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6" r:id="rId2"/>
    <p:sldId id="316" r:id="rId3"/>
    <p:sldId id="257" r:id="rId4"/>
    <p:sldId id="258" r:id="rId5"/>
    <p:sldId id="262" r:id="rId6"/>
    <p:sldId id="263" r:id="rId7"/>
    <p:sldId id="309" r:id="rId8"/>
    <p:sldId id="318" r:id="rId9"/>
    <p:sldId id="321" r:id="rId10"/>
    <p:sldId id="320" r:id="rId11"/>
    <p:sldId id="32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114" autoAdjust="0"/>
  </p:normalViewPr>
  <p:slideViewPr>
    <p:cSldViewPr snapToGrid="0">
      <p:cViewPr varScale="1">
        <p:scale>
          <a:sx n="86" d="100"/>
          <a:sy n="86" d="100"/>
        </p:scale>
        <p:origin x="141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6AFD6-16DE-4755-905B-49ACE737C316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A4764-6169-4580-8231-2C4009932A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05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8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47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95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199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04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285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688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78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210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54559-9E97-44A5-972F-D041978EA7E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27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1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52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4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B194F963-E9E3-4081-A28B-032C77C95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68956"/>
          <a:stretch/>
        </p:blipFill>
        <p:spPr>
          <a:xfrm>
            <a:off x="-10072" y="115"/>
            <a:ext cx="12192000" cy="950912"/>
          </a:xfrm>
          <a:prstGeom prst="rect">
            <a:avLst/>
          </a:prstGeom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9C825350-57DE-45E5-A61C-7EE77FF3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paolo.filippucci@irpi.cnr.it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7D98DA3-7E07-456F-822F-4BFDC8D7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01778"/>
            <a:ext cx="2743200" cy="365125"/>
          </a:xfrm>
        </p:spPr>
        <p:txBody>
          <a:bodyPr/>
          <a:lstStyle/>
          <a:p>
            <a:fld id="{81640096-0949-4760-AA0F-4A9A29FD61FD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9C62D7E-FCA0-4DFE-BC9C-DF38713A8982}"/>
              </a:ext>
            </a:extLst>
          </p:cNvPr>
          <p:cNvSpPr txBox="1"/>
          <p:nvPr userDrawn="1"/>
        </p:nvSpPr>
        <p:spPr>
          <a:xfrm>
            <a:off x="9951528" y="290905"/>
            <a:ext cx="215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Paolo Filippucci et al.</a:t>
            </a: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C9A55CCF-9A11-4033-A686-26F04359A22B}"/>
              </a:ext>
            </a:extLst>
          </p:cNvPr>
          <p:cNvCxnSpPr>
            <a:cxnSpLocks/>
          </p:cNvCxnSpPr>
          <p:nvPr userDrawn="1"/>
        </p:nvCxnSpPr>
        <p:spPr>
          <a:xfrm>
            <a:off x="600075" y="5973647"/>
            <a:ext cx="108775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2" descr="D:\WORK\PROGETTI\ESA\WACMOS_MED\MyContributions\logo_IRPI_NEW.png">
            <a:extLst>
              <a:ext uri="{FF2B5EF4-FFF2-40B4-BE49-F238E27FC236}">
                <a16:creationId xmlns:a16="http://schemas.microsoft.com/office/drawing/2014/main" id="{A62B4698-D0B8-46EE-8070-5FFF17FDD472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0" y="6048772"/>
            <a:ext cx="672507" cy="73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C71258BA-FFFB-469F-A5BB-C6604FD60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63" y="6061473"/>
            <a:ext cx="672507" cy="73778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C62D7E-FCA0-4DFE-BC9C-DF38713A8982}"/>
              </a:ext>
            </a:extLst>
          </p:cNvPr>
          <p:cNvSpPr txBox="1"/>
          <p:nvPr userDrawn="1"/>
        </p:nvSpPr>
        <p:spPr>
          <a:xfrm>
            <a:off x="31970" y="0"/>
            <a:ext cx="110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EGU 2022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5A6153E-988F-555B-A036-255F32074C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10" y="6238217"/>
            <a:ext cx="1406415" cy="4922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D6CCF8C-53B8-938D-6C8A-1379D85820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0" y="6004437"/>
            <a:ext cx="609384" cy="8117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447100-5934-910E-0DE1-E6277DE391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08" y="6004436"/>
            <a:ext cx="846783" cy="8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92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96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75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82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85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8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95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87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2D34-ECB2-40B9-B0B1-9D5886DB5A5D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66ADE-1733-45B5-899F-18AF1073D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81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46F985F-4E4E-4F36-BCA8-BEB57ECA8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89F1F945-3832-4F2F-84DA-AF372BC3A984}"/>
              </a:ext>
            </a:extLst>
          </p:cNvPr>
          <p:cNvSpPr txBox="1">
            <a:spLocks/>
          </p:cNvSpPr>
          <p:nvPr/>
        </p:nvSpPr>
        <p:spPr>
          <a:xfrm>
            <a:off x="-1" y="4092787"/>
            <a:ext cx="952951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River Discharge estimation from optical satellite data: latest advances using NIR sensors </a:t>
            </a:r>
          </a:p>
        </p:txBody>
      </p:sp>
      <p:pic>
        <p:nvPicPr>
          <p:cNvPr id="19" name="Picture 2" descr="D:\WORK\PROGETTI\ESA\WACMOS_MED\MyContributions\logo_IRPI_NEW.png">
            <a:extLst>
              <a:ext uri="{FF2B5EF4-FFF2-40B4-BE49-F238E27FC236}">
                <a16:creationId xmlns:a16="http://schemas.microsoft.com/office/drawing/2014/main" id="{9AB77FFC-3EBA-44B0-9A4F-AADC61B6129A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920" y="1195531"/>
            <a:ext cx="8136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67D110F-FE03-4CFD-BCE4-9C3F0C9D6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230" y="1134017"/>
            <a:ext cx="866878" cy="951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885D135-04DF-45DC-B8A5-09FD0606D695}"/>
                  </a:ext>
                </a:extLst>
              </p:cNvPr>
              <p:cNvSpPr txBox="1"/>
              <p:nvPr/>
            </p:nvSpPr>
            <p:spPr>
              <a:xfrm>
                <a:off x="-1" y="131490"/>
                <a:ext cx="79724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sz="1800" i="1" kern="0" noProof="1" smtClean="0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Paolo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Filippucci</m:t>
                        </m:r>
                      </m:e>
                      <m:sup>
                        <m:r>
                          <a:rPr lang="it-IT" altLang="it-IT" sz="1800" b="0" i="1" kern="0" noProof="1" smtClean="0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  <m:t> 1</m:t>
                        </m:r>
                      </m:sup>
                    </m:sSup>
                  </m:oMath>
                </a14:m>
                <a:r>
                  <a:rPr lang="it-IT" altLang="it-IT" sz="1800" i="1" kern="0" noProof="1"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Adobe Fan Heiti Std B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Luca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Brocca</m:t>
                        </m:r>
                      </m:e>
                      <m:sup>
                        <m: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  <m:t> 1</m:t>
                        </m:r>
                      </m:sup>
                    </m:sSup>
                  </m:oMath>
                </a14:m>
                <a:r>
                  <a:rPr lang="it-IT" altLang="it-IT" sz="1800" i="1" kern="0" noProof="1"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Adobe Fan Heiti Std B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Stefania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Bonafoni</m:t>
                        </m:r>
                      </m:e>
                      <m:sup>
                        <m: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  <m:t> 1</m:t>
                        </m:r>
                      </m:sup>
                    </m:sSup>
                  </m:oMath>
                </a14:m>
                <a:r>
                  <a:rPr lang="it-IT" altLang="it-IT" sz="1800" i="1" kern="0" noProof="1"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Adobe Fan Heiti Std B" pitchFamily="34" charset="-128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Angelica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Adobe Fan Heiti Std B" pitchFamily="34" charset="-128"/>
                          </a:rPr>
                          <m:t>Tarpanelli</m:t>
                        </m:r>
                      </m:e>
                      <m:sup>
                        <m:r>
                          <a:rPr lang="it-IT" altLang="it-IT" i="1" kern="0" noProof="1">
                            <a:solidFill>
                              <a:schemeClr val="bg1"/>
                            </a:solidFill>
                            <a:effectLst>
                              <a:outerShdw blurRad="50800" dist="38100" dir="16200000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Adobe Fan Heiti Std B" pitchFamily="34" charset="-128"/>
                          </a:rPr>
                          <m:t> 1</m:t>
                        </m:r>
                      </m:sup>
                    </m:sSup>
                  </m:oMath>
                </a14:m>
                <a:endParaRPr lang="it-IT" sz="18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885D135-04DF-45DC-B8A5-09FD0606D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1490"/>
                <a:ext cx="7972473" cy="369332"/>
              </a:xfrm>
              <a:prstGeom prst="rect">
                <a:avLst/>
              </a:prstGeom>
              <a:blipFill>
                <a:blip r:embed="rId6"/>
                <a:stretch>
                  <a:fillRect l="-153" t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FF9E93-EE34-35DF-B30C-3080036C28C3}"/>
              </a:ext>
            </a:extLst>
          </p:cNvPr>
          <p:cNvSpPr txBox="1"/>
          <p:nvPr/>
        </p:nvSpPr>
        <p:spPr>
          <a:xfrm>
            <a:off x="0" y="607004"/>
            <a:ext cx="7972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kern="0" noProof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ea typeface="Adobe Fan Heiti Std B" pitchFamily="34" charset="-128"/>
              </a:rPr>
              <a:t>1. National Research Council, Research Institute for Geo-Hydrological Protection, 	Perugia, Italy (paolo.filippucci@irpi.cnr.it)</a:t>
            </a:r>
          </a:p>
          <a:p>
            <a:r>
              <a:rPr lang="it-IT" altLang="it-IT" sz="1800" kern="0" noProof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ea typeface="Adobe Fan Heiti Std B" pitchFamily="34" charset="-128"/>
              </a:rPr>
              <a:t>2. Università degli Studi di Perugia, Department of Engineering, Perugia, Italy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6EEC164-8ADC-A328-8A0F-A900A7970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48" y="6234265"/>
            <a:ext cx="1406415" cy="4922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1604C3-7351-58F1-79E0-0A416F226B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01" y="210687"/>
            <a:ext cx="3215167" cy="9233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46B27B-7CA0-AAD5-51A8-856E6D3554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33" y="2163743"/>
            <a:ext cx="1448124" cy="19290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E4D009-EEAA-DC5F-E170-37A11DA945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28" y="4401619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1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B0CD71-AD1F-4EA4-93C8-ABCEC52D7F16}"/>
              </a:ext>
            </a:extLst>
          </p:cNvPr>
          <p:cNvSpPr txBox="1"/>
          <p:nvPr/>
        </p:nvSpPr>
        <p:spPr>
          <a:xfrm>
            <a:off x="426864" y="3733520"/>
            <a:ext cx="338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Residual sources of noise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9C630C-0B94-49A2-A46D-2986990D32E0}"/>
              </a:ext>
            </a:extLst>
          </p:cNvPr>
          <p:cNvSpPr txBox="1"/>
          <p:nvPr/>
        </p:nvSpPr>
        <p:spPr>
          <a:xfrm>
            <a:off x="331297" y="4195185"/>
            <a:ext cx="744986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Unmasked clouds, cloud shadow and snow cover;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Transferability of the uncalibrated procedure;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Issues related to the quality of S2 data (e.g. registration)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6" name="Rettangolo 4">
            <a:extLst>
              <a:ext uri="{FF2B5EF4-FFF2-40B4-BE49-F238E27FC236}">
                <a16:creationId xmlns:a16="http://schemas.microsoft.com/office/drawing/2014/main" id="{FAA186A6-9645-37F1-EA76-CCB136A51E1C}"/>
              </a:ext>
            </a:extLst>
          </p:cNvPr>
          <p:cNvSpPr/>
          <p:nvPr/>
        </p:nvSpPr>
        <p:spPr>
          <a:xfrm>
            <a:off x="0" y="381721"/>
            <a:ext cx="4704682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Conclusions and Next Steps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3B14ED-46C3-8AD1-CE0A-5B230D74D1D1}"/>
              </a:ext>
            </a:extLst>
          </p:cNvPr>
          <p:cNvSpPr txBox="1"/>
          <p:nvPr/>
        </p:nvSpPr>
        <p:spPr>
          <a:xfrm>
            <a:off x="285339" y="1286814"/>
            <a:ext cx="11001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/>
              <a:t>Sentinel</a:t>
            </a:r>
            <a:r>
              <a:rPr lang="it-IT" sz="2400" dirty="0"/>
              <a:t> 2 high </a:t>
            </a:r>
            <a:r>
              <a:rPr lang="it-IT" sz="2400" dirty="0" err="1"/>
              <a:t>spatial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allows</a:t>
            </a:r>
            <a:r>
              <a:rPr lang="it-IT" sz="2400" dirty="0"/>
              <a:t> to </a:t>
            </a:r>
            <a:r>
              <a:rPr lang="it-IT" sz="2400" dirty="0" err="1"/>
              <a:t>improve</a:t>
            </a:r>
            <a:r>
              <a:rPr lang="it-IT" sz="2400" dirty="0"/>
              <a:t> </a:t>
            </a:r>
            <a:r>
              <a:rPr lang="it-IT" sz="2400" dirty="0" err="1"/>
              <a:t>our</a:t>
            </a:r>
            <a:r>
              <a:rPr lang="it-IT" sz="2400" dirty="0"/>
              <a:t> </a:t>
            </a:r>
            <a:r>
              <a:rPr lang="it-IT" sz="2400" dirty="0" err="1"/>
              <a:t>capacity</a:t>
            </a:r>
            <a:r>
              <a:rPr lang="it-IT" sz="2400" dirty="0"/>
              <a:t> of </a:t>
            </a:r>
            <a:r>
              <a:rPr lang="it-IT" sz="2400" dirty="0" err="1"/>
              <a:t>estimating</a:t>
            </a:r>
            <a:r>
              <a:rPr lang="it-IT" sz="2400" dirty="0"/>
              <a:t> </a:t>
            </a:r>
            <a:r>
              <a:rPr lang="it-IT" sz="2400" dirty="0" err="1"/>
              <a:t>river</a:t>
            </a:r>
            <a:r>
              <a:rPr lang="it-IT" sz="2400" dirty="0"/>
              <a:t> </a:t>
            </a:r>
            <a:r>
              <a:rPr lang="it-IT" sz="2400" dirty="0" err="1"/>
              <a:t>discharge</a:t>
            </a:r>
            <a:r>
              <a:rPr lang="it-IT" sz="2400" dirty="0"/>
              <a:t> from remote sensing;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The CM </a:t>
            </a:r>
            <a:r>
              <a:rPr lang="it-IT" sz="2400" dirty="0" err="1"/>
              <a:t>approach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 in order to include the </a:t>
            </a:r>
            <a:r>
              <a:rPr lang="it-IT" sz="2400" dirty="0" err="1"/>
              <a:t>contribution</a:t>
            </a:r>
            <a:r>
              <a:rPr lang="it-IT" sz="2400" dirty="0"/>
              <a:t> of the </a:t>
            </a:r>
            <a:r>
              <a:rPr lang="it-IT" sz="2400" dirty="0" err="1"/>
              <a:t>river</a:t>
            </a:r>
            <a:r>
              <a:rPr lang="it-IT" sz="2400" dirty="0"/>
              <a:t> </a:t>
            </a:r>
            <a:r>
              <a:rPr lang="it-IT" sz="2400" dirty="0" err="1"/>
              <a:t>sediment</a:t>
            </a:r>
            <a:r>
              <a:rPr lang="it-IT" sz="2400" dirty="0"/>
              <a:t> load to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reflectance</a:t>
            </a:r>
            <a:r>
              <a:rPr lang="it-IT" sz="2400" dirty="0"/>
              <a:t> </a:t>
            </a:r>
            <a:r>
              <a:rPr lang="it-IT" sz="2400" dirty="0" err="1"/>
              <a:t>signal</a:t>
            </a:r>
            <a:r>
              <a:rPr lang="it-IT" sz="24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An </a:t>
            </a:r>
            <a:r>
              <a:rPr lang="it-IT" sz="2400" dirty="0" err="1"/>
              <a:t>uncalibrated</a:t>
            </a:r>
            <a:r>
              <a:rPr lang="it-IT" sz="2400" dirty="0"/>
              <a:t> procedure for the </a:t>
            </a:r>
            <a:r>
              <a:rPr lang="it-IT" sz="2400" dirty="0" err="1"/>
              <a:t>selection</a:t>
            </a:r>
            <a:r>
              <a:rPr lang="it-IT" sz="2400" dirty="0"/>
              <a:t> of M pixels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, making the first step </a:t>
            </a:r>
            <a:r>
              <a:rPr lang="it-IT" sz="2400" dirty="0" err="1"/>
              <a:t>toward</a:t>
            </a:r>
            <a:r>
              <a:rPr lang="it-IT" sz="2400" dirty="0"/>
              <a:t> the </a:t>
            </a:r>
            <a:r>
              <a:rPr lang="it-IT" sz="2400" dirty="0" err="1"/>
              <a:t>application</a:t>
            </a:r>
            <a:r>
              <a:rPr lang="it-IT" sz="2400" dirty="0"/>
              <a:t> over </a:t>
            </a:r>
            <a:r>
              <a:rPr lang="it-IT" sz="2400" dirty="0" err="1"/>
              <a:t>ungauged</a:t>
            </a:r>
            <a:r>
              <a:rPr lang="it-IT" sz="2400" dirty="0"/>
              <a:t> </a:t>
            </a:r>
            <a:r>
              <a:rPr lang="it-IT" sz="2400" dirty="0" err="1"/>
              <a:t>rivers</a:t>
            </a:r>
            <a:r>
              <a:rPr lang="it-IT" sz="24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1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A44C2A-80D8-80D0-F4FB-2506BD28BF92}"/>
              </a:ext>
            </a:extLst>
          </p:cNvPr>
          <p:cNvSpPr/>
          <p:nvPr/>
        </p:nvSpPr>
        <p:spPr>
          <a:xfrm>
            <a:off x="3849353" y="1648430"/>
            <a:ext cx="4473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Thank you for your attention!</a:t>
            </a:r>
            <a:endParaRPr lang="it-IT" sz="28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D9CDD9-82C1-E2BC-601C-AAADF50737D7}"/>
              </a:ext>
            </a:extLst>
          </p:cNvPr>
          <p:cNvSpPr/>
          <p:nvPr/>
        </p:nvSpPr>
        <p:spPr>
          <a:xfrm>
            <a:off x="192297" y="5494266"/>
            <a:ext cx="427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info: </a:t>
            </a:r>
            <a:r>
              <a:rPr lang="en-GB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paolo.filippucci@irpi.cnr.it</a:t>
            </a:r>
            <a:endParaRPr lang="it-IT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FA7499-1C15-48E7-440A-A284F0C55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28" y="2581954"/>
            <a:ext cx="1944324" cy="25900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537C78-2B38-4EDE-07EA-2D8A09242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9" y="2842917"/>
            <a:ext cx="2068103" cy="20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">
            <a:extLst>
              <a:ext uri="{FF2B5EF4-FFF2-40B4-BE49-F238E27FC236}">
                <a16:creationId xmlns:a16="http://schemas.microsoft.com/office/drawing/2014/main" id="{E2A03F14-625E-48C8-AB2A-7A07D3F670BB}"/>
              </a:ext>
            </a:extLst>
          </p:cNvPr>
          <p:cNvSpPr/>
          <p:nvPr/>
        </p:nvSpPr>
        <p:spPr>
          <a:xfrm>
            <a:off x="0" y="381721"/>
            <a:ext cx="3818670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Methodology concept</a:t>
            </a:r>
          </a:p>
        </p:txBody>
      </p:sp>
      <p:sp>
        <p:nvSpPr>
          <p:cNvPr id="39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40" name="Segnaposto numero diapositiva 39">
            <a:extLst>
              <a:ext uri="{FF2B5EF4-FFF2-40B4-BE49-F238E27FC236}">
                <a16:creationId xmlns:a16="http://schemas.microsoft.com/office/drawing/2014/main" id="{E3B28778-0F6B-422D-9B0C-0CE3A14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2</a:t>
            </a:fld>
            <a:endParaRPr lang="it-IT" dirty="0"/>
          </a:p>
        </p:txBody>
      </p:sp>
      <p:pic>
        <p:nvPicPr>
          <p:cNvPr id="36" name="Picture 9" descr="https://www.bafg.de/SharedDocs/Bilder/Bilder_GRDC/grdcTSEall.jpg;jsessionid=451A005B7F6ED9D8173394ACDECD6577.live21302?__blob=poster">
            <a:extLst>
              <a:ext uri="{FF2B5EF4-FFF2-40B4-BE49-F238E27FC236}">
                <a16:creationId xmlns:a16="http://schemas.microsoft.com/office/drawing/2014/main" id="{D05858A5-E66F-45C2-ADA6-E5EB5209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4" y="1571023"/>
            <a:ext cx="8500599" cy="425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DB163A-3769-27BF-F18B-629980AEE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5409">
            <a:off x="9600708" y="4594741"/>
            <a:ext cx="1889764" cy="9753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F2DF0B-0DA6-8AE8-0DFD-CB4491404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6287">
            <a:off x="655921" y="4613498"/>
            <a:ext cx="1264578" cy="9091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1DF0599-0FC9-D096-38CC-19058EAC44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9307">
            <a:off x="9726393" y="1818435"/>
            <a:ext cx="1760633" cy="84587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8D7ECF2-0EA0-367A-88A3-ECA2D52A81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29" y="870236"/>
            <a:ext cx="1574093" cy="112400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5260B52-AB39-443D-34C4-0E805D77E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13" y="958149"/>
            <a:ext cx="1498114" cy="8954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BB99E39-8439-C6D8-A7C8-3D1EACA11B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9475">
            <a:off x="69852" y="2044321"/>
            <a:ext cx="1676520" cy="104124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717ABF5-C869-D5A2-6FA1-FCD840183957}"/>
              </a:ext>
            </a:extLst>
          </p:cNvPr>
          <p:cNvSpPr txBox="1"/>
          <p:nvPr/>
        </p:nvSpPr>
        <p:spPr>
          <a:xfrm>
            <a:off x="4186605" y="1069186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Sentinel-3</a:t>
            </a:r>
            <a:endParaRPr lang="en-US" sz="1100" b="1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DEE2CBA-34A9-FD00-D745-B2DF6D6F3435}"/>
              </a:ext>
            </a:extLst>
          </p:cNvPr>
          <p:cNvSpPr txBox="1"/>
          <p:nvPr/>
        </p:nvSpPr>
        <p:spPr>
          <a:xfrm>
            <a:off x="8180475" y="11551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Sentinel-2</a:t>
            </a:r>
            <a:endParaRPr lang="en-US" sz="1100" b="1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9526D06-099C-6783-2FF0-D2E6315D8B76}"/>
              </a:ext>
            </a:extLst>
          </p:cNvPr>
          <p:cNvSpPr txBox="1"/>
          <p:nvPr/>
        </p:nvSpPr>
        <p:spPr>
          <a:xfrm>
            <a:off x="295253" y="5416630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ERS 1</a:t>
            </a:r>
            <a:endParaRPr lang="en-US" sz="1100" b="1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2D9FE0F-2419-B95C-9D3D-5CEE0C66E875}"/>
              </a:ext>
            </a:extLst>
          </p:cNvPr>
          <p:cNvSpPr txBox="1"/>
          <p:nvPr/>
        </p:nvSpPr>
        <p:spPr>
          <a:xfrm>
            <a:off x="10613926" y="5547435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AQUA</a:t>
            </a:r>
            <a:endParaRPr lang="en-US" sz="1100" b="1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1F55C81-6D77-93C0-0EE0-07034D530493}"/>
              </a:ext>
            </a:extLst>
          </p:cNvPr>
          <p:cNvSpPr txBox="1"/>
          <p:nvPr/>
        </p:nvSpPr>
        <p:spPr>
          <a:xfrm>
            <a:off x="170228" y="2293667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TOPEX</a:t>
            </a:r>
            <a:endParaRPr lang="en-US" sz="1100" b="1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864722A-61EB-A97F-BDC1-A6FAFF3A9950}"/>
              </a:ext>
            </a:extLst>
          </p:cNvPr>
          <p:cNvSpPr txBox="1"/>
          <p:nvPr/>
        </p:nvSpPr>
        <p:spPr>
          <a:xfrm>
            <a:off x="10670897" y="1735157"/>
            <a:ext cx="688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JASON-3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9916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/>
      <p:bldP spid="43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">
            <a:extLst>
              <a:ext uri="{FF2B5EF4-FFF2-40B4-BE49-F238E27FC236}">
                <a16:creationId xmlns:a16="http://schemas.microsoft.com/office/drawing/2014/main" id="{E2A03F14-625E-48C8-AB2A-7A07D3F670BB}"/>
              </a:ext>
            </a:extLst>
          </p:cNvPr>
          <p:cNvSpPr/>
          <p:nvPr/>
        </p:nvSpPr>
        <p:spPr>
          <a:xfrm>
            <a:off x="0" y="381721"/>
            <a:ext cx="3818670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Methodology concept</a:t>
            </a:r>
          </a:p>
        </p:txBody>
      </p:sp>
      <p:sp>
        <p:nvSpPr>
          <p:cNvPr id="39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40" name="Segnaposto numero diapositiva 39">
            <a:extLst>
              <a:ext uri="{FF2B5EF4-FFF2-40B4-BE49-F238E27FC236}">
                <a16:creationId xmlns:a16="http://schemas.microsoft.com/office/drawing/2014/main" id="{E3B28778-0F6B-422D-9B0C-0CE3A14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3</a:t>
            </a:fld>
            <a:endParaRPr lang="it-IT" dirty="0"/>
          </a:p>
        </p:txBody>
      </p:sp>
      <p:pic>
        <p:nvPicPr>
          <p:cNvPr id="105" name="Immagine 104">
            <a:extLst>
              <a:ext uri="{FF2B5EF4-FFF2-40B4-BE49-F238E27FC236}">
                <a16:creationId xmlns:a16="http://schemas.microsoft.com/office/drawing/2014/main" id="{84E78EC2-DE18-147A-8133-9839D486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0" y="1110877"/>
            <a:ext cx="4203655" cy="237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6" name="Tabella 105">
            <a:extLst>
              <a:ext uri="{FF2B5EF4-FFF2-40B4-BE49-F238E27FC236}">
                <a16:creationId xmlns:a16="http://schemas.microsoft.com/office/drawing/2014/main" id="{099BFCB6-DE33-ECCE-4E40-3688B99F9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493072"/>
              </p:ext>
            </p:extLst>
          </p:nvPr>
        </p:nvGraphicFramePr>
        <p:xfrm>
          <a:off x="844852" y="3639757"/>
          <a:ext cx="2735289" cy="226881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735289">
                  <a:extLst>
                    <a:ext uri="{9D8B030D-6E8A-4147-A177-3AD203B41FA5}">
                      <a16:colId xmlns:a16="http://schemas.microsoft.com/office/drawing/2014/main" val="3400970456"/>
                    </a:ext>
                  </a:extLst>
                </a:gridCol>
              </a:tblGrid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kern="1200" dirty="0">
                          <a:solidFill>
                            <a:schemeClr val="bg1"/>
                          </a:solidFill>
                          <a:latin typeface="+mj-lt"/>
                        </a:rPr>
                        <a:t>SOME</a:t>
                      </a:r>
                      <a:r>
                        <a:rPr lang="en-GB" sz="1500" u="sng" kern="1200" baseline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GB" sz="1500" u="sng" kern="1200" dirty="0">
                          <a:solidFill>
                            <a:schemeClr val="bg1"/>
                          </a:solidFill>
                          <a:latin typeface="+mj-lt"/>
                        </a:rPr>
                        <a:t>LITERATURE STUDIES</a:t>
                      </a:r>
                      <a:endParaRPr lang="en-GB" sz="1500" b="1" u="sng" kern="120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585463"/>
                  </a:ext>
                </a:extLst>
              </a:tr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Tarpanelli et al., 2020, RS</a:t>
                      </a:r>
                      <a:endParaRPr lang="en-US" sz="1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58638"/>
                  </a:ext>
                </a:extLst>
              </a:tr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Sahoo</a:t>
                      </a:r>
                      <a:r>
                        <a:rPr lang="it-IT" sz="15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2020, 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38402"/>
                  </a:ext>
                </a:extLst>
              </a:tr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Shi</a:t>
                      </a:r>
                      <a:r>
                        <a:rPr lang="it-IT" sz="15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2020 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746641"/>
                  </a:ext>
                </a:extLst>
              </a:tr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 et al., 2019, WRR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547677"/>
                  </a:ext>
                </a:extLst>
              </a:tr>
              <a:tr h="3781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Tarpanelli et al., 2013, RSE</a:t>
                      </a:r>
                      <a:endParaRPr lang="it-IT" sz="15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354334"/>
                  </a:ext>
                </a:extLst>
              </a:tr>
            </a:tbl>
          </a:graphicData>
        </a:graphic>
      </p:graphicFrame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3E123A4-F713-31B6-B27B-4DA9EEEE3DD1}"/>
              </a:ext>
            </a:extLst>
          </p:cNvPr>
          <p:cNvSpPr txBox="1"/>
          <p:nvPr/>
        </p:nvSpPr>
        <p:spPr>
          <a:xfrm>
            <a:off x="2596391" y="1161470"/>
            <a:ext cx="16103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Mohamed et al., 2018, EJRSSS</a:t>
            </a:r>
          </a:p>
        </p:txBody>
      </p:sp>
      <p:pic>
        <p:nvPicPr>
          <p:cNvPr id="24" name="Picture 9" descr="D:\ANGELICA\2_RICERCA\1_SATELLITI\MODIS\ELABORAZIONI\NIGER\ANALISI_0613\immagini_presentazione\4_imm1.jpg">
            <a:extLst>
              <a:ext uri="{FF2B5EF4-FFF2-40B4-BE49-F238E27FC236}">
                <a16:creationId xmlns:a16="http://schemas.microsoft.com/office/drawing/2014/main" id="{697F6C7E-ECB8-6DF2-4E63-EBDBF84C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7" y="4148823"/>
            <a:ext cx="2520000" cy="213154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D:\ANGELICA\2_RICERCA\1_SATELLITI\MODIS\ELABORAZIONI\NIGER\ANALISI_0613\immagini_presentazione\4_imm5.jpg">
            <a:extLst>
              <a:ext uri="{FF2B5EF4-FFF2-40B4-BE49-F238E27FC236}">
                <a16:creationId xmlns:a16="http://schemas.microsoft.com/office/drawing/2014/main" id="{8EDC995C-24F8-7844-8564-4E5D98C4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7" y="3033819"/>
            <a:ext cx="2520000" cy="213154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D:\ANGELICA\2_RICERCA\1_SATELLITI\MODIS\ELABORAZIONI\NIGER\ANALISI_0613\immagini_presentazione\4_imm4.jpg">
            <a:extLst>
              <a:ext uri="{FF2B5EF4-FFF2-40B4-BE49-F238E27FC236}">
                <a16:creationId xmlns:a16="http://schemas.microsoft.com/office/drawing/2014/main" id="{2F069A16-8F7B-C42B-4BD2-6765D6F6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7" y="1906939"/>
            <a:ext cx="2520000" cy="213154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D:\ANGELICA\2_RICERCA\1_SATELLITI\MODIS\ELABORAZIONI\NIGER\ANALISI_0613\immagini_presentazione\4_imm3.jpg">
            <a:extLst>
              <a:ext uri="{FF2B5EF4-FFF2-40B4-BE49-F238E27FC236}">
                <a16:creationId xmlns:a16="http://schemas.microsoft.com/office/drawing/2014/main" id="{F3C0AF52-F2BB-BBC9-27C7-BC518C49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7" y="780059"/>
            <a:ext cx="2520000" cy="213154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ttore 1 37">
            <a:extLst>
              <a:ext uri="{FF2B5EF4-FFF2-40B4-BE49-F238E27FC236}">
                <a16:creationId xmlns:a16="http://schemas.microsoft.com/office/drawing/2014/main" id="{F05DA5D7-FC40-D0C4-9FE8-3CFAF4EDEFA8}"/>
              </a:ext>
            </a:extLst>
          </p:cNvPr>
          <p:cNvCxnSpPr>
            <a:cxnSpLocks/>
            <a:stCxn id="30" idx="0"/>
            <a:endCxn id="37" idx="2"/>
          </p:cNvCxnSpPr>
          <p:nvPr/>
        </p:nvCxnSpPr>
        <p:spPr>
          <a:xfrm>
            <a:off x="10510092" y="2128159"/>
            <a:ext cx="1895" cy="3417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Connettore 1 38">
            <a:extLst>
              <a:ext uri="{FF2B5EF4-FFF2-40B4-BE49-F238E27FC236}">
                <a16:creationId xmlns:a16="http://schemas.microsoft.com/office/drawing/2014/main" id="{806D6B42-2A59-7F25-8FC5-15D90F39FD6B}"/>
              </a:ext>
            </a:extLst>
          </p:cNvPr>
          <p:cNvCxnSpPr>
            <a:cxnSpLocks/>
            <a:endCxn id="37" idx="3"/>
          </p:cNvCxnSpPr>
          <p:nvPr/>
        </p:nvCxnSpPr>
        <p:spPr>
          <a:xfrm>
            <a:off x="10543711" y="2155159"/>
            <a:ext cx="4276" cy="3363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0" name="Decisione 29">
            <a:extLst>
              <a:ext uri="{FF2B5EF4-FFF2-40B4-BE49-F238E27FC236}">
                <a16:creationId xmlns:a16="http://schemas.microsoft.com/office/drawing/2014/main" id="{7AF28BDC-ADA2-9DDB-8A6B-BD5AF8159063}"/>
              </a:ext>
            </a:extLst>
          </p:cNvPr>
          <p:cNvSpPr/>
          <p:nvPr/>
        </p:nvSpPr>
        <p:spPr>
          <a:xfrm>
            <a:off x="10474092" y="2128159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Connettore 1 40">
            <a:extLst>
              <a:ext uri="{FF2B5EF4-FFF2-40B4-BE49-F238E27FC236}">
                <a16:creationId xmlns:a16="http://schemas.microsoft.com/office/drawing/2014/main" id="{D4C2980F-84A3-E44E-8E7A-59157E39540F}"/>
              </a:ext>
            </a:extLst>
          </p:cNvPr>
          <p:cNvCxnSpPr>
            <a:cxnSpLocks/>
            <a:stCxn id="30" idx="1"/>
            <a:endCxn id="37" idx="1"/>
          </p:cNvCxnSpPr>
          <p:nvPr/>
        </p:nvCxnSpPr>
        <p:spPr>
          <a:xfrm>
            <a:off x="10474092" y="2155159"/>
            <a:ext cx="1895" cy="3363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2" name="Decisione 31">
            <a:extLst>
              <a:ext uri="{FF2B5EF4-FFF2-40B4-BE49-F238E27FC236}">
                <a16:creationId xmlns:a16="http://schemas.microsoft.com/office/drawing/2014/main" id="{E0EF92DB-F21F-6A2D-083C-820526AF4CD1}"/>
              </a:ext>
            </a:extLst>
          </p:cNvPr>
          <p:cNvSpPr/>
          <p:nvPr/>
        </p:nvSpPr>
        <p:spPr>
          <a:xfrm>
            <a:off x="10478378" y="3256302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Decisione 34">
            <a:extLst>
              <a:ext uri="{FF2B5EF4-FFF2-40B4-BE49-F238E27FC236}">
                <a16:creationId xmlns:a16="http://schemas.microsoft.com/office/drawing/2014/main" id="{1B580E6F-ACD1-AF83-8EF9-A0AF135C4F97}"/>
              </a:ext>
            </a:extLst>
          </p:cNvPr>
          <p:cNvSpPr/>
          <p:nvPr/>
        </p:nvSpPr>
        <p:spPr>
          <a:xfrm>
            <a:off x="10475987" y="4377039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Decisione 36">
            <a:extLst>
              <a:ext uri="{FF2B5EF4-FFF2-40B4-BE49-F238E27FC236}">
                <a16:creationId xmlns:a16="http://schemas.microsoft.com/office/drawing/2014/main" id="{95EAFE30-BFF3-FFA1-B3D0-7AF33D330D92}"/>
              </a:ext>
            </a:extLst>
          </p:cNvPr>
          <p:cNvSpPr/>
          <p:nvPr/>
        </p:nvSpPr>
        <p:spPr>
          <a:xfrm>
            <a:off x="10475987" y="5491983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Connettore 1 44">
            <a:extLst>
              <a:ext uri="{FF2B5EF4-FFF2-40B4-BE49-F238E27FC236}">
                <a16:creationId xmlns:a16="http://schemas.microsoft.com/office/drawing/2014/main" id="{06991A59-8EB1-20DD-5DF0-5B4FFA82992A}"/>
              </a:ext>
            </a:extLst>
          </p:cNvPr>
          <p:cNvCxnSpPr>
            <a:cxnSpLocks/>
            <a:stCxn id="43" idx="0"/>
            <a:endCxn id="46" idx="2"/>
          </p:cNvCxnSpPr>
          <p:nvPr/>
        </p:nvCxnSpPr>
        <p:spPr>
          <a:xfrm>
            <a:off x="9792373" y="1710385"/>
            <a:ext cx="1895" cy="3417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2" name="Connettore 1 45">
            <a:extLst>
              <a:ext uri="{FF2B5EF4-FFF2-40B4-BE49-F238E27FC236}">
                <a16:creationId xmlns:a16="http://schemas.microsoft.com/office/drawing/2014/main" id="{78147482-6CD8-C104-4A2C-5D062CC84A54}"/>
              </a:ext>
            </a:extLst>
          </p:cNvPr>
          <p:cNvCxnSpPr>
            <a:cxnSpLocks/>
            <a:stCxn id="43" idx="3"/>
            <a:endCxn id="46" idx="3"/>
          </p:cNvCxnSpPr>
          <p:nvPr/>
        </p:nvCxnSpPr>
        <p:spPr>
          <a:xfrm>
            <a:off x="9828373" y="1737385"/>
            <a:ext cx="1895" cy="3363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3" name="Decisione 42">
            <a:extLst>
              <a:ext uri="{FF2B5EF4-FFF2-40B4-BE49-F238E27FC236}">
                <a16:creationId xmlns:a16="http://schemas.microsoft.com/office/drawing/2014/main" id="{7650DBA5-0704-7DA6-443A-385A5DB2A2D0}"/>
              </a:ext>
            </a:extLst>
          </p:cNvPr>
          <p:cNvSpPr/>
          <p:nvPr/>
        </p:nvSpPr>
        <p:spPr>
          <a:xfrm>
            <a:off x="9756373" y="1710385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Connettore 1 47">
            <a:extLst>
              <a:ext uri="{FF2B5EF4-FFF2-40B4-BE49-F238E27FC236}">
                <a16:creationId xmlns:a16="http://schemas.microsoft.com/office/drawing/2014/main" id="{0B49A233-7CE4-239E-1AF6-479BF04EB09C}"/>
              </a:ext>
            </a:extLst>
          </p:cNvPr>
          <p:cNvCxnSpPr>
            <a:cxnSpLocks/>
            <a:stCxn id="43" idx="1"/>
            <a:endCxn id="46" idx="1"/>
          </p:cNvCxnSpPr>
          <p:nvPr/>
        </p:nvCxnSpPr>
        <p:spPr>
          <a:xfrm>
            <a:off x="9756373" y="1737385"/>
            <a:ext cx="1895" cy="3363824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5" name="Decisione 44">
            <a:extLst>
              <a:ext uri="{FF2B5EF4-FFF2-40B4-BE49-F238E27FC236}">
                <a16:creationId xmlns:a16="http://schemas.microsoft.com/office/drawing/2014/main" id="{438E9269-F51D-16BA-BEB6-8E746CE75CDB}"/>
              </a:ext>
            </a:extLst>
          </p:cNvPr>
          <p:cNvSpPr/>
          <p:nvPr/>
        </p:nvSpPr>
        <p:spPr>
          <a:xfrm>
            <a:off x="9758268" y="3959265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Decisione 45">
            <a:extLst>
              <a:ext uri="{FF2B5EF4-FFF2-40B4-BE49-F238E27FC236}">
                <a16:creationId xmlns:a16="http://schemas.microsoft.com/office/drawing/2014/main" id="{448F4C25-F5BE-D0C3-B257-A9928332CB01}"/>
              </a:ext>
            </a:extLst>
          </p:cNvPr>
          <p:cNvSpPr/>
          <p:nvPr/>
        </p:nvSpPr>
        <p:spPr>
          <a:xfrm>
            <a:off x="9758268" y="5074209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105ECB0-51B8-D99C-AE0D-5A39B7D3665D}"/>
              </a:ext>
            </a:extLst>
          </p:cNvPr>
          <p:cNvSpPr txBox="1"/>
          <p:nvPr/>
        </p:nvSpPr>
        <p:spPr>
          <a:xfrm>
            <a:off x="9618107" y="1402994"/>
            <a:ext cx="34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</a:t>
            </a:r>
            <a:endParaRPr lang="en-US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314E6BB-9C85-F7E3-1717-7E2EE444B7C5}"/>
              </a:ext>
            </a:extLst>
          </p:cNvPr>
          <p:cNvSpPr txBox="1"/>
          <p:nvPr/>
        </p:nvSpPr>
        <p:spPr>
          <a:xfrm>
            <a:off x="10337758" y="1812827"/>
            <a:ext cx="34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</a:t>
            </a:r>
            <a:endParaRPr lang="en-US" b="1" dirty="0"/>
          </a:p>
        </p:txBody>
      </p:sp>
      <p:sp>
        <p:nvSpPr>
          <p:cNvPr id="49" name="Decisione 48">
            <a:extLst>
              <a:ext uri="{FF2B5EF4-FFF2-40B4-BE49-F238E27FC236}">
                <a16:creationId xmlns:a16="http://schemas.microsoft.com/office/drawing/2014/main" id="{51799CEF-35C3-3B0E-E8D2-F45D4E82D421}"/>
              </a:ext>
            </a:extLst>
          </p:cNvPr>
          <p:cNvSpPr/>
          <p:nvPr/>
        </p:nvSpPr>
        <p:spPr>
          <a:xfrm>
            <a:off x="9755877" y="2833424"/>
            <a:ext cx="72000" cy="54000"/>
          </a:xfrm>
          <a:prstGeom prst="flowChartDecision">
            <a:avLst/>
          </a:prstGeom>
          <a:noFill/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A667CB4-EAA5-4CCD-0ADB-76FCB8BBB6C5}"/>
              </a:ext>
            </a:extLst>
          </p:cNvPr>
          <p:cNvSpPr/>
          <p:nvPr/>
        </p:nvSpPr>
        <p:spPr>
          <a:xfrm>
            <a:off x="1130300" y="1161470"/>
            <a:ext cx="758543" cy="182303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07DE6804-2FEE-DBD4-EDE7-E2160EC3C1F6}"/>
                  </a:ext>
                </a:extLst>
              </p:cNvPr>
              <p:cNvSpPr/>
              <p:nvPr/>
            </p:nvSpPr>
            <p:spPr>
              <a:xfrm>
                <a:off x="5812080" y="5274991"/>
                <a:ext cx="1571776" cy="457158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𝐶𝑀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07DE6804-2FEE-DBD4-EDE7-E2160EC3C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080" y="5274991"/>
                <a:ext cx="1571776" cy="457158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Immagine 51">
            <a:extLst>
              <a:ext uri="{FF2B5EF4-FFF2-40B4-BE49-F238E27FC236}">
                <a16:creationId xmlns:a16="http://schemas.microsoft.com/office/drawing/2014/main" id="{53448977-5734-EE7B-371E-A03C05BB74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17005" b="32830"/>
          <a:stretch/>
        </p:blipFill>
        <p:spPr>
          <a:xfrm>
            <a:off x="4802926" y="1940032"/>
            <a:ext cx="3731798" cy="2982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E05755B4-BD14-63F3-DD7A-52EEDE375D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17308" b="32830"/>
          <a:stretch/>
        </p:blipFill>
        <p:spPr>
          <a:xfrm>
            <a:off x="4802926" y="1918561"/>
            <a:ext cx="3731798" cy="299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9422D00-041A-B679-9F3E-94B3294630C2}"/>
              </a:ext>
            </a:extLst>
          </p:cNvPr>
          <p:cNvSpPr txBox="1"/>
          <p:nvPr/>
        </p:nvSpPr>
        <p:spPr>
          <a:xfrm>
            <a:off x="7339845" y="4661246"/>
            <a:ext cx="1479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S2-1c 2018-08-17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6EA11D2D-495D-ADEC-C2B4-0766A1F6C884}"/>
              </a:ext>
            </a:extLst>
          </p:cNvPr>
          <p:cNvSpPr txBox="1"/>
          <p:nvPr/>
        </p:nvSpPr>
        <p:spPr>
          <a:xfrm>
            <a:off x="5908988" y="3517743"/>
            <a:ext cx="3475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10000"/>
                    <a:lumOff val="90000"/>
                  </a:schemeClr>
                </a:solidFill>
              </a:rPr>
              <a:t>M</a:t>
            </a:r>
            <a:endParaRPr lang="en-US" b="1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6" name="Arco 55">
            <a:extLst>
              <a:ext uri="{FF2B5EF4-FFF2-40B4-BE49-F238E27FC236}">
                <a16:creationId xmlns:a16="http://schemas.microsoft.com/office/drawing/2014/main" id="{78F9E429-E193-1E5D-BF5E-175A1DF650F4}"/>
              </a:ext>
            </a:extLst>
          </p:cNvPr>
          <p:cNvSpPr/>
          <p:nvPr/>
        </p:nvSpPr>
        <p:spPr>
          <a:xfrm>
            <a:off x="5883049" y="3691019"/>
            <a:ext cx="439824" cy="202387"/>
          </a:xfrm>
          <a:prstGeom prst="arc">
            <a:avLst>
              <a:gd name="adj1" fmla="val 14866"/>
              <a:gd name="adj2" fmla="val 105497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0E0D8424-8559-33CA-75D4-BDD4D4351E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80" y="1383071"/>
            <a:ext cx="579631" cy="579631"/>
          </a:xfrm>
          <a:prstGeom prst="rect">
            <a:avLst/>
          </a:prstGeom>
        </p:spPr>
      </p:pic>
      <p:cxnSp>
        <p:nvCxnSpPr>
          <p:cNvPr id="58" name="Connettore 1 58">
            <a:extLst>
              <a:ext uri="{FF2B5EF4-FFF2-40B4-BE49-F238E27FC236}">
                <a16:creationId xmlns:a16="http://schemas.microsoft.com/office/drawing/2014/main" id="{21962C44-62AA-7561-F350-94E93AAF89A3}"/>
              </a:ext>
            </a:extLst>
          </p:cNvPr>
          <p:cNvCxnSpPr>
            <a:cxnSpLocks/>
            <a:stCxn id="57" idx="2"/>
            <a:endCxn id="56" idx="2"/>
          </p:cNvCxnSpPr>
          <p:nvPr/>
        </p:nvCxnSpPr>
        <p:spPr>
          <a:xfrm flipH="1">
            <a:off x="5885760" y="1962702"/>
            <a:ext cx="216136" cy="1845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FFBDF71-AEA9-FB0D-E57D-3BEAD094915C}"/>
              </a:ext>
            </a:extLst>
          </p:cNvPr>
          <p:cNvCxnSpPr>
            <a:cxnSpLocks/>
            <a:stCxn id="56" idx="0"/>
            <a:endCxn id="57" idx="2"/>
          </p:cNvCxnSpPr>
          <p:nvPr/>
        </p:nvCxnSpPr>
        <p:spPr>
          <a:xfrm flipH="1" flipV="1">
            <a:off x="6101896" y="1962702"/>
            <a:ext cx="220967" cy="1830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342B0F2-5BDF-76B6-CD61-8D573F3C9D41}"/>
              </a:ext>
            </a:extLst>
          </p:cNvPr>
          <p:cNvSpPr txBox="1"/>
          <p:nvPr/>
        </p:nvSpPr>
        <p:spPr>
          <a:xfrm>
            <a:off x="7232119" y="3141067"/>
            <a:ext cx="3790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92D050"/>
                </a:solidFill>
              </a:rPr>
              <a:t>C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61" name="Arco 60">
            <a:extLst>
              <a:ext uri="{FF2B5EF4-FFF2-40B4-BE49-F238E27FC236}">
                <a16:creationId xmlns:a16="http://schemas.microsoft.com/office/drawing/2014/main" id="{5C8E7AB0-A8CD-87B9-767B-8944018EBFFA}"/>
              </a:ext>
            </a:extLst>
          </p:cNvPr>
          <p:cNvSpPr/>
          <p:nvPr/>
        </p:nvSpPr>
        <p:spPr>
          <a:xfrm>
            <a:off x="7169163" y="3316102"/>
            <a:ext cx="439824" cy="202387"/>
          </a:xfrm>
          <a:prstGeom prst="arc">
            <a:avLst>
              <a:gd name="adj1" fmla="val 14866"/>
              <a:gd name="adj2" fmla="val 105497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9D3B245D-BD1A-8288-8618-0E74FEA729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59" y="1013442"/>
            <a:ext cx="579631" cy="579631"/>
          </a:xfrm>
          <a:prstGeom prst="rect">
            <a:avLst/>
          </a:prstGeom>
        </p:spPr>
      </p:pic>
      <p:cxnSp>
        <p:nvCxnSpPr>
          <p:cNvPr id="63" name="Connettore 1 58">
            <a:extLst>
              <a:ext uri="{FF2B5EF4-FFF2-40B4-BE49-F238E27FC236}">
                <a16:creationId xmlns:a16="http://schemas.microsoft.com/office/drawing/2014/main" id="{269E7AEC-1F90-E7AF-BB89-30261C1E74B6}"/>
              </a:ext>
            </a:extLst>
          </p:cNvPr>
          <p:cNvCxnSpPr>
            <a:cxnSpLocks/>
            <a:stCxn id="62" idx="2"/>
            <a:endCxn id="61" idx="2"/>
          </p:cNvCxnSpPr>
          <p:nvPr/>
        </p:nvCxnSpPr>
        <p:spPr>
          <a:xfrm flipH="1">
            <a:off x="7171874" y="1593073"/>
            <a:ext cx="217201" cy="1840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58">
            <a:extLst>
              <a:ext uri="{FF2B5EF4-FFF2-40B4-BE49-F238E27FC236}">
                <a16:creationId xmlns:a16="http://schemas.microsoft.com/office/drawing/2014/main" id="{8104B69E-FEAC-7705-E95D-D0D186D24873}"/>
              </a:ext>
            </a:extLst>
          </p:cNvPr>
          <p:cNvCxnSpPr>
            <a:cxnSpLocks/>
            <a:stCxn id="61" idx="0"/>
            <a:endCxn id="62" idx="2"/>
          </p:cNvCxnSpPr>
          <p:nvPr/>
        </p:nvCxnSpPr>
        <p:spPr>
          <a:xfrm flipH="1" flipV="1">
            <a:off x="7389075" y="1593073"/>
            <a:ext cx="219902" cy="18251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 animBg="1"/>
      <p:bldP spid="32" grpId="0" animBg="1"/>
      <p:bldP spid="35" grpId="0" animBg="1"/>
      <p:bldP spid="37" grpId="0" animBg="1"/>
      <p:bldP spid="43" grpId="0" animBg="1"/>
      <p:bldP spid="45" grpId="0" animBg="1"/>
      <p:bldP spid="46" grpId="0" animBg="1"/>
      <p:bldP spid="47" grpId="0"/>
      <p:bldP spid="48" grpId="0"/>
      <p:bldP spid="49" grpId="0" animBg="1"/>
      <p:bldP spid="2" grpId="0" animBg="1"/>
      <p:bldP spid="51" grpId="0" animBg="1"/>
      <p:bldP spid="54" grpId="0"/>
      <p:bldP spid="55" grpId="0"/>
      <p:bldP spid="56" grpId="0" animBg="1"/>
      <p:bldP spid="60" grpId="0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egnaposto numero diapositiva 39">
            <a:extLst>
              <a:ext uri="{FF2B5EF4-FFF2-40B4-BE49-F238E27FC236}">
                <a16:creationId xmlns:a16="http://schemas.microsoft.com/office/drawing/2014/main" id="{E3B28778-0F6B-422D-9B0C-0CE3A14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4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9033C0-BC52-4F6E-A4BC-EA050CF3D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84" y="1061737"/>
            <a:ext cx="6792347" cy="471014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C55F93-5F83-47FF-8690-7176DD7F0FE4}"/>
              </a:ext>
            </a:extLst>
          </p:cNvPr>
          <p:cNvSpPr txBox="1"/>
          <p:nvPr/>
        </p:nvSpPr>
        <p:spPr>
          <a:xfrm>
            <a:off x="282084" y="1175375"/>
            <a:ext cx="70619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[MOD09GA 29-01-2019 Po River]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042C72-D7D0-4055-8F2B-A8C138207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87" y="1061736"/>
            <a:ext cx="6818114" cy="473452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F0D396-7DCA-468D-9771-260305E3A88B}"/>
              </a:ext>
            </a:extLst>
          </p:cNvPr>
          <p:cNvSpPr txBox="1"/>
          <p:nvPr/>
        </p:nvSpPr>
        <p:spPr>
          <a:xfrm>
            <a:off x="3375779" y="1150991"/>
            <a:ext cx="3782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[S2-1c 29-01-2019 Po River]</a:t>
            </a:r>
          </a:p>
        </p:txBody>
      </p:sp>
      <p:sp>
        <p:nvSpPr>
          <p:cNvPr id="14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15" name="Rettangolo 4">
            <a:extLst>
              <a:ext uri="{FF2B5EF4-FFF2-40B4-BE49-F238E27FC236}">
                <a16:creationId xmlns:a16="http://schemas.microsoft.com/office/drawing/2014/main" id="{B9B9A9AA-D072-A737-B687-89063F903830}"/>
              </a:ext>
            </a:extLst>
          </p:cNvPr>
          <p:cNvSpPr/>
          <p:nvPr/>
        </p:nvSpPr>
        <p:spPr>
          <a:xfrm>
            <a:off x="0" y="381721"/>
            <a:ext cx="2413221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What is new?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ED7240-CEAB-052F-3791-3424C23EB575}"/>
              </a:ext>
            </a:extLst>
          </p:cNvPr>
          <p:cNvSpPr txBox="1"/>
          <p:nvPr/>
        </p:nvSpPr>
        <p:spPr>
          <a:xfrm>
            <a:off x="7652657" y="1427990"/>
            <a:ext cx="425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High </a:t>
            </a:r>
            <a:r>
              <a:rPr lang="it-IT" sz="2400" b="1" dirty="0" err="1"/>
              <a:t>spatial</a:t>
            </a:r>
            <a:r>
              <a:rPr lang="it-IT" sz="2400" b="1" dirty="0"/>
              <a:t> </a:t>
            </a:r>
            <a:r>
              <a:rPr lang="it-IT" sz="2400" b="1" dirty="0" err="1"/>
              <a:t>resolution</a:t>
            </a:r>
            <a:r>
              <a:rPr lang="it-IT" sz="2400" b="1" dirty="0"/>
              <a:t> benefits:</a:t>
            </a:r>
            <a:endParaRPr lang="en-US" sz="2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B5A432-2EEE-3E3F-42D6-C359CDDB8164}"/>
              </a:ext>
            </a:extLst>
          </p:cNvPr>
          <p:cNvSpPr txBox="1"/>
          <p:nvPr/>
        </p:nvSpPr>
        <p:spPr>
          <a:xfrm>
            <a:off x="7830863" y="2294005"/>
            <a:ext cx="3576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Medium </a:t>
            </a:r>
            <a:r>
              <a:rPr lang="it-IT" sz="2000" dirty="0" err="1"/>
              <a:t>narrow</a:t>
            </a:r>
            <a:r>
              <a:rPr lang="it-IT" sz="2000" dirty="0"/>
              <a:t> </a:t>
            </a:r>
            <a:r>
              <a:rPr lang="it-IT" sz="2000" dirty="0" err="1"/>
              <a:t>river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accuracy</a:t>
            </a:r>
            <a:r>
              <a:rPr lang="it-IT" sz="2000" dirty="0"/>
              <a:t> in </a:t>
            </a:r>
            <a:r>
              <a:rPr lang="it-IT" sz="2000" dirty="0" err="1"/>
              <a:t>distinguish</a:t>
            </a:r>
            <a:r>
              <a:rPr lang="it-IT" sz="2000" dirty="0"/>
              <a:t> the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geographical</a:t>
            </a:r>
            <a:r>
              <a:rPr lang="it-IT" sz="2000" dirty="0"/>
              <a:t> features of the </a:t>
            </a:r>
            <a:r>
              <a:rPr lang="it-IT" sz="2000" dirty="0" err="1"/>
              <a:t>river</a:t>
            </a:r>
            <a:r>
              <a:rPr lang="it-IT" sz="2000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capacity</a:t>
            </a:r>
            <a:r>
              <a:rPr lang="it-IT" sz="2000" dirty="0"/>
              <a:t> in </a:t>
            </a:r>
            <a:r>
              <a:rPr lang="it-IT" sz="2000" dirty="0" err="1"/>
              <a:t>distinguish</a:t>
            </a:r>
            <a:r>
              <a:rPr lang="it-IT" sz="2000" dirty="0"/>
              <a:t> </a:t>
            </a:r>
            <a:r>
              <a:rPr lang="it-IT" sz="2000" dirty="0" err="1"/>
              <a:t>river</a:t>
            </a:r>
            <a:r>
              <a:rPr lang="it-IT" sz="2000" dirty="0"/>
              <a:t> features and patterns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5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32198BEE-0428-2086-6C03-29A7085170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848"/>
          <a:stretch/>
        </p:blipFill>
        <p:spPr>
          <a:xfrm>
            <a:off x="6119882" y="1024454"/>
            <a:ext cx="5311525" cy="1604446"/>
          </a:xfrm>
          <a:prstGeom prst="rect">
            <a:avLst/>
          </a:prstGeom>
          <a:noFill/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619DF44-5492-F8E0-4AA9-0F5614F8D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51"/>
          <a:stretch/>
        </p:blipFill>
        <p:spPr>
          <a:xfrm>
            <a:off x="6119884" y="1024452"/>
            <a:ext cx="5311524" cy="1802825"/>
          </a:xfrm>
          <a:prstGeom prst="rect">
            <a:avLst/>
          </a:prstGeom>
          <a:noFill/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C4CE924-93DE-0913-C51E-505262CA7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2" y="1024453"/>
            <a:ext cx="5311526" cy="339515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2556062C-8AFA-3610-0DFC-9D6D4F279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2" y="1024451"/>
            <a:ext cx="5311526" cy="339515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6EAC5AD-0956-8742-75F7-2F6DDE6AF7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3676" y="1024449"/>
            <a:ext cx="5311526" cy="339515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312E0E-E844-4DA5-AB14-7DBF8CF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5</a:t>
            </a:fld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F101714-44F6-4DD2-8E46-65CA49372F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799" r="26214"/>
          <a:stretch/>
        </p:blipFill>
        <p:spPr>
          <a:xfrm>
            <a:off x="663251" y="1108901"/>
            <a:ext cx="4537257" cy="3704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0A1B130-F96F-4695-85B7-5DFAB1EA5DC4}"/>
              </a:ext>
            </a:extLst>
          </p:cNvPr>
          <p:cNvSpPr/>
          <p:nvPr/>
        </p:nvSpPr>
        <p:spPr>
          <a:xfrm>
            <a:off x="2946549" y="2827277"/>
            <a:ext cx="456884" cy="4801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0E6D69-86FA-42FD-8666-9C6F8B6AF235}"/>
              </a:ext>
            </a:extLst>
          </p:cNvPr>
          <p:cNvSpPr/>
          <p:nvPr/>
        </p:nvSpPr>
        <p:spPr>
          <a:xfrm>
            <a:off x="4469428" y="1189417"/>
            <a:ext cx="456884" cy="4801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33A9158-6492-40C7-A2CD-D91689856E8F}"/>
              </a:ext>
            </a:extLst>
          </p:cNvPr>
          <p:cNvSpPr/>
          <p:nvPr/>
        </p:nvSpPr>
        <p:spPr>
          <a:xfrm>
            <a:off x="1557508" y="1689802"/>
            <a:ext cx="456884" cy="5439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2A6C4C5-1A20-4BA0-8D15-8D3C1C4BE897}"/>
                  </a:ext>
                </a:extLst>
              </p:cNvPr>
              <p:cNvSpPr txBox="1"/>
              <p:nvPr/>
            </p:nvSpPr>
            <p:spPr>
              <a:xfrm>
                <a:off x="1567350" y="1753581"/>
                <a:ext cx="438718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it-IT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2A6C4C5-1A20-4BA0-8D15-8D3C1C4BE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350" y="1753581"/>
                <a:ext cx="438718" cy="480131"/>
              </a:xfrm>
              <a:prstGeom prst="rect">
                <a:avLst/>
              </a:prstGeom>
              <a:blipFill>
                <a:blip r:embed="rId9"/>
                <a:stretch>
                  <a:fillRect l="-6944" r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9DE3989-63D7-4531-8C6E-8B06EF3E9739}"/>
                  </a:ext>
                </a:extLst>
              </p:cNvPr>
              <p:cNvSpPr txBox="1"/>
              <p:nvPr/>
            </p:nvSpPr>
            <p:spPr>
              <a:xfrm>
                <a:off x="2920135" y="2855682"/>
                <a:ext cx="353392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it-IT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9DE3989-63D7-4531-8C6E-8B06EF3E9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135" y="2855682"/>
                <a:ext cx="353392" cy="480131"/>
              </a:xfrm>
              <a:prstGeom prst="rect">
                <a:avLst/>
              </a:prstGeom>
              <a:blipFill>
                <a:blip r:embed="rId10"/>
                <a:stretch>
                  <a:fillRect l="-8621" r="-5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127BC80-3F73-42A6-AC16-74CAD2CBB093}"/>
                  </a:ext>
                </a:extLst>
              </p:cNvPr>
              <p:cNvSpPr txBox="1"/>
              <p:nvPr/>
            </p:nvSpPr>
            <p:spPr>
              <a:xfrm>
                <a:off x="4506258" y="1230766"/>
                <a:ext cx="294217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it-IT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127BC80-3F73-42A6-AC16-74CAD2CB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258" y="1230766"/>
                <a:ext cx="294217" cy="480131"/>
              </a:xfrm>
              <a:prstGeom prst="rect">
                <a:avLst/>
              </a:prstGeom>
              <a:blipFill>
                <a:blip r:embed="rId11"/>
                <a:stretch>
                  <a:fillRect l="-10417" r="-47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23" name="Rettangolo 4">
            <a:extLst>
              <a:ext uri="{FF2B5EF4-FFF2-40B4-BE49-F238E27FC236}">
                <a16:creationId xmlns:a16="http://schemas.microsoft.com/office/drawing/2014/main" id="{3D5EAD80-1D25-346F-79ED-B775E6791235}"/>
              </a:ext>
            </a:extLst>
          </p:cNvPr>
          <p:cNvSpPr/>
          <p:nvPr/>
        </p:nvSpPr>
        <p:spPr>
          <a:xfrm>
            <a:off x="0" y="381721"/>
            <a:ext cx="4808492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From CM to CMW approach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67274427-A962-D6D0-D5BB-B4C30045F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96" y="4928215"/>
            <a:ext cx="3605229" cy="1036503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87BEEA34-DD51-10C5-8CB8-E5B6896F63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36" y="4546601"/>
            <a:ext cx="4173943" cy="1418117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1E0621D-58B6-11C9-4651-74E93EDA5FEA}"/>
              </a:ext>
            </a:extLst>
          </p:cNvPr>
          <p:cNvSpPr txBox="1"/>
          <p:nvPr/>
        </p:nvSpPr>
        <p:spPr>
          <a:xfrm>
            <a:off x="8228099" y="4692127"/>
            <a:ext cx="30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F6D7C18-5249-271E-329C-7B6778A398AA}"/>
              </a:ext>
            </a:extLst>
          </p:cNvPr>
          <p:cNvSpPr txBox="1"/>
          <p:nvPr/>
        </p:nvSpPr>
        <p:spPr>
          <a:xfrm>
            <a:off x="9308585" y="5112484"/>
            <a:ext cx="3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7162C98-0A75-8EAC-34BA-3631010A6649}"/>
              </a:ext>
            </a:extLst>
          </p:cNvPr>
          <p:cNvSpPr txBox="1"/>
          <p:nvPr/>
        </p:nvSpPr>
        <p:spPr>
          <a:xfrm>
            <a:off x="10749060" y="5581794"/>
            <a:ext cx="39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471F6E4D-26EF-3113-73B8-A6016BA1C21A}"/>
                  </a:ext>
                </a:extLst>
              </p:cNvPr>
              <p:cNvSpPr/>
              <p:nvPr/>
            </p:nvSpPr>
            <p:spPr>
              <a:xfrm>
                <a:off x="5470499" y="5061458"/>
                <a:ext cx="1571776" cy="457158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𝐶𝑀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471F6E4D-26EF-3113-73B8-A6016BA1C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99" y="5061458"/>
                <a:ext cx="1571776" cy="457158"/>
              </a:xfrm>
              <a:prstGeom prst="rect">
                <a:avLst/>
              </a:prstGeom>
              <a:blipFill>
                <a:blip r:embed="rId14"/>
                <a:stretch>
                  <a:fillRect l="-760" b="-1000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8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42" grpId="0"/>
      <p:bldP spid="43" grpId="0"/>
      <p:bldP spid="44" grpId="0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312E0E-E844-4DA5-AB14-7DBF8CF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6</a:t>
            </a:fld>
            <a:endParaRPr lang="it-IT" dirty="0"/>
          </a:p>
        </p:txBody>
      </p:sp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" y="964662"/>
            <a:ext cx="6857798" cy="5000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7573650" y="1910423"/>
            <a:ext cx="452322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 (Italy): 5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Rhein (Germany): 3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Mississippi (US): 4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Missouri (US): 2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Amazon (Brazil): 2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 (US): 1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Ob (Russia): 1 station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411793" y="3097161"/>
            <a:ext cx="265471" cy="11798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3411793" y="2930014"/>
            <a:ext cx="144925" cy="1671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 flipH="1">
            <a:off x="1573161" y="3215148"/>
            <a:ext cx="147483" cy="29496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/>
          <p:cNvSpPr/>
          <p:nvPr/>
        </p:nvSpPr>
        <p:spPr>
          <a:xfrm flipH="1">
            <a:off x="1347018" y="3028335"/>
            <a:ext cx="253079" cy="21631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 flipH="1">
            <a:off x="1466285" y="3372466"/>
            <a:ext cx="153476" cy="1390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 flipH="1">
            <a:off x="2045110" y="3991896"/>
            <a:ext cx="422786" cy="21630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 flipH="1">
            <a:off x="4458929" y="2261420"/>
            <a:ext cx="191729" cy="29005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4">
            <a:extLst>
              <a:ext uri="{FF2B5EF4-FFF2-40B4-BE49-F238E27FC236}">
                <a16:creationId xmlns:a16="http://schemas.microsoft.com/office/drawing/2014/main" id="{C0484212-5ABD-14E4-0671-CEDCD0AE8921}"/>
              </a:ext>
            </a:extLst>
          </p:cNvPr>
          <p:cNvSpPr/>
          <p:nvPr/>
        </p:nvSpPr>
        <p:spPr>
          <a:xfrm>
            <a:off x="0" y="381721"/>
            <a:ext cx="4912238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Application of the procedure</a:t>
            </a:r>
          </a:p>
        </p:txBody>
      </p:sp>
    </p:spTree>
    <p:extLst>
      <p:ext uri="{BB962C8B-B14F-4D97-AF65-F5344CB8AC3E}">
        <p14:creationId xmlns:p14="http://schemas.microsoft.com/office/powerpoint/2010/main" val="274839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312E0E-E844-4DA5-AB14-7DBF8CF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7</a:t>
            </a:fld>
            <a:endParaRPr lang="it-IT" dirty="0"/>
          </a:p>
        </p:txBody>
      </p:sp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C2B0ECC-5580-4079-8340-96C8F9845B98}"/>
              </a:ext>
            </a:extLst>
          </p:cNvPr>
          <p:cNvSpPr txBox="1"/>
          <p:nvPr/>
        </p:nvSpPr>
        <p:spPr>
          <a:xfrm>
            <a:off x="9209577" y="978698"/>
            <a:ext cx="2916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CM/CWM vs River discharge</a:t>
            </a:r>
          </a:p>
          <a:p>
            <a:pPr algn="ctr"/>
            <a:r>
              <a:rPr lang="en-US" dirty="0"/>
              <a:t>2016-2019</a:t>
            </a:r>
          </a:p>
          <a:p>
            <a:pPr algn="ctr"/>
            <a:endParaRPr lang="en-US" dirty="0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88B2DCF8-D556-F01E-A131-6505739DBFA1}"/>
              </a:ext>
            </a:extLst>
          </p:cNvPr>
          <p:cNvSpPr/>
          <p:nvPr/>
        </p:nvSpPr>
        <p:spPr>
          <a:xfrm>
            <a:off x="0" y="381721"/>
            <a:ext cx="4912238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Application of the procedure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C85A05F-752B-3C2A-B196-38B092C2C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4" r="-5506" b="-4451"/>
          <a:stretch/>
        </p:blipFill>
        <p:spPr>
          <a:xfrm>
            <a:off x="209741" y="1613853"/>
            <a:ext cx="5479776" cy="3935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6FBD7D-62DB-4D1C-53BC-90B926BE88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212" r="-5506" b="-4212"/>
          <a:stretch/>
        </p:blipFill>
        <p:spPr>
          <a:xfrm>
            <a:off x="6326648" y="1613904"/>
            <a:ext cx="5479778" cy="3935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1D84DE-DB02-DD78-3AB5-01D530D7B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3" r="-5506" b="-4450"/>
          <a:stretch/>
        </p:blipFill>
        <p:spPr>
          <a:xfrm>
            <a:off x="209741" y="1613874"/>
            <a:ext cx="5479776" cy="3935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45B12E8-F78F-0343-F3BC-B05EA3B5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1" r="-5506" b="-4452"/>
          <a:stretch/>
        </p:blipFill>
        <p:spPr>
          <a:xfrm>
            <a:off x="6331135" y="1613908"/>
            <a:ext cx="5479779" cy="3935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0058F5D-DCF9-248A-0571-7F9BD411EF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3" r="-5506" b="-4452"/>
          <a:stretch/>
        </p:blipFill>
        <p:spPr>
          <a:xfrm>
            <a:off x="209740" y="1613894"/>
            <a:ext cx="5479777" cy="39359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31725F6-B7A1-B237-4A0B-6718F9E0F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890" r="-5506" b="-4534"/>
          <a:stretch/>
        </p:blipFill>
        <p:spPr>
          <a:xfrm>
            <a:off x="6331136" y="1613910"/>
            <a:ext cx="5479780" cy="39359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994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718A6DA-6F8B-2E45-65B2-E0FFFEBF3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1" y="1674236"/>
            <a:ext cx="3213758" cy="3986058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312E0E-E844-4DA5-AB14-7DBF8CF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8</a:t>
            </a:fld>
            <a:endParaRPr lang="it-IT" dirty="0"/>
          </a:p>
        </p:txBody>
      </p:sp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36" name="Rettangolo 4">
            <a:extLst>
              <a:ext uri="{FF2B5EF4-FFF2-40B4-BE49-F238E27FC236}">
                <a16:creationId xmlns:a16="http://schemas.microsoft.com/office/drawing/2014/main" id="{4D5B8D5B-C648-3FEC-F9CD-9058D01434AD}"/>
              </a:ext>
            </a:extLst>
          </p:cNvPr>
          <p:cNvSpPr/>
          <p:nvPr/>
        </p:nvSpPr>
        <p:spPr>
          <a:xfrm>
            <a:off x="0" y="381721"/>
            <a:ext cx="3311223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Uncalibrated CMW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2D78871A-52C4-C20B-9FF9-CB00855D9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39" y="1674236"/>
            <a:ext cx="3213759" cy="398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F4702B6-7B4F-EEEF-8294-18146AE82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1" y="1674236"/>
            <a:ext cx="3213759" cy="398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2E97E74-9E8B-56B5-2032-0437E4C78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55" y="1674236"/>
            <a:ext cx="3213759" cy="398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81891F-0A94-61A9-1130-D11C43CB6266}"/>
              </a:ext>
            </a:extLst>
          </p:cNvPr>
          <p:cNvSpPr txBox="1"/>
          <p:nvPr/>
        </p:nvSpPr>
        <p:spPr>
          <a:xfrm>
            <a:off x="593008" y="1203908"/>
            <a:ext cx="293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River area </a:t>
            </a:r>
            <a:r>
              <a:rPr lang="it-IT" dirty="0" err="1"/>
              <a:t>correlation</a:t>
            </a:r>
            <a:r>
              <a:rPr lang="it-IT" dirty="0"/>
              <a:t> with W</a:t>
            </a:r>
            <a:endParaRPr lang="en-US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631E7F1-DF34-99EA-F5F4-56F202D2479A}"/>
              </a:ext>
            </a:extLst>
          </p:cNvPr>
          <p:cNvSpPr txBox="1"/>
          <p:nvPr/>
        </p:nvSpPr>
        <p:spPr>
          <a:xfrm>
            <a:off x="4147042" y="1226790"/>
            <a:ext cx="344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River area </a:t>
            </a:r>
            <a:r>
              <a:rPr lang="it-IT" dirty="0" err="1"/>
              <a:t>correlation</a:t>
            </a:r>
            <a:r>
              <a:rPr lang="it-IT" dirty="0"/>
              <a:t> with C and V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B93937-9D91-BA8F-08F3-34DF5EF5A690}"/>
              </a:ext>
            </a:extLst>
          </p:cNvPr>
          <p:cNvSpPr txBox="1"/>
          <p:nvPr/>
        </p:nvSpPr>
        <p:spPr>
          <a:xfrm>
            <a:off x="3733146" y="32066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+</a:t>
            </a:r>
            <a:endParaRPr lang="en-US" b="1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9391FA1-5693-DCEB-7049-2A74DFB1A29B}"/>
              </a:ext>
            </a:extLst>
          </p:cNvPr>
          <p:cNvSpPr txBox="1"/>
          <p:nvPr/>
        </p:nvSpPr>
        <p:spPr>
          <a:xfrm>
            <a:off x="7756078" y="32066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=</a:t>
            </a:r>
            <a:endParaRPr lang="en-US" b="1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015834E-EA74-22A0-50BE-C61F3F397748}"/>
              </a:ext>
            </a:extLst>
          </p:cNvPr>
          <p:cNvSpPr txBox="1"/>
          <p:nvPr/>
        </p:nvSpPr>
        <p:spPr>
          <a:xfrm>
            <a:off x="8852914" y="1226790"/>
            <a:ext cx="244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Uncalibrated</a:t>
            </a:r>
            <a:r>
              <a:rPr lang="it-IT" dirty="0"/>
              <a:t> M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  <p:bldP spid="4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312E0E-E844-4DA5-AB14-7DBF8CF2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0096-0949-4760-AA0F-4A9A29FD61FD}" type="slidenum">
              <a:rPr lang="it-IT" smtClean="0"/>
              <a:t>9</a:t>
            </a:fld>
            <a:endParaRPr lang="it-IT" dirty="0"/>
          </a:p>
        </p:txBody>
      </p:sp>
      <p:sp>
        <p:nvSpPr>
          <p:cNvPr id="22" name="Segnaposto piè di pagina 38">
            <a:extLst>
              <a:ext uri="{FF2B5EF4-FFF2-40B4-BE49-F238E27FC236}">
                <a16:creationId xmlns:a16="http://schemas.microsoft.com/office/drawing/2014/main" id="{B873CE66-2097-4C16-B84C-59F7090E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528" y="6301778"/>
            <a:ext cx="4114800" cy="365125"/>
          </a:xfrm>
        </p:spPr>
        <p:txBody>
          <a:bodyPr/>
          <a:lstStyle/>
          <a:p>
            <a:r>
              <a:rPr lang="it-IT" dirty="0"/>
              <a:t>paolo.filippucci@irpi.cnr.it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C2B0ECC-5580-4079-8340-96C8F9845B98}"/>
              </a:ext>
            </a:extLst>
          </p:cNvPr>
          <p:cNvSpPr txBox="1"/>
          <p:nvPr/>
        </p:nvSpPr>
        <p:spPr>
          <a:xfrm>
            <a:off x="9209577" y="978698"/>
            <a:ext cx="2916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CM/CWM vs River discharge</a:t>
            </a:r>
          </a:p>
          <a:p>
            <a:pPr algn="ctr"/>
            <a:r>
              <a:rPr lang="en-US" dirty="0"/>
              <a:t>2016-2019</a:t>
            </a:r>
          </a:p>
          <a:p>
            <a:pPr algn="ctr"/>
            <a:endParaRPr lang="en-US" dirty="0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88B2DCF8-D556-F01E-A131-6505739DBFA1}"/>
              </a:ext>
            </a:extLst>
          </p:cNvPr>
          <p:cNvSpPr/>
          <p:nvPr/>
        </p:nvSpPr>
        <p:spPr>
          <a:xfrm>
            <a:off x="0" y="381721"/>
            <a:ext cx="4912238" cy="535529"/>
          </a:xfrm>
          <a:prstGeom prst="rect">
            <a:avLst/>
          </a:prstGeom>
          <a:effectLst/>
        </p:spPr>
        <p:txBody>
          <a:bodyPr wrap="none" lIns="91438" tIns="45719" rIns="91438" bIns="45719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Application of the procedure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0AC133-C421-3D8F-8E93-5F73595F0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4" r="-5506" b="-4451"/>
          <a:stretch/>
        </p:blipFill>
        <p:spPr>
          <a:xfrm>
            <a:off x="209741" y="1613853"/>
            <a:ext cx="5479776" cy="3935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14ED41C-064B-F5C8-3481-E3D436A06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212" r="-5506" b="-4212"/>
          <a:stretch/>
        </p:blipFill>
        <p:spPr>
          <a:xfrm>
            <a:off x="6326648" y="1613904"/>
            <a:ext cx="5479778" cy="3935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33BD963-E120-F2B5-0F67-286A6A6008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3" r="-5506" b="-4450"/>
          <a:stretch/>
        </p:blipFill>
        <p:spPr>
          <a:xfrm>
            <a:off x="209741" y="1613874"/>
            <a:ext cx="5479776" cy="3935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3503E58-FDE4-AF16-6F77-AF3F831CD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1" r="-5506" b="-4452"/>
          <a:stretch/>
        </p:blipFill>
        <p:spPr>
          <a:xfrm>
            <a:off x="6331135" y="1613908"/>
            <a:ext cx="5479779" cy="3935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4644EA7-B409-9E4E-F3F1-E15C8613E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3" r="-5506" b="-4452"/>
          <a:stretch/>
        </p:blipFill>
        <p:spPr>
          <a:xfrm>
            <a:off x="209740" y="1613894"/>
            <a:ext cx="5479777" cy="39359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37CF6A9-4F3F-9D59-7707-05A8091A68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890" r="-5506" b="-4534"/>
          <a:stretch/>
        </p:blipFill>
        <p:spPr>
          <a:xfrm>
            <a:off x="6331136" y="1613910"/>
            <a:ext cx="5479780" cy="3935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658FF7E-84C3-583A-58D5-1FFEB94A41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72" r="-5506" b="-4451"/>
          <a:stretch/>
        </p:blipFill>
        <p:spPr>
          <a:xfrm>
            <a:off x="209741" y="1613904"/>
            <a:ext cx="5479778" cy="39359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46F7C5D-C1D0-ACCD-C872-9017808E75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890" r="-5507" b="-4534"/>
          <a:stretch/>
        </p:blipFill>
        <p:spPr>
          <a:xfrm>
            <a:off x="6331120" y="1613911"/>
            <a:ext cx="5479796" cy="39359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658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502</Words>
  <Application>Microsoft Office PowerPoint</Application>
  <PresentationFormat>Widescreen</PresentationFormat>
  <Paragraphs>101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Filippucci</dc:creator>
  <cp:lastModifiedBy>Paolo Filippucci</cp:lastModifiedBy>
  <cp:revision>56</cp:revision>
  <dcterms:created xsi:type="dcterms:W3CDTF">2021-11-10T08:25:15Z</dcterms:created>
  <dcterms:modified xsi:type="dcterms:W3CDTF">2022-05-24T13:10:26Z</dcterms:modified>
</cp:coreProperties>
</file>