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0" r:id="rId2"/>
    <p:sldId id="361" r:id="rId3"/>
    <p:sldId id="372" r:id="rId4"/>
    <p:sldId id="377" r:id="rId5"/>
    <p:sldId id="378" r:id="rId6"/>
    <p:sldId id="290" r:id="rId7"/>
    <p:sldId id="2395" r:id="rId8"/>
    <p:sldId id="2394" r:id="rId9"/>
    <p:sldId id="239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5428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Yanghang" initials="RY" lastIdx="1" clrIdx="0">
    <p:extLst>
      <p:ext uri="{19B8F6BF-5375-455C-9EA6-DF929625EA0E}">
        <p15:presenceInfo xmlns:p15="http://schemas.microsoft.com/office/powerpoint/2012/main" userId="163d726ed0d8b2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0"/>
    <p:restoredTop sz="78905" autoAdjust="0"/>
  </p:normalViewPr>
  <p:slideViewPr>
    <p:cSldViewPr snapToGrid="0" showGuides="1">
      <p:cViewPr varScale="1">
        <p:scale>
          <a:sx n="90" d="100"/>
          <a:sy n="90" d="100"/>
        </p:scale>
        <p:origin x="660" y="84"/>
      </p:cViewPr>
      <p:guideLst>
        <p:guide orient="horz" pos="96"/>
        <p:guide pos="5428"/>
        <p:guide orient="horz" pos="1026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C031-B9DB-42B6-940D-B949B19BFD40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39467-C6A6-49AA-AA42-05C40AF38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1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DBE7-EDAE-472A-BF7C-1C3E4EF936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9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39467-C6A6-49AA-AA42-05C40AF38D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9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39467-C6A6-49AA-AA42-05C40AF38D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58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3B986-432C-497C-B2A9-13E5189AFA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6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3B986-432C-497C-B2A9-13E5189AFA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0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87CF-6195-4E4B-8DC8-69456366A921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041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9A20C-F9DF-48F1-AC5D-5182EC248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68A4A1-76DB-4F8B-87AF-E7E4E010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0C2A8C-7049-48C9-B7DC-579F5756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996A3-483E-4060-B934-65AEFBA4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31C551-1E67-4A94-91F5-33DD4BD5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9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8CBDC-32BB-481C-BEF3-24D8E3D1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7F7907-2DB6-48B8-8B43-FAAB1BE2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CABA75-1BB4-4EFF-AE02-01EFC931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775A72-6EB0-42B1-AAAB-84274845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03C274-AEF2-41AF-8ACA-64E1FB9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6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F53933-818A-4BA6-8663-203CAFFD6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5F48E5-F4DF-4449-B920-E984F9C21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8C8B3-1C98-42B4-85B7-129E6CB1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DF615-F4EC-4550-8803-EB5CA5AE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D84C9-AF58-4ACA-8762-D4B2A7D2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AF41A-08B3-422E-9FB3-4433B4FD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648B46-C577-46BB-AEE9-519D0817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AF8FA1-9D62-4FB7-8A45-F328F754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BB578-DFB8-439D-B349-6BF68BFB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18CB8-928F-4097-A094-E99656E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8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8F278-44D4-482D-9352-51815714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55348-C024-4D52-9F38-12142666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125883-8058-4418-AEFC-3A475D43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73CAF1-84D2-44AA-BEB9-3E3ACDF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D6124-32D5-4BA1-B1EE-602C2AF9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98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DD93B-0A45-4925-A29B-B4BB232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70A0DF-26DF-4CC0-9BE5-AF84901E6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A63C04-E2C9-4652-8E7F-3D2CAC382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14278-967E-4866-9446-97A526D8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0C8021-3B31-4432-A281-2C1C9B25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40504-2FA0-4889-AE17-3DC88132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3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68DEF-C7D6-4ACE-B608-58788130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A26DE4-0B6C-4456-9E8F-4CAAA9C6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30C119-D9D8-41DF-AB06-E97C263D1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93E158-93FC-45EB-9B42-4ED87069A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11F20E-162A-4F76-B459-081CA55F4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56009B-FECA-4324-8235-EDAB534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3274EF-6B48-4E66-8C0D-984F7779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4EB782-28F1-4037-A09D-76E69641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F88D7-BF63-41B5-B074-FEC34A50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D3C6A8-E13D-45F7-9F08-A96C1DB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FA7DA1-E81F-4FE3-A76D-030E0749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7183D1-1CDC-4EA5-AD33-001138EE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9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2D06B1-22E8-4CA5-AFC6-134907ED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E7D823-A963-48EF-BD12-B3E600EB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3B8B1-14E1-4C67-A184-689993AD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2805D-1771-47E1-A143-7BA2CD32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4A3E8-6D6F-49E6-B838-3063FB54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B4482D-BC4C-4839-A159-C31C70093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81E1EC-4750-4CE5-A36B-844E9537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897F8-E1D2-4B5D-B0F6-098B3618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497E15-CEC7-4F2D-889C-6856709B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04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94AE6-5044-44F5-BFAD-BD12855D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5EDFD2-3E55-49D5-B279-ED66FD44E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827742-D3C7-44D0-A008-18E6C652C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3C0712-3E47-4733-947F-A317BAEA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75C3D9-0063-40D2-AD37-64BD4860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01E185-8A88-462C-B515-339518E8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4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715861-72EF-40B3-BA4A-53B8B584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5678F3-31AC-43B0-81EF-13300861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121645-2A27-4667-AE84-7821E101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14F1-88F8-4BA9-A5E4-0FCE4FB5E60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B52ED9-3E98-4041-8DDB-BC89F6FB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B6CA50-3480-48D8-A0CC-860B70D22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F9D7-176E-4AB8-90D5-113F1F68E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yh21@mails.tsinghua.edu.cn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85CFE9E-C76F-45B5-8036-3071B0B931E3}"/>
              </a:ext>
            </a:extLst>
          </p:cNvPr>
          <p:cNvSpPr/>
          <p:nvPr/>
        </p:nvSpPr>
        <p:spPr>
          <a:xfrm>
            <a:off x="0" y="1944036"/>
            <a:ext cx="12192000" cy="1656414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66D755-21E9-4405-B6D0-B00E9023CAF8}"/>
              </a:ext>
            </a:extLst>
          </p:cNvPr>
          <p:cNvSpPr txBox="1"/>
          <p:nvPr/>
        </p:nvSpPr>
        <p:spPr>
          <a:xfrm>
            <a:off x="206875" y="2204716"/>
            <a:ext cx="11765780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Nighttime temperature and optimal photosynthetic capacity over the past fortnight jointly control the acclimation of leaf respiration</a:t>
            </a:r>
            <a:endParaRPr lang="zh-CN" altLang="zh-CN" sz="24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3AF02C5B-8B47-424D-9DBC-B16BC59F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088-7AAC-46EB-904C-41AE01C5A84C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4E04AD-53D8-4EB1-BAF7-1B4DC0ED9F05}"/>
              </a:ext>
            </a:extLst>
          </p:cNvPr>
          <p:cNvSpPr txBox="1"/>
          <p:nvPr/>
        </p:nvSpPr>
        <p:spPr>
          <a:xfrm>
            <a:off x="2386362" y="3916571"/>
            <a:ext cx="785686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Yanghang Ren, Han Wang, Sandy P. Harrison, I. Colin Prentice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other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contributors </a:t>
            </a:r>
          </a:p>
          <a:p>
            <a:pPr indent="-45720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r>
            <a:r>
              <a:rPr lang="en-US" altLang="zh-CN" sz="20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May 2022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ECF7B80B-5411-4F1C-9EFE-5EC429FD2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60" y="105558"/>
            <a:ext cx="6874610" cy="1334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E6EAC9-55E4-9750-166C-E45A31DB6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076" y="1283032"/>
            <a:ext cx="2378499" cy="6503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A0E6D0-ACB5-F40F-5184-992358651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154" b="-4588"/>
          <a:stretch/>
        </p:blipFill>
        <p:spPr>
          <a:xfrm>
            <a:off x="206875" y="211897"/>
            <a:ext cx="2180579" cy="10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1773473-2F37-45A0-A848-5B97A3F412CB}"/>
                  </a:ext>
                </a:extLst>
              </p:cNvPr>
              <p:cNvSpPr txBox="1"/>
              <p:nvPr/>
            </p:nvSpPr>
            <p:spPr>
              <a:xfrm>
                <a:off x="227379" y="1253646"/>
                <a:ext cx="11964621" cy="4192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Representation</a:t>
                </a:r>
                <a:r>
                  <a:rPr lang="zh-CN" altLang="en-US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of</a:t>
                </a:r>
                <a:r>
                  <a:rPr lang="zh-CN" altLang="en-US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leaf dark respiration (R</a:t>
                </a:r>
                <a:r>
                  <a:rPr lang="en-US" altLang="zh-CN" sz="12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</a:t>
                </a:r>
                <a:r>
                  <a:rPr lang="en-US" altLang="zh-CN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) in LSMs :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R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d,25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leaf dark respiration at the reference temperature of 25˚C; treated as PFT-specific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parameters in LSMs</a:t>
                </a: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: Q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10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function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However, in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fact,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R</a:t>
                </a:r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d,25 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varies temporally and spatially !</a:t>
                </a:r>
                <a:endParaRPr lang="en-US" altLang="zh-CN" sz="20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i="0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Questions: How does R</a:t>
                </a:r>
                <a:r>
                  <a:rPr lang="en-US" altLang="zh-CN" sz="1200" b="1" i="0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d,25 </a:t>
                </a:r>
                <a:r>
                  <a:rPr lang="en-US" altLang="zh-CN" sz="2000" b="1" i="0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vary temporally and spatially?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altLang="zh-CN" sz="200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Q1: What controls R</a:t>
                </a:r>
                <a:r>
                  <a:rPr lang="en-US" altLang="zh-CN" sz="120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d,25</a:t>
                </a:r>
                <a:r>
                  <a:rPr lang="en-US" altLang="zh-CN" sz="200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? 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altLang="zh-CN" sz="200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Q2: At which time scale?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1773473-2F37-45A0-A848-5B97A3F41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79" y="1253646"/>
                <a:ext cx="11964621" cy="4192879"/>
              </a:xfrm>
              <a:prstGeom prst="rect">
                <a:avLst/>
              </a:prstGeom>
              <a:blipFill>
                <a:blip r:embed="rId3"/>
                <a:stretch>
                  <a:fillRect l="-458" r="-560" b="-2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DEF21E6-C869-4532-8D6B-F26A833569F3}"/>
              </a:ext>
            </a:extLst>
          </p:cNvPr>
          <p:cNvSpPr/>
          <p:nvPr/>
        </p:nvSpPr>
        <p:spPr>
          <a:xfrm>
            <a:off x="0" y="155167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C02AD460-CEA8-4B31-8E8B-A5D18F08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289" y="6534150"/>
            <a:ext cx="326684" cy="275662"/>
          </a:xfrm>
        </p:spPr>
        <p:txBody>
          <a:bodyPr/>
          <a:lstStyle/>
          <a:p>
            <a:fld id="{3379AF41-F7A2-4C11-8CD8-B83181921861}" type="slidenum">
              <a:rPr lang="zh-CN" altLang="en-US" smtClean="0"/>
              <a:t>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35E2D37-C6D3-4354-A0FC-5B9C27FC69C7}"/>
                  </a:ext>
                </a:extLst>
              </p:cNvPr>
              <p:cNvSpPr txBox="1"/>
              <p:nvPr/>
            </p:nvSpPr>
            <p:spPr>
              <a:xfrm>
                <a:off x="4347179" y="1918730"/>
                <a:ext cx="154426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35E2D37-C6D3-4354-A0FC-5B9C27FC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79" y="1918730"/>
                <a:ext cx="1544269" cy="299249"/>
              </a:xfrm>
              <a:prstGeom prst="rect">
                <a:avLst/>
              </a:prstGeom>
              <a:blipFill>
                <a:blip r:embed="rId4"/>
                <a:stretch>
                  <a:fillRect l="-2767" r="-2372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00A68D48-D8BE-478B-86D3-37D0ED7DB90F}"/>
              </a:ext>
            </a:extLst>
          </p:cNvPr>
          <p:cNvSpPr txBox="1"/>
          <p:nvPr/>
        </p:nvSpPr>
        <p:spPr>
          <a:xfrm>
            <a:off x="227380" y="195413"/>
            <a:ext cx="4693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kern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zh-CN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2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DEF21E6-C869-4532-8D6B-F26A833569F3}"/>
              </a:ext>
            </a:extLst>
          </p:cNvPr>
          <p:cNvSpPr/>
          <p:nvPr/>
        </p:nvSpPr>
        <p:spPr>
          <a:xfrm>
            <a:off x="0" y="164512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5E27E02E-EC63-498F-A058-24226E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257" y="6492875"/>
            <a:ext cx="2743200" cy="365125"/>
          </a:xfrm>
        </p:spPr>
        <p:txBody>
          <a:bodyPr/>
          <a:lstStyle/>
          <a:p>
            <a:fld id="{B505DE6A-B445-4878-B46F-9ADA31A1590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2455CE-ED6D-4D32-85CD-79E99AC475A8}"/>
              </a:ext>
            </a:extLst>
          </p:cNvPr>
          <p:cNvSpPr txBox="1"/>
          <p:nvPr/>
        </p:nvSpPr>
        <p:spPr>
          <a:xfrm>
            <a:off x="227380" y="204758"/>
            <a:ext cx="4693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kern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Hypotheses</a:t>
            </a:r>
            <a:endParaRPr lang="zh-CN" altLang="zh-CN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873AD3C-252F-C701-4DAB-C7EBD0791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9029"/>
              </p:ext>
            </p:extLst>
          </p:nvPr>
        </p:nvGraphicFramePr>
        <p:xfrm>
          <a:off x="159191" y="1511364"/>
          <a:ext cx="11652266" cy="4186873"/>
        </p:xfrm>
        <a:graphic>
          <a:graphicData uri="http://schemas.openxmlformats.org/drawingml/2006/table">
            <a:tbl>
              <a:tblPr firstRow="1" firstCol="1" bandRow="1"/>
              <a:tblGrid>
                <a:gridCol w="1608649">
                  <a:extLst>
                    <a:ext uri="{9D8B030D-6E8A-4147-A177-3AD203B41FA5}">
                      <a16:colId xmlns:a16="http://schemas.microsoft.com/office/drawing/2014/main" val="1467220021"/>
                    </a:ext>
                  </a:extLst>
                </a:gridCol>
                <a:gridCol w="3247343">
                  <a:extLst>
                    <a:ext uri="{9D8B030D-6E8A-4147-A177-3AD203B41FA5}">
                      <a16:colId xmlns:a16="http://schemas.microsoft.com/office/drawing/2014/main" val="1926325670"/>
                    </a:ext>
                  </a:extLst>
                </a:gridCol>
                <a:gridCol w="3102486">
                  <a:extLst>
                    <a:ext uri="{9D8B030D-6E8A-4147-A177-3AD203B41FA5}">
                      <a16:colId xmlns:a16="http://schemas.microsoft.com/office/drawing/2014/main" val="4160541425"/>
                    </a:ext>
                  </a:extLst>
                </a:gridCol>
                <a:gridCol w="1730231">
                  <a:extLst>
                    <a:ext uri="{9D8B030D-6E8A-4147-A177-3AD203B41FA5}">
                      <a16:colId xmlns:a16="http://schemas.microsoft.com/office/drawing/2014/main" val="3282826719"/>
                    </a:ext>
                  </a:extLst>
                </a:gridCol>
                <a:gridCol w="1963557">
                  <a:extLst>
                    <a:ext uri="{9D8B030D-6E8A-4147-A177-3AD203B41FA5}">
                      <a16:colId xmlns:a16="http://schemas.microsoft.com/office/drawing/2014/main" val="3826357685"/>
                    </a:ext>
                  </a:extLst>
                </a:gridCol>
              </a:tblGrid>
              <a:tr h="7347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Hypotheses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Equations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Factors Controlling R</a:t>
                      </a:r>
                      <a:r>
                        <a:rPr lang="en-US" sz="1800" b="1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d,25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Acclimation Time scale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Refs.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97627"/>
                  </a:ext>
                </a:extLst>
              </a:tr>
              <a:tr h="7347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Huntingford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d,25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=r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1,a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daily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daily temperature, leaf nitrogen concentration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10-day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(Huntingford et al. 2017)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36482"/>
                  </a:ext>
                </a:extLst>
              </a:tr>
              <a:tr h="8134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Wang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d,25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=b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cmax,25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optimal </a:t>
                      </a: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carboxylation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capacity at 25</a:t>
                      </a: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°C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15-day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(Wang et al. 2020)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7037"/>
                  </a:ext>
                </a:extLst>
              </a:tr>
              <a:tr h="7347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Reich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d,25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-25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fix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0" baseline="-25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night-time temperature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Not yet unified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(Reich et al. 2021)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189112"/>
                  </a:ext>
                </a:extLst>
              </a:tr>
              <a:tr h="116900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Ren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d,25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=b H(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0" baseline="-25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midday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 /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0" baseline="-25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)V</a:t>
                      </a:r>
                      <a:r>
                        <a:rPr lang="en-US" sz="1800" kern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cmax,25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optimal </a:t>
                      </a: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carboxylation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capacity, night-time temperature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To be specified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This study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2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DEF21E6-C869-4532-8D6B-F26A833569F3}"/>
              </a:ext>
            </a:extLst>
          </p:cNvPr>
          <p:cNvSpPr/>
          <p:nvPr/>
        </p:nvSpPr>
        <p:spPr>
          <a:xfrm>
            <a:off x="0" y="152400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3C68700-8773-4872-BAC5-B13296FACDDE}"/>
              </a:ext>
            </a:extLst>
          </p:cNvPr>
          <p:cNvSpPr txBox="1"/>
          <p:nvPr/>
        </p:nvSpPr>
        <p:spPr>
          <a:xfrm>
            <a:off x="188686" y="903303"/>
            <a:ext cx="11907986" cy="391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B4WarmED dataset (temporally)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Warming experiments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1620 measurements: Rd, canopy temperature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 species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From 2 boreal forest sites (from 2009 to 2014)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LCE dataset (spatially)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598 samples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From 12 sites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F10D75-DB4B-42BC-9E81-ED1B361C73ED}"/>
              </a:ext>
            </a:extLst>
          </p:cNvPr>
          <p:cNvSpPr txBox="1"/>
          <p:nvPr/>
        </p:nvSpPr>
        <p:spPr>
          <a:xfrm>
            <a:off x="171396" y="204686"/>
            <a:ext cx="8023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Datasets to test </a:t>
            </a:r>
            <a:r>
              <a:rPr lang="en-US" altLang="zh-CN" sz="3600" b="1" kern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Hypotheses</a:t>
            </a:r>
            <a:endParaRPr lang="zh-CN" altLang="zh-CN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9F47C2-BBB2-4033-ACE5-06FD456F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DE6A-B445-4878-B46F-9ADA31A15909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975CC1-EF73-F119-1FBC-3A4D24531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2" y="3848944"/>
            <a:ext cx="6715168" cy="28043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7262300-C365-1B81-6879-8CE1FE90DD45}"/>
              </a:ext>
            </a:extLst>
          </p:cNvPr>
          <p:cNvSpPr txBox="1"/>
          <p:nvPr/>
        </p:nvSpPr>
        <p:spPr>
          <a:xfrm>
            <a:off x="6345936" y="924686"/>
            <a:ext cx="5657378" cy="156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</a:t>
            </a:r>
            <a:r>
              <a:rPr lang="en-US" altLang="zh-CN" sz="2400" b="1" kern="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GlobResp</a:t>
            </a:r>
            <a:r>
              <a:rPr lang="en-US" altLang="zh-CN" sz="24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dataset (spatially)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1469 samples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From 39 sites</a:t>
            </a:r>
          </a:p>
        </p:txBody>
      </p:sp>
    </p:spTree>
    <p:extLst>
      <p:ext uri="{BB962C8B-B14F-4D97-AF65-F5344CB8AC3E}">
        <p14:creationId xmlns:p14="http://schemas.microsoft.com/office/powerpoint/2010/main" val="12598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DEF21E6-C869-4532-8D6B-F26A833569F3}"/>
              </a:ext>
            </a:extLst>
          </p:cNvPr>
          <p:cNvSpPr/>
          <p:nvPr/>
        </p:nvSpPr>
        <p:spPr>
          <a:xfrm>
            <a:off x="0" y="144405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11D3F56-9366-41C0-84B0-C1EE975EDF40}"/>
              </a:ext>
            </a:extLst>
          </p:cNvPr>
          <p:cNvSpPr txBox="1"/>
          <p:nvPr/>
        </p:nvSpPr>
        <p:spPr>
          <a:xfrm>
            <a:off x="10034361" y="1789833"/>
            <a:ext cx="399458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5632CEF-5DC7-4E01-9765-BC1CEF04D9DD}"/>
              </a:ext>
            </a:extLst>
          </p:cNvPr>
          <p:cNvSpPr txBox="1"/>
          <p:nvPr/>
        </p:nvSpPr>
        <p:spPr>
          <a:xfrm>
            <a:off x="2427533" y="332276"/>
            <a:ext cx="862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d,25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jointly controlled by 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1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cmax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night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5E064A-5574-44ED-A416-EE8A1FBE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DE6A-B445-4878-B46F-9ADA31A1590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2F20BB-456C-4632-A771-C00E0544CD38}"/>
              </a:ext>
            </a:extLst>
          </p:cNvPr>
          <p:cNvSpPr txBox="1"/>
          <p:nvPr/>
        </p:nvSpPr>
        <p:spPr>
          <a:xfrm>
            <a:off x="171396" y="196691"/>
            <a:ext cx="24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Results1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3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BCEA2BD9-FAC5-BBBD-5C4B-E886409D7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" t="851" r="10477"/>
          <a:stretch/>
        </p:blipFill>
        <p:spPr bwMode="auto">
          <a:xfrm>
            <a:off x="171396" y="1789833"/>
            <a:ext cx="5846566" cy="3148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97C8EE2E-75DB-310E-6877-09E34C9F5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94"/>
          <a:stretch/>
        </p:blipFill>
        <p:spPr bwMode="auto">
          <a:xfrm>
            <a:off x="6401508" y="1628775"/>
            <a:ext cx="5399405" cy="3895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A1DE287A-1C3C-355D-2D1C-75D9425C0DAC}"/>
              </a:ext>
            </a:extLst>
          </p:cNvPr>
          <p:cNvSpPr txBox="1"/>
          <p:nvPr/>
        </p:nvSpPr>
        <p:spPr>
          <a:xfrm>
            <a:off x="0" y="5182550"/>
            <a:ext cx="623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Fig. Scatter plots of natural-log transformed R</a:t>
            </a:r>
            <a:r>
              <a:rPr lang="en-US" altLang="zh-CN" sz="1200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d,25 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between observation and prediction at their highest R</a:t>
            </a:r>
            <a:r>
              <a:rPr lang="en-US" altLang="zh-CN" sz="1200" b="1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by four hypotheses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43BA19A-10DC-1F4E-1A91-723BD57FDCC7}"/>
              </a:ext>
            </a:extLst>
          </p:cNvPr>
          <p:cNvSpPr txBox="1"/>
          <p:nvPr/>
        </p:nvSpPr>
        <p:spPr>
          <a:xfrm>
            <a:off x="171396" y="1143582"/>
            <a:ext cx="6230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Community level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3319A50F-7538-1D52-885F-6D145BF55F28}"/>
              </a:ext>
            </a:extLst>
          </p:cNvPr>
          <p:cNvSpPr txBox="1"/>
          <p:nvPr/>
        </p:nvSpPr>
        <p:spPr>
          <a:xfrm>
            <a:off x="6738433" y="1119561"/>
            <a:ext cx="6230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Species level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62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76F1910B-BDAB-492A-BF0D-C7683837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6D05-F153-4C88-B546-A80102603FE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360D536-A6AB-4632-A85B-CD0B716EB668}"/>
              </a:ext>
            </a:extLst>
          </p:cNvPr>
          <p:cNvSpPr/>
          <p:nvPr/>
        </p:nvSpPr>
        <p:spPr>
          <a:xfrm>
            <a:off x="0" y="144405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AC438DE-43FA-4ACC-8676-11CFE5D03645}"/>
              </a:ext>
            </a:extLst>
          </p:cNvPr>
          <p:cNvSpPr txBox="1"/>
          <p:nvPr/>
        </p:nvSpPr>
        <p:spPr>
          <a:xfrm>
            <a:off x="2466743" y="295955"/>
            <a:ext cx="862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acclimation time scale of R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d,25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15 days.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2680BAE-AA22-484E-B7A1-A1412E7250D1}"/>
              </a:ext>
            </a:extLst>
          </p:cNvPr>
          <p:cNvSpPr txBox="1"/>
          <p:nvPr/>
        </p:nvSpPr>
        <p:spPr>
          <a:xfrm>
            <a:off x="171396" y="196691"/>
            <a:ext cx="24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Results2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3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4D6594A5-6754-D905-0C88-1188E9A1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6849" r="21021" b="27440"/>
          <a:stretch/>
        </p:blipFill>
        <p:spPr bwMode="auto">
          <a:xfrm>
            <a:off x="79908" y="1490097"/>
            <a:ext cx="6209555" cy="358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88D5607E-CE49-4DAE-23CD-B1FD2DCF9C9F}"/>
              </a:ext>
            </a:extLst>
          </p:cNvPr>
          <p:cNvSpPr txBox="1"/>
          <p:nvPr/>
        </p:nvSpPr>
        <p:spPr>
          <a:xfrm>
            <a:off x="6581985" y="1606656"/>
            <a:ext cx="561001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Robustness of our Hypothesis in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Future Warming World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DA31DAC-66CE-0713-ABDA-D26521C79982}"/>
              </a:ext>
            </a:extLst>
          </p:cNvPr>
          <p:cNvSpPr txBox="1"/>
          <p:nvPr/>
        </p:nvSpPr>
        <p:spPr>
          <a:xfrm>
            <a:off x="202020" y="5194081"/>
            <a:ext cx="5901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Fig. The relationship (R</a:t>
            </a:r>
            <a:r>
              <a:rPr lang="en-US" altLang="zh-CN" sz="1200" b="1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and RMSE) of observed R</a:t>
            </a:r>
            <a:r>
              <a:rPr lang="en-US" altLang="zh-CN" sz="1200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d,25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to predicted R</a:t>
            </a:r>
            <a:r>
              <a:rPr lang="en-US" altLang="zh-CN" sz="1200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d,25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for differing numbers of prior days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28A7FD6E-5A7C-6484-3E13-E822863D8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81" b="2103"/>
          <a:stretch/>
        </p:blipFill>
        <p:spPr bwMode="auto">
          <a:xfrm>
            <a:off x="6810422" y="2484691"/>
            <a:ext cx="4728991" cy="225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52CC6B31-65CF-7C85-5362-F7AE417828F7}"/>
              </a:ext>
            </a:extLst>
          </p:cNvPr>
          <p:cNvSpPr txBox="1"/>
          <p:nvPr/>
        </p:nvSpPr>
        <p:spPr>
          <a:xfrm>
            <a:off x="6810422" y="5194081"/>
            <a:ext cx="4890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Fig. Scatter plots of observed and predicted R</a:t>
            </a:r>
            <a:r>
              <a:rPr lang="en-US" altLang="zh-CN" sz="1200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d,25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for the ambient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(blue points)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and warming (red points) samplings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26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76F1910B-BDAB-492A-BF0D-C7683837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6D05-F153-4C88-B546-A80102603FE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360D536-A6AB-4632-A85B-CD0B716EB668}"/>
              </a:ext>
            </a:extLst>
          </p:cNvPr>
          <p:cNvSpPr/>
          <p:nvPr/>
        </p:nvSpPr>
        <p:spPr>
          <a:xfrm>
            <a:off x="0" y="144405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AC438DE-43FA-4ACC-8676-11CFE5D03645}"/>
              </a:ext>
            </a:extLst>
          </p:cNvPr>
          <p:cNvSpPr txBox="1"/>
          <p:nvPr/>
        </p:nvSpPr>
        <p:spPr>
          <a:xfrm>
            <a:off x="2466743" y="295955"/>
            <a:ext cx="999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impacts of acclimation on global leaf respiration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2680BAE-AA22-484E-B7A1-A1412E7250D1}"/>
              </a:ext>
            </a:extLst>
          </p:cNvPr>
          <p:cNvSpPr txBox="1"/>
          <p:nvPr/>
        </p:nvSpPr>
        <p:spPr>
          <a:xfrm>
            <a:off x="171396" y="196691"/>
            <a:ext cx="24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Results3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3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B559DF-287A-5330-BCE6-7BCB57A1A057}"/>
              </a:ext>
            </a:extLst>
          </p:cNvPr>
          <p:cNvSpPr txBox="1"/>
          <p:nvPr/>
        </p:nvSpPr>
        <p:spPr>
          <a:xfrm>
            <a:off x="171396" y="1103429"/>
            <a:ext cx="1071606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new R</a:t>
            </a:r>
            <a:r>
              <a:rPr lang="en-US" altLang="zh-CN" sz="1800" kern="100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d,25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scheme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dampens the R</a:t>
            </a:r>
            <a:r>
              <a:rPr lang="en-US" altLang="zh-CN" sz="1800" kern="100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-warming feedback derived from multiple land surface models.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3CC61F-3486-BB6A-C08C-EA29D0D5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32" y="2216860"/>
            <a:ext cx="8674536" cy="31372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EA37052-9261-8627-2144-A9CFC8A89602}"/>
              </a:ext>
            </a:extLst>
          </p:cNvPr>
          <p:cNvSpPr txBox="1"/>
          <p:nvPr/>
        </p:nvSpPr>
        <p:spPr>
          <a:xfrm>
            <a:off x="3746500" y="5439750"/>
            <a:ext cx="6235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Fig.  The changes in global annual leaf respiration from 2001 to 2019</a:t>
            </a:r>
            <a:r>
              <a:rPr lang="en-US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97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811D3F56-9366-41C0-84B0-C1EE975EDF40}"/>
              </a:ext>
            </a:extLst>
          </p:cNvPr>
          <p:cNvSpPr txBox="1"/>
          <p:nvPr/>
        </p:nvSpPr>
        <p:spPr>
          <a:xfrm>
            <a:off x="10034361" y="1789833"/>
            <a:ext cx="399458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3066FF-13F7-4486-B0CB-3C35D2C2718F}"/>
              </a:ext>
            </a:extLst>
          </p:cNvPr>
          <p:cNvSpPr txBox="1"/>
          <p:nvPr/>
        </p:nvSpPr>
        <p:spPr>
          <a:xfrm>
            <a:off x="171396" y="2167244"/>
            <a:ext cx="5223657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d,25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jointly controlled by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Vcmax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Tnight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acclimation time scale of R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d,25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15 days.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new R</a:t>
            </a:r>
            <a:r>
              <a:rPr lang="en-US" altLang="zh-CN" sz="1600" kern="100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d,25</a:t>
            </a: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scheme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dampens the R</a:t>
            </a:r>
            <a:r>
              <a:rPr lang="en-US" altLang="zh-CN" sz="1600" kern="100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-warming feedback derived from multiple land surface models.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975C78-C8A4-49BC-B7D8-53CA73B7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DE6A-B445-4878-B46F-9ADA31A1590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45A533-F394-8747-AF1D-095B45F47569}"/>
              </a:ext>
            </a:extLst>
          </p:cNvPr>
          <p:cNvSpPr/>
          <p:nvPr/>
        </p:nvSpPr>
        <p:spPr>
          <a:xfrm>
            <a:off x="0" y="144405"/>
            <a:ext cx="12192000" cy="720000"/>
          </a:xfrm>
          <a:prstGeom prst="rect">
            <a:avLst/>
          </a:prstGeom>
          <a:solidFill>
            <a:srgbClr val="2F55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A4862D-6CA1-92F7-6116-9ABB52EB4E4B}"/>
              </a:ext>
            </a:extLst>
          </p:cNvPr>
          <p:cNvSpPr txBox="1"/>
          <p:nvPr/>
        </p:nvSpPr>
        <p:spPr>
          <a:xfrm>
            <a:off x="171396" y="196691"/>
            <a:ext cx="592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Take home messages: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0D987E-E14C-8672-3395-C70D5464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86" y="1473046"/>
            <a:ext cx="6411518" cy="391190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910D5E0-D9FA-2AF9-843E-7FFF64C63332}"/>
              </a:ext>
            </a:extLst>
          </p:cNvPr>
          <p:cNvSpPr txBox="1"/>
          <p:nvPr/>
        </p:nvSpPr>
        <p:spPr>
          <a:xfrm>
            <a:off x="5834822" y="5605202"/>
            <a:ext cx="5937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Fig. The flowchart of leaf dark respiration (R</a:t>
            </a:r>
            <a:r>
              <a:rPr lang="en-US" altLang="zh-CN" sz="1200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 adjusting to the optimal carboxylation capacity and the past night-time temperature.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6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79F558-7663-B04C-9B42-8798867CF352}"/>
              </a:ext>
            </a:extLst>
          </p:cNvPr>
          <p:cNvSpPr txBox="1">
            <a:spLocks/>
          </p:cNvSpPr>
          <p:nvPr/>
        </p:nvSpPr>
        <p:spPr>
          <a:xfrm>
            <a:off x="0" y="1906218"/>
            <a:ext cx="12192000" cy="1522781"/>
          </a:xfrm>
          <a:prstGeom prst="rect">
            <a:avLst/>
          </a:prstGeom>
          <a:solidFill>
            <a:srgbClr val="4472C4">
              <a:lumMod val="75000"/>
            </a:srgb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dirty="0"/>
              <a:t>Thanks for your attention!</a:t>
            </a:r>
            <a:endParaRPr kumimoji="0" lang="en-CN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9B4993-71B4-4344-8346-CA72D2A3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92341"/>
            <a:ext cx="1333523" cy="1333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1FD125-D809-6C41-BB80-5A73028E0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17755" r="16534" b="9843"/>
          <a:stretch/>
        </p:blipFill>
        <p:spPr>
          <a:xfrm>
            <a:off x="1464202" y="115790"/>
            <a:ext cx="1226493" cy="1333524"/>
          </a:xfrm>
          <a:prstGeom prst="rect">
            <a:avLst/>
          </a:prstGeom>
        </p:spPr>
      </p:pic>
      <p:pic>
        <p:nvPicPr>
          <p:cNvPr id="14" name="图片 1">
            <a:extLst>
              <a:ext uri="{FF2B5EF4-FFF2-40B4-BE49-F238E27FC236}">
                <a16:creationId xmlns:a16="http://schemas.microsoft.com/office/drawing/2014/main" id="{0D38419F-4629-4946-8A16-1C8BB5C28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60" y="105558"/>
            <a:ext cx="6874610" cy="13341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75985" y="4640918"/>
            <a:ext cx="544003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ryh21@mails.tsinghua.edu.cn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B90FB2-651E-4B3F-B491-77276054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DE6A-B445-4878-B46F-9ADA31A1590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D0878D-D522-04F6-8B25-9ACF09A81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625" y="1255847"/>
            <a:ext cx="2378499" cy="6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537</Words>
  <Application>Microsoft Office PowerPoint</Application>
  <PresentationFormat>宽屏</PresentationFormat>
  <Paragraphs>87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微软雅黑</vt:lpstr>
      <vt:lpstr>微软雅黑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 Yanghang</dc:creator>
  <cp:lastModifiedBy>REN Yanghang</cp:lastModifiedBy>
  <cp:revision>42</cp:revision>
  <dcterms:created xsi:type="dcterms:W3CDTF">2021-12-12T09:18:32Z</dcterms:created>
  <dcterms:modified xsi:type="dcterms:W3CDTF">2022-05-24T07:00:47Z</dcterms:modified>
</cp:coreProperties>
</file>