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727" r:id="rId2"/>
    <p:sldId id="736" r:id="rId3"/>
    <p:sldId id="737" r:id="rId4"/>
    <p:sldId id="738" r:id="rId5"/>
    <p:sldId id="729" r:id="rId6"/>
    <p:sldId id="728" r:id="rId7"/>
    <p:sldId id="733" r:id="rId8"/>
    <p:sldId id="731" r:id="rId9"/>
    <p:sldId id="740" r:id="rId10"/>
    <p:sldId id="739" r:id="rId11"/>
    <p:sldId id="730" r:id="rId12"/>
    <p:sldId id="746" r:id="rId13"/>
    <p:sldId id="744" r:id="rId14"/>
    <p:sldId id="747" r:id="rId15"/>
    <p:sldId id="749" r:id="rId16"/>
    <p:sldId id="743" r:id="rId17"/>
    <p:sldId id="748" r:id="rId18"/>
    <p:sldId id="745" r:id="rId19"/>
    <p:sldId id="732" r:id="rId20"/>
  </p:sldIdLst>
  <p:sldSz cx="9144000" cy="5143500" type="screen16x9"/>
  <p:notesSz cx="9874250" cy="679767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>
          <p15:clr>
            <a:srgbClr val="A4A3A4"/>
          </p15:clr>
        </p15:guide>
        <p15:guide id="2" pos="4830">
          <p15:clr>
            <a:srgbClr val="A4A3A4"/>
          </p15:clr>
        </p15:guide>
        <p15:guide id="3" pos="21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50" y="282"/>
      </p:cViewPr>
      <p:guideLst>
        <p:guide orient="horz" pos="3026"/>
        <p:guide pos="4830"/>
        <p:guide pos="21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3E04A-F154-4904-94E6-79DA01087D82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71838"/>
            <a:ext cx="789940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573DA-FA05-4025-B559-B97873639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1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DA1092CD-B69B-554A-8C2F-08D48FE69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288"/>
            <a:ext cx="9264772" cy="51547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68667" y="2239433"/>
            <a:ext cx="7592342" cy="1102519"/>
          </a:xfrm>
        </p:spPr>
        <p:txBody>
          <a:bodyPr>
            <a:noAutofit/>
          </a:bodyPr>
          <a:lstStyle>
            <a:lvl1pPr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73747" y="2830030"/>
            <a:ext cx="7587262" cy="1314450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n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B7FCC3B-FC50-3648-A796-999D8754E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249" y="4503187"/>
            <a:ext cx="1167442" cy="37049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C85A666-D1EB-174E-AC03-9E0656CD84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52" r="5808"/>
          <a:stretch/>
        </p:blipFill>
        <p:spPr>
          <a:xfrm>
            <a:off x="-67735" y="4526769"/>
            <a:ext cx="7529093" cy="3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8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deside_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5D2838-B16E-6748-B77E-B648FF08420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bilde 15">
            <a:extLst>
              <a:ext uri="{FF2B5EF4-FFF2-40B4-BE49-F238E27FC236}">
                <a16:creationId xmlns:a16="http://schemas.microsoft.com/office/drawing/2014/main" id="{5EB23532-0852-4495-88B5-713E21E13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9144000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6960" y="753763"/>
            <a:ext cx="7656791" cy="400110"/>
          </a:xfrm>
        </p:spPr>
        <p:txBody>
          <a:bodyPr lIns="0" tIns="0" rIns="0" bIns="0"/>
          <a:lstStyle>
            <a:lvl1pPr>
              <a:defRPr sz="26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DC657A4-673C-4F51-AAE3-65B1AD9F40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04231" y="4671302"/>
            <a:ext cx="890309" cy="1667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D118B5BF-E282-49F0-BD2C-7ADD24E40E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2813" y="1428750"/>
            <a:ext cx="7656791" cy="1154162"/>
          </a:xfrm>
        </p:spPr>
        <p:txBody>
          <a:bodyPr wrap="square">
            <a:spAutoFit/>
          </a:bodyPr>
          <a:lstStyle>
            <a:lvl1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992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side_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5D2838-B16E-6748-B77E-B648FF08420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53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4C4E89B1-68C7-4487-BA62-A8C63FADAA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9144000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6960" y="753763"/>
            <a:ext cx="7656791" cy="400110"/>
          </a:xfrm>
        </p:spPr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1D3A59CF-351D-4946-B971-C28E7A51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1153" y="4664629"/>
            <a:ext cx="882593" cy="16507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0281E73-EA30-4464-8F13-016AAC7C98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813" y="1428750"/>
            <a:ext cx="7656791" cy="1154162"/>
          </a:xfrm>
        </p:spPr>
        <p:txBody>
          <a:bodyPr wrap="square">
            <a:spAutoFit/>
          </a:bodyPr>
          <a:lstStyle>
            <a:lvl1pPr>
              <a:defRPr sz="15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9864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FADB7DCD-594C-4C17-BBAD-30AB75FDCB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4339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68667" y="2239433"/>
            <a:ext cx="7592342" cy="1102519"/>
          </a:xfrm>
        </p:spPr>
        <p:txBody>
          <a:bodyPr>
            <a:noAutofit/>
          </a:bodyPr>
          <a:lstStyle>
            <a:lvl1pPr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73747" y="2830030"/>
            <a:ext cx="7587262" cy="1314450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n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B7FCC3B-FC50-3648-A796-999D8754E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249" y="4503187"/>
            <a:ext cx="1167442" cy="37049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C85A666-D1EB-174E-AC03-9E0656CD84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52" r="5808"/>
          <a:stretch/>
        </p:blipFill>
        <p:spPr>
          <a:xfrm>
            <a:off x="-67735" y="4526769"/>
            <a:ext cx="7529093" cy="3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6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53136B5-70DE-49E6-94E2-96C90DD3AB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432"/>
            <a:ext cx="9350316" cy="517093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68667" y="2239433"/>
            <a:ext cx="7592342" cy="1102519"/>
          </a:xfrm>
        </p:spPr>
        <p:txBody>
          <a:bodyPr>
            <a:noAutofit/>
          </a:bodyPr>
          <a:lstStyle>
            <a:lvl1pPr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73747" y="2830030"/>
            <a:ext cx="7587262" cy="1314450"/>
          </a:xfrm>
        </p:spPr>
        <p:txBody>
          <a:bodyPr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n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B7FCC3B-FC50-3648-A796-999D8754E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249" y="4503187"/>
            <a:ext cx="1167442" cy="37049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C85A666-D1EB-174E-AC03-9E0656CD84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52" r="5808"/>
          <a:stretch/>
        </p:blipFill>
        <p:spPr>
          <a:xfrm>
            <a:off x="-67735" y="4526769"/>
            <a:ext cx="7529093" cy="3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8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031683"/>
            <a:ext cx="77724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Plassholder for tekst 7">
            <a:extLst>
              <a:ext uri="{FF2B5EF4-FFF2-40B4-BE49-F238E27FC236}">
                <a16:creationId xmlns:a16="http://schemas.microsoft.com/office/drawing/2014/main" id="{87D07A9E-2EF5-472C-97DC-CBAB9434E9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2647950"/>
            <a:ext cx="6400799" cy="1154162"/>
          </a:xfrm>
        </p:spPr>
        <p:txBody>
          <a:bodyPr wrap="square">
            <a:spAutoFit/>
          </a:bodyPr>
          <a:lstStyle>
            <a:lvl1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6960" y="753763"/>
            <a:ext cx="8268969" cy="400110"/>
          </a:xfrm>
        </p:spPr>
        <p:txBody>
          <a:bodyPr lIns="0" tIns="0" rIns="0" bIns="0"/>
          <a:lstStyle>
            <a:lvl1pPr>
              <a:defRPr sz="26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2F89E10C-AF43-4BE2-9B7B-5CF677A5C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814" y="1428750"/>
            <a:ext cx="7660937" cy="1154162"/>
          </a:xfrm>
        </p:spPr>
        <p:txBody>
          <a:bodyPr/>
          <a:lstStyle>
            <a:lvl1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(without seismogr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6960" y="753763"/>
            <a:ext cx="8268969" cy="400110"/>
          </a:xfrm>
        </p:spPr>
        <p:txBody>
          <a:bodyPr lIns="0" tIns="0" rIns="0" bIns="0"/>
          <a:lstStyle>
            <a:lvl1pPr>
              <a:defRPr sz="26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4DA7C6E-3FCB-437D-884A-47C6F1EAB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230" y="4671301"/>
            <a:ext cx="890309" cy="166737"/>
          </a:xfrm>
          <a:prstGeom prst="rect">
            <a:avLst/>
          </a:prstGeom>
        </p:spPr>
      </p:pic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B1D372F3-E9AE-4211-B6D6-71B36987A1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814" y="1428750"/>
            <a:ext cx="7660937" cy="1154162"/>
          </a:xfrm>
        </p:spPr>
        <p:txBody>
          <a:bodyPr/>
          <a:lstStyle>
            <a:lvl1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374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3A96BB4A-363E-4062-9E7A-6E362F185F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2815" y="1428750"/>
            <a:ext cx="3790403" cy="27830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9521FA68-3518-4172-B626-5E841F5823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7792" y="1435281"/>
            <a:ext cx="3790403" cy="27830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118D7C7B-51F2-47D6-87EF-4FC068D4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0" y="753763"/>
            <a:ext cx="8268969" cy="400110"/>
          </a:xfrm>
        </p:spPr>
        <p:txBody>
          <a:bodyPr lIns="0" tIns="0" rIns="0" bIns="0"/>
          <a:lstStyle>
            <a:lvl1pPr>
              <a:defRPr sz="26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8">
            <a:extLst>
              <a:ext uri="{FF2B5EF4-FFF2-40B4-BE49-F238E27FC236}">
                <a16:creationId xmlns:a16="http://schemas.microsoft.com/office/drawing/2014/main" id="{9009852E-EB05-4C3C-88B9-ED29C8BECBB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2816" y="1428750"/>
            <a:ext cx="2486568" cy="2783051"/>
          </a:xfrm>
          <a:prstGeom prst="rect">
            <a:avLst/>
          </a:prstGeom>
          <a:solidFill>
            <a:srgbClr val="DEEBF7"/>
          </a:solidFill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Plassholder for innhold 8">
            <a:extLst>
              <a:ext uri="{FF2B5EF4-FFF2-40B4-BE49-F238E27FC236}">
                <a16:creationId xmlns:a16="http://schemas.microsoft.com/office/drawing/2014/main" id="{77DF0ECE-F137-403C-A0AE-EBD2E3F6D2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21019" y="1428749"/>
            <a:ext cx="2486568" cy="2783051"/>
          </a:xfrm>
          <a:prstGeom prst="rect">
            <a:avLst/>
          </a:prstGeom>
          <a:solidFill>
            <a:srgbClr val="DEEBF7"/>
          </a:solidFill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2" name="Plassholder for innhold 8">
            <a:extLst>
              <a:ext uri="{FF2B5EF4-FFF2-40B4-BE49-F238E27FC236}">
                <a16:creationId xmlns:a16="http://schemas.microsoft.com/office/drawing/2014/main" id="{AAFE6EB8-BF8A-4D30-B241-8D211356B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19222" y="1428748"/>
            <a:ext cx="2486568" cy="2783051"/>
          </a:xfrm>
          <a:prstGeom prst="rect">
            <a:avLst/>
          </a:prstGeom>
          <a:solidFill>
            <a:srgbClr val="DEEBF7"/>
          </a:solidFill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1pPr>
            <a:lvl2pPr marL="4572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2pPr>
            <a:lvl3pPr marL="9144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3pPr>
            <a:lvl4pPr marL="13716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4pPr>
            <a:lvl5pPr marL="18288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7F7F7F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ABB7B3E3-BA64-419A-A79D-FEB641CF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0" y="753763"/>
            <a:ext cx="8268969" cy="400110"/>
          </a:xfrm>
        </p:spPr>
        <p:txBody>
          <a:bodyPr lIns="0" tIns="0" rIns="0" bIns="0"/>
          <a:lstStyle>
            <a:lvl1pPr>
              <a:defRPr sz="26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747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nstrestilt bild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25622" y="753763"/>
            <a:ext cx="4635054" cy="400110"/>
          </a:xfrm>
        </p:spPr>
        <p:txBody>
          <a:bodyPr lIns="0" tIns="0" rIns="0" bIns="0"/>
          <a:lstStyle>
            <a:lvl1pPr>
              <a:defRPr sz="26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F1C1C71-B798-8447-8810-625FAC219737}"/>
              </a:ext>
            </a:extLst>
          </p:cNvPr>
          <p:cNvSpPr/>
          <p:nvPr/>
        </p:nvSpPr>
        <p:spPr>
          <a:xfrm>
            <a:off x="0" y="0"/>
            <a:ext cx="3563007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68C45321-201A-4537-9F8B-E63E1570F9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63007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76B9514-DFFC-4589-9AA9-041BF6C2A8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5622" y="1428750"/>
            <a:ext cx="4635054" cy="1154162"/>
          </a:xfrm>
        </p:spPr>
        <p:txBody>
          <a:bodyPr>
            <a:spAutoFit/>
          </a:bodyPr>
          <a:lstStyle>
            <a:lvl1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841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2654" y="753763"/>
            <a:ext cx="767109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2814" y="1428750"/>
            <a:ext cx="766093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B347825-B59E-504F-B559-223ECE1F20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230" y="4671301"/>
            <a:ext cx="890309" cy="16673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D270775-5CB0-B148-AC83-6C1BAAF77BB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48" r="3348"/>
          <a:stretch/>
        </p:blipFill>
        <p:spPr>
          <a:xfrm>
            <a:off x="0" y="4633997"/>
            <a:ext cx="7769595" cy="353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7" r:id="rId2"/>
    <p:sldLayoutId id="2147483688" r:id="rId3"/>
    <p:sldLayoutId id="2147483661" r:id="rId4"/>
    <p:sldLayoutId id="2147483662" r:id="rId5"/>
    <p:sldLayoutId id="2147483686" r:id="rId6"/>
    <p:sldLayoutId id="2147483663" r:id="rId7"/>
    <p:sldLayoutId id="2147483685" r:id="rId8"/>
    <p:sldLayoutId id="2147483684" r:id="rId9"/>
    <p:sldLayoutId id="2147483683" r:id="rId10"/>
    <p:sldLayoutId id="2147483682" r:id="rId11"/>
    <p:sldLayoutId id="2147483665" r:id="rId12"/>
  </p:sldLayoutIdLst>
  <p:hf sldNum="0" hdr="0" ftr="0" dt="0"/>
  <p:txStyles>
    <p:titleStyle>
      <a:lvl1pPr eaLnBrk="1" hangingPunct="1">
        <a:defRPr sz="2400" b="1">
          <a:solidFill>
            <a:srgbClr val="053C63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453">
          <p15:clr>
            <a:srgbClr val="F26B43"/>
          </p15:clr>
        </p15:guide>
        <p15:guide id="3" orient="horz" pos="53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15E38-7C13-4095-A178-F13EEF476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666" y="2020490"/>
            <a:ext cx="7880811" cy="1102519"/>
          </a:xfrm>
        </p:spPr>
        <p:txBody>
          <a:bodyPr/>
          <a:lstStyle/>
          <a:p>
            <a:r>
              <a:rPr lang="en-US" dirty="0"/>
              <a:t>A combined seismic phase classification and back-azimuth regression neural network for array processing pipelines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533D7-D423-4FC5-82D0-7D5718E8E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667" y="3697572"/>
            <a:ext cx="7596964" cy="612321"/>
          </a:xfrm>
        </p:spPr>
        <p:txBody>
          <a:bodyPr/>
          <a:lstStyle/>
          <a:p>
            <a:r>
              <a:rPr lang="en-US" sz="1600" b="1" dirty="0"/>
              <a:t>Andreas Köhler </a:t>
            </a:r>
            <a:r>
              <a:rPr lang="en-US" sz="1600" dirty="0"/>
              <a:t>&amp;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Erik Myklebust</a:t>
            </a:r>
          </a:p>
          <a:p>
            <a:endParaRPr lang="en-US" sz="1200" dirty="0">
              <a:latin typeface="Open Sans" panose="020B0606030504020204" pitchFamily="34" charset="0"/>
            </a:endParaRPr>
          </a:p>
          <a:p>
            <a:r>
              <a:rPr lang="en-US" sz="1200" dirty="0">
                <a:latin typeface="Open Sans" panose="020B0606030504020204" pitchFamily="34" charset="0"/>
              </a:rPr>
              <a:t>andreas.kohler@norsar.no</a:t>
            </a:r>
            <a:endParaRPr lang="en-US" sz="12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E6664BD-0CFF-4E7E-A235-3C58FC28C3DD}"/>
              </a:ext>
            </a:extLst>
          </p:cNvPr>
          <p:cNvSpPr txBox="1">
            <a:spLocks/>
          </p:cNvSpPr>
          <p:nvPr/>
        </p:nvSpPr>
        <p:spPr>
          <a:xfrm>
            <a:off x="453554" y="653859"/>
            <a:ext cx="8690445" cy="6123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eaLnBrk="1" hangingPunct="1">
              <a:buNone/>
              <a:defRPr sz="1500" b="0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189" indent="0" algn="ctr" eaLnBrk="1" hangingPunct="1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8" indent="0" algn="ctr" eaLnBrk="1" hangingPunct="1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eaLnBrk="1" hangingPunct="1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eaLnBrk="1" hangingPunct="1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eaLnBrk="1" hangingPunct="1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eaLnBrk="1" hangingPunct="1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eaLnBrk="1" hangingPunct="1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eaLnBrk="1" hangingPunct="1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/>
              <a:t>EGU 2022 - International Monitoring System and On-site Verification for the CTBT, disaster risk reduction and Earth sciences</a:t>
            </a:r>
          </a:p>
        </p:txBody>
      </p:sp>
    </p:spTree>
    <p:extLst>
      <p:ext uri="{BB962C8B-B14F-4D97-AF65-F5344CB8AC3E}">
        <p14:creationId xmlns:p14="http://schemas.microsoft.com/office/powerpoint/2010/main" val="3460965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BD184-DD26-4D0A-8D79-47AA088C8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765" y="219409"/>
            <a:ext cx="7772400" cy="40011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D246D2-B908-4CAF-BBEA-86BA6710A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249" y="685358"/>
            <a:ext cx="2329787" cy="21306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5AAAF-56B0-452A-BE13-6CCBE9E482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816" y="846163"/>
            <a:ext cx="5450734" cy="3698448"/>
          </a:xfrm>
        </p:spPr>
        <p:txBody>
          <a:bodyPr/>
          <a:lstStyle/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With test data not used for training</a:t>
            </a:r>
          </a:p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With phase labels and FK back-azimuth from classic automatic processing pipeline (NORSAR FKX)</a:t>
            </a:r>
          </a:p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With previously obtained empirical slowness corrections for ARCES, FINES and NORES </a:t>
            </a:r>
            <a:r>
              <a:rPr lang="en-US" sz="1200" dirty="0"/>
              <a:t>(Schweitzer, 2001: Slowness Corrections — One Way to Improve IDC Products)  </a:t>
            </a:r>
          </a:p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On the following slides ‘ML’ stands to our new method and ‘FKX’ for FK-based processing</a:t>
            </a:r>
          </a:p>
          <a:p>
            <a:pPr marL="1257300" lvl="3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Seismic phase classification evaluated by accuracy (correct vs. all predictions) and confusion matrix</a:t>
            </a:r>
          </a:p>
          <a:p>
            <a:pPr marL="1257300" lvl="3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Back-azimuth regression evaluated by showing fit and distribution of residuals with respect to true source back-azimuth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51261CC-2D66-4A2D-925A-EDC727ABD8EC}"/>
              </a:ext>
            </a:extLst>
          </p:cNvPr>
          <p:cNvCxnSpPr>
            <a:cxnSpLocks/>
          </p:cNvCxnSpPr>
          <p:nvPr/>
        </p:nvCxnSpPr>
        <p:spPr>
          <a:xfrm flipV="1">
            <a:off x="5543550" y="2037229"/>
            <a:ext cx="527797" cy="119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471E0AB-76E5-47EC-8F1E-CE0FBAFC0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225" y="2845527"/>
            <a:ext cx="1597833" cy="135507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48FAB2-CB33-4291-99DC-2DBCDB792ADB}"/>
              </a:ext>
            </a:extLst>
          </p:cNvPr>
          <p:cNvCxnSpPr>
            <a:cxnSpLocks/>
          </p:cNvCxnSpPr>
          <p:nvPr/>
        </p:nvCxnSpPr>
        <p:spPr>
          <a:xfrm>
            <a:off x="5543549" y="3371929"/>
            <a:ext cx="5277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68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11C9F6-9BF9-4604-9C94-4D1C7A2DF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240" y="2340051"/>
            <a:ext cx="3152656" cy="22068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7AE3C-A9F9-461B-B925-DE5AD494A9F7}"/>
              </a:ext>
            </a:extLst>
          </p:cNvPr>
          <p:cNvSpPr txBox="1">
            <a:spLocks/>
          </p:cNvSpPr>
          <p:nvPr/>
        </p:nvSpPr>
        <p:spPr>
          <a:xfrm>
            <a:off x="607765" y="219409"/>
            <a:ext cx="7772400" cy="400110"/>
          </a:xfrm>
          <a:prstGeom prst="rect">
            <a:avLst/>
          </a:prstGeom>
        </p:spPr>
        <p:txBody>
          <a:bodyPr/>
          <a:lstStyle>
            <a:lvl1pPr eaLnBrk="1" hangingPunct="1">
              <a:defRPr sz="2400" b="1">
                <a:solidFill>
                  <a:srgbClr val="053C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kern="0" dirty="0"/>
              <a:t>Results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7BC227A-CD44-4BFB-9F3D-0E64179E3AEB}"/>
              </a:ext>
            </a:extLst>
          </p:cNvPr>
          <p:cNvSpPr txBox="1">
            <a:spLocks/>
          </p:cNvSpPr>
          <p:nvPr/>
        </p:nvSpPr>
        <p:spPr>
          <a:xfrm>
            <a:off x="594127" y="811138"/>
            <a:ext cx="2921234" cy="674197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kern="0" dirty="0"/>
              <a:t>ARCES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0" dirty="0"/>
              <a:t>no augmentation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0" dirty="0"/>
              <a:t>no back-azimuth balancing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60FD1-6757-4C2C-856A-7BEE3588922E}"/>
              </a:ext>
            </a:extLst>
          </p:cNvPr>
          <p:cNvSpPr txBox="1"/>
          <p:nvPr/>
        </p:nvSpPr>
        <p:spPr>
          <a:xfrm>
            <a:off x="4493965" y="913106"/>
            <a:ext cx="2342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Accuracy</a:t>
            </a:r>
          </a:p>
          <a:p>
            <a:r>
              <a:rPr lang="en-US" sz="1600" dirty="0"/>
              <a:t>True vs ML: 0.99</a:t>
            </a:r>
          </a:p>
          <a:p>
            <a:r>
              <a:rPr lang="en-US" sz="1600" dirty="0"/>
              <a:t>True vs FKX: 0.99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A61915-52F7-4296-8056-7C2B5D5B7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7979" y="2340051"/>
            <a:ext cx="3152655" cy="2206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9E9DEE-F6E9-437F-8ACD-17FAF85F2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1874" y="2414462"/>
            <a:ext cx="2976404" cy="2083482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1F9BC2B-4B66-4F52-88DE-1CB267D89526}"/>
              </a:ext>
            </a:extLst>
          </p:cNvPr>
          <p:cNvSpPr txBox="1">
            <a:spLocks/>
          </p:cNvSpPr>
          <p:nvPr/>
        </p:nvSpPr>
        <p:spPr>
          <a:xfrm>
            <a:off x="3545953" y="2300774"/>
            <a:ext cx="2501529" cy="429750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Back-azimuth regression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CE7499-B6F9-410F-A0D9-39DF3D647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r="8760"/>
          <a:stretch/>
        </p:blipFill>
        <p:spPr>
          <a:xfrm>
            <a:off x="6377533" y="73783"/>
            <a:ext cx="2686182" cy="22797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BC1240-0E69-4AA4-BF97-0837E5219DE0}"/>
              </a:ext>
            </a:extLst>
          </p:cNvPr>
          <p:cNvSpPr/>
          <p:nvPr/>
        </p:nvSpPr>
        <p:spPr>
          <a:xfrm>
            <a:off x="3822991" y="219409"/>
            <a:ext cx="5138129" cy="20834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56CAD99-E389-408A-A257-F3BAF94C59B2}"/>
              </a:ext>
            </a:extLst>
          </p:cNvPr>
          <p:cNvSpPr txBox="1">
            <a:spLocks/>
          </p:cNvSpPr>
          <p:nvPr/>
        </p:nvSpPr>
        <p:spPr>
          <a:xfrm>
            <a:off x="3840930" y="379866"/>
            <a:ext cx="2958055" cy="429750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Seismic phase classification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99166D-2796-4393-9C75-784FC929CDD0}"/>
              </a:ext>
            </a:extLst>
          </p:cNvPr>
          <p:cNvSpPr txBox="1"/>
          <p:nvPr/>
        </p:nvSpPr>
        <p:spPr>
          <a:xfrm>
            <a:off x="6170796" y="594741"/>
            <a:ext cx="774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Noise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P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A17915-1830-4DCF-B086-A22270CCC53C}"/>
              </a:ext>
            </a:extLst>
          </p:cNvPr>
          <p:cNvSpPr txBox="1"/>
          <p:nvPr/>
        </p:nvSpPr>
        <p:spPr>
          <a:xfrm>
            <a:off x="6816222" y="155912"/>
            <a:ext cx="2297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Noise             P                  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DE864D-F222-40A9-BBAB-08DA688C0015}"/>
              </a:ext>
            </a:extLst>
          </p:cNvPr>
          <p:cNvSpPr txBox="1"/>
          <p:nvPr/>
        </p:nvSpPr>
        <p:spPr>
          <a:xfrm>
            <a:off x="7897868" y="2790004"/>
            <a:ext cx="12156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FKX with empirical slowness corrections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55463B-C0BE-4019-88EE-D5DE843FF2F8}"/>
              </a:ext>
            </a:extLst>
          </p:cNvPr>
          <p:cNvSpPr txBox="1"/>
          <p:nvPr/>
        </p:nvSpPr>
        <p:spPr>
          <a:xfrm>
            <a:off x="6289219" y="4268583"/>
            <a:ext cx="13498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-60      -30      0        30       60</a:t>
            </a:r>
          </a:p>
          <a:p>
            <a:pPr algn="ctr"/>
            <a:r>
              <a:rPr lang="en-US" sz="800" dirty="0"/>
              <a:t>Baz residual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70F3C5-5A0C-4EA2-A3A1-E9EFFC4DA05C}"/>
              </a:ext>
            </a:extLst>
          </p:cNvPr>
          <p:cNvSpPr txBox="1"/>
          <p:nvPr/>
        </p:nvSpPr>
        <p:spPr>
          <a:xfrm>
            <a:off x="7756069" y="4274933"/>
            <a:ext cx="13498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-60      -30      0        30       60</a:t>
            </a:r>
          </a:p>
          <a:p>
            <a:pPr algn="ctr"/>
            <a:r>
              <a:rPr lang="en-US" sz="800" dirty="0"/>
              <a:t>Baz residual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93FA90-9A1C-4FD2-954B-B817E632DF45}"/>
              </a:ext>
            </a:extLst>
          </p:cNvPr>
          <p:cNvSpPr/>
          <p:nvPr/>
        </p:nvSpPr>
        <p:spPr>
          <a:xfrm>
            <a:off x="201885" y="2346473"/>
            <a:ext cx="8846393" cy="2279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93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11C9F6-9BF9-4604-9C94-4D1C7A2DF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240" y="2340051"/>
            <a:ext cx="3152655" cy="22068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7AE3C-A9F9-461B-B925-DE5AD494A9F7}"/>
              </a:ext>
            </a:extLst>
          </p:cNvPr>
          <p:cNvSpPr txBox="1">
            <a:spLocks/>
          </p:cNvSpPr>
          <p:nvPr/>
        </p:nvSpPr>
        <p:spPr>
          <a:xfrm>
            <a:off x="607765" y="219409"/>
            <a:ext cx="7772400" cy="400110"/>
          </a:xfrm>
          <a:prstGeom prst="rect">
            <a:avLst/>
          </a:prstGeom>
        </p:spPr>
        <p:txBody>
          <a:bodyPr/>
          <a:lstStyle>
            <a:lvl1pPr eaLnBrk="1" hangingPunct="1">
              <a:defRPr sz="2400" b="1">
                <a:solidFill>
                  <a:srgbClr val="053C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kern="0" dirty="0"/>
              <a:t>Results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7BC227A-CD44-4BFB-9F3D-0E64179E3AEB}"/>
              </a:ext>
            </a:extLst>
          </p:cNvPr>
          <p:cNvSpPr txBox="1">
            <a:spLocks/>
          </p:cNvSpPr>
          <p:nvPr/>
        </p:nvSpPr>
        <p:spPr>
          <a:xfrm>
            <a:off x="594126" y="811138"/>
            <a:ext cx="3027659" cy="674197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kern="0" dirty="0"/>
              <a:t>ARCES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0" dirty="0"/>
              <a:t>no augmentation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0" dirty="0"/>
              <a:t>no back-azimuth balancing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0" dirty="0"/>
              <a:t>testing with </a:t>
            </a:r>
            <a:r>
              <a:rPr lang="en-US" b="1" kern="0" dirty="0" err="1"/>
              <a:t>upsampled</a:t>
            </a:r>
            <a:r>
              <a:rPr lang="en-US" b="1" kern="0" dirty="0"/>
              <a:t>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A61915-52F7-4296-8056-7C2B5D5B7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7979" y="2340051"/>
            <a:ext cx="3152654" cy="2206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9E9DEE-F6E9-437F-8ACD-17FAF85F2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1875" y="2414462"/>
            <a:ext cx="2976402" cy="2083482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1F9BC2B-4B66-4F52-88DE-1CB267D89526}"/>
              </a:ext>
            </a:extLst>
          </p:cNvPr>
          <p:cNvSpPr txBox="1">
            <a:spLocks/>
          </p:cNvSpPr>
          <p:nvPr/>
        </p:nvSpPr>
        <p:spPr>
          <a:xfrm>
            <a:off x="3545953" y="2300774"/>
            <a:ext cx="2501529" cy="429750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Back-azimuth regression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CE7499-B6F9-410F-A0D9-39DF3D647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" r="5814"/>
          <a:stretch/>
        </p:blipFill>
        <p:spPr>
          <a:xfrm>
            <a:off x="6476143" y="60337"/>
            <a:ext cx="2686182" cy="22797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BC1240-0E69-4AA4-BF97-0837E5219DE0}"/>
              </a:ext>
            </a:extLst>
          </p:cNvPr>
          <p:cNvSpPr/>
          <p:nvPr/>
        </p:nvSpPr>
        <p:spPr>
          <a:xfrm>
            <a:off x="3822991" y="219409"/>
            <a:ext cx="5138129" cy="20834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56CAD99-E389-408A-A257-F3BAF94C59B2}"/>
              </a:ext>
            </a:extLst>
          </p:cNvPr>
          <p:cNvSpPr txBox="1">
            <a:spLocks/>
          </p:cNvSpPr>
          <p:nvPr/>
        </p:nvSpPr>
        <p:spPr>
          <a:xfrm>
            <a:off x="3840930" y="379866"/>
            <a:ext cx="2958055" cy="429750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Seismic phase classification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89E54A-1058-4D6F-B3A9-0F4964D7BE8C}"/>
              </a:ext>
            </a:extLst>
          </p:cNvPr>
          <p:cNvSpPr txBox="1"/>
          <p:nvPr/>
        </p:nvSpPr>
        <p:spPr>
          <a:xfrm>
            <a:off x="6170796" y="594741"/>
            <a:ext cx="774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Noise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P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7B3768-9F66-43AC-81EA-7342DFC72EF3}"/>
              </a:ext>
            </a:extLst>
          </p:cNvPr>
          <p:cNvSpPr txBox="1"/>
          <p:nvPr/>
        </p:nvSpPr>
        <p:spPr>
          <a:xfrm>
            <a:off x="6816222" y="155912"/>
            <a:ext cx="2297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Noise             P                  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E0454E-ECD2-4ABC-9A5C-D4E86A16C7FB}"/>
              </a:ext>
            </a:extLst>
          </p:cNvPr>
          <p:cNvSpPr txBox="1"/>
          <p:nvPr/>
        </p:nvSpPr>
        <p:spPr>
          <a:xfrm>
            <a:off x="6314619" y="4268583"/>
            <a:ext cx="13498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-60      -30      0        30       60</a:t>
            </a:r>
          </a:p>
          <a:p>
            <a:pPr algn="ctr"/>
            <a:r>
              <a:rPr lang="en-US" sz="800" dirty="0"/>
              <a:t>Baz residual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283440-118E-44B5-90F8-8130AD1D326F}"/>
              </a:ext>
            </a:extLst>
          </p:cNvPr>
          <p:cNvSpPr txBox="1"/>
          <p:nvPr/>
        </p:nvSpPr>
        <p:spPr>
          <a:xfrm>
            <a:off x="7768769" y="4274933"/>
            <a:ext cx="13498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-60      -30      0        30       60</a:t>
            </a:r>
          </a:p>
          <a:p>
            <a:pPr algn="ctr"/>
            <a:r>
              <a:rPr lang="en-US" sz="800" dirty="0"/>
              <a:t>Baz residual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93FA90-9A1C-4FD2-954B-B817E632DF45}"/>
              </a:ext>
            </a:extLst>
          </p:cNvPr>
          <p:cNvSpPr/>
          <p:nvPr/>
        </p:nvSpPr>
        <p:spPr>
          <a:xfrm>
            <a:off x="201885" y="2346473"/>
            <a:ext cx="8846393" cy="2279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7581A5-BC08-4700-ABD4-3A2155488553}"/>
              </a:ext>
            </a:extLst>
          </p:cNvPr>
          <p:cNvSpPr txBox="1"/>
          <p:nvPr/>
        </p:nvSpPr>
        <p:spPr>
          <a:xfrm>
            <a:off x="4493965" y="913106"/>
            <a:ext cx="2342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Accuracy</a:t>
            </a:r>
          </a:p>
          <a:p>
            <a:r>
              <a:rPr lang="en-US" sz="1600" dirty="0"/>
              <a:t>True vs ML: 0.97</a:t>
            </a:r>
          </a:p>
          <a:p>
            <a:r>
              <a:rPr lang="en-US" sz="1600" dirty="0"/>
              <a:t>True vs FKX: 0.97</a:t>
            </a:r>
          </a:p>
        </p:txBody>
      </p:sp>
    </p:spTree>
    <p:extLst>
      <p:ext uri="{BB962C8B-B14F-4D97-AF65-F5344CB8AC3E}">
        <p14:creationId xmlns:p14="http://schemas.microsoft.com/office/powerpoint/2010/main" val="1763819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11C9F6-9BF9-4604-9C94-4D1C7A2DF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240" y="2340051"/>
            <a:ext cx="3152655" cy="2206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7AE3C-A9F9-461B-B925-DE5AD494A9F7}"/>
              </a:ext>
            </a:extLst>
          </p:cNvPr>
          <p:cNvSpPr txBox="1">
            <a:spLocks/>
          </p:cNvSpPr>
          <p:nvPr/>
        </p:nvSpPr>
        <p:spPr>
          <a:xfrm>
            <a:off x="607765" y="219409"/>
            <a:ext cx="7772400" cy="400110"/>
          </a:xfrm>
          <a:prstGeom prst="rect">
            <a:avLst/>
          </a:prstGeom>
        </p:spPr>
        <p:txBody>
          <a:bodyPr/>
          <a:lstStyle>
            <a:lvl1pPr eaLnBrk="1" hangingPunct="1">
              <a:defRPr sz="2400" b="1">
                <a:solidFill>
                  <a:srgbClr val="053C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kern="0" dirty="0"/>
              <a:t>Results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7BC227A-CD44-4BFB-9F3D-0E64179E3AEB}"/>
              </a:ext>
            </a:extLst>
          </p:cNvPr>
          <p:cNvSpPr txBox="1">
            <a:spLocks/>
          </p:cNvSpPr>
          <p:nvPr/>
        </p:nvSpPr>
        <p:spPr>
          <a:xfrm>
            <a:off x="594126" y="811138"/>
            <a:ext cx="3183049" cy="674197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kern="0" dirty="0"/>
              <a:t>ARCES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0" dirty="0"/>
              <a:t>augmentation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0" dirty="0"/>
              <a:t>moderate back-azimuth balancing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A61915-52F7-4296-8056-7C2B5D5B7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7979" y="2340051"/>
            <a:ext cx="3152654" cy="2206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9E9DEE-F6E9-437F-8ACD-17FAF85F2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1874" y="2414462"/>
            <a:ext cx="2976404" cy="2083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CE7499-B6F9-410F-A0D9-39DF3D647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r="8726"/>
          <a:stretch/>
        </p:blipFill>
        <p:spPr>
          <a:xfrm>
            <a:off x="6373086" y="70693"/>
            <a:ext cx="2702446" cy="22916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2A5A976-2F0B-4310-9F8A-C2E253AD51E5}"/>
              </a:ext>
            </a:extLst>
          </p:cNvPr>
          <p:cNvSpPr/>
          <p:nvPr/>
        </p:nvSpPr>
        <p:spPr>
          <a:xfrm>
            <a:off x="3822991" y="219409"/>
            <a:ext cx="5138129" cy="20834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CA953D1-00D2-471A-8C27-DA6ED08CBFC1}"/>
              </a:ext>
            </a:extLst>
          </p:cNvPr>
          <p:cNvSpPr txBox="1">
            <a:spLocks/>
          </p:cNvSpPr>
          <p:nvPr/>
        </p:nvSpPr>
        <p:spPr>
          <a:xfrm>
            <a:off x="3545953" y="2300774"/>
            <a:ext cx="2501529" cy="429750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Back-azimuth regression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048B08A-B06C-4689-8399-E6216FD7F0BB}"/>
              </a:ext>
            </a:extLst>
          </p:cNvPr>
          <p:cNvSpPr txBox="1">
            <a:spLocks/>
          </p:cNvSpPr>
          <p:nvPr/>
        </p:nvSpPr>
        <p:spPr>
          <a:xfrm>
            <a:off x="3840930" y="379866"/>
            <a:ext cx="2958055" cy="429750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Seismic phase classification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4AA273-4929-48AA-B5ED-7F70A9EAF3D6}"/>
              </a:ext>
            </a:extLst>
          </p:cNvPr>
          <p:cNvSpPr txBox="1"/>
          <p:nvPr/>
        </p:nvSpPr>
        <p:spPr>
          <a:xfrm>
            <a:off x="6170796" y="594741"/>
            <a:ext cx="774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Noise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P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B7E80A-3DA1-478A-B375-E1E3B6A228DE}"/>
              </a:ext>
            </a:extLst>
          </p:cNvPr>
          <p:cNvSpPr txBox="1"/>
          <p:nvPr/>
        </p:nvSpPr>
        <p:spPr>
          <a:xfrm>
            <a:off x="6816222" y="155912"/>
            <a:ext cx="2297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Noise             P                  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BEC9DD-6891-484D-AEB7-3AD9DCE76FE8}"/>
              </a:ext>
            </a:extLst>
          </p:cNvPr>
          <p:cNvSpPr txBox="1"/>
          <p:nvPr/>
        </p:nvSpPr>
        <p:spPr>
          <a:xfrm>
            <a:off x="6282869" y="4268583"/>
            <a:ext cx="13498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-60      -30      0        30       60</a:t>
            </a:r>
          </a:p>
          <a:p>
            <a:pPr algn="ctr"/>
            <a:r>
              <a:rPr lang="en-US" sz="800" dirty="0"/>
              <a:t>Baz residual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275263-CDAC-4C49-B4A2-6AF89678397A}"/>
              </a:ext>
            </a:extLst>
          </p:cNvPr>
          <p:cNvSpPr txBox="1"/>
          <p:nvPr/>
        </p:nvSpPr>
        <p:spPr>
          <a:xfrm>
            <a:off x="7737019" y="4274933"/>
            <a:ext cx="13498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-60      -30      0        30       60</a:t>
            </a:r>
          </a:p>
          <a:p>
            <a:pPr algn="ctr"/>
            <a:r>
              <a:rPr lang="en-US" sz="800" dirty="0"/>
              <a:t>Baz residual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C782C6-9956-46C7-8AB8-1AEA65D11A69}"/>
              </a:ext>
            </a:extLst>
          </p:cNvPr>
          <p:cNvSpPr/>
          <p:nvPr/>
        </p:nvSpPr>
        <p:spPr>
          <a:xfrm>
            <a:off x="201885" y="2346473"/>
            <a:ext cx="8846393" cy="2279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D4213C-2EC7-48DA-9A20-46758E0A3D5A}"/>
              </a:ext>
            </a:extLst>
          </p:cNvPr>
          <p:cNvSpPr txBox="1"/>
          <p:nvPr/>
        </p:nvSpPr>
        <p:spPr>
          <a:xfrm>
            <a:off x="4493965" y="913106"/>
            <a:ext cx="2342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Accuracy</a:t>
            </a:r>
          </a:p>
          <a:p>
            <a:r>
              <a:rPr lang="en-US" sz="1600" dirty="0"/>
              <a:t>True vs ML: 0.98</a:t>
            </a:r>
          </a:p>
          <a:p>
            <a:r>
              <a:rPr lang="en-US" sz="1600" dirty="0"/>
              <a:t>True vs FKX: 0.98</a:t>
            </a:r>
          </a:p>
        </p:txBody>
      </p:sp>
    </p:spTree>
    <p:extLst>
      <p:ext uri="{BB962C8B-B14F-4D97-AF65-F5344CB8AC3E}">
        <p14:creationId xmlns:p14="http://schemas.microsoft.com/office/powerpoint/2010/main" val="739437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351DA4B-6E5A-49C3-B3E0-9B733A5EF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675" y="2340051"/>
            <a:ext cx="3151785" cy="22068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7AE3C-A9F9-461B-B925-DE5AD494A9F7}"/>
              </a:ext>
            </a:extLst>
          </p:cNvPr>
          <p:cNvSpPr txBox="1">
            <a:spLocks/>
          </p:cNvSpPr>
          <p:nvPr/>
        </p:nvSpPr>
        <p:spPr>
          <a:xfrm>
            <a:off x="607765" y="219409"/>
            <a:ext cx="7772400" cy="400110"/>
          </a:xfrm>
          <a:prstGeom prst="rect">
            <a:avLst/>
          </a:prstGeom>
        </p:spPr>
        <p:txBody>
          <a:bodyPr/>
          <a:lstStyle>
            <a:lvl1pPr eaLnBrk="1" hangingPunct="1">
              <a:defRPr sz="2400" b="1">
                <a:solidFill>
                  <a:srgbClr val="053C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kern="0" dirty="0"/>
              <a:t>Results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7BC227A-CD44-4BFB-9F3D-0E64179E3AEB}"/>
              </a:ext>
            </a:extLst>
          </p:cNvPr>
          <p:cNvSpPr txBox="1">
            <a:spLocks/>
          </p:cNvSpPr>
          <p:nvPr/>
        </p:nvSpPr>
        <p:spPr>
          <a:xfrm>
            <a:off x="594126" y="811138"/>
            <a:ext cx="3246804" cy="674197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kern="0" dirty="0"/>
              <a:t>ARCES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0" dirty="0"/>
              <a:t>augmentation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0" dirty="0"/>
              <a:t>moderate back-azimuth balancing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0" dirty="0"/>
              <a:t>Testing with </a:t>
            </a:r>
            <a:r>
              <a:rPr lang="en-US" b="1" kern="0" dirty="0" err="1"/>
              <a:t>upsampled</a:t>
            </a:r>
            <a:r>
              <a:rPr lang="en-US" b="1" kern="0" dirty="0"/>
              <a:t> data</a:t>
            </a:r>
          </a:p>
          <a:p>
            <a:endParaRPr lang="en-US" b="1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A61915-52F7-4296-8056-7C2B5D5B7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7979" y="2340051"/>
            <a:ext cx="3152654" cy="2206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9E9DEE-F6E9-437F-8ACD-17FAF85F2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1875" y="2414462"/>
            <a:ext cx="2976402" cy="2083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CE7499-B6F9-410F-A0D9-39DF3D647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r="8726"/>
          <a:stretch/>
        </p:blipFill>
        <p:spPr>
          <a:xfrm>
            <a:off x="6373086" y="66211"/>
            <a:ext cx="2702446" cy="22916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2A5A976-2F0B-4310-9F8A-C2E253AD51E5}"/>
              </a:ext>
            </a:extLst>
          </p:cNvPr>
          <p:cNvSpPr/>
          <p:nvPr/>
        </p:nvSpPr>
        <p:spPr>
          <a:xfrm>
            <a:off x="3822991" y="219409"/>
            <a:ext cx="5138129" cy="20834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CA953D1-00D2-471A-8C27-DA6ED08CBFC1}"/>
              </a:ext>
            </a:extLst>
          </p:cNvPr>
          <p:cNvSpPr txBox="1">
            <a:spLocks/>
          </p:cNvSpPr>
          <p:nvPr/>
        </p:nvSpPr>
        <p:spPr>
          <a:xfrm>
            <a:off x="3545953" y="2300774"/>
            <a:ext cx="2501529" cy="429750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Back-azimuth regression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048B08A-B06C-4689-8399-E6216FD7F0BB}"/>
              </a:ext>
            </a:extLst>
          </p:cNvPr>
          <p:cNvSpPr txBox="1">
            <a:spLocks/>
          </p:cNvSpPr>
          <p:nvPr/>
        </p:nvSpPr>
        <p:spPr>
          <a:xfrm>
            <a:off x="3840930" y="379866"/>
            <a:ext cx="2958055" cy="429750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Seismic phase classification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CBB008-AB45-4873-A34E-4BBF912E04B6}"/>
              </a:ext>
            </a:extLst>
          </p:cNvPr>
          <p:cNvSpPr txBox="1"/>
          <p:nvPr/>
        </p:nvSpPr>
        <p:spPr>
          <a:xfrm>
            <a:off x="6170796" y="594741"/>
            <a:ext cx="774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Noise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P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E582B2-515D-42D1-BB4A-8DDAE69D5D38}"/>
              </a:ext>
            </a:extLst>
          </p:cNvPr>
          <p:cNvSpPr txBox="1"/>
          <p:nvPr/>
        </p:nvSpPr>
        <p:spPr>
          <a:xfrm>
            <a:off x="6816222" y="155912"/>
            <a:ext cx="2297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Noise             P                  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AC133-EE75-4D13-A024-383A8925C684}"/>
              </a:ext>
            </a:extLst>
          </p:cNvPr>
          <p:cNvSpPr txBox="1"/>
          <p:nvPr/>
        </p:nvSpPr>
        <p:spPr>
          <a:xfrm>
            <a:off x="6314619" y="4268583"/>
            <a:ext cx="13498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-60      -30      0        30       60</a:t>
            </a:r>
          </a:p>
          <a:p>
            <a:pPr algn="ctr"/>
            <a:r>
              <a:rPr lang="en-US" sz="800" dirty="0"/>
              <a:t>Baz residual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597DE3-682C-43E5-ACAA-6FD34E715440}"/>
              </a:ext>
            </a:extLst>
          </p:cNvPr>
          <p:cNvSpPr txBox="1"/>
          <p:nvPr/>
        </p:nvSpPr>
        <p:spPr>
          <a:xfrm>
            <a:off x="7768769" y="4274933"/>
            <a:ext cx="13498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-60      -30      0        30       60</a:t>
            </a:r>
          </a:p>
          <a:p>
            <a:pPr algn="ctr"/>
            <a:r>
              <a:rPr lang="en-US" sz="800" dirty="0"/>
              <a:t>Baz residual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C782C6-9956-46C7-8AB8-1AEA65D11A69}"/>
              </a:ext>
            </a:extLst>
          </p:cNvPr>
          <p:cNvSpPr/>
          <p:nvPr/>
        </p:nvSpPr>
        <p:spPr>
          <a:xfrm>
            <a:off x="201885" y="2346473"/>
            <a:ext cx="8846393" cy="2279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EA4243-4401-4713-A59B-68CEA60C99FC}"/>
              </a:ext>
            </a:extLst>
          </p:cNvPr>
          <p:cNvSpPr txBox="1"/>
          <p:nvPr/>
        </p:nvSpPr>
        <p:spPr>
          <a:xfrm>
            <a:off x="4493965" y="913106"/>
            <a:ext cx="2342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Accuracy</a:t>
            </a:r>
          </a:p>
          <a:p>
            <a:r>
              <a:rPr lang="en-US" sz="1600" dirty="0"/>
              <a:t>True vs ML: 0.99</a:t>
            </a:r>
          </a:p>
          <a:p>
            <a:r>
              <a:rPr lang="en-US" sz="1600" dirty="0"/>
              <a:t>True vs FKX: 0.98</a:t>
            </a:r>
          </a:p>
        </p:txBody>
      </p:sp>
    </p:spTree>
    <p:extLst>
      <p:ext uri="{BB962C8B-B14F-4D97-AF65-F5344CB8AC3E}">
        <p14:creationId xmlns:p14="http://schemas.microsoft.com/office/powerpoint/2010/main" val="3355220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11C9F6-9BF9-4604-9C94-4D1C7A2DF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240" y="2340051"/>
            <a:ext cx="3152654" cy="2206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7AE3C-A9F9-461B-B925-DE5AD494A9F7}"/>
              </a:ext>
            </a:extLst>
          </p:cNvPr>
          <p:cNvSpPr txBox="1">
            <a:spLocks/>
          </p:cNvSpPr>
          <p:nvPr/>
        </p:nvSpPr>
        <p:spPr>
          <a:xfrm>
            <a:off x="607765" y="219409"/>
            <a:ext cx="7772400" cy="400110"/>
          </a:xfrm>
          <a:prstGeom prst="rect">
            <a:avLst/>
          </a:prstGeom>
        </p:spPr>
        <p:txBody>
          <a:bodyPr/>
          <a:lstStyle>
            <a:lvl1pPr eaLnBrk="1" hangingPunct="1">
              <a:defRPr sz="2400" b="1">
                <a:solidFill>
                  <a:srgbClr val="053C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kern="0" dirty="0"/>
              <a:t>Results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7BC227A-CD44-4BFB-9F3D-0E64179E3AEB}"/>
              </a:ext>
            </a:extLst>
          </p:cNvPr>
          <p:cNvSpPr txBox="1">
            <a:spLocks/>
          </p:cNvSpPr>
          <p:nvPr/>
        </p:nvSpPr>
        <p:spPr>
          <a:xfrm>
            <a:off x="594126" y="811138"/>
            <a:ext cx="3183049" cy="674197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kern="0" dirty="0"/>
              <a:t>ARCES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0" dirty="0"/>
              <a:t>augmentation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0" dirty="0"/>
              <a:t>better back-azimuth balancing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A61915-52F7-4296-8056-7C2B5D5B7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7979" y="2340051"/>
            <a:ext cx="3152654" cy="2206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9E9DEE-F6E9-437F-8ACD-17FAF85F2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1875" y="2414462"/>
            <a:ext cx="2976402" cy="2083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CE7499-B6F9-410F-A0D9-39DF3D647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r="8726"/>
          <a:stretch/>
        </p:blipFill>
        <p:spPr>
          <a:xfrm>
            <a:off x="6373086" y="70693"/>
            <a:ext cx="2702446" cy="22916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2A5A976-2F0B-4310-9F8A-C2E253AD51E5}"/>
              </a:ext>
            </a:extLst>
          </p:cNvPr>
          <p:cNvSpPr/>
          <p:nvPr/>
        </p:nvSpPr>
        <p:spPr>
          <a:xfrm>
            <a:off x="3822991" y="219409"/>
            <a:ext cx="5138129" cy="20834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CA953D1-00D2-471A-8C27-DA6ED08CBFC1}"/>
              </a:ext>
            </a:extLst>
          </p:cNvPr>
          <p:cNvSpPr txBox="1">
            <a:spLocks/>
          </p:cNvSpPr>
          <p:nvPr/>
        </p:nvSpPr>
        <p:spPr>
          <a:xfrm>
            <a:off x="3545953" y="2300774"/>
            <a:ext cx="2501529" cy="429750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Back-azimuth regression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048B08A-B06C-4689-8399-E6216FD7F0BB}"/>
              </a:ext>
            </a:extLst>
          </p:cNvPr>
          <p:cNvSpPr txBox="1">
            <a:spLocks/>
          </p:cNvSpPr>
          <p:nvPr/>
        </p:nvSpPr>
        <p:spPr>
          <a:xfrm>
            <a:off x="3840930" y="379866"/>
            <a:ext cx="2958055" cy="429750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Seismic phase classification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4AA273-4929-48AA-B5ED-7F70A9EAF3D6}"/>
              </a:ext>
            </a:extLst>
          </p:cNvPr>
          <p:cNvSpPr txBox="1"/>
          <p:nvPr/>
        </p:nvSpPr>
        <p:spPr>
          <a:xfrm>
            <a:off x="6170796" y="594741"/>
            <a:ext cx="774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Noise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P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B7E80A-3DA1-478A-B375-E1E3B6A228DE}"/>
              </a:ext>
            </a:extLst>
          </p:cNvPr>
          <p:cNvSpPr txBox="1"/>
          <p:nvPr/>
        </p:nvSpPr>
        <p:spPr>
          <a:xfrm>
            <a:off x="6816222" y="155912"/>
            <a:ext cx="2297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Noise             P                  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8D3AD2-38D5-4834-9CF1-B0FD96926980}"/>
              </a:ext>
            </a:extLst>
          </p:cNvPr>
          <p:cNvSpPr txBox="1"/>
          <p:nvPr/>
        </p:nvSpPr>
        <p:spPr>
          <a:xfrm>
            <a:off x="6276519" y="4268583"/>
            <a:ext cx="13498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-60      -30      0        30       60</a:t>
            </a:r>
          </a:p>
          <a:p>
            <a:pPr algn="ctr"/>
            <a:r>
              <a:rPr lang="en-US" sz="800" dirty="0"/>
              <a:t>Baz residual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7681F4-0B68-4295-A245-2D4B8BDAEB46}"/>
              </a:ext>
            </a:extLst>
          </p:cNvPr>
          <p:cNvSpPr txBox="1"/>
          <p:nvPr/>
        </p:nvSpPr>
        <p:spPr>
          <a:xfrm>
            <a:off x="7730669" y="4274933"/>
            <a:ext cx="13498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-60      -30      0        30       60</a:t>
            </a:r>
          </a:p>
          <a:p>
            <a:pPr algn="ctr"/>
            <a:r>
              <a:rPr lang="en-US" sz="800" dirty="0"/>
              <a:t>Baz residual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C782C6-9956-46C7-8AB8-1AEA65D11A69}"/>
              </a:ext>
            </a:extLst>
          </p:cNvPr>
          <p:cNvSpPr/>
          <p:nvPr/>
        </p:nvSpPr>
        <p:spPr>
          <a:xfrm>
            <a:off x="201885" y="2346473"/>
            <a:ext cx="8846393" cy="2279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CB20EF-A1C6-473E-BC95-87FAFFA1CDB6}"/>
              </a:ext>
            </a:extLst>
          </p:cNvPr>
          <p:cNvSpPr txBox="1"/>
          <p:nvPr/>
        </p:nvSpPr>
        <p:spPr>
          <a:xfrm>
            <a:off x="4493965" y="913106"/>
            <a:ext cx="2342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Accuracy</a:t>
            </a:r>
          </a:p>
          <a:p>
            <a:r>
              <a:rPr lang="en-US" sz="1600" dirty="0"/>
              <a:t>True vs ML: 0.98</a:t>
            </a:r>
          </a:p>
          <a:p>
            <a:r>
              <a:rPr lang="en-US" sz="1600" dirty="0"/>
              <a:t>True vs FKX: 0.97</a:t>
            </a:r>
          </a:p>
        </p:txBody>
      </p:sp>
    </p:spTree>
    <p:extLst>
      <p:ext uri="{BB962C8B-B14F-4D97-AF65-F5344CB8AC3E}">
        <p14:creationId xmlns:p14="http://schemas.microsoft.com/office/powerpoint/2010/main" val="917717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11C9F6-9BF9-4604-9C94-4D1C7A2DF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240" y="2340051"/>
            <a:ext cx="3152655" cy="2206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7AE3C-A9F9-461B-B925-DE5AD494A9F7}"/>
              </a:ext>
            </a:extLst>
          </p:cNvPr>
          <p:cNvSpPr txBox="1">
            <a:spLocks/>
          </p:cNvSpPr>
          <p:nvPr/>
        </p:nvSpPr>
        <p:spPr>
          <a:xfrm>
            <a:off x="607765" y="219409"/>
            <a:ext cx="7772400" cy="400110"/>
          </a:xfrm>
          <a:prstGeom prst="rect">
            <a:avLst/>
          </a:prstGeom>
        </p:spPr>
        <p:txBody>
          <a:bodyPr/>
          <a:lstStyle>
            <a:lvl1pPr eaLnBrk="1" hangingPunct="1">
              <a:defRPr sz="2400" b="1">
                <a:solidFill>
                  <a:srgbClr val="053C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kern="0" dirty="0"/>
              <a:t>Results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7BC227A-CD44-4BFB-9F3D-0E64179E3AEB}"/>
              </a:ext>
            </a:extLst>
          </p:cNvPr>
          <p:cNvSpPr txBox="1">
            <a:spLocks/>
          </p:cNvSpPr>
          <p:nvPr/>
        </p:nvSpPr>
        <p:spPr>
          <a:xfrm>
            <a:off x="594126" y="811138"/>
            <a:ext cx="2758674" cy="674197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kern="0" dirty="0"/>
              <a:t>ARCES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0" dirty="0"/>
              <a:t>augmentation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0" dirty="0"/>
              <a:t>optimal back-azimuth balancing </a:t>
            </a:r>
            <a:r>
              <a:rPr lang="en-US" kern="0" dirty="0"/>
              <a:t>(but not enough training data …)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A61915-52F7-4296-8056-7C2B5D5B7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7979" y="2340051"/>
            <a:ext cx="3152654" cy="2206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9E9DEE-F6E9-437F-8ACD-17FAF85F2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1874" y="2414462"/>
            <a:ext cx="2976404" cy="2083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CE7499-B6F9-410F-A0D9-39DF3D647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r="8726"/>
          <a:stretch/>
        </p:blipFill>
        <p:spPr>
          <a:xfrm>
            <a:off x="6373088" y="68400"/>
            <a:ext cx="2702446" cy="22916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BCD240C-1FDD-4CD3-80D9-BBDC61D6368A}"/>
              </a:ext>
            </a:extLst>
          </p:cNvPr>
          <p:cNvSpPr/>
          <p:nvPr/>
        </p:nvSpPr>
        <p:spPr>
          <a:xfrm>
            <a:off x="3822991" y="219409"/>
            <a:ext cx="5138129" cy="20834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616E77C-634B-4240-B7AC-39EF98FE609C}"/>
              </a:ext>
            </a:extLst>
          </p:cNvPr>
          <p:cNvSpPr txBox="1">
            <a:spLocks/>
          </p:cNvSpPr>
          <p:nvPr/>
        </p:nvSpPr>
        <p:spPr>
          <a:xfrm>
            <a:off x="3545953" y="2300774"/>
            <a:ext cx="2501529" cy="429750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Back-azimuth regression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3A22605-A034-4D64-BF99-AAA055D66CB9}"/>
              </a:ext>
            </a:extLst>
          </p:cNvPr>
          <p:cNvSpPr txBox="1">
            <a:spLocks/>
          </p:cNvSpPr>
          <p:nvPr/>
        </p:nvSpPr>
        <p:spPr>
          <a:xfrm>
            <a:off x="3840930" y="379866"/>
            <a:ext cx="2958055" cy="429750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Seismic phase classification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EE82C2-1EF0-4BE6-95C4-6E7EF52E8C85}"/>
              </a:ext>
            </a:extLst>
          </p:cNvPr>
          <p:cNvSpPr txBox="1"/>
          <p:nvPr/>
        </p:nvSpPr>
        <p:spPr>
          <a:xfrm>
            <a:off x="6170796" y="594741"/>
            <a:ext cx="774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Noise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P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0B5A37-D529-4F96-A41C-5A536494EAD8}"/>
              </a:ext>
            </a:extLst>
          </p:cNvPr>
          <p:cNvSpPr txBox="1"/>
          <p:nvPr/>
        </p:nvSpPr>
        <p:spPr>
          <a:xfrm>
            <a:off x="6816222" y="155912"/>
            <a:ext cx="2297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Noise             P                  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AD4E2B-AF68-48E6-9654-837FAB5D4D18}"/>
              </a:ext>
            </a:extLst>
          </p:cNvPr>
          <p:cNvSpPr txBox="1"/>
          <p:nvPr/>
        </p:nvSpPr>
        <p:spPr>
          <a:xfrm>
            <a:off x="6276519" y="4268583"/>
            <a:ext cx="13498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-60      -30      0        30       60</a:t>
            </a:r>
          </a:p>
          <a:p>
            <a:pPr algn="ctr"/>
            <a:r>
              <a:rPr lang="en-US" sz="800" dirty="0"/>
              <a:t>Baz residual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D7F7B0-23D5-48FD-8006-192CE76C90CE}"/>
              </a:ext>
            </a:extLst>
          </p:cNvPr>
          <p:cNvSpPr txBox="1"/>
          <p:nvPr/>
        </p:nvSpPr>
        <p:spPr>
          <a:xfrm>
            <a:off x="7730669" y="4274933"/>
            <a:ext cx="13498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-60      -30      0        30       60</a:t>
            </a:r>
          </a:p>
          <a:p>
            <a:pPr algn="ctr"/>
            <a:r>
              <a:rPr lang="en-US" sz="800" dirty="0"/>
              <a:t>Baz residual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9810D6-D126-49F4-BF09-ED0BDF4F7218}"/>
              </a:ext>
            </a:extLst>
          </p:cNvPr>
          <p:cNvSpPr/>
          <p:nvPr/>
        </p:nvSpPr>
        <p:spPr>
          <a:xfrm>
            <a:off x="201885" y="2346473"/>
            <a:ext cx="8846393" cy="2279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E275E5-562B-4901-8A0B-4C2BD2F2A6D4}"/>
              </a:ext>
            </a:extLst>
          </p:cNvPr>
          <p:cNvSpPr txBox="1"/>
          <p:nvPr/>
        </p:nvSpPr>
        <p:spPr>
          <a:xfrm>
            <a:off x="4493965" y="913106"/>
            <a:ext cx="2342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Accuracy</a:t>
            </a:r>
          </a:p>
          <a:p>
            <a:r>
              <a:rPr lang="en-US" sz="1600" dirty="0"/>
              <a:t>True vs ML: 0.93</a:t>
            </a:r>
          </a:p>
          <a:p>
            <a:r>
              <a:rPr lang="en-US" sz="1600" dirty="0"/>
              <a:t>True vs FKX: 0.97</a:t>
            </a:r>
          </a:p>
        </p:txBody>
      </p:sp>
    </p:spTree>
    <p:extLst>
      <p:ext uri="{BB962C8B-B14F-4D97-AF65-F5344CB8AC3E}">
        <p14:creationId xmlns:p14="http://schemas.microsoft.com/office/powerpoint/2010/main" val="1035241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11C9F6-9BF9-4604-9C94-4D1C7A2DF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240" y="2340051"/>
            <a:ext cx="3152654" cy="2206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7AE3C-A9F9-461B-B925-DE5AD494A9F7}"/>
              </a:ext>
            </a:extLst>
          </p:cNvPr>
          <p:cNvSpPr txBox="1">
            <a:spLocks/>
          </p:cNvSpPr>
          <p:nvPr/>
        </p:nvSpPr>
        <p:spPr>
          <a:xfrm>
            <a:off x="607765" y="219409"/>
            <a:ext cx="7772400" cy="400110"/>
          </a:xfrm>
          <a:prstGeom prst="rect">
            <a:avLst/>
          </a:prstGeom>
        </p:spPr>
        <p:txBody>
          <a:bodyPr/>
          <a:lstStyle>
            <a:lvl1pPr eaLnBrk="1" hangingPunct="1">
              <a:defRPr sz="2400" b="1">
                <a:solidFill>
                  <a:srgbClr val="053C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kern="0" dirty="0"/>
              <a:t>Results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7BC227A-CD44-4BFB-9F3D-0E64179E3AEB}"/>
              </a:ext>
            </a:extLst>
          </p:cNvPr>
          <p:cNvSpPr txBox="1">
            <a:spLocks/>
          </p:cNvSpPr>
          <p:nvPr/>
        </p:nvSpPr>
        <p:spPr>
          <a:xfrm>
            <a:off x="594125" y="811138"/>
            <a:ext cx="3027615" cy="674197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kern="0" dirty="0"/>
              <a:t>FINES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0" dirty="0"/>
              <a:t>no augmentation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kern="0" dirty="0"/>
              <a:t>no back-azimuth balancing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A61915-52F7-4296-8056-7C2B5D5B7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7979" y="2340051"/>
            <a:ext cx="3152654" cy="2206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9E9DEE-F6E9-437F-8ACD-17FAF85F2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1875" y="2414462"/>
            <a:ext cx="2976402" cy="2083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CE7499-B6F9-410F-A0D9-39DF3D647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r="8726"/>
          <a:stretch/>
        </p:blipFill>
        <p:spPr>
          <a:xfrm>
            <a:off x="6373088" y="68400"/>
            <a:ext cx="2702446" cy="22916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BCD240C-1FDD-4CD3-80D9-BBDC61D6368A}"/>
              </a:ext>
            </a:extLst>
          </p:cNvPr>
          <p:cNvSpPr/>
          <p:nvPr/>
        </p:nvSpPr>
        <p:spPr>
          <a:xfrm>
            <a:off x="3822991" y="219409"/>
            <a:ext cx="5138129" cy="20834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616E77C-634B-4240-B7AC-39EF98FE609C}"/>
              </a:ext>
            </a:extLst>
          </p:cNvPr>
          <p:cNvSpPr txBox="1">
            <a:spLocks/>
          </p:cNvSpPr>
          <p:nvPr/>
        </p:nvSpPr>
        <p:spPr>
          <a:xfrm>
            <a:off x="3545953" y="2300774"/>
            <a:ext cx="2501529" cy="429750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Back-azimuth regression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3A22605-A034-4D64-BF99-AAA055D66CB9}"/>
              </a:ext>
            </a:extLst>
          </p:cNvPr>
          <p:cNvSpPr txBox="1">
            <a:spLocks/>
          </p:cNvSpPr>
          <p:nvPr/>
        </p:nvSpPr>
        <p:spPr>
          <a:xfrm>
            <a:off x="3840930" y="379866"/>
            <a:ext cx="2958055" cy="429750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Seismic phase classification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EE82C2-1EF0-4BE6-95C4-6E7EF52E8C85}"/>
              </a:ext>
            </a:extLst>
          </p:cNvPr>
          <p:cNvSpPr txBox="1"/>
          <p:nvPr/>
        </p:nvSpPr>
        <p:spPr>
          <a:xfrm>
            <a:off x="6170796" y="594741"/>
            <a:ext cx="774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Noise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P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0B5A37-D529-4F96-A41C-5A536494EAD8}"/>
              </a:ext>
            </a:extLst>
          </p:cNvPr>
          <p:cNvSpPr txBox="1"/>
          <p:nvPr/>
        </p:nvSpPr>
        <p:spPr>
          <a:xfrm>
            <a:off x="6816222" y="155912"/>
            <a:ext cx="2297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Noise             P                  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70BA70-B125-48BE-8E3E-96E5EF7FF020}"/>
              </a:ext>
            </a:extLst>
          </p:cNvPr>
          <p:cNvSpPr txBox="1"/>
          <p:nvPr/>
        </p:nvSpPr>
        <p:spPr>
          <a:xfrm>
            <a:off x="6289219" y="4268583"/>
            <a:ext cx="13498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-60      -30      0        30       60</a:t>
            </a:r>
          </a:p>
          <a:p>
            <a:pPr algn="ctr"/>
            <a:r>
              <a:rPr lang="en-US" sz="800" dirty="0"/>
              <a:t>Baz residual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D88FB1-A76B-4311-AC3D-65B8092D2CAC}"/>
              </a:ext>
            </a:extLst>
          </p:cNvPr>
          <p:cNvSpPr txBox="1"/>
          <p:nvPr/>
        </p:nvSpPr>
        <p:spPr>
          <a:xfrm>
            <a:off x="7743369" y="4274933"/>
            <a:ext cx="13498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-60      -30      0        30       60</a:t>
            </a:r>
          </a:p>
          <a:p>
            <a:pPr algn="ctr"/>
            <a:r>
              <a:rPr lang="en-US" sz="800" dirty="0"/>
              <a:t>Baz residual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9810D6-D126-49F4-BF09-ED0BDF4F7218}"/>
              </a:ext>
            </a:extLst>
          </p:cNvPr>
          <p:cNvSpPr/>
          <p:nvPr/>
        </p:nvSpPr>
        <p:spPr>
          <a:xfrm>
            <a:off x="201885" y="2346473"/>
            <a:ext cx="8846393" cy="2279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C8856A-3EE3-49BF-8B5C-CBF34B7111C7}"/>
              </a:ext>
            </a:extLst>
          </p:cNvPr>
          <p:cNvSpPr txBox="1"/>
          <p:nvPr/>
        </p:nvSpPr>
        <p:spPr>
          <a:xfrm>
            <a:off x="4493965" y="913106"/>
            <a:ext cx="2342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Accuracy</a:t>
            </a:r>
          </a:p>
          <a:p>
            <a:r>
              <a:rPr lang="en-US" sz="1600" dirty="0"/>
              <a:t>True vs ML: 0.97</a:t>
            </a:r>
          </a:p>
          <a:p>
            <a:r>
              <a:rPr lang="en-US" sz="1600" dirty="0"/>
              <a:t>True vs FKX: 0.98</a:t>
            </a:r>
          </a:p>
        </p:txBody>
      </p:sp>
    </p:spTree>
    <p:extLst>
      <p:ext uri="{BB962C8B-B14F-4D97-AF65-F5344CB8AC3E}">
        <p14:creationId xmlns:p14="http://schemas.microsoft.com/office/powerpoint/2010/main" val="2822038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01A9D-80FF-4B22-98B5-25D531F2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0" y="425147"/>
            <a:ext cx="8268969" cy="40011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C2692-2BFE-4985-B3F6-FE3973ABE9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814" y="928676"/>
            <a:ext cx="7660937" cy="364715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Successful proof-of-concept for combined back-azimuth regression and seismic phase classification neural network for ARCES and FINES array data: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Source back-azimuth prediction improved compared to classic FK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Indirect slowness corrections consistent with previous found values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About 10 time faster than FK once trained: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FK: cross-spectral matrix + grid search in slowness place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NN: cross-spectral matrix + prediction (multiplication with NN weights)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Similar performance for P and S wave classification as classic FK-based approach (if enough training data)</a:t>
            </a:r>
          </a:p>
          <a:p>
            <a:pPr>
              <a:spcBef>
                <a:spcPts val="600"/>
              </a:spcBef>
            </a:pPr>
            <a:r>
              <a:rPr lang="en-US" dirty="0"/>
              <a:t>Where classic approach is still more flexible: New method …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… requires large training data set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… must be trained for each array individually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… is trained for a fixed frequently band</a:t>
            </a:r>
          </a:p>
        </p:txBody>
      </p:sp>
    </p:spTree>
    <p:extLst>
      <p:ext uri="{BB962C8B-B14F-4D97-AF65-F5344CB8AC3E}">
        <p14:creationId xmlns:p14="http://schemas.microsoft.com/office/powerpoint/2010/main" val="3670895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BD184-DD26-4D0A-8D79-47AA088C8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765" y="819487"/>
            <a:ext cx="7772400" cy="40011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5AAAF-56B0-452A-BE13-6CCBE9E482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816" y="1446241"/>
            <a:ext cx="8100208" cy="2923877"/>
          </a:xfrm>
        </p:spPr>
        <p:txBody>
          <a:bodyPr/>
          <a:lstStyle/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Train and test on more IMS arrays</a:t>
            </a:r>
          </a:p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Train with regional seismic phase (</a:t>
            </a:r>
            <a:r>
              <a:rPr lang="en-US" dirty="0" err="1"/>
              <a:t>Pn</a:t>
            </a:r>
            <a:r>
              <a:rPr lang="en-US" dirty="0"/>
              <a:t>, Pg, Sn, Sg, Lg, </a:t>
            </a:r>
            <a:r>
              <a:rPr lang="en-US" dirty="0" err="1"/>
              <a:t>Rg</a:t>
            </a:r>
            <a:r>
              <a:rPr lang="en-US" dirty="0"/>
              <a:t> …). So far </a:t>
            </a:r>
            <a:r>
              <a:rPr lang="en-US" dirty="0" err="1"/>
              <a:t>Pn</a:t>
            </a:r>
            <a:r>
              <a:rPr lang="en-US" dirty="0"/>
              <a:t>/Sn and Pg/Sg are both labeled as P/S. Lg is labeled as S.</a:t>
            </a:r>
          </a:p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Use other catalogues for training (LEB,…)</a:t>
            </a:r>
          </a:p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Train with teleseismic arrivals</a:t>
            </a:r>
          </a:p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Compare with all associated arrivals in automatic bulletins (not just reviewed arrivals) </a:t>
            </a:r>
          </a:p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Include more frequency bands</a:t>
            </a:r>
          </a:p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Include a new class of arrivals from close to or inside the array which may cause problems for event associating: a potential method to sort those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5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9A70191-3DDD-43D6-8DE8-21C329BF4AF9}"/>
              </a:ext>
            </a:extLst>
          </p:cNvPr>
          <p:cNvSpPr/>
          <p:nvPr/>
        </p:nvSpPr>
        <p:spPr>
          <a:xfrm>
            <a:off x="6148261" y="1549944"/>
            <a:ext cx="2456868" cy="18359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000000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D48E786-7368-4AF0-BEF6-7A5BA7938305}"/>
              </a:ext>
            </a:extLst>
          </p:cNvPr>
          <p:cNvSpPr/>
          <p:nvPr/>
        </p:nvSpPr>
        <p:spPr>
          <a:xfrm>
            <a:off x="2975927" y="1549945"/>
            <a:ext cx="2705875" cy="183593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000000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041623-A6D7-4A2B-98F0-1E2B6CB39642}"/>
              </a:ext>
            </a:extLst>
          </p:cNvPr>
          <p:cNvSpPr/>
          <p:nvPr/>
        </p:nvSpPr>
        <p:spPr>
          <a:xfrm>
            <a:off x="385010" y="1549946"/>
            <a:ext cx="2135421" cy="18359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E698BD-FF24-4919-B46B-E865E838A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0" y="413294"/>
            <a:ext cx="8268969" cy="40011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2C5E4-CCF8-469E-96F2-AD996FC80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814" y="1088281"/>
            <a:ext cx="7823045" cy="230832"/>
          </a:xfrm>
        </p:spPr>
        <p:txBody>
          <a:bodyPr/>
          <a:lstStyle/>
          <a:p>
            <a:r>
              <a:rPr lang="en-US" dirty="0"/>
              <a:t>Basic automatic seismic event detection pipeline (e.g., at IDC and NDCs)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50FC874-A746-4106-B880-D5EF75E4E3A4}"/>
              </a:ext>
            </a:extLst>
          </p:cNvPr>
          <p:cNvSpPr txBox="1">
            <a:spLocks/>
          </p:cNvSpPr>
          <p:nvPr/>
        </p:nvSpPr>
        <p:spPr>
          <a:xfrm>
            <a:off x="722814" y="2778037"/>
            <a:ext cx="1760048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nb-NO" kern="0" dirty="0"/>
              <a:t>P</a:t>
            </a:r>
            <a:r>
              <a:rPr lang="en-US" kern="0" dirty="0"/>
              <a:t>hase detection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17D29E8-C382-4B32-9BB9-1F19648C96BE}"/>
              </a:ext>
            </a:extLst>
          </p:cNvPr>
          <p:cNvSpPr txBox="1">
            <a:spLocks/>
          </p:cNvSpPr>
          <p:nvPr/>
        </p:nvSpPr>
        <p:spPr>
          <a:xfrm>
            <a:off x="3189400" y="2674201"/>
            <a:ext cx="2413877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kern="0" dirty="0"/>
              <a:t>Phase</a:t>
            </a:r>
            <a:r>
              <a:rPr lang="en-US" kern="0" dirty="0"/>
              <a:t> classification and back-azimuth measurement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D55AC4B-64E6-40FD-890E-AA07380B8388}"/>
              </a:ext>
            </a:extLst>
          </p:cNvPr>
          <p:cNvSpPr txBox="1">
            <a:spLocks/>
          </p:cNvSpPr>
          <p:nvPr/>
        </p:nvSpPr>
        <p:spPr>
          <a:xfrm>
            <a:off x="6333443" y="2711087"/>
            <a:ext cx="207389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kern="0" dirty="0"/>
              <a:t>Event association and location</a:t>
            </a:r>
            <a:endParaRPr lang="en-US" kern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214C820-4063-4CAA-A934-7D8DE340CC35}"/>
              </a:ext>
            </a:extLst>
          </p:cNvPr>
          <p:cNvSpPr txBox="1">
            <a:spLocks/>
          </p:cNvSpPr>
          <p:nvPr/>
        </p:nvSpPr>
        <p:spPr>
          <a:xfrm>
            <a:off x="433212" y="3668138"/>
            <a:ext cx="8456406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kern="0" dirty="0"/>
              <a:t>Seismic arrays </a:t>
            </a:r>
            <a:r>
              <a:rPr lang="en-US" kern="0" dirty="0"/>
              <a:t>are very beneficial for detection, classification and </a:t>
            </a:r>
            <a:r>
              <a:rPr lang="en-US" kern="0" dirty="0" err="1"/>
              <a:t>baz</a:t>
            </a:r>
            <a:r>
              <a:rPr lang="en-US" kern="0" dirty="0"/>
              <a:t> measurement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kern="0" dirty="0"/>
              <a:t>Machine learning </a:t>
            </a:r>
            <a:r>
              <a:rPr lang="en-US" kern="0" dirty="0"/>
              <a:t>can improve existing algorithms: Learn from decades-long reviewed data sets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8379DB-14E6-42C1-BBE2-DF5F80D74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66" y="2180533"/>
            <a:ext cx="1760048" cy="4091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6E79EC-3A3B-4693-91B9-67B884448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492" y="2226848"/>
            <a:ext cx="1760048" cy="4091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0118CA-957E-47FD-86FD-C29B5BB49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153" y="2231281"/>
            <a:ext cx="1760048" cy="409183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248468A-DF4A-4959-820C-1B8376FFBD99}"/>
              </a:ext>
            </a:extLst>
          </p:cNvPr>
          <p:cNvSpPr txBox="1">
            <a:spLocks/>
          </p:cNvSpPr>
          <p:nvPr/>
        </p:nvSpPr>
        <p:spPr>
          <a:xfrm>
            <a:off x="3594955" y="2054487"/>
            <a:ext cx="281505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nb-NO" kern="0" dirty="0">
                <a:solidFill>
                  <a:srgbClr val="FFC000"/>
                </a:solidFill>
              </a:rPr>
              <a:t>P</a:t>
            </a:r>
            <a:endParaRPr lang="en-US" kern="0" dirty="0">
              <a:solidFill>
                <a:srgbClr val="FFC000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D8131A5-A857-45B3-B318-CF64162E2C43}"/>
              </a:ext>
            </a:extLst>
          </p:cNvPr>
          <p:cNvSpPr txBox="1">
            <a:spLocks/>
          </p:cNvSpPr>
          <p:nvPr/>
        </p:nvSpPr>
        <p:spPr>
          <a:xfrm>
            <a:off x="4039887" y="2054487"/>
            <a:ext cx="281505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nb-NO" kern="0" dirty="0">
                <a:solidFill>
                  <a:srgbClr val="FFC000"/>
                </a:solidFill>
              </a:rPr>
              <a:t>S</a:t>
            </a:r>
            <a:endParaRPr lang="en-US" kern="0" dirty="0">
              <a:solidFill>
                <a:srgbClr val="FFC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59E6643-AA05-4252-B23C-00964C0D4702}"/>
              </a:ext>
            </a:extLst>
          </p:cNvPr>
          <p:cNvCxnSpPr>
            <a:cxnSpLocks/>
          </p:cNvCxnSpPr>
          <p:nvPr/>
        </p:nvCxnSpPr>
        <p:spPr>
          <a:xfrm flipV="1">
            <a:off x="3602597" y="1750736"/>
            <a:ext cx="182318" cy="302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919133-7AB0-4A45-8811-4BB51DED9B38}"/>
              </a:ext>
            </a:extLst>
          </p:cNvPr>
          <p:cNvCxnSpPr/>
          <p:nvPr/>
        </p:nvCxnSpPr>
        <p:spPr>
          <a:xfrm>
            <a:off x="790647" y="1983345"/>
            <a:ext cx="0" cy="75627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8E22B5-2D01-47A8-B5D3-EE1E0DC61C5A}"/>
              </a:ext>
            </a:extLst>
          </p:cNvPr>
          <p:cNvCxnSpPr/>
          <p:nvPr/>
        </p:nvCxnSpPr>
        <p:spPr>
          <a:xfrm>
            <a:off x="1204304" y="2005118"/>
            <a:ext cx="0" cy="75627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75D2BA-B918-432E-BF11-ADD85A1902AA}"/>
              </a:ext>
            </a:extLst>
          </p:cNvPr>
          <p:cNvCxnSpPr/>
          <p:nvPr/>
        </p:nvCxnSpPr>
        <p:spPr>
          <a:xfrm>
            <a:off x="1322330" y="2013141"/>
            <a:ext cx="0" cy="75627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6B2EF6-2EF1-4904-9DDF-4D12A4120599}"/>
              </a:ext>
            </a:extLst>
          </p:cNvPr>
          <p:cNvCxnSpPr/>
          <p:nvPr/>
        </p:nvCxnSpPr>
        <p:spPr>
          <a:xfrm>
            <a:off x="1962868" y="2014290"/>
            <a:ext cx="0" cy="75627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FCD2287-C53B-4BF8-BEC7-CD76F29C28CD}"/>
              </a:ext>
            </a:extLst>
          </p:cNvPr>
          <p:cNvSpPr txBox="1">
            <a:spLocks/>
          </p:cNvSpPr>
          <p:nvPr/>
        </p:nvSpPr>
        <p:spPr>
          <a:xfrm>
            <a:off x="4240411" y="2048761"/>
            <a:ext cx="281505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nb-NO" kern="0" dirty="0">
                <a:solidFill>
                  <a:srgbClr val="FFC000"/>
                </a:solidFill>
              </a:rPr>
              <a:t>S</a:t>
            </a:r>
            <a:endParaRPr lang="en-US" kern="0" dirty="0">
              <a:solidFill>
                <a:srgbClr val="FFC000"/>
              </a:solidFill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72AABCB5-7ED4-45CC-91FB-21895CE63DA6}"/>
              </a:ext>
            </a:extLst>
          </p:cNvPr>
          <p:cNvSpPr txBox="1">
            <a:spLocks/>
          </p:cNvSpPr>
          <p:nvPr/>
        </p:nvSpPr>
        <p:spPr>
          <a:xfrm>
            <a:off x="6607435" y="1993757"/>
            <a:ext cx="281505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nb-NO" kern="0" dirty="0">
                <a:solidFill>
                  <a:srgbClr val="FFC000"/>
                </a:solidFill>
              </a:rPr>
              <a:t>P</a:t>
            </a:r>
            <a:endParaRPr lang="en-US" kern="0" dirty="0">
              <a:solidFill>
                <a:srgbClr val="FFC000"/>
              </a:solidFill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7688F04D-1BD6-4CE6-9B19-6EA47249F4F6}"/>
              </a:ext>
            </a:extLst>
          </p:cNvPr>
          <p:cNvSpPr txBox="1">
            <a:spLocks/>
          </p:cNvSpPr>
          <p:nvPr/>
        </p:nvSpPr>
        <p:spPr>
          <a:xfrm>
            <a:off x="7052367" y="1993757"/>
            <a:ext cx="281505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nb-NO" kern="0" dirty="0">
                <a:solidFill>
                  <a:srgbClr val="FFC000"/>
                </a:solidFill>
              </a:rPr>
              <a:t>S</a:t>
            </a:r>
            <a:endParaRPr lang="en-US" kern="0" dirty="0">
              <a:solidFill>
                <a:srgbClr val="FFC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BD56D7-C805-4884-AB65-BFD97543FFAB}"/>
              </a:ext>
            </a:extLst>
          </p:cNvPr>
          <p:cNvSpPr/>
          <p:nvPr/>
        </p:nvSpPr>
        <p:spPr>
          <a:xfrm>
            <a:off x="6493153" y="1891435"/>
            <a:ext cx="840719" cy="40918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8BC1D7-9A3D-4C8B-B48D-2ED17A94DEC7}"/>
              </a:ext>
            </a:extLst>
          </p:cNvPr>
          <p:cNvCxnSpPr>
            <a:cxnSpLocks/>
          </p:cNvCxnSpPr>
          <p:nvPr/>
        </p:nvCxnSpPr>
        <p:spPr>
          <a:xfrm flipH="1" flipV="1">
            <a:off x="4712086" y="1815197"/>
            <a:ext cx="120741" cy="170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rth Arrow for Maps - Openclipart">
            <a:extLst>
              <a:ext uri="{FF2B5EF4-FFF2-40B4-BE49-F238E27FC236}">
                <a16:creationId xmlns:a16="http://schemas.microsoft.com/office/drawing/2014/main" id="{92D9710D-F90B-4777-8090-5A903912C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416" y="1689897"/>
            <a:ext cx="140919" cy="3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330946F-A30F-4369-9CC0-8D843B5F00D7}"/>
              </a:ext>
            </a:extLst>
          </p:cNvPr>
          <p:cNvSpPr txBox="1">
            <a:spLocks/>
          </p:cNvSpPr>
          <p:nvPr/>
        </p:nvSpPr>
        <p:spPr>
          <a:xfrm>
            <a:off x="4790595" y="2048761"/>
            <a:ext cx="281505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nb-NO" kern="0" dirty="0">
                <a:solidFill>
                  <a:srgbClr val="FFC000"/>
                </a:solidFill>
              </a:rPr>
              <a:t>N</a:t>
            </a:r>
            <a:endParaRPr lang="en-US" kern="0" dirty="0">
              <a:solidFill>
                <a:srgbClr val="FFC000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7388FAD-9380-4580-A69C-E8F4435CBF4A}"/>
              </a:ext>
            </a:extLst>
          </p:cNvPr>
          <p:cNvCxnSpPr>
            <a:cxnSpLocks/>
          </p:cNvCxnSpPr>
          <p:nvPr/>
        </p:nvCxnSpPr>
        <p:spPr>
          <a:xfrm flipV="1">
            <a:off x="4071255" y="1750736"/>
            <a:ext cx="102557" cy="269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5AE1E20-8606-453E-9C2C-64280D2211D2}"/>
              </a:ext>
            </a:extLst>
          </p:cNvPr>
          <p:cNvCxnSpPr>
            <a:cxnSpLocks/>
          </p:cNvCxnSpPr>
          <p:nvPr/>
        </p:nvCxnSpPr>
        <p:spPr>
          <a:xfrm flipV="1">
            <a:off x="4354283" y="1750736"/>
            <a:ext cx="192537" cy="277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854E07A6-0019-4A84-AAC3-1E2002A2E6FD}"/>
              </a:ext>
            </a:extLst>
          </p:cNvPr>
          <p:cNvSpPr/>
          <p:nvPr/>
        </p:nvSpPr>
        <p:spPr>
          <a:xfrm>
            <a:off x="2598821" y="2224589"/>
            <a:ext cx="313624" cy="536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2543AB4-DAD0-4647-B9C0-E425851103CE}"/>
              </a:ext>
            </a:extLst>
          </p:cNvPr>
          <p:cNvSpPr/>
          <p:nvPr/>
        </p:nvSpPr>
        <p:spPr>
          <a:xfrm>
            <a:off x="5754913" y="2224588"/>
            <a:ext cx="313624" cy="536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026394-BDCC-42E4-B71A-3D48E5514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79" t="21247" r="9532"/>
          <a:stretch/>
        </p:blipFill>
        <p:spPr>
          <a:xfrm>
            <a:off x="7616643" y="1731486"/>
            <a:ext cx="487451" cy="40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6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698BD-FF24-4919-B46B-E865E838A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0" y="616260"/>
            <a:ext cx="8268969" cy="400110"/>
          </a:xfrm>
        </p:spPr>
        <p:txBody>
          <a:bodyPr/>
          <a:lstStyle/>
          <a:p>
            <a:r>
              <a:rPr lang="en-US" dirty="0"/>
              <a:t>Seismic phase classification with arrays</a:t>
            </a:r>
          </a:p>
        </p:txBody>
      </p:sp>
      <p:pic>
        <p:nvPicPr>
          <p:cNvPr id="8" name="Bilde 8">
            <a:extLst>
              <a:ext uri="{FF2B5EF4-FFF2-40B4-BE49-F238E27FC236}">
                <a16:creationId xmlns:a16="http://schemas.microsoft.com/office/drawing/2014/main" id="{00143E6C-77A4-4D62-825D-32671D360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55"/>
          <a:stretch/>
        </p:blipFill>
        <p:spPr>
          <a:xfrm>
            <a:off x="5934894" y="1153873"/>
            <a:ext cx="2629986" cy="3332989"/>
          </a:xfrm>
          <a:prstGeom prst="rect">
            <a:avLst/>
          </a:prstGeom>
        </p:spPr>
      </p:pic>
      <p:pic>
        <p:nvPicPr>
          <p:cNvPr id="9" name="Picture 55">
            <a:extLst>
              <a:ext uri="{FF2B5EF4-FFF2-40B4-BE49-F238E27FC236}">
                <a16:creationId xmlns:a16="http://schemas.microsoft.com/office/drawing/2014/main" id="{61F42A82-8582-4263-B699-BA14793E4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1016370"/>
            <a:ext cx="2879282" cy="169091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2C5E4-CCF8-469E-96F2-AD996FC80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4303" y="2777706"/>
            <a:ext cx="5831492" cy="184665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u="sng" dirty="0"/>
              <a:t>Classic approach: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Assume plane wave and back-azimuth at array identical to source direction: anticipated time / phase differences on co-array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Find slowness of best fitting plane wave through grid search (FK analysis) or other methods (e.g., PMCC)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Use apparent velocity thresholds to classify regional and teleseismic arrivals</a:t>
            </a:r>
          </a:p>
        </p:txBody>
      </p:sp>
      <p:pic>
        <p:nvPicPr>
          <p:cNvPr id="6" name="Picture 5" descr="Table&#10;&#10;Description automatically generated with low confidence">
            <a:extLst>
              <a:ext uri="{FF2B5EF4-FFF2-40B4-BE49-F238E27FC236}">
                <a16:creationId xmlns:a16="http://schemas.microsoft.com/office/drawing/2014/main" id="{10A75187-220D-4956-B4FC-ACC849226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41804" r="65712" b="32673"/>
          <a:stretch/>
        </p:blipFill>
        <p:spPr>
          <a:xfrm>
            <a:off x="3829480" y="1153873"/>
            <a:ext cx="1919784" cy="16569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2BD85B-3C30-456F-A3F6-37E141F32E67}"/>
              </a:ext>
            </a:extLst>
          </p:cNvPr>
          <p:cNvSpPr/>
          <p:nvPr/>
        </p:nvSpPr>
        <p:spPr>
          <a:xfrm>
            <a:off x="3698205" y="1087224"/>
            <a:ext cx="262550" cy="339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9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8">
            <a:extLst>
              <a:ext uri="{FF2B5EF4-FFF2-40B4-BE49-F238E27FC236}">
                <a16:creationId xmlns:a16="http://schemas.microsoft.com/office/drawing/2014/main" id="{DA342AF6-167F-4526-BE8B-66A4C1D79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80" t="37146" b="32011"/>
          <a:stretch/>
        </p:blipFill>
        <p:spPr>
          <a:xfrm>
            <a:off x="4999163" y="1788857"/>
            <a:ext cx="3996766" cy="1927511"/>
          </a:xfrm>
          <a:prstGeom prst="rect">
            <a:avLst/>
          </a:prstGeom>
        </p:spPr>
      </p:pic>
      <p:pic>
        <p:nvPicPr>
          <p:cNvPr id="10" name="Bilde 8">
            <a:extLst>
              <a:ext uri="{FF2B5EF4-FFF2-40B4-BE49-F238E27FC236}">
                <a16:creationId xmlns:a16="http://schemas.microsoft.com/office/drawing/2014/main" id="{CA552897-BDC4-4745-BFF0-FAD187075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80" b="91167"/>
          <a:stretch/>
        </p:blipFill>
        <p:spPr>
          <a:xfrm>
            <a:off x="5171359" y="1231449"/>
            <a:ext cx="3972641" cy="5486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695A5B-C3D6-4F31-B3D1-16EAA8EDCF7A}"/>
              </a:ext>
            </a:extLst>
          </p:cNvPr>
          <p:cNvSpPr/>
          <p:nvPr/>
        </p:nvSpPr>
        <p:spPr>
          <a:xfrm>
            <a:off x="5259519" y="1670302"/>
            <a:ext cx="1797986" cy="314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303A01-8937-4D5E-B4BA-0642BF94A3B2}"/>
              </a:ext>
            </a:extLst>
          </p:cNvPr>
          <p:cNvSpPr/>
          <p:nvPr/>
        </p:nvSpPr>
        <p:spPr>
          <a:xfrm>
            <a:off x="7162833" y="3520135"/>
            <a:ext cx="1797986" cy="314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41FBC6-C4E9-4052-8775-7C3A5CBEDD15}"/>
              </a:ext>
            </a:extLst>
          </p:cNvPr>
          <p:cNvSpPr/>
          <p:nvPr/>
        </p:nvSpPr>
        <p:spPr>
          <a:xfrm>
            <a:off x="5740783" y="3451349"/>
            <a:ext cx="577516" cy="621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5CE841-73E2-4E7A-84C3-B4F74D6F21E8}"/>
              </a:ext>
            </a:extLst>
          </p:cNvPr>
          <p:cNvSpPr/>
          <p:nvPr/>
        </p:nvSpPr>
        <p:spPr>
          <a:xfrm>
            <a:off x="6431183" y="3663779"/>
            <a:ext cx="577516" cy="237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CB8E9A3C-D808-468D-B40F-48C4FF0565D0}"/>
              </a:ext>
            </a:extLst>
          </p:cNvPr>
          <p:cNvSpPr/>
          <p:nvPr/>
        </p:nvSpPr>
        <p:spPr>
          <a:xfrm>
            <a:off x="6029541" y="4365235"/>
            <a:ext cx="409071" cy="32401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3BAFD85-FAB1-4B7F-A96F-ED54E3F67B48}"/>
              </a:ext>
            </a:extLst>
          </p:cNvPr>
          <p:cNvCxnSpPr>
            <a:cxnSpLocks/>
          </p:cNvCxnSpPr>
          <p:nvPr/>
        </p:nvCxnSpPr>
        <p:spPr>
          <a:xfrm flipH="1" flipV="1">
            <a:off x="6139545" y="3520135"/>
            <a:ext cx="18967" cy="8451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B07C6D4-753A-473D-B05A-1CF20FDF1F3A}"/>
              </a:ext>
            </a:extLst>
          </p:cNvPr>
          <p:cNvSpPr txBox="1">
            <a:spLocks/>
          </p:cNvSpPr>
          <p:nvPr/>
        </p:nvSpPr>
        <p:spPr>
          <a:xfrm>
            <a:off x="552287" y="3380250"/>
            <a:ext cx="5188496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u="sng" kern="0" dirty="0"/>
              <a:t>Solution: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kern="0" dirty="0"/>
              <a:t>Empirical slowness corrections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kern="0" dirty="0"/>
              <a:t>Empirical matched field processing (single target source)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kern="0" dirty="0"/>
              <a:t>Machine learning?</a:t>
            </a:r>
          </a:p>
          <a:p>
            <a:endParaRPr lang="en-US" kern="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59B6050-B1FE-4B7D-898B-A323BD439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0" y="616260"/>
            <a:ext cx="8268969" cy="400110"/>
          </a:xfrm>
        </p:spPr>
        <p:txBody>
          <a:bodyPr/>
          <a:lstStyle/>
          <a:p>
            <a:r>
              <a:rPr lang="en-US" dirty="0"/>
              <a:t>Limitations of classic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2C5E4-CCF8-469E-96F2-AD996FC80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694" y="1274980"/>
            <a:ext cx="4865530" cy="1846659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Deviation from plane wave due to local inhomogeneities below array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Travel path / back-azimuth deviations due to geology between source and array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Lack of waveform coherency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(Average) local velocity thresholds for seismic phases differs from site to site and must be defined manually</a:t>
            </a:r>
          </a:p>
        </p:txBody>
      </p:sp>
    </p:spTree>
    <p:extLst>
      <p:ext uri="{BB962C8B-B14F-4D97-AF65-F5344CB8AC3E}">
        <p14:creationId xmlns:p14="http://schemas.microsoft.com/office/powerpoint/2010/main" val="3233974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BD184-DD26-4D0A-8D79-47AA088C8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764" y="219409"/>
            <a:ext cx="8247123" cy="400110"/>
          </a:xfrm>
        </p:spPr>
        <p:txBody>
          <a:bodyPr/>
          <a:lstStyle/>
          <a:p>
            <a:r>
              <a:rPr lang="en-US" dirty="0"/>
              <a:t>Machine learning for seismic phase classification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5AAAF-56B0-452A-BE13-6CCBE9E482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5334" y="921860"/>
            <a:ext cx="6214534" cy="2154436"/>
          </a:xfrm>
        </p:spPr>
        <p:txBody>
          <a:bodyPr/>
          <a:lstStyle/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For each seismic detection compute phase difference on co-array (cross-spectral matrix of array data) = </a:t>
            </a:r>
            <a:r>
              <a:rPr lang="en-US" b="1" dirty="0"/>
              <a:t>phase pattern</a:t>
            </a:r>
          </a:p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Do that in different </a:t>
            </a:r>
            <a:r>
              <a:rPr lang="en-US" b="1" dirty="0"/>
              <a:t>narrow frequency bands</a:t>
            </a:r>
          </a:p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Use a </a:t>
            </a:r>
            <a:r>
              <a:rPr lang="en-US" b="1" dirty="0"/>
              <a:t>neural network </a:t>
            </a:r>
            <a:r>
              <a:rPr lang="en-US" dirty="0"/>
              <a:t>to map phase pattern to seismic phase type (=</a:t>
            </a:r>
            <a:r>
              <a:rPr lang="en-US" b="1" dirty="0"/>
              <a:t>classification</a:t>
            </a:r>
            <a:r>
              <a:rPr lang="en-US" dirty="0"/>
              <a:t>) and back-azimuth (=</a:t>
            </a:r>
            <a:r>
              <a:rPr lang="en-US" b="1" dirty="0"/>
              <a:t>regression</a:t>
            </a:r>
            <a:r>
              <a:rPr lang="en-US" dirty="0"/>
              <a:t>)</a:t>
            </a:r>
          </a:p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Train NN with labeled seismic arrivals (phase type and back-azimuth) using reviewed events observed on a given array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B1DA51-6D07-4290-87D8-E52A55B28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1" y="792455"/>
            <a:ext cx="2335407" cy="206040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2235CEB-E799-41C6-B3F9-2831D22CEF76}"/>
              </a:ext>
            </a:extLst>
          </p:cNvPr>
          <p:cNvSpPr txBox="1">
            <a:spLocks/>
          </p:cNvSpPr>
          <p:nvPr/>
        </p:nvSpPr>
        <p:spPr>
          <a:xfrm>
            <a:off x="0" y="2759424"/>
            <a:ext cx="8600141" cy="2005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kern="0" dirty="0"/>
              <a:t>Potential benefit of this approach compared to FK:</a:t>
            </a:r>
          </a:p>
          <a:p>
            <a:pPr marL="1257300" lvl="3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300" kern="0" dirty="0"/>
              <a:t>Does not depend on plane wave assumption</a:t>
            </a:r>
          </a:p>
          <a:p>
            <a:pPr marL="1257300" lvl="3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300" kern="0" dirty="0"/>
              <a:t>Correct for discrepancies between observed and origin back-azimuth</a:t>
            </a:r>
          </a:p>
          <a:p>
            <a:pPr marL="1257300" lvl="3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300" kern="0" dirty="0"/>
              <a:t>No manually defined, hard velocity limit to classify P and S wave (or other phases)</a:t>
            </a:r>
          </a:p>
          <a:p>
            <a:pPr marL="1257300" lvl="3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300" kern="0" dirty="0"/>
              <a:t>Is computationally faster once NN is trained (no grid search needed)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2317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BD184-DD26-4D0A-8D79-47AA088C8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764" y="219409"/>
            <a:ext cx="8041221" cy="800219"/>
          </a:xfrm>
        </p:spPr>
        <p:txBody>
          <a:bodyPr/>
          <a:lstStyle/>
          <a:p>
            <a:r>
              <a:rPr lang="en-US" dirty="0"/>
              <a:t>Machine learning for seismic phase classification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0E0FDD-996A-4063-A217-203A5AC27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"/>
          <a:stretch/>
        </p:blipFill>
        <p:spPr>
          <a:xfrm>
            <a:off x="1436041" y="959426"/>
            <a:ext cx="6115848" cy="3507629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6312B37-4B97-4611-92F9-9133DC58310D}"/>
              </a:ext>
            </a:extLst>
          </p:cNvPr>
          <p:cNvSpPr txBox="1">
            <a:spLocks/>
          </p:cNvSpPr>
          <p:nvPr/>
        </p:nvSpPr>
        <p:spPr>
          <a:xfrm>
            <a:off x="6721813" y="1014149"/>
            <a:ext cx="2329371" cy="3441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lvl="2">
              <a:spcBef>
                <a:spcPts val="750"/>
              </a:spcBef>
            </a:pPr>
            <a:r>
              <a:rPr lang="en-US" u="sng" kern="0" dirty="0"/>
              <a:t>Output:</a:t>
            </a:r>
          </a:p>
          <a:p>
            <a:pPr marL="971550" lvl="3">
              <a:spcBef>
                <a:spcPts val="750"/>
              </a:spcBef>
            </a:pPr>
            <a:r>
              <a:rPr lang="en-US" b="1" kern="0" dirty="0"/>
              <a:t>Back-azimuth</a:t>
            </a:r>
            <a:r>
              <a:rPr lang="en-US" kern="0" dirty="0"/>
              <a:t> (</a:t>
            </a:r>
            <a:r>
              <a:rPr lang="en-US" sz="1200" kern="0" dirty="0"/>
              <a:t>in x-y coordinates = two nodes)</a:t>
            </a:r>
          </a:p>
          <a:p>
            <a:pPr marL="1257300" lvl="3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1200" kern="0" dirty="0"/>
          </a:p>
          <a:p>
            <a:pPr marL="1257300" lvl="3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1200" kern="0" dirty="0"/>
          </a:p>
          <a:p>
            <a:pPr marL="1257300" lvl="3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1200" kern="0" dirty="0"/>
          </a:p>
          <a:p>
            <a:pPr marL="1257300" lvl="3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1200" kern="0" dirty="0"/>
          </a:p>
          <a:p>
            <a:pPr marL="971550" lvl="3">
              <a:spcBef>
                <a:spcPts val="750"/>
              </a:spcBef>
            </a:pPr>
            <a:r>
              <a:rPr lang="en-US" b="1" kern="0" dirty="0"/>
              <a:t>Phase type label</a:t>
            </a:r>
            <a:r>
              <a:rPr lang="en-US" kern="0" dirty="0"/>
              <a:t>: P, S or Noise</a:t>
            </a:r>
          </a:p>
          <a:p>
            <a:pPr marL="1257300" lvl="3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1200" kern="0" dirty="0"/>
          </a:p>
          <a:p>
            <a:endParaRPr lang="en-US" kern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B906135-14A1-48F0-8AE8-9CA5864E8B41}"/>
              </a:ext>
            </a:extLst>
          </p:cNvPr>
          <p:cNvSpPr txBox="1">
            <a:spLocks/>
          </p:cNvSpPr>
          <p:nvPr/>
        </p:nvSpPr>
        <p:spPr>
          <a:xfrm>
            <a:off x="118897" y="959426"/>
            <a:ext cx="3456202" cy="1256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lvl="2">
              <a:spcBef>
                <a:spcPts val="750"/>
              </a:spcBef>
            </a:pPr>
            <a:r>
              <a:rPr lang="en-US" u="sng" kern="0" dirty="0"/>
              <a:t>Input:</a:t>
            </a:r>
          </a:p>
          <a:p>
            <a:pPr marL="514350" lvl="2">
              <a:spcBef>
                <a:spcPts val="750"/>
              </a:spcBef>
            </a:pPr>
            <a:r>
              <a:rPr lang="en-US" kern="0" dirty="0"/>
              <a:t>Co-array </a:t>
            </a:r>
            <a:r>
              <a:rPr lang="en-US" b="1" kern="0" dirty="0"/>
              <a:t>phase pattern </a:t>
            </a:r>
            <a:r>
              <a:rPr lang="en-US" kern="0" dirty="0"/>
              <a:t>in different frequency bands (number of nodes depends on array)</a:t>
            </a:r>
          </a:p>
          <a:p>
            <a:endParaRPr lang="en-US" kern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E927003-B6E4-4EF8-8E41-C74F77F6053D}"/>
              </a:ext>
            </a:extLst>
          </p:cNvPr>
          <p:cNvSpPr txBox="1">
            <a:spLocks/>
          </p:cNvSpPr>
          <p:nvPr/>
        </p:nvSpPr>
        <p:spPr>
          <a:xfrm>
            <a:off x="4676117" y="676445"/>
            <a:ext cx="1953283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lvl="2">
              <a:spcBef>
                <a:spcPts val="750"/>
              </a:spcBef>
            </a:pPr>
            <a:r>
              <a:rPr lang="en-US" kern="0" dirty="0"/>
              <a:t>Regression NN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6B5B79D-2310-4580-8D15-E946A5BE9A14}"/>
              </a:ext>
            </a:extLst>
          </p:cNvPr>
          <p:cNvSpPr txBox="1">
            <a:spLocks/>
          </p:cNvSpPr>
          <p:nvPr/>
        </p:nvSpPr>
        <p:spPr>
          <a:xfrm>
            <a:off x="4769669" y="4519204"/>
            <a:ext cx="209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lvl="2">
              <a:spcBef>
                <a:spcPts val="750"/>
              </a:spcBef>
            </a:pPr>
            <a:r>
              <a:rPr lang="en-US" kern="0" dirty="0"/>
              <a:t>Classification NN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4A8A18-869C-4516-BAC0-4B93509D1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92" y="4339109"/>
            <a:ext cx="4006855" cy="209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91F98C-2F8E-4BA1-94F4-A0ED09EFCD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7"/>
          <a:stretch/>
        </p:blipFill>
        <p:spPr>
          <a:xfrm>
            <a:off x="118897" y="2196734"/>
            <a:ext cx="1187608" cy="117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00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BDA619-F53E-4FBF-A3B3-2F1B36A4D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032" y="2768599"/>
            <a:ext cx="2729526" cy="1910668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498C99-88A7-4365-BA5D-0F215B534DA5}"/>
              </a:ext>
            </a:extLst>
          </p:cNvPr>
          <p:cNvSpPr txBox="1">
            <a:spLocks/>
          </p:cNvSpPr>
          <p:nvPr/>
        </p:nvSpPr>
        <p:spPr>
          <a:xfrm>
            <a:off x="1039943" y="3085309"/>
            <a:ext cx="209398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lvl="2">
              <a:spcBef>
                <a:spcPts val="750"/>
              </a:spcBef>
            </a:pPr>
            <a:r>
              <a:rPr lang="en-US" sz="1200" kern="0" dirty="0">
                <a:solidFill>
                  <a:schemeClr val="tx1"/>
                </a:solidFill>
              </a:rPr>
              <a:t>ARCES</a:t>
            </a:r>
          </a:p>
        </p:txBody>
      </p:sp>
      <p:pic>
        <p:nvPicPr>
          <p:cNvPr id="13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61743BAD-882E-4A62-B261-B6A01F552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94" y="2768600"/>
            <a:ext cx="2729525" cy="1910667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A79E48-20D9-4D3A-931B-264CFAD9CF40}"/>
              </a:ext>
            </a:extLst>
          </p:cNvPr>
          <p:cNvSpPr txBox="1">
            <a:spLocks/>
          </p:cNvSpPr>
          <p:nvPr/>
        </p:nvSpPr>
        <p:spPr>
          <a:xfrm>
            <a:off x="3838618" y="3085309"/>
            <a:ext cx="209398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lvl="2">
              <a:spcBef>
                <a:spcPts val="750"/>
              </a:spcBef>
            </a:pPr>
            <a:r>
              <a:rPr lang="en-US" sz="1200" kern="0" dirty="0">
                <a:solidFill>
                  <a:schemeClr val="tx1"/>
                </a:solidFill>
              </a:rPr>
              <a:t>FINES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5EF940CF-A23E-4F0C-BF5D-8C50A5038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85" y="2009768"/>
            <a:ext cx="4114615" cy="2783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EBD184-DD26-4D0A-8D79-47AA088C8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765" y="219409"/>
            <a:ext cx="7772400" cy="400110"/>
          </a:xfrm>
        </p:spPr>
        <p:txBody>
          <a:bodyPr/>
          <a:lstStyle/>
          <a:p>
            <a:r>
              <a:rPr lang="en-US" dirty="0"/>
              <a:t>Training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5AAAF-56B0-452A-BE13-6CCBE9E482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04" y="846163"/>
            <a:ext cx="5283517" cy="1923604"/>
          </a:xfrm>
        </p:spPr>
        <p:txBody>
          <a:bodyPr/>
          <a:lstStyle/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~100,000 P and S wave arrivals from merged Scandinavian regional reviewed event bulletins of 25 years (NORSAR and University of Helsinki)</a:t>
            </a:r>
          </a:p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Tested on 4 arrays: </a:t>
            </a:r>
            <a:r>
              <a:rPr lang="en-US" b="1" dirty="0"/>
              <a:t>ARCES, FINES</a:t>
            </a:r>
            <a:r>
              <a:rPr lang="en-US" dirty="0"/>
              <a:t>, NORES, SPITS</a:t>
            </a:r>
          </a:p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dirty="0"/>
              <a:t>Co-array pattern of three frequency bands combined: 2.5 Hz, 4.0 Hz, 5.5 Hz</a:t>
            </a:r>
          </a:p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kern="0" dirty="0"/>
              <a:t>Dominating back-azimuths (mostly mines)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819E7D02-7FD2-446B-A5E5-BCB6596A3E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33" y="185090"/>
            <a:ext cx="3674850" cy="248572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EB87215-1977-4D01-84E2-F9412372E0E7}"/>
              </a:ext>
            </a:extLst>
          </p:cNvPr>
          <p:cNvSpPr txBox="1">
            <a:spLocks/>
          </p:cNvSpPr>
          <p:nvPr/>
        </p:nvSpPr>
        <p:spPr>
          <a:xfrm>
            <a:off x="6632336" y="2259531"/>
            <a:ext cx="209398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2"/>
            <a:r>
              <a:rPr lang="en-US" sz="1200" kern="0" dirty="0">
                <a:solidFill>
                  <a:schemeClr val="tx1"/>
                </a:solidFill>
              </a:rPr>
              <a:t>NORSAR catalog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048947-4587-4DEE-AD01-D2A6A86DCC3A}"/>
              </a:ext>
            </a:extLst>
          </p:cNvPr>
          <p:cNvSpPr txBox="1">
            <a:spLocks/>
          </p:cNvSpPr>
          <p:nvPr/>
        </p:nvSpPr>
        <p:spPr>
          <a:xfrm>
            <a:off x="6547729" y="4371468"/>
            <a:ext cx="113159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2"/>
            <a:r>
              <a:rPr lang="en-US" sz="1200" kern="0" dirty="0">
                <a:solidFill>
                  <a:schemeClr val="tx1"/>
                </a:solidFill>
              </a:rPr>
              <a:t>Helsinki catalog</a:t>
            </a:r>
          </a:p>
        </p:txBody>
      </p:sp>
    </p:spTree>
    <p:extLst>
      <p:ext uri="{BB962C8B-B14F-4D97-AF65-F5344CB8AC3E}">
        <p14:creationId xmlns:p14="http://schemas.microsoft.com/office/powerpoint/2010/main" val="49225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798DB9CF-795D-448D-BFDC-626937B14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47" y="3353811"/>
            <a:ext cx="2054722" cy="14383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EBD184-DD26-4D0A-8D79-47AA088C8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765" y="219409"/>
            <a:ext cx="7772400" cy="400110"/>
          </a:xfrm>
        </p:spPr>
        <p:txBody>
          <a:bodyPr/>
          <a:lstStyle/>
          <a:p>
            <a:r>
              <a:rPr lang="en-US" dirty="0"/>
              <a:t>Training data preparation and augmentation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5AAAF-56B0-452A-BE13-6CCBE9E482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39" y="619519"/>
            <a:ext cx="4541937" cy="4308872"/>
          </a:xfrm>
        </p:spPr>
        <p:txBody>
          <a:bodyPr/>
          <a:lstStyle/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2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dirty="0"/>
              <a:t>Coherency threshold to sort out too noisy arrivals (not necessarily required)</a:t>
            </a:r>
          </a:p>
          <a:p>
            <a:pPr marL="800100" lvl="2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dirty="0"/>
              <a:t>Adding </a:t>
            </a:r>
            <a:r>
              <a:rPr lang="en-US" b="1" dirty="0"/>
              <a:t>noise class</a:t>
            </a:r>
            <a:r>
              <a:rPr lang="en-US" dirty="0"/>
              <a:t>: time window before P arrival</a:t>
            </a:r>
          </a:p>
          <a:p>
            <a:pPr marL="800100" lvl="2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dirty="0"/>
              <a:t>Weighting sampled by back-azimuth distribution: tested - no effect</a:t>
            </a:r>
          </a:p>
          <a:p>
            <a:pPr marL="800100" lvl="2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Balancing by sub-sampling </a:t>
            </a:r>
            <a:r>
              <a:rPr lang="en-US" dirty="0"/>
              <a:t>overrepresented back-azimuth bins</a:t>
            </a:r>
          </a:p>
          <a:p>
            <a:pPr marL="800100" lvl="2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Augmentation</a:t>
            </a:r>
            <a:r>
              <a:rPr lang="en-US" dirty="0"/>
              <a:t> of underrepresented directions with </a:t>
            </a:r>
            <a:r>
              <a:rPr lang="en-US" dirty="0">
                <a:solidFill>
                  <a:srgbClr val="FF0000"/>
                </a:solidFill>
              </a:rPr>
              <a:t>synthetic plane wave phase pattern </a:t>
            </a:r>
            <a:r>
              <a:rPr lang="en-US" dirty="0"/>
              <a:t>(using only those would be like classic approach with FK and fixed velocity thresholds)</a:t>
            </a:r>
          </a:p>
          <a:p>
            <a:pPr marL="800100" lvl="2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Upsampling</a:t>
            </a:r>
            <a:r>
              <a:rPr lang="en-US" dirty="0"/>
              <a:t> of underrepresented directions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F7FA4-F404-4B18-8EAB-7BBB0E073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5325" y="2068128"/>
            <a:ext cx="2054722" cy="14383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44F33-9F93-412D-8DF0-D63F48AC9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5325" y="726867"/>
            <a:ext cx="2013878" cy="140971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9667806-9E15-4D52-BFA4-907B41C2CEB4}"/>
              </a:ext>
            </a:extLst>
          </p:cNvPr>
          <p:cNvSpPr txBox="1">
            <a:spLocks/>
          </p:cNvSpPr>
          <p:nvPr/>
        </p:nvSpPr>
        <p:spPr>
          <a:xfrm>
            <a:off x="5303479" y="698276"/>
            <a:ext cx="209398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lvl="2">
              <a:spcBef>
                <a:spcPts val="750"/>
              </a:spcBef>
            </a:pPr>
            <a:r>
              <a:rPr lang="en-US" sz="1200" kern="0" dirty="0">
                <a:solidFill>
                  <a:schemeClr val="tx1"/>
                </a:solidFill>
              </a:rPr>
              <a:t>ARCES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6991C4B-7E2E-424C-8E87-A4EB95E25136}"/>
              </a:ext>
            </a:extLst>
          </p:cNvPr>
          <p:cNvSpPr txBox="1">
            <a:spLocks/>
          </p:cNvSpPr>
          <p:nvPr/>
        </p:nvSpPr>
        <p:spPr>
          <a:xfrm>
            <a:off x="7338280" y="3356264"/>
            <a:ext cx="13154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2"/>
            <a:r>
              <a:rPr lang="en-US" sz="1200" kern="0" dirty="0">
                <a:solidFill>
                  <a:schemeClr val="tx1"/>
                </a:solidFill>
              </a:rPr>
              <a:t>Perfectly balanced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0FD66E-4503-4AED-BDD2-CD2BD7AA420B}"/>
              </a:ext>
            </a:extLst>
          </p:cNvPr>
          <p:cNvSpPr txBox="1">
            <a:spLocks/>
          </p:cNvSpPr>
          <p:nvPr/>
        </p:nvSpPr>
        <p:spPr>
          <a:xfrm>
            <a:off x="7344414" y="1431724"/>
            <a:ext cx="14858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2"/>
            <a:r>
              <a:rPr lang="en-US" sz="1200" kern="0" dirty="0">
                <a:solidFill>
                  <a:schemeClr val="tx1"/>
                </a:solidFill>
              </a:rPr>
              <a:t>Moderately balanced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51B955-A3BB-4035-9D51-1DB158063D97}"/>
              </a:ext>
            </a:extLst>
          </p:cNvPr>
          <p:cNvCxnSpPr/>
          <p:nvPr/>
        </p:nvCxnSpPr>
        <p:spPr>
          <a:xfrm flipV="1">
            <a:off x="4688541" y="4240306"/>
            <a:ext cx="313765" cy="204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66451A-3040-4860-BA77-87CB4333D140}"/>
              </a:ext>
            </a:extLst>
          </p:cNvPr>
          <p:cNvCxnSpPr/>
          <p:nvPr/>
        </p:nvCxnSpPr>
        <p:spPr>
          <a:xfrm flipV="1">
            <a:off x="4751982" y="3336012"/>
            <a:ext cx="313765" cy="204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0AE36F-5229-4CE6-B690-767083659181}"/>
              </a:ext>
            </a:extLst>
          </p:cNvPr>
          <p:cNvCxnSpPr>
            <a:cxnSpLocks/>
          </p:cNvCxnSpPr>
          <p:nvPr/>
        </p:nvCxnSpPr>
        <p:spPr>
          <a:xfrm>
            <a:off x="4711138" y="2912862"/>
            <a:ext cx="3341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42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BD184-DD26-4D0A-8D79-47AA088C8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765" y="219409"/>
            <a:ext cx="7772400" cy="400110"/>
          </a:xfrm>
        </p:spPr>
        <p:txBody>
          <a:bodyPr/>
          <a:lstStyle/>
          <a:p>
            <a:r>
              <a:rPr lang="en-US" dirty="0"/>
              <a:t>Training data preparation and augmentation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F7FA4-F404-4B18-8EAB-7BBB0E073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7339" y="2625627"/>
            <a:ext cx="2836436" cy="19855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44F33-9F93-412D-8DF0-D63F48AC9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5325" y="726866"/>
            <a:ext cx="2758449" cy="193091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9667806-9E15-4D52-BFA4-907B41C2CEB4}"/>
              </a:ext>
            </a:extLst>
          </p:cNvPr>
          <p:cNvSpPr txBox="1">
            <a:spLocks/>
          </p:cNvSpPr>
          <p:nvPr/>
        </p:nvSpPr>
        <p:spPr>
          <a:xfrm>
            <a:off x="5338567" y="998086"/>
            <a:ext cx="209398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lvl="2">
              <a:spcBef>
                <a:spcPts val="750"/>
              </a:spcBef>
            </a:pPr>
            <a:r>
              <a:rPr lang="en-US" sz="1200" kern="0" dirty="0">
                <a:solidFill>
                  <a:schemeClr val="tx1"/>
                </a:solidFill>
              </a:rPr>
              <a:t>FINES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7C065B-F6D5-419A-9B2A-1712969607B9}"/>
              </a:ext>
            </a:extLst>
          </p:cNvPr>
          <p:cNvSpPr txBox="1">
            <a:spLocks/>
          </p:cNvSpPr>
          <p:nvPr/>
        </p:nvSpPr>
        <p:spPr>
          <a:xfrm>
            <a:off x="5045325" y="3124546"/>
            <a:ext cx="209398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514350" lvl="2">
              <a:spcBef>
                <a:spcPts val="750"/>
              </a:spcBef>
            </a:pPr>
            <a:r>
              <a:rPr lang="en-US" sz="1200" kern="0" dirty="0">
                <a:solidFill>
                  <a:schemeClr val="tx1"/>
                </a:solidFill>
              </a:rPr>
              <a:t>FINES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6991C4B-7E2E-424C-8E87-A4EB95E25136}"/>
              </a:ext>
            </a:extLst>
          </p:cNvPr>
          <p:cNvSpPr txBox="1">
            <a:spLocks/>
          </p:cNvSpPr>
          <p:nvPr/>
        </p:nvSpPr>
        <p:spPr>
          <a:xfrm>
            <a:off x="7634115" y="3588504"/>
            <a:ext cx="131546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2"/>
            <a:r>
              <a:rPr lang="en-US" sz="1200" kern="0" dirty="0">
                <a:solidFill>
                  <a:schemeClr val="tx1"/>
                </a:solidFill>
              </a:rPr>
              <a:t>Perfectly balanced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0FD66E-4503-4AED-BDD2-CD2BD7AA420B}"/>
              </a:ext>
            </a:extLst>
          </p:cNvPr>
          <p:cNvSpPr txBox="1">
            <a:spLocks/>
          </p:cNvSpPr>
          <p:nvPr/>
        </p:nvSpPr>
        <p:spPr>
          <a:xfrm>
            <a:off x="7735715" y="1510238"/>
            <a:ext cx="103575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1500" b="0" i="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eaLnBrk="1" hangingPunct="1">
              <a:defRPr sz="15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2"/>
            <a:r>
              <a:rPr lang="en-US" sz="1200" kern="0" dirty="0">
                <a:solidFill>
                  <a:schemeClr val="tx1"/>
                </a:solidFill>
              </a:rPr>
              <a:t>Moderately balanced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54FBB37-DB65-4E04-B470-33A07BBC66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39" y="619519"/>
            <a:ext cx="4541937" cy="4308872"/>
          </a:xfrm>
        </p:spPr>
        <p:txBody>
          <a:bodyPr/>
          <a:lstStyle/>
          <a:p>
            <a:pPr marL="800100" lvl="2" indent="-285750"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2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dirty="0"/>
              <a:t>Coherency threshold to sort out too noisy arrivals (not necessarily required)</a:t>
            </a:r>
          </a:p>
          <a:p>
            <a:pPr marL="800100" lvl="2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dirty="0"/>
              <a:t>Adding </a:t>
            </a:r>
            <a:r>
              <a:rPr lang="en-US" b="1" dirty="0"/>
              <a:t>noise class</a:t>
            </a:r>
            <a:r>
              <a:rPr lang="en-US" dirty="0"/>
              <a:t>: time window before P arrival</a:t>
            </a:r>
          </a:p>
          <a:p>
            <a:pPr marL="800100" lvl="2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dirty="0"/>
              <a:t>Weighting sampled by back-azimuth distribution: tested - no effect</a:t>
            </a:r>
          </a:p>
          <a:p>
            <a:pPr marL="800100" lvl="2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Balancing by sub-sampling </a:t>
            </a:r>
            <a:r>
              <a:rPr lang="en-US" dirty="0"/>
              <a:t>overrepresented back-azimuth bins</a:t>
            </a:r>
          </a:p>
          <a:p>
            <a:pPr marL="800100" lvl="2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Augmentation</a:t>
            </a:r>
            <a:r>
              <a:rPr lang="en-US" dirty="0"/>
              <a:t> of underrepresented directions with </a:t>
            </a:r>
            <a:r>
              <a:rPr lang="en-US" dirty="0">
                <a:solidFill>
                  <a:srgbClr val="FF0000"/>
                </a:solidFill>
              </a:rPr>
              <a:t>synthetic plane wave phase pattern </a:t>
            </a:r>
            <a:r>
              <a:rPr lang="en-US" dirty="0"/>
              <a:t>(using only those would be like classic approach with FK and fixed velocity thresholds)</a:t>
            </a:r>
          </a:p>
          <a:p>
            <a:pPr marL="800100" lvl="2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Upsampling</a:t>
            </a:r>
            <a:r>
              <a:rPr lang="en-US" dirty="0"/>
              <a:t> of underrepresented directions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6667"/>
      </p:ext>
    </p:extLst>
  </p:cSld>
  <p:clrMapOvr>
    <a:masterClrMapping/>
  </p:clrMapOvr>
</p:sld>
</file>

<file path=ppt/theme/theme1.xml><?xml version="1.0" encoding="utf-8"?>
<a:theme xmlns:a="http://schemas.openxmlformats.org/drawingml/2006/main" name="NORS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SAR" id="{DFD8A839-DDB5-4D3C-B4C6-D9000FA55CA1}" vid="{01511014-CC26-4820-B1DB-E1C2739409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5382</TotalTime>
  <Words>1303</Words>
  <Application>Microsoft Office PowerPoint</Application>
  <PresentationFormat>On-screen Show (16:9)</PresentationFormat>
  <Paragraphs>273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Open Sans</vt:lpstr>
      <vt:lpstr>NORSAR</vt:lpstr>
      <vt:lpstr>A combined seismic phase classification and back-azimuth regression neural network for array processing pipelines</vt:lpstr>
      <vt:lpstr>Introduction</vt:lpstr>
      <vt:lpstr>Seismic phase classification with arrays</vt:lpstr>
      <vt:lpstr>Limitations of classic approach</vt:lpstr>
      <vt:lpstr>Machine learning for seismic phase classification</vt:lpstr>
      <vt:lpstr>Machine learning for seismic phase classification</vt:lpstr>
      <vt:lpstr>Training data</vt:lpstr>
      <vt:lpstr>Training data preparation and augmentation</vt:lpstr>
      <vt:lpstr>Training data preparation and augmentation</vt:lpstr>
      <vt:lpstr>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Glacier calving detection in Svalbard using EMF processing and machine learning</dc:title>
  <dc:creator>Andreas Köhler</dc:creator>
  <cp:lastModifiedBy>Andreas Köhler</cp:lastModifiedBy>
  <cp:revision>187</cp:revision>
  <dcterms:created xsi:type="dcterms:W3CDTF">2021-03-03T11:12:45Z</dcterms:created>
  <dcterms:modified xsi:type="dcterms:W3CDTF">2022-05-20T06:41:51Z</dcterms:modified>
</cp:coreProperties>
</file>