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58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sOuTmVgpF1DYAMZAnPxvb6MGL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B0A8AF-204E-4CA3-B02B-F9A1B2F78994}">
  <a:tblStyle styleId="{23B0A8AF-204E-4CA3-B02B-F9A1B2F7899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 b="off" i="off"/>
      <a:tcStyle>
        <a:tcBdr/>
        <a:fill>
          <a:solidFill>
            <a:srgbClr val="D4E2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4E2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85" autoAdjust="0"/>
    <p:restoredTop sz="95388" autoAdjust="0"/>
  </p:normalViewPr>
  <p:slideViewPr>
    <p:cSldViewPr snapToGrid="0">
      <p:cViewPr>
        <p:scale>
          <a:sx n="80" d="100"/>
          <a:sy n="80" d="100"/>
        </p:scale>
        <p:origin x="1195" y="25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b4a0996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db4a0996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8836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/>
              <a:t>The </a:t>
            </a:r>
            <a:r>
              <a:rPr lang="it-IT" dirty="0" err="1"/>
              <a:t>main</a:t>
            </a:r>
            <a:r>
              <a:rPr lang="it-IT" dirty="0"/>
              <a:t> goal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reconstruct</a:t>
            </a:r>
            <a:r>
              <a:rPr lang="it-IT" dirty="0"/>
              <a:t> the </a:t>
            </a:r>
            <a:r>
              <a:rPr lang="it-IT" dirty="0" err="1"/>
              <a:t>climatic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in the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Mediterranean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middle-late </a:t>
            </a:r>
            <a:r>
              <a:rPr lang="it-IT" dirty="0" err="1"/>
              <a:t>Quaternary</a:t>
            </a:r>
            <a:r>
              <a:rPr lang="it-IT" dirty="0"/>
              <a:t>, with a focus on the </a:t>
            </a:r>
            <a:r>
              <a:rPr lang="it-IT" dirty="0" err="1"/>
              <a:t>Holocene</a:t>
            </a:r>
            <a:r>
              <a:rPr lang="it-IT" dirty="0"/>
              <a:t>, by </a:t>
            </a:r>
            <a:r>
              <a:rPr lang="it-IT" dirty="0" err="1"/>
              <a:t>integrating</a:t>
            </a:r>
            <a:r>
              <a:rPr lang="it-IT" dirty="0"/>
              <a:t> </a:t>
            </a:r>
            <a:r>
              <a:rPr lang="it-IT" dirty="0" err="1"/>
              <a:t>paleoclimate</a:t>
            </a:r>
            <a:r>
              <a:rPr lang="it-IT" dirty="0"/>
              <a:t> multi-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/>
              <a:t>proxies</a:t>
            </a:r>
            <a:r>
              <a:rPr lang="it-IT" dirty="0"/>
              <a:t> data </a:t>
            </a:r>
            <a:r>
              <a:rPr lang="it-IT" dirty="0" err="1"/>
              <a:t>acquired</a:t>
            </a:r>
            <a:r>
              <a:rPr lang="it-IT" dirty="0"/>
              <a:t>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paleoenvironmental</a:t>
            </a:r>
            <a:r>
              <a:rPr lang="it-IT" dirty="0"/>
              <a:t> </a:t>
            </a:r>
            <a:r>
              <a:rPr lang="it-IT" dirty="0" err="1"/>
              <a:t>settings</a:t>
            </a:r>
            <a:r>
              <a:rPr lang="it-IT" dirty="0"/>
              <a:t>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/>
              <a:t>Specifically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propose to investigate </a:t>
            </a:r>
            <a:r>
              <a:rPr lang="it-IT" dirty="0" err="1"/>
              <a:t>lacustrine</a:t>
            </a:r>
            <a:r>
              <a:rPr lang="it-IT" dirty="0"/>
              <a:t>, </a:t>
            </a:r>
            <a:r>
              <a:rPr lang="it-IT" dirty="0" err="1"/>
              <a:t>speleothem</a:t>
            </a:r>
            <a:r>
              <a:rPr lang="it-IT" dirty="0"/>
              <a:t> and marine </a:t>
            </a:r>
            <a:r>
              <a:rPr lang="it-IT" dirty="0" err="1"/>
              <a:t>successions</a:t>
            </a:r>
            <a:r>
              <a:rPr lang="it-IT" dirty="0"/>
              <a:t> </a:t>
            </a:r>
            <a:r>
              <a:rPr lang="it-IT" dirty="0" err="1"/>
              <a:t>aiming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comparing</a:t>
            </a:r>
            <a:r>
              <a:rPr lang="it-IT" dirty="0"/>
              <a:t>,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narrow</a:t>
            </a:r>
            <a:r>
              <a:rPr lang="it-IT" dirty="0"/>
              <a:t> </a:t>
            </a:r>
            <a:r>
              <a:rPr lang="it-IT" dirty="0" err="1"/>
              <a:t>geographical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, the </a:t>
            </a:r>
            <a:r>
              <a:rPr lang="it-IT" dirty="0" err="1"/>
              <a:t>expressions</a:t>
            </a:r>
            <a:r>
              <a:rPr lang="it-IT" dirty="0"/>
              <a:t> of the </a:t>
            </a: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in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sub-</a:t>
            </a:r>
            <a:r>
              <a:rPr lang="it-IT" dirty="0" err="1"/>
              <a:t>systems</a:t>
            </a:r>
            <a:r>
              <a:rPr lang="it-IT" dirty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 and </a:t>
            </a:r>
            <a:r>
              <a:rPr lang="it-IT" dirty="0" err="1"/>
              <a:t>resolution</a:t>
            </a:r>
            <a:r>
              <a:rPr lang="it-IT" dirty="0"/>
              <a:t> (i.e., from </a:t>
            </a:r>
            <a:r>
              <a:rPr lang="it-IT" dirty="0" err="1"/>
              <a:t>orbital</a:t>
            </a:r>
            <a:r>
              <a:rPr lang="it-IT" dirty="0"/>
              <a:t> to sub-</a:t>
            </a:r>
            <a:r>
              <a:rPr lang="it-IT" dirty="0" err="1"/>
              <a:t>millennial</a:t>
            </a:r>
            <a:r>
              <a:rPr lang="it-IT" dirty="0"/>
              <a:t> scale).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selected</a:t>
            </a:r>
            <a:r>
              <a:rPr lang="it-IT" dirty="0"/>
              <a:t>: 1) the Castiglione </a:t>
            </a:r>
            <a:r>
              <a:rPr lang="it-IT" dirty="0" err="1"/>
              <a:t>maar</a:t>
            </a:r>
            <a:r>
              <a:rPr lang="it-IT" dirty="0"/>
              <a:t> in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Italy</a:t>
            </a:r>
            <a:r>
              <a:rPr lang="it-IT" dirty="0"/>
              <a:t>,,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116/126 m and a 10 m long </a:t>
            </a:r>
            <a:r>
              <a:rPr lang="it-IT" dirty="0" err="1"/>
              <a:t>cores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drilled</a:t>
            </a:r>
            <a:r>
              <a:rPr lang="it-IT" dirty="0"/>
              <a:t>, </a:t>
            </a:r>
            <a:r>
              <a:rPr lang="it-IT" dirty="0" err="1"/>
              <a:t>spanning</a:t>
            </a:r>
            <a:r>
              <a:rPr lang="it-IT" dirty="0"/>
              <a:t> last ~280 </a:t>
            </a:r>
            <a:r>
              <a:rPr lang="it-IT" dirty="0" err="1"/>
              <a:t>kyr</a:t>
            </a:r>
            <a:r>
              <a:rPr lang="it-IT" dirty="0"/>
              <a:t> and ~12 </a:t>
            </a:r>
            <a:r>
              <a:rPr lang="it-IT" dirty="0" err="1"/>
              <a:t>kyr</a:t>
            </a:r>
            <a:r>
              <a:rPr lang="it-IT" dirty="0"/>
              <a:t> </a:t>
            </a:r>
            <a:r>
              <a:rPr lang="it-IT" dirty="0" err="1"/>
              <a:t>respectively</a:t>
            </a:r>
            <a:r>
              <a:rPr lang="it-IT" dirty="0"/>
              <a:t>, </a:t>
            </a:r>
            <a:endParaRPr lang="it-IT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smtClean="0"/>
              <a:t>2</a:t>
            </a:r>
            <a:r>
              <a:rPr lang="it-IT" dirty="0"/>
              <a:t>) </a:t>
            </a:r>
            <a:r>
              <a:rPr lang="it-IT" dirty="0" err="1"/>
              <a:t>Speleothems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acquired</a:t>
            </a:r>
            <a:r>
              <a:rPr lang="it-IT" dirty="0"/>
              <a:t> from </a:t>
            </a:r>
            <a:r>
              <a:rPr lang="it-IT" dirty="0" err="1"/>
              <a:t>selected</a:t>
            </a:r>
            <a:r>
              <a:rPr lang="it-IT" dirty="0"/>
              <a:t> </a:t>
            </a:r>
            <a:r>
              <a:rPr lang="it-IT" dirty="0" err="1"/>
              <a:t>caves</a:t>
            </a:r>
            <a:r>
              <a:rPr lang="it-IT" dirty="0"/>
              <a:t> of the </a:t>
            </a:r>
            <a:r>
              <a:rPr lang="it-IT" dirty="0" err="1"/>
              <a:t>central</a:t>
            </a:r>
            <a:r>
              <a:rPr lang="it-IT" dirty="0"/>
              <a:t> and </a:t>
            </a:r>
            <a:r>
              <a:rPr lang="it-IT" dirty="0" err="1"/>
              <a:t>noth</a:t>
            </a:r>
            <a:r>
              <a:rPr lang="it-IT" dirty="0"/>
              <a:t> </a:t>
            </a:r>
            <a:r>
              <a:rPr lang="it-IT" dirty="0" err="1"/>
              <a:t>Italy</a:t>
            </a:r>
            <a:r>
              <a:rPr lang="it-IT" dirty="0"/>
              <a:t> and </a:t>
            </a:r>
            <a:endParaRPr lang="it-IT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smtClean="0"/>
              <a:t>3) </a:t>
            </a:r>
            <a:r>
              <a:rPr lang="it-IT" dirty="0" err="1"/>
              <a:t>two</a:t>
            </a:r>
            <a:r>
              <a:rPr lang="it-IT" dirty="0"/>
              <a:t> marine </a:t>
            </a:r>
            <a:r>
              <a:rPr lang="it-IT" dirty="0" err="1"/>
              <a:t>cores</a:t>
            </a:r>
            <a:r>
              <a:rPr lang="it-IT" dirty="0"/>
              <a:t> the 5.7 m and the 3.8 m long (NDT09 and NDT12 </a:t>
            </a:r>
            <a:r>
              <a:rPr lang="it-IT" dirty="0" err="1"/>
              <a:t>spanning</a:t>
            </a:r>
            <a:r>
              <a:rPr lang="it-IT" dirty="0"/>
              <a:t> last 50 </a:t>
            </a:r>
            <a:r>
              <a:rPr lang="it-IT" dirty="0" err="1"/>
              <a:t>kyr</a:t>
            </a:r>
            <a:r>
              <a:rPr lang="it-IT" dirty="0"/>
              <a:t> and 5 </a:t>
            </a:r>
            <a:r>
              <a:rPr lang="it-IT" dirty="0" err="1"/>
              <a:t>kyr</a:t>
            </a:r>
            <a:r>
              <a:rPr lang="it-IT" dirty="0"/>
              <a:t> </a:t>
            </a:r>
            <a:r>
              <a:rPr lang="it-IT" dirty="0" err="1"/>
              <a:t>respectively</a:t>
            </a:r>
            <a:r>
              <a:rPr lang="it-IT" dirty="0"/>
              <a:t>) </a:t>
            </a:r>
            <a:r>
              <a:rPr lang="it-IT" dirty="0" err="1"/>
              <a:t>recovered</a:t>
            </a:r>
            <a:r>
              <a:rPr lang="it-IT" dirty="0"/>
              <a:t> in the </a:t>
            </a:r>
            <a:r>
              <a:rPr lang="it-IT" dirty="0" err="1"/>
              <a:t>Tyrrhenian</a:t>
            </a:r>
            <a:r>
              <a:rPr lang="it-IT" dirty="0"/>
              <a:t> Sea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NextData</a:t>
            </a:r>
            <a:r>
              <a:rPr lang="it-IT" dirty="0"/>
              <a:t> Project cruise.</a:t>
            </a:r>
            <a:endParaRPr dirty="0"/>
          </a:p>
        </p:txBody>
      </p:sp>
      <p:sp>
        <p:nvSpPr>
          <p:cNvPr id="92" name="Google Shape;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 err="1">
                <a:solidFill>
                  <a:schemeClr val="dk1"/>
                </a:solidFill>
              </a:rPr>
              <a:t>Previous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low-resolution</a:t>
            </a:r>
            <a:r>
              <a:rPr lang="it-IT" sz="1200" dirty="0">
                <a:solidFill>
                  <a:schemeClr val="dk1"/>
                </a:solidFill>
              </a:rPr>
              <a:t> and </a:t>
            </a:r>
            <a:r>
              <a:rPr lang="it-IT" sz="1200" dirty="0" err="1">
                <a:solidFill>
                  <a:schemeClr val="dk1"/>
                </a:solidFill>
              </a:rPr>
              <a:t>chronologically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poorly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constrained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investigations</a:t>
            </a:r>
            <a:r>
              <a:rPr lang="it-IT" sz="1200" dirty="0">
                <a:solidFill>
                  <a:schemeClr val="dk1"/>
                </a:solidFill>
              </a:rPr>
              <a:t>, indicate </a:t>
            </a:r>
            <a:r>
              <a:rPr lang="it-IT" sz="1200" dirty="0" err="1">
                <a:solidFill>
                  <a:schemeClr val="dk1"/>
                </a:solidFill>
              </a:rPr>
              <a:t>that</a:t>
            </a:r>
            <a:r>
              <a:rPr lang="it-IT" sz="1200" dirty="0">
                <a:solidFill>
                  <a:schemeClr val="dk1"/>
                </a:solidFill>
              </a:rPr>
              <a:t> the Castiglione </a:t>
            </a:r>
            <a:r>
              <a:rPr lang="it-IT" sz="1200" dirty="0" err="1">
                <a:solidFill>
                  <a:schemeClr val="dk1"/>
                </a:solidFill>
              </a:rPr>
              <a:t>maar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hosts</a:t>
            </a:r>
            <a:r>
              <a:rPr lang="it-IT" sz="1200" dirty="0">
                <a:solidFill>
                  <a:schemeClr val="dk1"/>
                </a:solidFill>
              </a:rPr>
              <a:t> an </a:t>
            </a:r>
            <a:r>
              <a:rPr lang="it-IT" sz="1200" dirty="0" err="1">
                <a:solidFill>
                  <a:schemeClr val="dk1"/>
                </a:solidFill>
              </a:rPr>
              <a:t>at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least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smtClean="0">
                <a:solidFill>
                  <a:schemeClr val="dk1"/>
                </a:solidFill>
              </a:rPr>
              <a:t>90 </a:t>
            </a:r>
            <a:r>
              <a:rPr lang="it-IT" sz="1200" dirty="0">
                <a:solidFill>
                  <a:schemeClr val="dk1"/>
                </a:solidFill>
              </a:rPr>
              <a:t>m-long </a:t>
            </a:r>
            <a:r>
              <a:rPr lang="it-IT" sz="1200" dirty="0" err="1">
                <a:solidFill>
                  <a:schemeClr val="dk1"/>
                </a:solidFill>
              </a:rPr>
              <a:t>lacustrine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succession</a:t>
            </a:r>
            <a:r>
              <a:rPr lang="it-IT" sz="1200" dirty="0">
                <a:solidFill>
                  <a:schemeClr val="dk1"/>
                </a:solidFill>
              </a:rPr>
              <a:t>, </a:t>
            </a:r>
            <a:r>
              <a:rPr lang="it-IT" sz="1200" dirty="0" err="1">
                <a:solidFill>
                  <a:schemeClr val="dk1"/>
                </a:solidFill>
              </a:rPr>
              <a:t>spanning</a:t>
            </a:r>
            <a:r>
              <a:rPr lang="it-IT" sz="1200" dirty="0">
                <a:solidFill>
                  <a:schemeClr val="dk1"/>
                </a:solidFill>
              </a:rPr>
              <a:t> the last ~250 </a:t>
            </a:r>
            <a:r>
              <a:rPr lang="it-IT" sz="1200" dirty="0" err="1">
                <a:solidFill>
                  <a:schemeClr val="dk1"/>
                </a:solidFill>
              </a:rPr>
              <a:t>kyr</a:t>
            </a:r>
            <a:r>
              <a:rPr lang="it-IT" sz="1200" dirty="0">
                <a:solidFill>
                  <a:schemeClr val="dk1"/>
                </a:solidFill>
              </a:rPr>
              <a:t> (Narcisi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solidFill>
                  <a:schemeClr val="dk1"/>
                </a:solidFill>
              </a:rPr>
              <a:t>et al., 1992). </a:t>
            </a:r>
            <a:r>
              <a:rPr lang="it-IT" sz="1200" dirty="0" err="1">
                <a:solidFill>
                  <a:schemeClr val="dk1"/>
                </a:solidFill>
              </a:rPr>
              <a:t>We</a:t>
            </a:r>
            <a:r>
              <a:rPr lang="it-IT" sz="1200" dirty="0">
                <a:solidFill>
                  <a:schemeClr val="dk1"/>
                </a:solidFill>
              </a:rPr>
              <a:t> are </a:t>
            </a:r>
            <a:r>
              <a:rPr lang="it-IT" sz="1200" dirty="0" err="1">
                <a:solidFill>
                  <a:schemeClr val="dk1"/>
                </a:solidFill>
              </a:rPr>
              <a:t>thus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confident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about</a:t>
            </a:r>
            <a:r>
              <a:rPr lang="it-IT" sz="1200" dirty="0">
                <a:solidFill>
                  <a:schemeClr val="dk1"/>
                </a:solidFill>
              </a:rPr>
              <a:t> the </a:t>
            </a:r>
            <a:r>
              <a:rPr lang="it-IT" sz="1200" dirty="0" err="1">
                <a:solidFill>
                  <a:schemeClr val="dk1"/>
                </a:solidFill>
              </a:rPr>
              <a:t>potentiality</a:t>
            </a:r>
            <a:r>
              <a:rPr lang="it-IT" sz="1200" dirty="0">
                <a:solidFill>
                  <a:schemeClr val="dk1"/>
                </a:solidFill>
              </a:rPr>
              <a:t> of </a:t>
            </a:r>
            <a:r>
              <a:rPr lang="it-IT" sz="1200" dirty="0" err="1">
                <a:solidFill>
                  <a:schemeClr val="dk1"/>
                </a:solidFill>
              </a:rPr>
              <a:t>this</a:t>
            </a:r>
            <a:r>
              <a:rPr lang="it-IT" sz="1200" dirty="0">
                <a:solidFill>
                  <a:schemeClr val="dk1"/>
                </a:solidFill>
              </a:rPr>
              <a:t> site in </a:t>
            </a:r>
            <a:r>
              <a:rPr lang="it-IT" sz="1200" dirty="0" err="1">
                <a:solidFill>
                  <a:schemeClr val="dk1"/>
                </a:solidFill>
              </a:rPr>
              <a:t>providing</a:t>
            </a:r>
            <a:r>
              <a:rPr lang="it-IT" sz="1200" dirty="0">
                <a:solidFill>
                  <a:schemeClr val="dk1"/>
                </a:solidFill>
              </a:rPr>
              <a:t> a </a:t>
            </a:r>
            <a:r>
              <a:rPr lang="it-IT" sz="1200" dirty="0" err="1">
                <a:solidFill>
                  <a:schemeClr val="dk1"/>
                </a:solidFill>
              </a:rPr>
              <a:t>continuous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succession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suitable</a:t>
            </a:r>
            <a:r>
              <a:rPr lang="it-IT" sz="1200" dirty="0">
                <a:solidFill>
                  <a:schemeClr val="dk1"/>
                </a:solidFill>
              </a:rPr>
              <a:t> for high-</a:t>
            </a:r>
            <a:r>
              <a:rPr lang="it-IT" sz="1200" dirty="0" err="1">
                <a:solidFill>
                  <a:schemeClr val="dk1"/>
                </a:solidFill>
              </a:rPr>
              <a:t>resolution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paleoclimatic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investigations</a:t>
            </a:r>
            <a:r>
              <a:rPr lang="it-IT" sz="1200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128" name="Google Shape;1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 smtClean="0"/>
              <a:t>However</a:t>
            </a:r>
            <a:r>
              <a:rPr lang="it-IT" dirty="0" smtClean="0"/>
              <a:t> first of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r>
              <a:rPr lang="it-IT" dirty="0" smtClean="0"/>
              <a:t> a </a:t>
            </a:r>
            <a:r>
              <a:rPr lang="it-IT" dirty="0" err="1" smtClean="0"/>
              <a:t>geopysical</a:t>
            </a:r>
            <a:r>
              <a:rPr lang="it-IT" dirty="0" smtClean="0"/>
              <a:t> </a:t>
            </a:r>
            <a:r>
              <a:rPr lang="it-IT" dirty="0" err="1" smtClean="0"/>
              <a:t>exploration</a:t>
            </a:r>
            <a:r>
              <a:rPr lang="it-IT" dirty="0" smtClean="0"/>
              <a:t> in </a:t>
            </a:r>
            <a:r>
              <a:rPr lang="it-IT" dirty="0" err="1" smtClean="0"/>
              <a:t>order</a:t>
            </a:r>
            <a:r>
              <a:rPr lang="it-IT" dirty="0" smtClean="0"/>
              <a:t> to </a:t>
            </a:r>
            <a:r>
              <a:rPr lang="it-IT" dirty="0" err="1" smtClean="0"/>
              <a:t>identify</a:t>
            </a:r>
            <a:r>
              <a:rPr lang="it-IT" dirty="0" smtClean="0"/>
              <a:t> the best </a:t>
            </a:r>
            <a:r>
              <a:rPr lang="it-IT" dirty="0" err="1" smtClean="0"/>
              <a:t>drilling</a:t>
            </a:r>
            <a:r>
              <a:rPr lang="it-IT" dirty="0" smtClean="0"/>
              <a:t> site. </a:t>
            </a:r>
            <a:endParaRPr dirty="0"/>
          </a:p>
        </p:txBody>
      </p:sp>
      <p:sp>
        <p:nvSpPr>
          <p:cNvPr id="141" name="Google Shape;1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profilo geoelettrico mostra la forma del cratere: il lato SX mostra, con dei colori violetti, il bordo quasi affiorante del substrato vulcanico, la parte DX del profilo non arriva al margine del cratere.</a:t>
            </a:r>
            <a:endParaRPr dirty="0"/>
          </a:p>
        </p:txBody>
      </p:sp>
      <p:sp>
        <p:nvSpPr>
          <p:cNvPr id="160" name="Google Shape;1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 err="1">
                <a:solidFill>
                  <a:schemeClr val="dk1"/>
                </a:solidFill>
              </a:rPr>
              <a:t>Previous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low-resolution</a:t>
            </a:r>
            <a:r>
              <a:rPr lang="it-IT" sz="1200" dirty="0">
                <a:solidFill>
                  <a:schemeClr val="dk1"/>
                </a:solidFill>
              </a:rPr>
              <a:t> and </a:t>
            </a:r>
            <a:r>
              <a:rPr lang="it-IT" sz="1200" dirty="0" err="1">
                <a:solidFill>
                  <a:schemeClr val="dk1"/>
                </a:solidFill>
              </a:rPr>
              <a:t>chronologically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poorly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constrained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investigations</a:t>
            </a:r>
            <a:r>
              <a:rPr lang="it-IT" sz="1200" dirty="0">
                <a:solidFill>
                  <a:schemeClr val="dk1"/>
                </a:solidFill>
              </a:rPr>
              <a:t>, indicate </a:t>
            </a:r>
            <a:r>
              <a:rPr lang="it-IT" sz="1200" dirty="0" err="1">
                <a:solidFill>
                  <a:schemeClr val="dk1"/>
                </a:solidFill>
              </a:rPr>
              <a:t>that</a:t>
            </a:r>
            <a:r>
              <a:rPr lang="it-IT" sz="1200" dirty="0">
                <a:solidFill>
                  <a:schemeClr val="dk1"/>
                </a:solidFill>
              </a:rPr>
              <a:t> the Castiglione </a:t>
            </a:r>
            <a:r>
              <a:rPr lang="it-IT" sz="1200" dirty="0" err="1">
                <a:solidFill>
                  <a:schemeClr val="dk1"/>
                </a:solidFill>
              </a:rPr>
              <a:t>maar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hosts</a:t>
            </a:r>
            <a:r>
              <a:rPr lang="it-IT" sz="1200" dirty="0">
                <a:solidFill>
                  <a:schemeClr val="dk1"/>
                </a:solidFill>
              </a:rPr>
              <a:t> an </a:t>
            </a:r>
            <a:r>
              <a:rPr lang="it-IT" sz="1200" dirty="0" err="1">
                <a:solidFill>
                  <a:schemeClr val="dk1"/>
                </a:solidFill>
              </a:rPr>
              <a:t>at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least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smtClean="0">
                <a:solidFill>
                  <a:schemeClr val="dk1"/>
                </a:solidFill>
              </a:rPr>
              <a:t>90 </a:t>
            </a:r>
            <a:r>
              <a:rPr lang="it-IT" sz="1200" dirty="0">
                <a:solidFill>
                  <a:schemeClr val="dk1"/>
                </a:solidFill>
              </a:rPr>
              <a:t>m-long </a:t>
            </a:r>
            <a:r>
              <a:rPr lang="it-IT" sz="1200" dirty="0" err="1">
                <a:solidFill>
                  <a:schemeClr val="dk1"/>
                </a:solidFill>
              </a:rPr>
              <a:t>lacustrine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succession</a:t>
            </a:r>
            <a:r>
              <a:rPr lang="it-IT" sz="1200" dirty="0">
                <a:solidFill>
                  <a:schemeClr val="dk1"/>
                </a:solidFill>
              </a:rPr>
              <a:t>, </a:t>
            </a:r>
            <a:r>
              <a:rPr lang="it-IT" sz="1200" dirty="0" err="1">
                <a:solidFill>
                  <a:schemeClr val="dk1"/>
                </a:solidFill>
              </a:rPr>
              <a:t>spanning</a:t>
            </a:r>
            <a:r>
              <a:rPr lang="it-IT" sz="1200" dirty="0">
                <a:solidFill>
                  <a:schemeClr val="dk1"/>
                </a:solidFill>
              </a:rPr>
              <a:t> the last ~250 </a:t>
            </a:r>
            <a:r>
              <a:rPr lang="it-IT" sz="1200" dirty="0" err="1">
                <a:solidFill>
                  <a:schemeClr val="dk1"/>
                </a:solidFill>
              </a:rPr>
              <a:t>kyr</a:t>
            </a:r>
            <a:r>
              <a:rPr lang="it-IT" sz="1200" dirty="0">
                <a:solidFill>
                  <a:schemeClr val="dk1"/>
                </a:solidFill>
              </a:rPr>
              <a:t> (Narcisi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solidFill>
                  <a:schemeClr val="dk1"/>
                </a:solidFill>
              </a:rPr>
              <a:t>et al., 1992). </a:t>
            </a:r>
            <a:r>
              <a:rPr lang="it-IT" sz="1200" dirty="0" err="1">
                <a:solidFill>
                  <a:schemeClr val="dk1"/>
                </a:solidFill>
              </a:rPr>
              <a:t>We</a:t>
            </a:r>
            <a:r>
              <a:rPr lang="it-IT" sz="1200" dirty="0">
                <a:solidFill>
                  <a:schemeClr val="dk1"/>
                </a:solidFill>
              </a:rPr>
              <a:t> are </a:t>
            </a:r>
            <a:r>
              <a:rPr lang="it-IT" sz="1200" dirty="0" err="1">
                <a:solidFill>
                  <a:schemeClr val="dk1"/>
                </a:solidFill>
              </a:rPr>
              <a:t>thus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confident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about</a:t>
            </a:r>
            <a:r>
              <a:rPr lang="it-IT" sz="1200" dirty="0">
                <a:solidFill>
                  <a:schemeClr val="dk1"/>
                </a:solidFill>
              </a:rPr>
              <a:t> the </a:t>
            </a:r>
            <a:r>
              <a:rPr lang="it-IT" sz="1200" dirty="0" err="1">
                <a:solidFill>
                  <a:schemeClr val="dk1"/>
                </a:solidFill>
              </a:rPr>
              <a:t>potentiality</a:t>
            </a:r>
            <a:r>
              <a:rPr lang="it-IT" sz="1200" dirty="0">
                <a:solidFill>
                  <a:schemeClr val="dk1"/>
                </a:solidFill>
              </a:rPr>
              <a:t> of </a:t>
            </a:r>
            <a:r>
              <a:rPr lang="it-IT" sz="1200" dirty="0" err="1">
                <a:solidFill>
                  <a:schemeClr val="dk1"/>
                </a:solidFill>
              </a:rPr>
              <a:t>this</a:t>
            </a:r>
            <a:r>
              <a:rPr lang="it-IT" sz="1200" dirty="0">
                <a:solidFill>
                  <a:schemeClr val="dk1"/>
                </a:solidFill>
              </a:rPr>
              <a:t> site in </a:t>
            </a:r>
            <a:r>
              <a:rPr lang="it-IT" sz="1200" dirty="0" err="1">
                <a:solidFill>
                  <a:schemeClr val="dk1"/>
                </a:solidFill>
              </a:rPr>
              <a:t>providing</a:t>
            </a:r>
            <a:r>
              <a:rPr lang="it-IT" sz="1200" dirty="0">
                <a:solidFill>
                  <a:schemeClr val="dk1"/>
                </a:solidFill>
              </a:rPr>
              <a:t> a </a:t>
            </a:r>
            <a:r>
              <a:rPr lang="it-IT" sz="1200" dirty="0" err="1">
                <a:solidFill>
                  <a:schemeClr val="dk1"/>
                </a:solidFill>
              </a:rPr>
              <a:t>continuous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succession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suitable</a:t>
            </a:r>
            <a:r>
              <a:rPr lang="it-IT" sz="1200" dirty="0">
                <a:solidFill>
                  <a:schemeClr val="dk1"/>
                </a:solidFill>
              </a:rPr>
              <a:t> for high-</a:t>
            </a:r>
            <a:r>
              <a:rPr lang="it-IT" sz="1200" dirty="0" err="1">
                <a:solidFill>
                  <a:schemeClr val="dk1"/>
                </a:solidFill>
              </a:rPr>
              <a:t>resolution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paleoclimatic</a:t>
            </a:r>
            <a:r>
              <a:rPr lang="it-IT" sz="1200" dirty="0">
                <a:solidFill>
                  <a:schemeClr val="dk1"/>
                </a:solidFill>
              </a:rPr>
              <a:t> </a:t>
            </a:r>
            <a:r>
              <a:rPr lang="it-IT" sz="1200" dirty="0" err="1">
                <a:solidFill>
                  <a:schemeClr val="dk1"/>
                </a:solidFill>
              </a:rPr>
              <a:t>investigations</a:t>
            </a:r>
            <a:r>
              <a:rPr lang="it-IT" sz="1200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128" name="Google Shape;1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495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 smtClean="0"/>
              <a:t>Drilling</a:t>
            </a:r>
            <a:r>
              <a:rPr lang="it-IT" dirty="0" smtClean="0"/>
              <a:t> </a:t>
            </a:r>
            <a:r>
              <a:rPr lang="it-IT" dirty="0" err="1" smtClean="0"/>
              <a:t>operations</a:t>
            </a:r>
            <a:r>
              <a:rPr lang="it-IT" dirty="0" smtClean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 smtClean="0"/>
              <a:t>Artesian</a:t>
            </a:r>
            <a:r>
              <a:rPr lang="it-IT" dirty="0" smtClean="0"/>
              <a:t> water </a:t>
            </a:r>
            <a:r>
              <a:rPr lang="it-IT" dirty="0" err="1" smtClean="0"/>
              <a:t>table</a:t>
            </a:r>
            <a:endParaRPr lang="it-IT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 smtClean="0"/>
              <a:t>Storing</a:t>
            </a:r>
            <a:r>
              <a:rPr lang="it-IT" dirty="0" smtClean="0"/>
              <a:t> </a:t>
            </a:r>
            <a:endParaRPr dirty="0"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dirty="0" err="1" smtClean="0"/>
              <a:t>Finally</a:t>
            </a:r>
            <a:r>
              <a:rPr lang="it-IT" baseline="0" dirty="0" smtClean="0"/>
              <a:t> the bottom. </a:t>
            </a:r>
            <a:endParaRPr dirty="0"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e.umn.edu/csd/corelyzer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hyperlink" Target="https://progetti.ingv.it/it/amused" TargetMode="External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4426" t="14806" r="64773"/>
          <a:stretch/>
        </p:blipFill>
        <p:spPr>
          <a:xfrm>
            <a:off x="363275" y="5701425"/>
            <a:ext cx="3822648" cy="8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4275" y="314337"/>
            <a:ext cx="7416105" cy="200050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667600" y="2662713"/>
            <a:ext cx="110520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AMUSED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MUltidisciplinary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global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continental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marine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Castiglione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maar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drilling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762550" y="4552969"/>
            <a:ext cx="108621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Macrì P., </a:t>
            </a:r>
            <a:r>
              <a:rPr lang="it-IT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Caricchi</a:t>
            </a:r>
            <a:r>
              <a:rPr lang="it-IT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C., D’Ajello Caracciolo F., Di Roberto A., Giaccio B., Minelli L., Nicolosi I., Scateni B., </a:t>
            </a:r>
            <a:r>
              <a:rPr lang="it-IT" sz="15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Siravo G</a:t>
            </a:r>
            <a:r>
              <a:rPr lang="it-IT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it-IT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Smedile</a:t>
            </a:r>
            <a:r>
              <a:rPr lang="it-IT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A.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208" y="276060"/>
            <a:ext cx="877138" cy="122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178" y="5558425"/>
            <a:ext cx="2822844" cy="96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4">
            <a:alphaModFix/>
          </a:blip>
          <a:srcRect t="6442" b="10172"/>
          <a:stretch/>
        </p:blipFill>
        <p:spPr>
          <a:xfrm>
            <a:off x="246960" y="3321489"/>
            <a:ext cx="4028773" cy="283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" descr="https://lh4.googleusercontent.com/4LWKSkZk6JqVdGgDt9taPKUSfbvmzs9krIbJUFzkvsj51ChgwMo19tRKqs-g62-7joRr0g1WzLZStCvL0riXDuQILT1hVz0cmwjLHICHvsurAuhCx_P0JRLMjMXXy1ZIt6NUXqMh5UYS_W-4"/>
          <p:cNvPicPr preferRelativeResize="0"/>
          <p:nvPr/>
        </p:nvPicPr>
        <p:blipFill rotWithShape="1">
          <a:blip r:embed="rId5">
            <a:alphaModFix/>
          </a:blip>
          <a:srcRect l="4831" t="12170"/>
          <a:stretch/>
        </p:blipFill>
        <p:spPr>
          <a:xfrm>
            <a:off x="246960" y="1381171"/>
            <a:ext cx="8121312" cy="171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"/>
          <p:cNvPicPr preferRelativeResize="0"/>
          <p:nvPr/>
        </p:nvPicPr>
        <p:blipFill rotWithShape="1">
          <a:blip r:embed="rId6">
            <a:alphaModFix/>
          </a:blip>
          <a:srcRect b="11581"/>
          <a:stretch/>
        </p:blipFill>
        <p:spPr>
          <a:xfrm>
            <a:off x="4275733" y="3321489"/>
            <a:ext cx="4092538" cy="285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8513" y="972218"/>
            <a:ext cx="3595168" cy="5284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4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4" name="Google Shape;23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"/>
          <p:cNvSpPr txBox="1"/>
          <p:nvPr/>
        </p:nvSpPr>
        <p:spPr>
          <a:xfrm>
            <a:off x="459579" y="141835"/>
            <a:ext cx="11391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Core s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ections opening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 txBox="1"/>
          <p:nvPr/>
        </p:nvSpPr>
        <p:spPr>
          <a:xfrm>
            <a:off x="585257" y="848963"/>
            <a:ext cx="5968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Lithostratigraphic description and sections shooting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/>
        </p:nvSpPr>
        <p:spPr>
          <a:xfrm>
            <a:off x="459579" y="141835"/>
            <a:ext cx="11391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Core s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ections opening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Google Shape;242;p37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45" name="Google Shape;24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 descr="Immagine che contiene persona, esterni, strumento, dilegn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r="4097" b="3119"/>
          <a:stretch/>
        </p:blipFill>
        <p:spPr>
          <a:xfrm>
            <a:off x="3786300" y="1458600"/>
            <a:ext cx="3410399" cy="4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 descr="https://lh6.googleusercontent.com/eognx5JuTic2BzKWgKiqDnFQEvBaoMkF97lpGwSHpdruAerM3bvwiO_CQHVgDSGdDMQEJZX3rP7b-JT3vh7nCPpLBREisytb9ArRXjTCLX2psOSxllo1COKVZPAO-4v7TMbheHAL4OTyPj7P"/>
          <p:cNvPicPr preferRelativeResize="0"/>
          <p:nvPr/>
        </p:nvPicPr>
        <p:blipFill rotWithShape="1">
          <a:blip r:embed="rId6">
            <a:alphaModFix/>
          </a:blip>
          <a:srcRect l="18230" t="9249" r="21913" b="5552"/>
          <a:stretch/>
        </p:blipFill>
        <p:spPr>
          <a:xfrm>
            <a:off x="180000" y="1458600"/>
            <a:ext cx="3384424" cy="4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6550" y="1473425"/>
            <a:ext cx="4444550" cy="4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/>
        </p:nvSpPr>
        <p:spPr>
          <a:xfrm>
            <a:off x="180009" y="844872"/>
            <a:ext cx="281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Anisotropy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Magnetic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Susceptibility</a:t>
            </a:r>
            <a:r>
              <a:rPr lang="it-IT" sz="1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(AMS)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3747375" y="953493"/>
            <a:ext cx="23775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U-channel sampling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7341052" y="963649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Tephra sampling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b4a099621_0_0"/>
          <p:cNvSpPr/>
          <p:nvPr/>
        </p:nvSpPr>
        <p:spPr>
          <a:xfrm>
            <a:off x="0" y="6374674"/>
            <a:ext cx="12192000" cy="483300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57" name="Google Shape;257;gdb4a09962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gdb4a099621_0_0"/>
          <p:cNvCxnSpPr/>
          <p:nvPr/>
        </p:nvCxnSpPr>
        <p:spPr>
          <a:xfrm>
            <a:off x="513805" y="726610"/>
            <a:ext cx="10720200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9" name="Google Shape;259;gdb4a099621_0_0"/>
          <p:cNvPicPr preferRelativeResize="0"/>
          <p:nvPr/>
        </p:nvPicPr>
        <p:blipFill rotWithShape="1">
          <a:blip r:embed="rId4">
            <a:alphaModFix/>
          </a:blip>
          <a:srcRect l="5855" t="11856" r="81714" b="12715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db4a099621_0_0"/>
          <p:cNvSpPr txBox="1"/>
          <p:nvPr/>
        </p:nvSpPr>
        <p:spPr>
          <a:xfrm>
            <a:off x="513805" y="170526"/>
            <a:ext cx="83852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Building of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“Castiglione c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omposite stratigraphic section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400" b="1" i="0" u="none" strike="noStrike" cap="none">
              <a:solidFill>
                <a:srgbClr val="B3C6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db4a099621_0_0" descr="https://lh3.googleusercontent.com/71oHT4XdpreVUK52t8mpBfSTQwGSLg_F03uikY6-YtrZY30pJ6BgNNtuWy6envUxEQ5EZN-VTNW2C6GK5ueGx83kQyeV_mH4qdvsi5fl96YvVIPniBpWV9yVHZN7Jg8LHVrf5Q43I7BfIjEYew"/>
          <p:cNvPicPr preferRelativeResize="0"/>
          <p:nvPr/>
        </p:nvPicPr>
        <p:blipFill rotWithShape="1">
          <a:blip r:embed="rId5">
            <a:alphaModFix/>
          </a:blip>
          <a:srcRect l="5236" t="6782" r="3100" b="70389"/>
          <a:stretch/>
        </p:blipFill>
        <p:spPr>
          <a:xfrm>
            <a:off x="593597" y="1758892"/>
            <a:ext cx="6120991" cy="184388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db4a099621_0_0"/>
          <p:cNvSpPr txBox="1"/>
          <p:nvPr/>
        </p:nvSpPr>
        <p:spPr>
          <a:xfrm>
            <a:off x="585257" y="848963"/>
            <a:ext cx="60580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Corelyzer Software </a:t>
            </a:r>
            <a:r>
              <a:rPr lang="it-IT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https://cse.umn.edu/csd/corelyzer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db4a099621_0_0"/>
          <p:cNvPicPr preferRelativeResize="0"/>
          <p:nvPr/>
        </p:nvPicPr>
        <p:blipFill rotWithShape="1">
          <a:blip r:embed="rId7">
            <a:alphaModFix/>
          </a:blip>
          <a:srcRect l="40028" t="10301" r="14393" b="23256"/>
          <a:stretch/>
        </p:blipFill>
        <p:spPr>
          <a:xfrm>
            <a:off x="7008116" y="1835092"/>
            <a:ext cx="4149691" cy="3402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gdb4a099621_0_0"/>
          <p:cNvGrpSpPr/>
          <p:nvPr/>
        </p:nvGrpSpPr>
        <p:grpSpPr>
          <a:xfrm>
            <a:off x="821564" y="3817781"/>
            <a:ext cx="5058800" cy="2162891"/>
            <a:chOff x="3344505" y="832973"/>
            <a:chExt cx="5058800" cy="2162891"/>
          </a:xfrm>
        </p:grpSpPr>
        <p:pic>
          <p:nvPicPr>
            <p:cNvPr id="265" name="Google Shape;265;gdb4a099621_0_0"/>
            <p:cNvPicPr preferRelativeResize="0"/>
            <p:nvPr/>
          </p:nvPicPr>
          <p:blipFill rotWithShape="1">
            <a:blip r:embed="rId8">
              <a:alphaModFix/>
            </a:blip>
            <a:srcRect b="38435"/>
            <a:stretch/>
          </p:blipFill>
          <p:spPr>
            <a:xfrm>
              <a:off x="3344505" y="1243992"/>
              <a:ext cx="5058800" cy="1751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gdb4a099621_0_0"/>
            <p:cNvSpPr txBox="1"/>
            <p:nvPr/>
          </p:nvSpPr>
          <p:spPr>
            <a:xfrm>
              <a:off x="3884848" y="832973"/>
              <a:ext cx="295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Disturbed material to be avoided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7" name="Google Shape;267;gdb4a099621_0_0"/>
            <p:cNvCxnSpPr/>
            <p:nvPr/>
          </p:nvCxnSpPr>
          <p:spPr>
            <a:xfrm>
              <a:off x="4998346" y="1149530"/>
              <a:ext cx="0" cy="454877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6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4" name="Google Shape;21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5" name="Google Shape;215;p36"/>
          <p:cNvGraphicFramePr/>
          <p:nvPr>
            <p:extLst>
              <p:ext uri="{D42A27DB-BD31-4B8C-83A1-F6EECF244321}">
                <p14:modId xmlns:p14="http://schemas.microsoft.com/office/powerpoint/2010/main" val="2148918430"/>
              </p:ext>
            </p:extLst>
          </p:nvPr>
        </p:nvGraphicFramePr>
        <p:xfrm>
          <a:off x="2055071" y="1457368"/>
          <a:ext cx="8589924" cy="3785050"/>
        </p:xfrm>
        <a:graphic>
          <a:graphicData uri="http://schemas.openxmlformats.org/drawingml/2006/table">
            <a:tbl>
              <a:tblPr firstRow="1" bandRow="1">
                <a:noFill/>
                <a:tableStyleId>{23B0A8AF-204E-4CA3-B02B-F9A1B2F78994}</a:tableStyleId>
              </a:tblPr>
              <a:tblGrid>
                <a:gridCol w="224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1108">
                  <a:extLst>
                    <a:ext uri="{9D8B030D-6E8A-4147-A177-3AD203B41FA5}">
                      <a16:colId xmlns:a16="http://schemas.microsoft.com/office/drawing/2014/main" val="254849938"/>
                    </a:ext>
                  </a:extLst>
                </a:gridCol>
              </a:tblGrid>
              <a:tr h="519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/>
                        <a:t>CORE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 dirty="0"/>
                        <a:t>C1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/>
                        <a:t>C2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/>
                        <a:t>C3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000" u="none" strike="noStrike" cap="none" dirty="0" smtClean="0">
                          <a:solidFill>
                            <a:schemeClr val="lt1"/>
                          </a:solidFill>
                        </a:rPr>
                        <a:t>COMPOSITE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Lenght (m)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116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126.5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15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 smtClean="0"/>
                        <a:t>131.37</a:t>
                      </a:r>
                      <a:endParaRPr sz="20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Recovered (m)</a:t>
                      </a: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94.54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 107.5 </a:t>
                      </a:r>
                      <a:endParaRPr sz="2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11.92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 smtClean="0"/>
                        <a:t>114.31</a:t>
                      </a:r>
                      <a:endParaRPr sz="20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Lost (m)</a:t>
                      </a: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21.46 </a:t>
                      </a:r>
                      <a:endParaRPr sz="2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19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3.0 8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 smtClean="0"/>
                        <a:t>17.06</a:t>
                      </a:r>
                      <a:endParaRPr sz="20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 err="1"/>
                        <a:t>Recovered</a:t>
                      </a:r>
                      <a:r>
                        <a:rPr lang="it-IT" sz="2000" b="1" u="none" strike="noStrike" cap="none" dirty="0"/>
                        <a:t> (%)</a:t>
                      </a:r>
                      <a:endParaRPr sz="20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81.4%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85.0%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79 %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 smtClean="0"/>
                        <a:t>87.0%</a:t>
                      </a:r>
                      <a:endParaRPr sz="2000" b="1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n. sections</a:t>
                      </a: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(1.5 m)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71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82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/>
                        <a:t>9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" name="Google Shape;216;p36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 txBox="1"/>
          <p:nvPr/>
        </p:nvSpPr>
        <p:spPr>
          <a:xfrm>
            <a:off x="459579" y="141835"/>
            <a:ext cx="54230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aar drilling </a:t>
            </a:r>
            <a:endParaRPr sz="2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76513" y="18145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9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/>
        </p:nvSpPr>
        <p:spPr>
          <a:xfrm>
            <a:off x="459579" y="141835"/>
            <a:ext cx="11391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Cores</a:t>
            </a:r>
            <a:r>
              <a:rPr lang="it-IT" sz="2400" b="1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2400" b="1" i="0" u="none" strike="noStrike" cap="none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ampling</a:t>
            </a:r>
            <a:r>
              <a:rPr lang="it-IT" sz="2400" b="1" i="0" u="none" strike="noStrike" cap="none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(5 or 25 cm </a:t>
            </a:r>
            <a:r>
              <a:rPr lang="it-IT" sz="2400" b="1" i="0" u="none" strike="noStrike" cap="none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spacing</a:t>
            </a:r>
            <a:r>
              <a:rPr lang="it-IT" sz="2400" b="1" i="0" u="none" strike="noStrike" cap="none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38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8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76" name="Google Shape;27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280" y="969681"/>
            <a:ext cx="3771995" cy="502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5572346" y="1663932"/>
            <a:ext cx="57045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it-IT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Paleomagneti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 </a:t>
            </a:r>
            <a:r>
              <a:rPr lang="it-IT" sz="20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measurements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(1-cm </a:t>
            </a:r>
            <a:r>
              <a:rPr lang="it-IT" sz="20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spacing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TC/TIC/TOC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25 cm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450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samples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δ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18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δ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13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 (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250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samples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Ostracods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it-IT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25 or 50 cm, 280 </a:t>
            </a:r>
            <a:r>
              <a:rPr lang="it-IT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samples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20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Palinology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from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 5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(</a:t>
            </a:r>
            <a:r>
              <a:rPr lang="it-IT" sz="20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3 cm, </a:t>
            </a:r>
            <a:r>
              <a:rPr lang="it-IT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475 </a:t>
            </a:r>
            <a:r>
              <a:rPr lang="it-IT" sz="20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samples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 indent="-120650">
              <a:lnSpc>
                <a:spcPct val="150000"/>
              </a:lnSpc>
              <a:buSzPts val="1900"/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X-ray fluorescence scanning (each 0.5 mm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it-IT"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9" descr="https://lh6.googleusercontent.com/QQlqNURWP9x3sQq0jsZtG3ax2tummGBf1PrzfDNBfkaQ0u4BwJNmdubZAyOys4xIJAnOy77qiixJUmC8bGkLtPKoByGJzYyRHam8u8oSktd0viycw1K7q5W048gss7hzCx8ko5Q"/>
          <p:cNvPicPr preferRelativeResize="0"/>
          <p:nvPr/>
        </p:nvPicPr>
        <p:blipFill rotWithShape="1">
          <a:blip r:embed="rId3">
            <a:alphaModFix/>
          </a:blip>
          <a:srcRect l="51787"/>
          <a:stretch/>
        </p:blipFill>
        <p:spPr>
          <a:xfrm>
            <a:off x="2690826" y="1004328"/>
            <a:ext cx="3140196" cy="50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4">
            <a:alphaModFix/>
          </a:blip>
          <a:srcRect l="4498" r="3700"/>
          <a:stretch/>
        </p:blipFill>
        <p:spPr>
          <a:xfrm>
            <a:off x="223878" y="1001383"/>
            <a:ext cx="3445329" cy="500405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9"/>
          <p:cNvSpPr/>
          <p:nvPr/>
        </p:nvSpPr>
        <p:spPr>
          <a:xfrm>
            <a:off x="0" y="6374674"/>
            <a:ext cx="12192000" cy="483300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85" name="Google Shape;28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39"/>
          <p:cNvCxnSpPr/>
          <p:nvPr/>
        </p:nvCxnSpPr>
        <p:spPr>
          <a:xfrm>
            <a:off x="513805" y="726610"/>
            <a:ext cx="10720200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7" name="Google Shape;287;p39"/>
          <p:cNvPicPr preferRelativeResize="0"/>
          <p:nvPr/>
        </p:nvPicPr>
        <p:blipFill rotWithShape="1">
          <a:blip r:embed="rId6">
            <a:alphaModFix/>
          </a:blip>
          <a:srcRect l="5855" t="11856" r="81714" b="12715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/>
          <p:nvPr/>
        </p:nvSpPr>
        <p:spPr>
          <a:xfrm>
            <a:off x="513805" y="170526"/>
            <a:ext cx="83852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Preliminary tephra analysis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222910" y="1837582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Tephracronology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(150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78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79999" lvl="0" indent="-1206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SEM + </a:t>
            </a: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EPMA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(50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it-IT" sz="2000" dirty="0">
              <a:solidFill>
                <a:schemeClr val="dk1"/>
              </a:solidFill>
            </a:endParaRPr>
          </a:p>
          <a:p>
            <a:pPr marL="179999" lvl="0" indent="-1206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Trace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(50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it-IT"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lvl="0" indent="-1206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Isotopic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87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Sr/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Sr, 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143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Nd/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144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 </a:t>
            </a: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it-IT" sz="2000" dirty="0">
              <a:solidFill>
                <a:schemeClr val="dk1"/>
              </a:solidFill>
            </a:endParaRPr>
          </a:p>
          <a:p>
            <a:pPr marL="179999" lvl="0" indent="-1206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Absolute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radiometric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dating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Ar-</a:t>
            </a:r>
            <a:r>
              <a:rPr lang="it-IT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(12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lang="it-IT" sz="2000" dirty="0">
              <a:solidFill>
                <a:schemeClr val="dk1"/>
              </a:solidFill>
            </a:endParaRPr>
          </a:p>
        </p:txBody>
      </p:sp>
      <p:cxnSp>
        <p:nvCxnSpPr>
          <p:cNvPr id="4" name="Connettore diritto 3"/>
          <p:cNvCxnSpPr/>
          <p:nvPr/>
        </p:nvCxnSpPr>
        <p:spPr>
          <a:xfrm>
            <a:off x="3669207" y="879231"/>
            <a:ext cx="0" cy="52695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/>
          <p:nvPr/>
        </p:nvSpPr>
        <p:spPr>
          <a:xfrm>
            <a:off x="0" y="6374674"/>
            <a:ext cx="12192000" cy="483300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97" name="Google Shape;297;p11"/>
          <p:cNvPicPr preferRelativeResize="0"/>
          <p:nvPr/>
        </p:nvPicPr>
        <p:blipFill rotWithShape="1">
          <a:blip r:embed="rId3">
            <a:alphaModFix/>
          </a:blip>
          <a:srcRect b="44982"/>
          <a:stretch/>
        </p:blipFill>
        <p:spPr>
          <a:xfrm>
            <a:off x="684792" y="1561243"/>
            <a:ext cx="5242527" cy="252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1"/>
          <p:cNvSpPr txBox="1">
            <a:spLocks noGrp="1"/>
          </p:cNvSpPr>
          <p:nvPr>
            <p:ph type="title"/>
          </p:nvPr>
        </p:nvSpPr>
        <p:spPr>
          <a:xfrm>
            <a:off x="738205" y="830068"/>
            <a:ext cx="513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u="sng" dirty="0">
                <a:solidFill>
                  <a:schemeClr val="hlink"/>
                </a:solidFill>
                <a:hlinkClick r:id="rId4"/>
              </a:rPr>
              <a:t>https://</a:t>
            </a:r>
            <a:r>
              <a:rPr lang="it-IT" sz="2800" dirty="0">
                <a:solidFill>
                  <a:schemeClr val="hlink"/>
                </a:solidFill>
                <a:hlinkClick r:id="rId4"/>
              </a:rPr>
              <a:t>progetti.ingv.it/it/amused</a:t>
            </a:r>
            <a:r>
              <a:rPr lang="it-IT" sz="2800" dirty="0"/>
              <a:t> </a:t>
            </a:r>
            <a:endParaRPr sz="2800" dirty="0"/>
          </a:p>
        </p:txBody>
      </p:sp>
      <p:sp>
        <p:nvSpPr>
          <p:cNvPr id="303" name="Google Shape;303;p11"/>
          <p:cNvSpPr txBox="1"/>
          <p:nvPr/>
        </p:nvSpPr>
        <p:spPr>
          <a:xfrm>
            <a:off x="513805" y="171630"/>
            <a:ext cx="724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Follow</a:t>
            </a:r>
            <a:r>
              <a:rPr lang="it-IT" sz="2400" b="1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r>
              <a:rPr lang="it-IT" sz="2400" b="1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on the AMUSED w</a:t>
            </a:r>
            <a:r>
              <a:rPr lang="it-IT" sz="2400" b="1" i="0" u="none" strike="noStrike" cap="none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eb site </a:t>
            </a:r>
            <a:r>
              <a:rPr lang="it-IT" sz="2400" b="1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and INGV </a:t>
            </a:r>
            <a:r>
              <a:rPr lang="it-IT" sz="2400" b="1" i="0" u="none" strike="noStrike" cap="none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social!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11"/>
          <p:cNvCxnSpPr/>
          <p:nvPr/>
        </p:nvCxnSpPr>
        <p:spPr>
          <a:xfrm>
            <a:off x="513805" y="721165"/>
            <a:ext cx="10720200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" name="Google Shape;305;p11"/>
          <p:cNvSpPr txBox="1"/>
          <p:nvPr/>
        </p:nvSpPr>
        <p:spPr>
          <a:xfrm>
            <a:off x="6727851" y="817097"/>
            <a:ext cx="42462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u="sng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https://ingvambiente.com/</a:t>
            </a:r>
            <a:endParaRPr sz="2800" b="0" u="sng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694529" y="1583596"/>
            <a:ext cx="4539476" cy="4680595"/>
            <a:chOff x="6727851" y="1686299"/>
            <a:chExt cx="4539476" cy="4680595"/>
          </a:xfrm>
        </p:grpSpPr>
        <p:pic>
          <p:nvPicPr>
            <p:cNvPr id="300" name="Google Shape;300;p11"/>
            <p:cNvPicPr preferRelativeResize="0"/>
            <p:nvPr/>
          </p:nvPicPr>
          <p:blipFill rotWithShape="1">
            <a:blip r:embed="rId5">
              <a:alphaModFix/>
            </a:blip>
            <a:srcRect l="2754" t="1" b="63151"/>
            <a:stretch/>
          </p:blipFill>
          <p:spPr>
            <a:xfrm>
              <a:off x="6727851" y="1686299"/>
              <a:ext cx="4539476" cy="1311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1"/>
            <p:cNvPicPr preferRelativeResize="0"/>
            <p:nvPr/>
          </p:nvPicPr>
          <p:blipFill rotWithShape="1">
            <a:blip r:embed="rId6">
              <a:alphaModFix/>
            </a:blip>
            <a:srcRect b="4566"/>
            <a:stretch/>
          </p:blipFill>
          <p:spPr>
            <a:xfrm>
              <a:off x="7665586" y="3235878"/>
              <a:ext cx="1476374" cy="3131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1"/>
            <p:cNvPicPr preferRelativeResize="0"/>
            <p:nvPr/>
          </p:nvPicPr>
          <p:blipFill rotWithShape="1">
            <a:blip r:embed="rId7">
              <a:alphaModFix/>
            </a:blip>
            <a:srcRect b="3227"/>
            <a:stretch/>
          </p:blipFill>
          <p:spPr>
            <a:xfrm>
              <a:off x="9491639" y="3235652"/>
              <a:ext cx="1446200" cy="3088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04038" y="3305611"/>
              <a:ext cx="605576" cy="605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68700" y="4061363"/>
              <a:ext cx="676250" cy="780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768711" y="4991809"/>
              <a:ext cx="676251" cy="5259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9" name="Google Shape;309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684792" y="4692027"/>
            <a:ext cx="337303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smtClean="0"/>
              <a:t>CONTACTS</a:t>
            </a:r>
            <a:endParaRPr lang="it-IT" sz="2400" b="1" u="sng" dirty="0" smtClean="0"/>
          </a:p>
          <a:p>
            <a:r>
              <a:rPr lang="it-IT" sz="2400" b="1" dirty="0" smtClean="0"/>
              <a:t>patrizia.macri@ingv.it</a:t>
            </a:r>
          </a:p>
          <a:p>
            <a:r>
              <a:rPr lang="it-IT" sz="2400" b="1" dirty="0" smtClean="0"/>
              <a:t>gaia.siravo@ingv.it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/>
        </p:nvSpPr>
        <p:spPr>
          <a:xfrm>
            <a:off x="459574" y="141825"/>
            <a:ext cx="651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Multidisciplinary analyses on Castiglione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cores</a:t>
            </a:r>
            <a:endParaRPr sz="2400" b="1" i="0" u="none" strike="noStrike" cap="none">
              <a:solidFill>
                <a:srgbClr val="B3C6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" name="Google Shape;108;p18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8"/>
          <p:cNvGrpSpPr/>
          <p:nvPr/>
        </p:nvGrpSpPr>
        <p:grpSpPr>
          <a:xfrm>
            <a:off x="870385" y="1121358"/>
            <a:ext cx="1867270" cy="1701354"/>
            <a:chOff x="316604" y="1915421"/>
            <a:chExt cx="3571171" cy="2747849"/>
          </a:xfrm>
        </p:grpSpPr>
        <p:pic>
          <p:nvPicPr>
            <p:cNvPr id="113" name="Google Shape;113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604" y="1915421"/>
              <a:ext cx="3513069" cy="1925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8" descr="Risultati immagini per etna lapilli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72082" y="3992913"/>
              <a:ext cx="1215693" cy="67035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5" name="Google Shape;115;p18"/>
            <p:cNvPicPr preferRelativeResize="0"/>
            <p:nvPr/>
          </p:nvPicPr>
          <p:blipFill rotWithShape="1">
            <a:blip r:embed="rId7">
              <a:alphaModFix/>
            </a:blip>
            <a:srcRect b="45058"/>
            <a:stretch/>
          </p:blipFill>
          <p:spPr>
            <a:xfrm>
              <a:off x="1543624" y="3992913"/>
              <a:ext cx="1059027" cy="67035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6" name="Google Shape;116;p18"/>
            <p:cNvPicPr preferRelativeResize="0"/>
            <p:nvPr/>
          </p:nvPicPr>
          <p:blipFill rotWithShape="1">
            <a:blip r:embed="rId7">
              <a:alphaModFix/>
            </a:blip>
            <a:srcRect t="56913"/>
            <a:stretch/>
          </p:blipFill>
          <p:spPr>
            <a:xfrm>
              <a:off x="316604" y="3992913"/>
              <a:ext cx="1157589" cy="67035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7" name="Google Shape;117;p18"/>
            <p:cNvSpPr/>
            <p:nvPr/>
          </p:nvSpPr>
          <p:spPr>
            <a:xfrm>
              <a:off x="796702" y="3565487"/>
              <a:ext cx="327939" cy="35120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5A5A5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1935833" y="3102742"/>
              <a:ext cx="274608" cy="77584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5A5A5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3189085" y="2612726"/>
              <a:ext cx="222136" cy="126586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5A5A5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18" descr="Schermata 2020-11-03 alle 15.44.43.png"/>
          <p:cNvPicPr preferRelativeResize="0"/>
          <p:nvPr/>
        </p:nvPicPr>
        <p:blipFill rotWithShape="1">
          <a:blip r:embed="rId8">
            <a:alphaModFix/>
          </a:blip>
          <a:srcRect t="14244"/>
          <a:stretch/>
        </p:blipFill>
        <p:spPr>
          <a:xfrm>
            <a:off x="9539256" y="2564130"/>
            <a:ext cx="1906777" cy="16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 descr="Schermata 2020-11-03 alle 15.48.4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39256" y="4568919"/>
            <a:ext cx="1906777" cy="15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 descr="C:\Users\Patrizia\Desktop\Progetto esecutivo_AMUSEN_covid\Presentazione AMUSED\d-computer-illustration-pollen-grains-different-plant-species-being-transported-wind-pollen-grains-various-plant-116947505.jpg"/>
          <p:cNvPicPr preferRelativeResize="0"/>
          <p:nvPr/>
        </p:nvPicPr>
        <p:blipFill rotWithShape="1">
          <a:blip r:embed="rId10">
            <a:alphaModFix/>
          </a:blip>
          <a:srcRect r="8748" b="13098"/>
          <a:stretch/>
        </p:blipFill>
        <p:spPr>
          <a:xfrm>
            <a:off x="870385" y="4677866"/>
            <a:ext cx="1867270" cy="139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11">
            <a:alphaModFix/>
          </a:blip>
          <a:srcRect l="7262" t="17420" r="45768" b="12924"/>
          <a:stretch/>
        </p:blipFill>
        <p:spPr>
          <a:xfrm>
            <a:off x="870385" y="3060344"/>
            <a:ext cx="1867270" cy="143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14538">
            <a:off x="9151352" y="1194805"/>
            <a:ext cx="2806104" cy="10712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3629682" y="1234569"/>
            <a:ext cx="57045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X-</a:t>
            </a:r>
            <a:r>
              <a:rPr lang="it-IT" sz="2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ray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fluorescence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scanning (</a:t>
            </a:r>
            <a:r>
              <a:rPr lang="it-IT" sz="2000" b="0" i="0" u="none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0.5 mm)</a:t>
            </a:r>
            <a:endParaRPr sz="2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Paleomagnetism and rock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magnetism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Micropaleontology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ostracods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Carbon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(TC/TIC/TOC)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Isotopic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curves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it-IT" sz="2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sediments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(δ</a:t>
            </a:r>
            <a:r>
              <a:rPr lang="it-IT" sz="2000" b="0" i="0" u="none" strike="noStrike" cap="none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O, δ</a:t>
            </a:r>
            <a:r>
              <a:rPr lang="it-IT" sz="2000" b="0" i="0" u="none" strike="noStrike" cap="none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it-IT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endParaRPr sz="2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Palinology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Tephracronology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SEM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Trace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(Mg,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P)</a:t>
            </a:r>
            <a:endParaRPr sz="20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Isotopic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tephra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87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Sr/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Sr, 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143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Nd/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144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Absolute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radiometric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dating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C, 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Ar-</a:t>
            </a:r>
            <a:r>
              <a:rPr lang="it-IT" sz="20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Ar)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1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1"/>
          <p:cNvSpPr txBox="1"/>
          <p:nvPr/>
        </p:nvSpPr>
        <p:spPr>
          <a:xfrm>
            <a:off x="508575" y="141825"/>
            <a:ext cx="764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B3C609"/>
              </a:buClr>
              <a:buSzPts val="2400"/>
            </a:pPr>
            <a:r>
              <a:rPr lang="it-IT" sz="2400" b="1" i="0" u="none" strike="noStrike" cap="none" dirty="0" err="1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Amused</a:t>
            </a:r>
            <a:r>
              <a:rPr lang="it-IT" sz="2400" b="1" i="0" u="none" strike="noStrike" cap="none" dirty="0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Project </a:t>
            </a:r>
            <a:r>
              <a:rPr lang="it-IT" sz="2400" b="1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r>
              <a:rPr lang="it-IT" sz="2400" b="1" i="0" u="none" strike="noStrike" cap="none" dirty="0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31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" name="Google Shape;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950" y="902900"/>
            <a:ext cx="9187932" cy="54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1"/>
          <p:cNvSpPr/>
          <p:nvPr/>
        </p:nvSpPr>
        <p:spPr>
          <a:xfrm rot="5400000">
            <a:off x="2558800" y="3450588"/>
            <a:ext cx="290100" cy="200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1" name="Google Shape;101;p31"/>
          <p:cNvSpPr txBox="1"/>
          <p:nvPr/>
        </p:nvSpPr>
        <p:spPr>
          <a:xfrm>
            <a:off x="1077400" y="3511875"/>
            <a:ext cx="596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1"/>
          <p:cNvSpPr txBox="1"/>
          <p:nvPr/>
        </p:nvSpPr>
        <p:spPr>
          <a:xfrm>
            <a:off x="805050" y="3266650"/>
            <a:ext cx="190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Castiglione paleolake</a:t>
            </a:r>
            <a:endParaRPr b="0" i="1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1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dirty="0"/>
          </a:p>
        </p:txBody>
      </p:sp>
      <p:pic>
        <p:nvPicPr>
          <p:cNvPr id="95" name="Google Shape;9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32" name="Google Shape;132;p32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2"/>
          <p:cNvSpPr txBox="1"/>
          <p:nvPr/>
        </p:nvSpPr>
        <p:spPr>
          <a:xfrm>
            <a:off x="508577" y="141825"/>
            <a:ext cx="6422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dirty="0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</a:t>
            </a:r>
            <a:r>
              <a:rPr lang="it-IT" sz="2400" b="1" dirty="0" err="1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maar</a:t>
            </a:r>
            <a:endParaRPr sz="2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32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" name="Google Shape;135;p32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86" y="1521125"/>
            <a:ext cx="9235644" cy="41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2"/>
          <p:cNvSpPr/>
          <p:nvPr/>
        </p:nvSpPr>
        <p:spPr>
          <a:xfrm>
            <a:off x="0" y="6374674"/>
            <a:ext cx="12192000" cy="483300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37" name="Google Shape;13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0000">
            <a:off x="570725" y="1176875"/>
            <a:ext cx="1698314" cy="508383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2"/>
          <p:cNvSpPr txBox="1"/>
          <p:nvPr/>
        </p:nvSpPr>
        <p:spPr>
          <a:xfrm>
            <a:off x="2213631" y="5989959"/>
            <a:ext cx="18195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Narcisi 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1992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44" name="Google Shape;1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34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" name="Google Shape;14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4"/>
          <p:cNvSpPr txBox="1"/>
          <p:nvPr/>
        </p:nvSpPr>
        <p:spPr>
          <a:xfrm>
            <a:off x="513805" y="830594"/>
            <a:ext cx="21067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Tecnica roll-along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34"/>
          <p:cNvGrpSpPr/>
          <p:nvPr/>
        </p:nvGrpSpPr>
        <p:grpSpPr>
          <a:xfrm>
            <a:off x="237580" y="910080"/>
            <a:ext cx="6718592" cy="5281125"/>
            <a:chOff x="2736704" y="910080"/>
            <a:chExt cx="6718592" cy="5281125"/>
          </a:xfrm>
        </p:grpSpPr>
        <p:pic>
          <p:nvPicPr>
            <p:cNvPr id="149" name="Google Shape;149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36704" y="910080"/>
              <a:ext cx="6718592" cy="52811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0" name="Google Shape;150;p34"/>
            <p:cNvCxnSpPr/>
            <p:nvPr/>
          </p:nvCxnSpPr>
          <p:spPr>
            <a:xfrm rot="10800000" flipH="1">
              <a:off x="4285112" y="3584984"/>
              <a:ext cx="2465799" cy="106459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1" name="Google Shape;151;p34"/>
            <p:cNvCxnSpPr/>
            <p:nvPr/>
          </p:nvCxnSpPr>
          <p:spPr>
            <a:xfrm rot="10800000" flipH="1">
              <a:off x="5038171" y="2876469"/>
              <a:ext cx="2465799" cy="106459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52" name="Google Shape;152;p34"/>
            <p:cNvSpPr txBox="1"/>
            <p:nvPr/>
          </p:nvSpPr>
          <p:spPr>
            <a:xfrm>
              <a:off x="5729175" y="3911697"/>
              <a:ext cx="1667357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ERT 1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4"/>
            <p:cNvSpPr txBox="1"/>
            <p:nvPr/>
          </p:nvSpPr>
          <p:spPr>
            <a:xfrm>
              <a:off x="5873931" y="2887194"/>
              <a:ext cx="1667357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ERT</a:t>
              </a:r>
              <a:r>
                <a:rPr lang="it-IT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34"/>
          <p:cNvSpPr txBox="1"/>
          <p:nvPr/>
        </p:nvSpPr>
        <p:spPr>
          <a:xfrm>
            <a:off x="459579" y="141835"/>
            <a:ext cx="8691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Geophysical</a:t>
            </a:r>
            <a:r>
              <a:rPr lang="it-IT" sz="2400" b="1" i="0" u="none" strike="noStrike" cap="none" dirty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i="0" u="none" strike="noStrike" cap="none" dirty="0" err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exploration</a:t>
            </a:r>
            <a:endParaRPr sz="1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34" descr="https://lh6.googleusercontent.com/ixQk5s52kM-LCV_i5MVzPYa6_O6zQcOC1ErDv0cktx0yNkwiwzk9VY49z02BYy2ns4NBjbmWIv4jIC9YFZdBuajRcmaFD5ECfGjV3o5VRg0s0ryiUdkd5oJTIs_Pj7SQmfKFH1ted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5334" y="910080"/>
            <a:ext cx="3095652" cy="23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9274" y="3334650"/>
            <a:ext cx="3800451" cy="285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4" descr="https://lh4.googleusercontent.com/n6j0raxqvHPVycYvnhQb9KIdhHJphwDRucMdXtc8XylTpHKb_UxLil8y9dewPTLqwyW3qsy8fKAObfWP-9b8MNPKWjqYcNQP8_rrcaK_BkIF9WiTydzE5OcO1QGdqeWhxfnom6C4x6l_Zlr2"/>
          <p:cNvPicPr preferRelativeResize="0"/>
          <p:nvPr/>
        </p:nvPicPr>
        <p:blipFill rotWithShape="1">
          <a:blip r:embed="rId8">
            <a:alphaModFix/>
          </a:blip>
          <a:srcRect r="27944" b="18171"/>
          <a:stretch/>
        </p:blipFill>
        <p:spPr>
          <a:xfrm>
            <a:off x="10151893" y="3301206"/>
            <a:ext cx="1918186" cy="28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162;p35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3" name="Google Shape;16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5"/>
          <p:cNvSpPr txBox="1"/>
          <p:nvPr/>
        </p:nvSpPr>
        <p:spPr>
          <a:xfrm>
            <a:off x="459579" y="141835"/>
            <a:ext cx="8691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Geophysical exploration</a:t>
            </a:r>
            <a:endParaRPr sz="12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" name="Google Shape;165;p35"/>
          <p:cNvGrpSpPr/>
          <p:nvPr/>
        </p:nvGrpSpPr>
        <p:grpSpPr>
          <a:xfrm>
            <a:off x="1187527" y="1185346"/>
            <a:ext cx="9372808" cy="5427747"/>
            <a:chOff x="1409596" y="990073"/>
            <a:chExt cx="9372808" cy="5427747"/>
          </a:xfrm>
        </p:grpSpPr>
        <p:sp>
          <p:nvSpPr>
            <p:cNvPr id="166" name="Google Shape;166;p35"/>
            <p:cNvSpPr txBox="1"/>
            <p:nvPr/>
          </p:nvSpPr>
          <p:spPr>
            <a:xfrm>
              <a:off x="1875312" y="990073"/>
              <a:ext cx="4748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5"/>
            <p:cNvSpPr txBox="1"/>
            <p:nvPr/>
          </p:nvSpPr>
          <p:spPr>
            <a:xfrm>
              <a:off x="10086186" y="993365"/>
              <a:ext cx="4347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168;p35"/>
            <p:cNvGrpSpPr/>
            <p:nvPr/>
          </p:nvGrpSpPr>
          <p:grpSpPr>
            <a:xfrm>
              <a:off x="1409596" y="1291613"/>
              <a:ext cx="9372808" cy="5126207"/>
              <a:chOff x="1409596" y="1291613"/>
              <a:chExt cx="9372808" cy="5126207"/>
            </a:xfrm>
          </p:grpSpPr>
          <p:grpSp>
            <p:nvGrpSpPr>
              <p:cNvPr id="169" name="Google Shape;169;p35"/>
              <p:cNvGrpSpPr/>
              <p:nvPr/>
            </p:nvGrpSpPr>
            <p:grpSpPr>
              <a:xfrm>
                <a:off x="1409596" y="1402667"/>
                <a:ext cx="9372808" cy="5015153"/>
                <a:chOff x="1409596" y="1113341"/>
                <a:chExt cx="9372808" cy="5015153"/>
              </a:xfrm>
            </p:grpSpPr>
            <p:grpSp>
              <p:nvGrpSpPr>
                <p:cNvPr id="170" name="Google Shape;170;p35"/>
                <p:cNvGrpSpPr/>
                <p:nvPr/>
              </p:nvGrpSpPr>
              <p:grpSpPr>
                <a:xfrm>
                  <a:off x="1409596" y="1113341"/>
                  <a:ext cx="9372808" cy="5015153"/>
                  <a:chOff x="1409596" y="1113341"/>
                  <a:chExt cx="9372808" cy="5015153"/>
                </a:xfrm>
              </p:grpSpPr>
              <p:grpSp>
                <p:nvGrpSpPr>
                  <p:cNvPr id="171" name="Google Shape;171;p35"/>
                  <p:cNvGrpSpPr/>
                  <p:nvPr/>
                </p:nvGrpSpPr>
                <p:grpSpPr>
                  <a:xfrm>
                    <a:off x="1409596" y="1113341"/>
                    <a:ext cx="9372808" cy="5015153"/>
                    <a:chOff x="1409596" y="1113341"/>
                    <a:chExt cx="9372808" cy="5015153"/>
                  </a:xfrm>
                </p:grpSpPr>
                <p:grpSp>
                  <p:nvGrpSpPr>
                    <p:cNvPr id="172" name="Google Shape;172;p35"/>
                    <p:cNvGrpSpPr/>
                    <p:nvPr/>
                  </p:nvGrpSpPr>
                  <p:grpSpPr>
                    <a:xfrm>
                      <a:off x="1409596" y="1113341"/>
                      <a:ext cx="9372808" cy="5015153"/>
                      <a:chOff x="1409596" y="1113341"/>
                      <a:chExt cx="9372808" cy="5015153"/>
                    </a:xfrm>
                  </p:grpSpPr>
                  <p:pic>
                    <p:nvPicPr>
                      <p:cNvPr id="173" name="Google Shape;173;p3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9008"/>
                      <a:stretch/>
                    </p:blipFill>
                    <p:spPr>
                      <a:xfrm>
                        <a:off x="1409596" y="1113341"/>
                        <a:ext cx="9372808" cy="4713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cxnSp>
                    <p:nvCxnSpPr>
                      <p:cNvPr id="174" name="Google Shape;174;p35"/>
                      <p:cNvCxnSpPr/>
                      <p:nvPr/>
                    </p:nvCxnSpPr>
                    <p:spPr>
                      <a:xfrm rot="10800000" flipH="1">
                        <a:off x="1991406" y="3331272"/>
                        <a:ext cx="13145" cy="2797222"/>
                      </a:xfrm>
                      <a:prstGeom prst="straightConnector1">
                        <a:avLst/>
                      </a:prstGeom>
                      <a:noFill/>
                      <a:ln w="76200" cap="flat" cmpd="sng">
                        <a:solidFill>
                          <a:srgbClr val="FFFFF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</p:cxnSp>
                </p:grpSp>
                <p:cxnSp>
                  <p:nvCxnSpPr>
                    <p:cNvPr id="175" name="Google Shape;175;p35"/>
                    <p:cNvCxnSpPr/>
                    <p:nvPr/>
                  </p:nvCxnSpPr>
                  <p:spPr>
                    <a:xfrm rot="10800000">
                      <a:off x="10402389" y="3362149"/>
                      <a:ext cx="1905" cy="2693388"/>
                    </a:xfrm>
                    <a:prstGeom prst="straightConnector1">
                      <a:avLst/>
                    </a:prstGeom>
                    <a:noFill/>
                    <a:ln w="76200" cap="flat" cmpd="sng">
                      <a:solidFill>
                        <a:srgbClr val="FFFFFF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</p:grpSp>
              <p:cxnSp>
                <p:nvCxnSpPr>
                  <p:cNvPr id="176" name="Google Shape;176;p35"/>
                  <p:cNvCxnSpPr/>
                  <p:nvPr/>
                </p:nvCxnSpPr>
                <p:spPr>
                  <a:xfrm rot="10800000">
                    <a:off x="1991406" y="3359237"/>
                    <a:ext cx="8489912" cy="2914"/>
                  </a:xfrm>
                  <a:prstGeom prst="straightConnector1">
                    <a:avLst/>
                  </a:prstGeom>
                  <a:noFill/>
                  <a:ln w="76200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77" name="Google Shape;177;p35"/>
                <p:cNvSpPr/>
                <p:nvPr/>
              </p:nvSpPr>
              <p:spPr>
                <a:xfrm>
                  <a:off x="5054221" y="3687088"/>
                  <a:ext cx="409433" cy="200346"/>
                </a:xfrm>
                <a:prstGeom prst="rect">
                  <a:avLst/>
                </a:prstGeom>
                <a:solidFill>
                  <a:schemeClr val="lt1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8" name="Google Shape;178;p35"/>
                <p:cNvGrpSpPr/>
                <p:nvPr/>
              </p:nvGrpSpPr>
              <p:grpSpPr>
                <a:xfrm>
                  <a:off x="4543068" y="3389519"/>
                  <a:ext cx="1426994" cy="1489985"/>
                  <a:chOff x="4543068" y="3782934"/>
                  <a:chExt cx="1426994" cy="1489985"/>
                </a:xfrm>
              </p:grpSpPr>
              <p:cxnSp>
                <p:nvCxnSpPr>
                  <p:cNvPr id="179" name="Google Shape;179;p35"/>
                  <p:cNvCxnSpPr/>
                  <p:nvPr/>
                </p:nvCxnSpPr>
                <p:spPr>
                  <a:xfrm rot="10800000" flipH="1">
                    <a:off x="5248554" y="4311131"/>
                    <a:ext cx="8011" cy="961788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80" name="Google Shape;180;p35"/>
                  <p:cNvSpPr txBox="1"/>
                  <p:nvPr/>
                </p:nvSpPr>
                <p:spPr>
                  <a:xfrm>
                    <a:off x="4543068" y="3782934"/>
                    <a:ext cx="1426994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C1 – C2 – C3</a:t>
                    </a:r>
                    <a:endParaRPr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81;p35"/>
                  <p:cNvSpPr/>
                  <p:nvPr/>
                </p:nvSpPr>
                <p:spPr>
                  <a:xfrm rot="10800000" flipH="1">
                    <a:off x="5148469" y="4080503"/>
                    <a:ext cx="200168" cy="17152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dk1"/>
                  </a:solidFill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82" name="Google Shape;182;p35"/>
              <p:cNvSpPr/>
              <p:nvPr/>
            </p:nvSpPr>
            <p:spPr>
              <a:xfrm>
                <a:off x="6083962" y="1291613"/>
                <a:ext cx="304800" cy="251689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35"/>
          <p:cNvSpPr txBox="1"/>
          <p:nvPr/>
        </p:nvSpPr>
        <p:spPr>
          <a:xfrm>
            <a:off x="459579" y="790043"/>
            <a:ext cx="698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agnetic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vs ERT (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electrical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resistivity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tomography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profiles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5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31" name="Google Shape;1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2"/>
          <p:cNvPicPr preferRelativeResize="0"/>
          <p:nvPr/>
        </p:nvPicPr>
        <p:blipFill rotWithShape="1">
          <a:blip r:embed="rId4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2"/>
          <p:cNvSpPr txBox="1"/>
          <p:nvPr/>
        </p:nvSpPr>
        <p:spPr>
          <a:xfrm>
            <a:off x="508577" y="141825"/>
            <a:ext cx="6422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dirty="0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</a:t>
            </a:r>
            <a:r>
              <a:rPr lang="it-IT" sz="2400" b="1" dirty="0" err="1" smtClean="0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maar</a:t>
            </a:r>
            <a:endParaRPr sz="2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32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" name="Google Shape;135;p32"/>
          <p:cNvPicPr preferRelativeResize="0">
            <a:picLocks noGr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86" y="1521125"/>
            <a:ext cx="9235644" cy="41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2"/>
          <p:cNvSpPr/>
          <p:nvPr/>
        </p:nvSpPr>
        <p:spPr>
          <a:xfrm>
            <a:off x="0" y="6374674"/>
            <a:ext cx="12192000" cy="483300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37" name="Google Shape;13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000">
            <a:off x="570725" y="1176875"/>
            <a:ext cx="1698314" cy="508383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2"/>
          <p:cNvSpPr txBox="1"/>
          <p:nvPr/>
        </p:nvSpPr>
        <p:spPr>
          <a:xfrm>
            <a:off x="2213631" y="5989959"/>
            <a:ext cx="18195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Narcisi </a:t>
            </a:r>
            <a:r>
              <a:rPr lang="it-IT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1992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59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6" descr="https://lh6.googleusercontent.com/BMGFPWvhYHygz_HjLPtXPENIdk8MpALh0nYkgwN4l3UMLC7YB7uTByjyPxZ0jlyxdLOlnXH1hoC1_V5RLl-7RHBUQDzQolhK9ROZP4Txg7QnEcDaPCMCFUIqNG1VgmCfuJa3QoyP0quFh98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2509" y="836908"/>
            <a:ext cx="3893077" cy="533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193" name="Google Shape;19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918" y="900128"/>
            <a:ext cx="2907661" cy="520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47409" y="834382"/>
            <a:ext cx="3563947" cy="5238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6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6"/>
          <p:cNvSpPr txBox="1"/>
          <p:nvPr/>
        </p:nvSpPr>
        <p:spPr>
          <a:xfrm>
            <a:off x="459579" y="141835"/>
            <a:ext cx="54230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aar drilling </a:t>
            </a:r>
            <a:endParaRPr sz="2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7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 l="5857" t="11856" r="81714" b="12713"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 descr="https://lh5.googleusercontent.com/UwqJ6_6tpdeohWieCtv-cJ2WcRXXbKWUUaEiRB5PvdHNG_fqEvN0XvRUtKs4xrV9mEIurOuXjfN-ChRgHJ8t1aMBjiYlRbp47ygcyH3hntvaWwUmB5tGrjVEGjMK8a-685aB_74"/>
          <p:cNvPicPr preferRelativeResize="0"/>
          <p:nvPr/>
        </p:nvPicPr>
        <p:blipFill rotWithShape="1">
          <a:blip r:embed="rId5">
            <a:alphaModFix/>
          </a:blip>
          <a:srcRect t="18386" r="1922" b="10479"/>
          <a:stretch/>
        </p:blipFill>
        <p:spPr>
          <a:xfrm>
            <a:off x="2347658" y="1570892"/>
            <a:ext cx="7691808" cy="433362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 txBox="1"/>
          <p:nvPr/>
        </p:nvSpPr>
        <p:spPr>
          <a:xfrm>
            <a:off x="459579" y="141835"/>
            <a:ext cx="54230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Maar drilling </a:t>
            </a:r>
            <a:endParaRPr sz="2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6"/>
          <p:cNvCxnSpPr/>
          <p:nvPr/>
        </p:nvCxnSpPr>
        <p:spPr>
          <a:xfrm>
            <a:off x="513805" y="726610"/>
            <a:ext cx="10720252" cy="0"/>
          </a:xfrm>
          <a:prstGeom prst="straightConnector1">
            <a:avLst/>
          </a:prstGeom>
          <a:noFill/>
          <a:ln w="38100" cap="flat" cmpd="sng">
            <a:solidFill>
              <a:srgbClr val="4E4E4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4" name="Google Shape;21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5927" y="141835"/>
            <a:ext cx="614152" cy="931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5" name="Google Shape;215;p36"/>
          <p:cNvGraphicFramePr/>
          <p:nvPr>
            <p:extLst>
              <p:ext uri="{D42A27DB-BD31-4B8C-83A1-F6EECF244321}">
                <p14:modId xmlns:p14="http://schemas.microsoft.com/office/powerpoint/2010/main" val="2844366785"/>
              </p:ext>
            </p:extLst>
          </p:nvPr>
        </p:nvGraphicFramePr>
        <p:xfrm>
          <a:off x="3171090" y="1535006"/>
          <a:ext cx="5726650" cy="3785050"/>
        </p:xfrm>
        <a:graphic>
          <a:graphicData uri="http://schemas.openxmlformats.org/drawingml/2006/table">
            <a:tbl>
              <a:tblPr firstRow="1" bandRow="1">
                <a:noFill/>
                <a:tableStyleId>{23B0A8AF-204E-4CA3-B02B-F9A1B2F78994}</a:tableStyleId>
              </a:tblPr>
              <a:tblGrid>
                <a:gridCol w="180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CORE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 dirty="0"/>
                        <a:t>C1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/>
                        <a:t>C2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u="none" strike="noStrike" cap="none"/>
                        <a:t>C3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Lenght (m)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116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126.5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15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Recovered (m)</a:t>
                      </a: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94.54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 107.5 </a:t>
                      </a:r>
                      <a:endParaRPr sz="2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11.92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Lost (m)</a:t>
                      </a: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21.46 </a:t>
                      </a:r>
                      <a:endParaRPr sz="2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19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3.0 8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 err="1"/>
                        <a:t>Recovered</a:t>
                      </a:r>
                      <a:r>
                        <a:rPr lang="it-IT" sz="2000" b="1" u="none" strike="noStrike" cap="none" dirty="0"/>
                        <a:t> (%)</a:t>
                      </a:r>
                      <a:endParaRPr sz="20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81.4%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85.0%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/>
                        <a:t>79 %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n. sections</a:t>
                      </a: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(1.5 m)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71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/>
                        <a:t>82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/>
                        <a:t>9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" name="Google Shape;216;p36"/>
          <p:cNvSpPr/>
          <p:nvPr/>
        </p:nvSpPr>
        <p:spPr>
          <a:xfrm>
            <a:off x="0" y="6374674"/>
            <a:ext cx="12192000" cy="483325"/>
          </a:xfrm>
          <a:prstGeom prst="rect">
            <a:avLst/>
          </a:prstGeom>
          <a:solidFill>
            <a:srgbClr val="60BCC1"/>
          </a:solidFill>
          <a:ln w="12700" cap="flat" cmpd="sng">
            <a:solidFill>
              <a:srgbClr val="60BC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EGU – Vienna, Austria &amp; Online | 23–27 May 2022</a:t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614" y="6448697"/>
            <a:ext cx="1586465" cy="37011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 txBox="1"/>
          <p:nvPr/>
        </p:nvSpPr>
        <p:spPr>
          <a:xfrm>
            <a:off x="459579" y="141835"/>
            <a:ext cx="54230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609"/>
              </a:buClr>
              <a:buSzPts val="2400"/>
              <a:buFont typeface="Calibri"/>
              <a:buNone/>
            </a:pP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Castiglione </a:t>
            </a:r>
            <a:r>
              <a:rPr lang="it-IT" sz="2400" b="1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sz="2400" b="1" i="0" u="none" strike="noStrike" cap="none">
                <a:solidFill>
                  <a:srgbClr val="B3C609"/>
                </a:solidFill>
                <a:latin typeface="Calibri"/>
                <a:ea typeface="Calibri"/>
                <a:cs typeface="Calibri"/>
                <a:sym typeface="Calibri"/>
              </a:rPr>
              <a:t>aar drilling </a:t>
            </a:r>
            <a:endParaRPr sz="2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1007</Words>
  <Application>Microsoft Office PowerPoint</Application>
  <PresentationFormat>Widescreen</PresentationFormat>
  <Paragraphs>153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https://progetti.ingv.it/it/amused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Patrizia Macrì</dc:creator>
  <cp:lastModifiedBy>Gaia Siravo</cp:lastModifiedBy>
  <cp:revision>20</cp:revision>
  <dcterms:created xsi:type="dcterms:W3CDTF">2021-04-18T20:07:46Z</dcterms:created>
  <dcterms:modified xsi:type="dcterms:W3CDTF">2022-05-18T16:08:45Z</dcterms:modified>
</cp:coreProperties>
</file>