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313" r:id="rId3"/>
    <p:sldId id="334" r:id="rId4"/>
    <p:sldId id="336" r:id="rId5"/>
    <p:sldId id="277" r:id="rId6"/>
    <p:sldId id="325" r:id="rId7"/>
    <p:sldId id="332" r:id="rId8"/>
    <p:sldId id="335" r:id="rId9"/>
    <p:sldId id="342" r:id="rId10"/>
    <p:sldId id="326" r:id="rId11"/>
    <p:sldId id="337" r:id="rId12"/>
    <p:sldId id="338" r:id="rId13"/>
    <p:sldId id="327" r:id="rId14"/>
    <p:sldId id="339" r:id="rId15"/>
    <p:sldId id="343" r:id="rId16"/>
    <p:sldId id="344" r:id="rId17"/>
    <p:sldId id="328" r:id="rId18"/>
    <p:sldId id="340" r:id="rId19"/>
    <p:sldId id="341" r:id="rId20"/>
    <p:sldId id="330" r:id="rId21"/>
    <p:sldId id="331" r:id="rId22"/>
    <p:sldId id="329" r:id="rId23"/>
    <p:sldId id="333" r:id="rId24"/>
    <p:sldId id="345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B06EEE-0C57-4E92-B442-7F7EDB2C5D2A}">
          <p14:sldIdLst>
            <p14:sldId id="261"/>
            <p14:sldId id="313"/>
            <p14:sldId id="334"/>
            <p14:sldId id="336"/>
            <p14:sldId id="277"/>
            <p14:sldId id="325"/>
            <p14:sldId id="332"/>
            <p14:sldId id="335"/>
            <p14:sldId id="342"/>
            <p14:sldId id="326"/>
            <p14:sldId id="337"/>
            <p14:sldId id="338"/>
            <p14:sldId id="327"/>
            <p14:sldId id="339"/>
            <p14:sldId id="343"/>
            <p14:sldId id="344"/>
            <p14:sldId id="328"/>
            <p14:sldId id="340"/>
            <p14:sldId id="341"/>
            <p14:sldId id="330"/>
            <p14:sldId id="331"/>
            <p14:sldId id="329"/>
            <p14:sldId id="333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E51"/>
    <a:srgbClr val="A8CCA8"/>
    <a:srgbClr val="105B91"/>
    <a:srgbClr val="4FBFED"/>
    <a:srgbClr val="A31D32"/>
    <a:srgbClr val="75AD43"/>
    <a:srgbClr val="B7D7BC"/>
    <a:srgbClr val="CFD5EA"/>
    <a:srgbClr val="E9EBF5"/>
    <a:srgbClr val="D84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88136" autoAdjust="0"/>
  </p:normalViewPr>
  <p:slideViewPr>
    <p:cSldViewPr snapToGrid="0">
      <p:cViewPr varScale="1">
        <p:scale>
          <a:sx n="114" d="100"/>
          <a:sy n="114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2AA7C-C6FB-470A-BCF0-23D50425166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9F121-8DCB-449B-A705-D286C6741B5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4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77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19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2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29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velocity drop varies from 0.25 km/s (1 GPa, 600 ◦C) to 1.96 km/s (1 GPa, 700 ◦C) and the duration of velocity varies from 261 min (1 GPa, 600 ◦C) for the slowest to 60 min (1 GPa, 650 ◦C) for the fastest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3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56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20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64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60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1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9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8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47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57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58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75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3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12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F121-8DCB-449B-A705-D286C6741B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0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baseline="0" dirty="0" smtClean="0"/>
              <a:t> photo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3EA8-4F3C-4126-85EA-C7EA4EFD9C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2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baseline="0" dirty="0" smtClean="0"/>
              <a:t> photo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3EA8-4F3C-4126-85EA-C7EA4EFD9C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51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baseline="0" dirty="0" smtClean="0"/>
              <a:t> photo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3EA8-4F3C-4126-85EA-C7EA4EFD9C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86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baseline="0" dirty="0" smtClean="0"/>
              <a:t> photo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3EA8-4F3C-4126-85EA-C7EA4EFD9C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5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9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6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1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5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3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2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0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2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7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2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3C3-0E47-4541-8BCC-61CFA294C89E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6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F93C3-0E47-4541-8BCC-61CFA294C89E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75BD7-D93D-4B32-A763-4529E88E925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1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2.pn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4145873"/>
          </a:xfrm>
          <a:prstGeom prst="rect">
            <a:avLst/>
          </a:prstGeom>
          <a:solidFill>
            <a:srgbClr val="BC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12243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P-wave velocities during antigorite dehydration </a:t>
            </a:r>
            <a:b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pressures up to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2.5 GPa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34318" y="33389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27573" y="2415616"/>
            <a:ext cx="105644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Arefeh Moarefvand</a:t>
            </a:r>
            <a:r>
              <a:rPr lang="fr-FR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Julien Gasc</a:t>
            </a:r>
            <a:r>
              <a:rPr lang="fr-FR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Damien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Deldicque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Labrousse</a:t>
            </a:r>
            <a:r>
              <a:rPr lang="fr-FR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Alexandre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Schubnel</a:t>
            </a:r>
            <a:r>
              <a:rPr lang="fr-FR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fr-FR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Géologie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Supérieure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PSL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Resarch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Paris France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ISTEP,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Sorbonne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Paris France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2" descr="Image result for en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0" y="214753"/>
            <a:ext cx="2301217" cy="8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erc log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985" y="143292"/>
            <a:ext cx="1081087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01" y="90167"/>
            <a:ext cx="3906911" cy="1017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72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441781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035" y="940891"/>
            <a:ext cx="6803125" cy="5483176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73533" y="15401"/>
            <a:ext cx="6883401" cy="1325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32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13"/>
          <p:cNvGraphicFramePr>
            <a:graphicFrameLocks/>
          </p:cNvGraphicFramePr>
          <p:nvPr>
            <p:extLst/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035" y="940891"/>
            <a:ext cx="6803125" cy="5483176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73533" y="15401"/>
            <a:ext cx="6883401" cy="1325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274560" y="1412240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381164"/>
              </p:ext>
            </p:extLst>
          </p:nvPr>
        </p:nvGraphicFramePr>
        <p:xfrm>
          <a:off x="6800623" y="1136263"/>
          <a:ext cx="445008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xmlns="" val="359126967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xmlns="" val="384489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GPa </a:t>
                      </a:r>
                    </a:p>
                  </a:txBody>
                  <a:tcPr>
                    <a:solidFill>
                      <a:srgbClr val="75AD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– 650 – 700 </a:t>
                      </a:r>
                      <a:r>
                        <a:rPr lang="fr-FR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°C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5AD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170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GPa</a:t>
                      </a:r>
                      <a:endParaRPr lang="en-US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A31D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650 – 700</a:t>
                      </a:r>
                      <a:endParaRPr lang="en-US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A3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8214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   GPa </a:t>
                      </a:r>
                      <a:endParaRPr lang="en-US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4FB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650 – 700</a:t>
                      </a:r>
                    </a:p>
                  </a:txBody>
                  <a:tcPr>
                    <a:solidFill>
                      <a:srgbClr val="4FB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06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GPa </a:t>
                      </a:r>
                      <a:endParaRPr lang="en-US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105B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650</a:t>
                      </a:r>
                    </a:p>
                  </a:txBody>
                  <a:tcPr>
                    <a:solidFill>
                      <a:srgbClr val="105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505394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2783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13"/>
          <p:cNvGraphicFramePr>
            <a:graphicFrameLocks/>
          </p:cNvGraphicFramePr>
          <p:nvPr>
            <p:extLst/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035" y="940891"/>
            <a:ext cx="6803125" cy="5483176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73533" y="15401"/>
            <a:ext cx="6883401" cy="1325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conditions: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274560" y="1412240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800623" y="1136263"/>
          <a:ext cx="445008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xmlns="" val="359126967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xmlns="" val="384489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GPa </a:t>
                      </a:r>
                    </a:p>
                  </a:txBody>
                  <a:tcPr>
                    <a:solidFill>
                      <a:srgbClr val="75AD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– 650 – 700 </a:t>
                      </a:r>
                      <a:r>
                        <a:rPr lang="fr-FR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°C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5AD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170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GPa</a:t>
                      </a:r>
                      <a:endParaRPr lang="en-US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A31D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650 – 700</a:t>
                      </a:r>
                      <a:endParaRPr lang="en-US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A3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8214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   GPa </a:t>
                      </a:r>
                      <a:endParaRPr lang="en-US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4FB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650 – 700</a:t>
                      </a:r>
                    </a:p>
                  </a:txBody>
                  <a:tcPr>
                    <a:solidFill>
                      <a:srgbClr val="4FB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06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GPa </a:t>
                      </a:r>
                      <a:endParaRPr lang="en-US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105B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650</a:t>
                      </a:r>
                    </a:p>
                  </a:txBody>
                  <a:tcPr>
                    <a:solidFill>
                      <a:srgbClr val="105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5053945"/>
                  </a:ext>
                </a:extLst>
              </a:tr>
            </a:tbl>
          </a:graphicData>
        </a:graphic>
      </p:graphicFrame>
      <p:grpSp>
        <p:nvGrpSpPr>
          <p:cNvPr id="21" name="Groupe 20"/>
          <p:cNvGrpSpPr/>
          <p:nvPr/>
        </p:nvGrpSpPr>
        <p:grpSpPr>
          <a:xfrm>
            <a:off x="7482840" y="3839651"/>
            <a:ext cx="3580586" cy="1595949"/>
            <a:chOff x="7482840" y="3839651"/>
            <a:chExt cx="3580586" cy="15959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2" name="Connecteur droit 11"/>
            <p:cNvCxnSpPr/>
            <p:nvPr/>
          </p:nvCxnSpPr>
          <p:spPr>
            <a:xfrm>
              <a:off x="7482840" y="5435600"/>
              <a:ext cx="76200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8244840" y="3839651"/>
              <a:ext cx="1188720" cy="159594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9433560" y="3839651"/>
              <a:ext cx="1629866" cy="1016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ZoneTexte 17"/>
          <p:cNvSpPr txBox="1"/>
          <p:nvPr/>
        </p:nvSpPr>
        <p:spPr>
          <a:xfrm>
            <a:off x="8839200" y="4551680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269480" y="5478026"/>
            <a:ext cx="156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300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433560" y="3193320"/>
            <a:ext cx="248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target temperature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5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040216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  <p:grpSp>
        <p:nvGrpSpPr>
          <p:cNvPr id="2" name="Groupe 1"/>
          <p:cNvGrpSpPr/>
          <p:nvPr/>
        </p:nvGrpSpPr>
        <p:grpSpPr>
          <a:xfrm>
            <a:off x="4351158" y="970905"/>
            <a:ext cx="7669530" cy="5244412"/>
            <a:chOff x="4341922" y="1072505"/>
            <a:chExt cx="7669530" cy="524441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44"/>
            <a:stretch/>
          </p:blipFill>
          <p:spPr>
            <a:xfrm>
              <a:off x="4341922" y="1072505"/>
              <a:ext cx="7669530" cy="485887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00" t="95285"/>
            <a:stretch/>
          </p:blipFill>
          <p:spPr>
            <a:xfrm>
              <a:off x="8559396" y="5959082"/>
              <a:ext cx="3405875" cy="35783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173533" y="15401"/>
                <a:ext cx="6883401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temperature: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3533" y="15401"/>
                <a:ext cx="6883401" cy="1325563"/>
              </a:xfrm>
              <a:blipFill>
                <a:blip r:embed="rId5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4505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28" b="60037"/>
          <a:stretch/>
        </p:blipFill>
        <p:spPr>
          <a:xfrm>
            <a:off x="173533" y="1166931"/>
            <a:ext cx="3847962" cy="3060012"/>
          </a:xfrm>
          <a:prstGeom prst="rect">
            <a:avLst/>
          </a:prstGeom>
        </p:spPr>
      </p:pic>
      <p:graphicFrame>
        <p:nvGraphicFramePr>
          <p:cNvPr id="14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590413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00" y="938970"/>
            <a:ext cx="7324360" cy="3287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re 1"/>
              <p:cNvSpPr txBox="1">
                <a:spLocks/>
              </p:cNvSpPr>
              <p:nvPr/>
            </p:nvSpPr>
            <p:spPr>
              <a:xfrm>
                <a:off x="173533" y="15401"/>
                <a:ext cx="6883401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microstructure on temperature: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33" y="15401"/>
                <a:ext cx="6883401" cy="1325563"/>
              </a:xfrm>
              <a:prstGeom prst="rect">
                <a:avLst/>
              </a:prstGeom>
              <a:blipFill>
                <a:blip r:embed="rId6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520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173533" y="15401"/>
                <a:ext cx="6883401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microstructure on temperature: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3533" y="15401"/>
                <a:ext cx="6883401" cy="1325563"/>
              </a:xfrm>
              <a:blipFill>
                <a:blip r:embed="rId4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28" b="60037"/>
          <a:stretch/>
        </p:blipFill>
        <p:spPr>
          <a:xfrm>
            <a:off x="173533" y="1166931"/>
            <a:ext cx="3847962" cy="30600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590" y="4840605"/>
            <a:ext cx="3810000" cy="1200150"/>
          </a:xfrm>
          <a:prstGeom prst="rect">
            <a:avLst/>
          </a:prstGeom>
        </p:spPr>
      </p:pic>
      <p:graphicFrame>
        <p:nvGraphicFramePr>
          <p:cNvPr id="14" name="Espace réservé du contenu 13"/>
          <p:cNvGraphicFramePr>
            <a:graphicFrameLocks/>
          </p:cNvGraphicFramePr>
          <p:nvPr>
            <p:extLst/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00" y="938970"/>
            <a:ext cx="7324360" cy="3287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567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28" b="60037"/>
          <a:stretch/>
        </p:blipFill>
        <p:spPr>
          <a:xfrm>
            <a:off x="173533" y="1166931"/>
            <a:ext cx="3847962" cy="30600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90" y="4840605"/>
            <a:ext cx="3810000" cy="1200150"/>
          </a:xfrm>
          <a:prstGeom prst="rect">
            <a:avLst/>
          </a:prstGeom>
        </p:spPr>
      </p:pic>
      <p:graphicFrame>
        <p:nvGraphicFramePr>
          <p:cNvPr id="14" name="Espace réservé du contenu 13"/>
          <p:cNvGraphicFramePr>
            <a:graphicFrameLocks/>
          </p:cNvGraphicFramePr>
          <p:nvPr>
            <p:extLst/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00" y="938970"/>
            <a:ext cx="7324360" cy="32879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8720" y="4501475"/>
            <a:ext cx="51511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reacted mostly at the lower part of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because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(small)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gradient inside the sample assembly.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samples were reacted along fractures,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evidences relations between dehydration and strain localization.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1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600°C, the sampl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is more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damaged than at 650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700°C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re 1"/>
              <p:cNvSpPr txBox="1">
                <a:spLocks/>
              </p:cNvSpPr>
              <p:nvPr/>
            </p:nvSpPr>
            <p:spPr>
              <a:xfrm>
                <a:off x="173533" y="15401"/>
                <a:ext cx="6883401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microstructure on temperature: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33" y="15401"/>
                <a:ext cx="6883401" cy="1325563"/>
              </a:xfrm>
              <a:prstGeom prst="rect">
                <a:avLst/>
              </a:prstGeom>
              <a:blipFill>
                <a:blip r:embed="rId7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08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71" y="617656"/>
            <a:ext cx="8090571" cy="6008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173533" y="15401"/>
                <a:ext cx="6883401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pressure: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3533" y="15401"/>
                <a:ext cx="6883401" cy="1325563"/>
              </a:xfrm>
              <a:blipFill>
                <a:blip r:embed="rId5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94951" y="1320488"/>
            <a:ext cx="3096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velocity drop and the duration of dehydration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confining pressure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temperature.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590413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232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88"/>
          <a:stretch/>
        </p:blipFill>
        <p:spPr>
          <a:xfrm>
            <a:off x="173533" y="849854"/>
            <a:ext cx="3900627" cy="6008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173533" y="15401"/>
                <a:ext cx="6883401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microstructure on pressure: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3533" y="15401"/>
                <a:ext cx="6883401" cy="1325563"/>
              </a:xfrm>
              <a:blipFill>
                <a:blip r:embed="rId5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79" y="1035864"/>
            <a:ext cx="7599181" cy="2818063"/>
          </a:xfrm>
          <a:prstGeom prst="rect">
            <a:avLst/>
          </a:prstGeom>
        </p:spPr>
      </p:pic>
      <p:graphicFrame>
        <p:nvGraphicFramePr>
          <p:cNvPr id="9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184633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880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88"/>
          <a:stretch/>
        </p:blipFill>
        <p:spPr>
          <a:xfrm>
            <a:off x="173533" y="849854"/>
            <a:ext cx="3900627" cy="6008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173533" y="15401"/>
                <a:ext cx="6883401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microstructure on pressure: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3533" y="15401"/>
                <a:ext cx="6883401" cy="1325563"/>
              </a:xfrm>
              <a:blipFill>
                <a:blip r:embed="rId5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590413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53" y="1022574"/>
            <a:ext cx="6621788" cy="3498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0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16689" r="32016" b="15502"/>
          <a:stretch/>
        </p:blipFill>
        <p:spPr>
          <a:xfrm>
            <a:off x="393624" y="1018654"/>
            <a:ext cx="5876712" cy="44919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2415" y="5510558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Ferrand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(2017)]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017498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00295" y="1514821"/>
            <a:ext cx="46607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and deep seismicity has been observed along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subducting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plates at depths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to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km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where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 deformation is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 proposed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earthquake generation in deep subduction zones are dehydration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embrittlement and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 shear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instability, which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result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intermediate-depth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earthquakes,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whereas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transformation-induced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faulting is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commonly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invoked to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deep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earthquakes.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researchers also consider dehydration embrittlement as a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seismogenic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deep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earthquakes.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8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71" y="923987"/>
            <a:ext cx="6680215" cy="5387166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2253" y="187339"/>
            <a:ext cx="7365187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medium modelling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moduli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extent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590413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43611" y="1512902"/>
            <a:ext cx="41299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equant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(aspect ratio of ζ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1),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hardening of the solid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fraction,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consequently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velocities)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extent.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cracks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(ζ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0.1 and ζ = 0.05), effective moduli and seismic waves decrease with increasing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extent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cracking increases with decreasing aspect ratio and is more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 bulk modulus and therefore on P-wave velocities.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866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6" r="-642"/>
          <a:stretch/>
        </p:blipFill>
        <p:spPr>
          <a:xfrm>
            <a:off x="6495227" y="1512902"/>
            <a:ext cx="4619831" cy="4554411"/>
          </a:xfrm>
          <a:prstGeom prst="rect">
            <a:avLst/>
          </a:prstGeom>
        </p:spPr>
      </p:pic>
      <p:graphicFrame>
        <p:nvGraphicFramePr>
          <p:cNvPr id="6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590413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92253" y="187339"/>
            <a:ext cx="73651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medium modelling of the relationship between elastic moduli and reaction extent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20" y="1782142"/>
            <a:ext cx="5667380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650-700°C and 1-1.5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an important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drop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well fitted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aspect ratios lower than 0.1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represents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elongated cracks.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 at 700°C and 2GPa suggests a higher shape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0.15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small velocity changes are in agreement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shape factor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0.25-0.35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i.e. ellipsoidal fluid inclusions.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68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17" y="749515"/>
            <a:ext cx="8072724" cy="6108485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3533" y="15401"/>
            <a:ext cx="6883401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Kinetics and P-wave velocity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590413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65760" y="1367146"/>
            <a:ext cx="4338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and the duration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 strongly on the temperature and the distance to the reaction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ΔGr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7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001603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8C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16560" y="793095"/>
            <a:ext cx="11135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experiments show a decrease of P-wave velocity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antigorite dehydration.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serpentine dehydration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explanation for the low-wave-velocity/high-electrical- conductivity layer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recovered sample have been damaged in their reacted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domains.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could be explained by the "Dehydration-Driven Stress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Transfer“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by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 (2017).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suggests that different regimes of cracking exist depending on reaction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P-T conditions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using the effective moduli model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 study also highlights the effect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 overstep 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dehydration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56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710530"/>
            <a:ext cx="12293600" cy="9220200"/>
          </a:xfrm>
        </p:spPr>
      </p:pic>
      <p:sp>
        <p:nvSpPr>
          <p:cNvPr id="5" name="ZoneTexte 4"/>
          <p:cNvSpPr txBox="1"/>
          <p:nvPr/>
        </p:nvSpPr>
        <p:spPr>
          <a:xfrm>
            <a:off x="3804920" y="-74692"/>
            <a:ext cx="458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attention 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13"/>
          <p:cNvGraphicFramePr>
            <a:graphicFrameLocks/>
          </p:cNvGraphicFramePr>
          <p:nvPr>
            <p:extLst/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074819" y="96142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[Hacker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(2003), Schwartz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(2013)]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122" y="1384550"/>
            <a:ext cx="4993650" cy="41260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16689" r="32016" b="15502"/>
          <a:stretch/>
        </p:blipFill>
        <p:spPr>
          <a:xfrm>
            <a:off x="393624" y="1018654"/>
            <a:ext cx="5876712" cy="44919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2415" y="5510558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Ferrand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(2017)]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5124" y="5564347"/>
            <a:ext cx="5485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and temperature (P-T) stability field of serpentine minerals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coincides with the PT conditions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intermediate-depth seismicity in subduction zones.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25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t="9576"/>
          <a:stretch/>
        </p:blipFill>
        <p:spPr>
          <a:xfrm>
            <a:off x="237065" y="1156447"/>
            <a:ext cx="4065130" cy="51653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9315" y="6321774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[Popp &amp; Kern. (1993)]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Espace réservé du contenu 13"/>
          <p:cNvGraphicFramePr>
            <a:graphicFrameLocks/>
          </p:cNvGraphicFramePr>
          <p:nvPr>
            <p:extLst/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37065" y="124333"/>
            <a:ext cx="6883401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ctive acoustic monitoring since 1993 until 2019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454885" y="1083825"/>
            <a:ext cx="1131595" cy="399224"/>
          </a:xfrm>
          <a:prstGeom prst="roundRect">
            <a:avLst/>
          </a:prstGeom>
          <a:solidFill>
            <a:srgbClr val="77B1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 MPa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4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t="9576"/>
          <a:stretch/>
        </p:blipFill>
        <p:spPr>
          <a:xfrm>
            <a:off x="237065" y="1156447"/>
            <a:ext cx="4065130" cy="5165327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2454885" y="1083825"/>
            <a:ext cx="1131595" cy="399224"/>
          </a:xfrm>
          <a:prstGeom prst="roundRect">
            <a:avLst/>
          </a:prstGeom>
          <a:solidFill>
            <a:srgbClr val="77B1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 MPa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9315" y="6321774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[Popp &amp; Kern. (1993)]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6509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80" y="988904"/>
            <a:ext cx="7034305" cy="5274461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37065" y="124333"/>
            <a:ext cx="6883401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ctive acoustic monitoring since 1993 until 2019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8386" y="6313868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[Sun et al. (2019)]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0298405" y="718065"/>
            <a:ext cx="1497355" cy="399224"/>
          </a:xfrm>
          <a:prstGeom prst="roundRect">
            <a:avLst/>
          </a:prstGeom>
          <a:solidFill>
            <a:srgbClr val="77B1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 to 3 GPa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5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787" y="269738"/>
            <a:ext cx="6883401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 apparatus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07707" y="1467609"/>
            <a:ext cx="4670786" cy="3611301"/>
            <a:chOff x="4636848" y="2871445"/>
            <a:chExt cx="5074943" cy="3838003"/>
          </a:xfrm>
        </p:grpSpPr>
        <p:grpSp>
          <p:nvGrpSpPr>
            <p:cNvPr id="6" name="Groupe 5"/>
            <p:cNvGrpSpPr/>
            <p:nvPr/>
          </p:nvGrpSpPr>
          <p:grpSpPr>
            <a:xfrm>
              <a:off x="4636848" y="2962322"/>
              <a:ext cx="5074943" cy="3643383"/>
              <a:chOff x="5591865" y="1381650"/>
              <a:chExt cx="6660138" cy="5102419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5591865" y="1381650"/>
                <a:ext cx="6600134" cy="5102419"/>
                <a:chOff x="20794618" y="6051243"/>
                <a:chExt cx="7313930" cy="6249700"/>
              </a:xfrm>
            </p:grpSpPr>
            <p:pic>
              <p:nvPicPr>
                <p:cNvPr id="12" name="Image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94618" y="6262261"/>
                  <a:ext cx="6336361" cy="5538209"/>
                </a:xfrm>
                <a:prstGeom prst="rect">
                  <a:avLst/>
                </a:prstGeom>
              </p:spPr>
            </p:pic>
            <p:sp>
              <p:nvSpPr>
                <p:cNvPr id="13" name="ZoneTexte 12"/>
                <p:cNvSpPr txBox="1"/>
                <p:nvPr/>
              </p:nvSpPr>
              <p:spPr>
                <a:xfrm>
                  <a:off x="26228630" y="6051243"/>
                  <a:ext cx="1845454" cy="1178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Top</a:t>
                  </a:r>
                </a:p>
                <a:p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ultrasonic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transducer</a:t>
                  </a:r>
                </a:p>
              </p:txBody>
            </p:sp>
            <p:sp>
              <p:nvSpPr>
                <p:cNvPr id="14" name="ZoneTexte 13"/>
                <p:cNvSpPr txBox="1"/>
                <p:nvPr/>
              </p:nvSpPr>
              <p:spPr>
                <a:xfrm>
                  <a:off x="26263094" y="9524074"/>
                  <a:ext cx="1845454" cy="8416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Sample</a:t>
                  </a:r>
                </a:p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Assembly</a:t>
                  </a:r>
                </a:p>
              </p:txBody>
            </p:sp>
            <p:grpSp>
              <p:nvGrpSpPr>
                <p:cNvPr id="15" name="Groupe 14"/>
                <p:cNvGrpSpPr/>
                <p:nvPr/>
              </p:nvGrpSpPr>
              <p:grpSpPr>
                <a:xfrm>
                  <a:off x="26116719" y="11122656"/>
                  <a:ext cx="1916056" cy="1178287"/>
                  <a:chOff x="25891167" y="10109257"/>
                  <a:chExt cx="1916056" cy="1178287"/>
                </a:xfrm>
              </p:grpSpPr>
              <p:sp>
                <p:nvSpPr>
                  <p:cNvPr id="18" name="ZoneTexte 17"/>
                  <p:cNvSpPr txBox="1"/>
                  <p:nvPr/>
                </p:nvSpPr>
                <p:spPr>
                  <a:xfrm>
                    <a:off x="25961770" y="10109257"/>
                    <a:ext cx="1845453" cy="1178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Bottom</a:t>
                    </a:r>
                  </a:p>
                  <a:p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ultrasonic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transducer</a:t>
                    </a:r>
                  </a:p>
                </p:txBody>
              </p:sp>
              <p:sp>
                <p:nvSpPr>
                  <p:cNvPr id="19" name="Légende sans bordure 2 18"/>
                  <p:cNvSpPr/>
                  <p:nvPr/>
                </p:nvSpPr>
                <p:spPr>
                  <a:xfrm flipV="1">
                    <a:off x="25891167" y="10291010"/>
                    <a:ext cx="1767283" cy="807720"/>
                  </a:xfrm>
                  <a:prstGeom prst="callout2">
                    <a:avLst>
                      <a:gd name="adj1" fmla="val 18750"/>
                      <a:gd name="adj2" fmla="val -8333"/>
                      <a:gd name="adj3" fmla="val 18751"/>
                      <a:gd name="adj4" fmla="val -28740"/>
                      <a:gd name="adj5" fmla="val 108726"/>
                      <a:gd name="adj6" fmla="val -121690"/>
                    </a:avLst>
                  </a:prstGeom>
                  <a:noFill/>
                  <a:ln w="38100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Légende sans bordure 2 15"/>
                <p:cNvSpPr/>
                <p:nvPr/>
              </p:nvSpPr>
              <p:spPr>
                <a:xfrm flipV="1">
                  <a:off x="26323660" y="9905422"/>
                  <a:ext cx="1767283" cy="807720"/>
                </a:xfrm>
                <a:prstGeom prst="callout2">
                  <a:avLst>
                    <a:gd name="adj1" fmla="val 103657"/>
                    <a:gd name="adj2" fmla="val -8334"/>
                    <a:gd name="adj3" fmla="val 103657"/>
                    <a:gd name="adj4" fmla="val -25291"/>
                    <a:gd name="adj5" fmla="val 108726"/>
                    <a:gd name="adj6" fmla="val -121690"/>
                  </a:avLst>
                </a:prstGeom>
                <a:noFill/>
                <a:ln w="3810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Légende sans bordure 2 16"/>
                <p:cNvSpPr/>
                <p:nvPr/>
              </p:nvSpPr>
              <p:spPr>
                <a:xfrm>
                  <a:off x="26165464" y="6262261"/>
                  <a:ext cx="1767283" cy="807720"/>
                </a:xfrm>
                <a:prstGeom prst="callout2">
                  <a:avLst>
                    <a:gd name="adj1" fmla="val 18750"/>
                    <a:gd name="adj2" fmla="val -8333"/>
                    <a:gd name="adj3" fmla="val 18751"/>
                    <a:gd name="adj4" fmla="val -28740"/>
                    <a:gd name="adj5" fmla="val 108726"/>
                    <a:gd name="adj6" fmla="val -121690"/>
                  </a:avLst>
                </a:prstGeom>
                <a:noFill/>
                <a:ln w="3810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ZoneTexte 7"/>
              <p:cNvSpPr txBox="1"/>
              <p:nvPr/>
            </p:nvSpPr>
            <p:spPr>
              <a:xfrm>
                <a:off x="10505414" y="2561028"/>
                <a:ext cx="1746589" cy="687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Deformation</a:t>
                </a:r>
              </a:p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piston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0526652" y="3383072"/>
                <a:ext cx="1380697" cy="687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Confining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piston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Légende sans bordure 2 9"/>
              <p:cNvSpPr/>
              <p:nvPr/>
            </p:nvSpPr>
            <p:spPr>
              <a:xfrm flipV="1">
                <a:off x="10597194" y="3200236"/>
                <a:ext cx="1594806" cy="659444"/>
              </a:xfrm>
              <a:prstGeom prst="callout2">
                <a:avLst>
                  <a:gd name="adj1" fmla="val 18750"/>
                  <a:gd name="adj2" fmla="val -8333"/>
                  <a:gd name="adj3" fmla="val 18751"/>
                  <a:gd name="adj4" fmla="val -28740"/>
                  <a:gd name="adj5" fmla="val 108726"/>
                  <a:gd name="adj6" fmla="val -121690"/>
                </a:avLst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Légende sans bordure 2 10"/>
              <p:cNvSpPr/>
              <p:nvPr/>
            </p:nvSpPr>
            <p:spPr>
              <a:xfrm flipV="1">
                <a:off x="10469769" y="2774278"/>
                <a:ext cx="1594806" cy="659444"/>
              </a:xfrm>
              <a:prstGeom prst="callout2">
                <a:avLst>
                  <a:gd name="adj1" fmla="val 79038"/>
                  <a:gd name="adj2" fmla="val -2724"/>
                  <a:gd name="adj3" fmla="val 80546"/>
                  <a:gd name="adj4" fmla="val -26870"/>
                  <a:gd name="adj5" fmla="val 108726"/>
                  <a:gd name="adj6" fmla="val -121690"/>
                </a:avLst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403697" y="2871445"/>
              <a:ext cx="4180569" cy="383800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339787" y="5365100"/>
            <a:ext cx="54262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Griggs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apparatus at ENS witch is equipped by 2 ultrasonic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transducers (shown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red).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apparatus we can go up to 5 GPa and 1000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to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 out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under realistic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subduction zone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2E22-4836-4744-8C10-AD9FD9578E0F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8257" y="1289562"/>
            <a:ext cx="5994387" cy="449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723017" y="4029388"/>
            <a:ext cx="1953546" cy="133571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189500"/>
              </p:ext>
            </p:extLst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6417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787" y="269738"/>
            <a:ext cx="6883401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 apparatus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07707" y="1467609"/>
            <a:ext cx="4670786" cy="3611301"/>
            <a:chOff x="4636848" y="2871445"/>
            <a:chExt cx="5074943" cy="3838003"/>
          </a:xfrm>
        </p:grpSpPr>
        <p:grpSp>
          <p:nvGrpSpPr>
            <p:cNvPr id="6" name="Groupe 5"/>
            <p:cNvGrpSpPr/>
            <p:nvPr/>
          </p:nvGrpSpPr>
          <p:grpSpPr>
            <a:xfrm>
              <a:off x="4636848" y="2962322"/>
              <a:ext cx="5074943" cy="3643383"/>
              <a:chOff x="5591865" y="1381650"/>
              <a:chExt cx="6660138" cy="5102419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5591865" y="1381650"/>
                <a:ext cx="6600134" cy="5102419"/>
                <a:chOff x="20794618" y="6051243"/>
                <a:chExt cx="7313930" cy="6249700"/>
              </a:xfrm>
            </p:grpSpPr>
            <p:pic>
              <p:nvPicPr>
                <p:cNvPr id="12" name="Image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94618" y="6262261"/>
                  <a:ext cx="6336361" cy="5538209"/>
                </a:xfrm>
                <a:prstGeom prst="rect">
                  <a:avLst/>
                </a:prstGeom>
              </p:spPr>
            </p:pic>
            <p:sp>
              <p:nvSpPr>
                <p:cNvPr id="13" name="ZoneTexte 12"/>
                <p:cNvSpPr txBox="1"/>
                <p:nvPr/>
              </p:nvSpPr>
              <p:spPr>
                <a:xfrm>
                  <a:off x="26228630" y="6051243"/>
                  <a:ext cx="1845454" cy="1178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Top</a:t>
                  </a:r>
                </a:p>
                <a:p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ultrasonic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transducer</a:t>
                  </a:r>
                </a:p>
              </p:txBody>
            </p:sp>
            <p:sp>
              <p:nvSpPr>
                <p:cNvPr id="14" name="ZoneTexte 13"/>
                <p:cNvSpPr txBox="1"/>
                <p:nvPr/>
              </p:nvSpPr>
              <p:spPr>
                <a:xfrm>
                  <a:off x="26263094" y="9524074"/>
                  <a:ext cx="1845454" cy="8416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Sample</a:t>
                  </a:r>
                </a:p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Assembly</a:t>
                  </a:r>
                </a:p>
              </p:txBody>
            </p:sp>
            <p:grpSp>
              <p:nvGrpSpPr>
                <p:cNvPr id="15" name="Groupe 14"/>
                <p:cNvGrpSpPr/>
                <p:nvPr/>
              </p:nvGrpSpPr>
              <p:grpSpPr>
                <a:xfrm>
                  <a:off x="26116719" y="11122656"/>
                  <a:ext cx="1916056" cy="1178287"/>
                  <a:chOff x="25891167" y="10109257"/>
                  <a:chExt cx="1916056" cy="1178287"/>
                </a:xfrm>
              </p:grpSpPr>
              <p:sp>
                <p:nvSpPr>
                  <p:cNvPr id="18" name="ZoneTexte 17"/>
                  <p:cNvSpPr txBox="1"/>
                  <p:nvPr/>
                </p:nvSpPr>
                <p:spPr>
                  <a:xfrm>
                    <a:off x="25961770" y="10109257"/>
                    <a:ext cx="1845453" cy="1178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Bottom</a:t>
                    </a:r>
                  </a:p>
                  <a:p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ultrasonic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transducer</a:t>
                    </a:r>
                  </a:p>
                </p:txBody>
              </p:sp>
              <p:sp>
                <p:nvSpPr>
                  <p:cNvPr id="19" name="Légende sans bordure 2 18"/>
                  <p:cNvSpPr/>
                  <p:nvPr/>
                </p:nvSpPr>
                <p:spPr>
                  <a:xfrm flipV="1">
                    <a:off x="25891167" y="10291010"/>
                    <a:ext cx="1767283" cy="807720"/>
                  </a:xfrm>
                  <a:prstGeom prst="callout2">
                    <a:avLst>
                      <a:gd name="adj1" fmla="val 18750"/>
                      <a:gd name="adj2" fmla="val -8333"/>
                      <a:gd name="adj3" fmla="val 18751"/>
                      <a:gd name="adj4" fmla="val -28740"/>
                      <a:gd name="adj5" fmla="val 108726"/>
                      <a:gd name="adj6" fmla="val -121690"/>
                    </a:avLst>
                  </a:prstGeom>
                  <a:noFill/>
                  <a:ln w="38100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Légende sans bordure 2 15"/>
                <p:cNvSpPr/>
                <p:nvPr/>
              </p:nvSpPr>
              <p:spPr>
                <a:xfrm flipV="1">
                  <a:off x="26323660" y="9905422"/>
                  <a:ext cx="1767283" cy="807720"/>
                </a:xfrm>
                <a:prstGeom prst="callout2">
                  <a:avLst>
                    <a:gd name="adj1" fmla="val 103657"/>
                    <a:gd name="adj2" fmla="val -8334"/>
                    <a:gd name="adj3" fmla="val 103657"/>
                    <a:gd name="adj4" fmla="val -25291"/>
                    <a:gd name="adj5" fmla="val 108726"/>
                    <a:gd name="adj6" fmla="val -121690"/>
                  </a:avLst>
                </a:prstGeom>
                <a:noFill/>
                <a:ln w="3810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Légende sans bordure 2 16"/>
                <p:cNvSpPr/>
                <p:nvPr/>
              </p:nvSpPr>
              <p:spPr>
                <a:xfrm>
                  <a:off x="26165464" y="6262261"/>
                  <a:ext cx="1767283" cy="807720"/>
                </a:xfrm>
                <a:prstGeom prst="callout2">
                  <a:avLst>
                    <a:gd name="adj1" fmla="val 18750"/>
                    <a:gd name="adj2" fmla="val -8333"/>
                    <a:gd name="adj3" fmla="val 18751"/>
                    <a:gd name="adj4" fmla="val -28740"/>
                    <a:gd name="adj5" fmla="val 108726"/>
                    <a:gd name="adj6" fmla="val -121690"/>
                  </a:avLst>
                </a:prstGeom>
                <a:noFill/>
                <a:ln w="3810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ZoneTexte 7"/>
              <p:cNvSpPr txBox="1"/>
              <p:nvPr/>
            </p:nvSpPr>
            <p:spPr>
              <a:xfrm>
                <a:off x="10505414" y="2561028"/>
                <a:ext cx="1746589" cy="687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Deformation</a:t>
                </a:r>
              </a:p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piston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0526652" y="3383072"/>
                <a:ext cx="1380697" cy="687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Confining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piston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Légende sans bordure 2 9"/>
              <p:cNvSpPr/>
              <p:nvPr/>
            </p:nvSpPr>
            <p:spPr>
              <a:xfrm flipV="1">
                <a:off x="10597194" y="3200236"/>
                <a:ext cx="1594806" cy="659444"/>
              </a:xfrm>
              <a:prstGeom prst="callout2">
                <a:avLst>
                  <a:gd name="adj1" fmla="val 18750"/>
                  <a:gd name="adj2" fmla="val -8333"/>
                  <a:gd name="adj3" fmla="val 18751"/>
                  <a:gd name="adj4" fmla="val -28740"/>
                  <a:gd name="adj5" fmla="val 108726"/>
                  <a:gd name="adj6" fmla="val -121690"/>
                </a:avLst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Légende sans bordure 2 10"/>
              <p:cNvSpPr/>
              <p:nvPr/>
            </p:nvSpPr>
            <p:spPr>
              <a:xfrm flipV="1">
                <a:off x="10469769" y="2774278"/>
                <a:ext cx="1594806" cy="659444"/>
              </a:xfrm>
              <a:prstGeom prst="callout2">
                <a:avLst>
                  <a:gd name="adj1" fmla="val 79038"/>
                  <a:gd name="adj2" fmla="val -2724"/>
                  <a:gd name="adj3" fmla="val 80546"/>
                  <a:gd name="adj4" fmla="val -26870"/>
                  <a:gd name="adj5" fmla="val 108726"/>
                  <a:gd name="adj6" fmla="val -121690"/>
                </a:avLst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403697" y="2871445"/>
              <a:ext cx="4180569" cy="383800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2E22-4836-4744-8C10-AD9FD9578E0F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Espace réservé du contenu 13"/>
          <p:cNvGraphicFramePr>
            <a:graphicFrameLocks/>
          </p:cNvGraphicFramePr>
          <p:nvPr>
            <p:extLst/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18" y="841808"/>
            <a:ext cx="1405044" cy="536195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35900" y="5066474"/>
            <a:ext cx="1487414" cy="78716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99" y="1023658"/>
            <a:ext cx="1405043" cy="5180104"/>
          </a:xfrm>
          <a:prstGeom prst="rect">
            <a:avLst/>
          </a:prstGeom>
        </p:spPr>
      </p:pic>
      <p:cxnSp>
        <p:nvCxnSpPr>
          <p:cNvPr id="28" name="Connecteur droit avec flèche 27"/>
          <p:cNvCxnSpPr/>
          <p:nvPr/>
        </p:nvCxnSpPr>
        <p:spPr>
          <a:xfrm flipH="1">
            <a:off x="8094474" y="4120851"/>
            <a:ext cx="635" cy="3771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9525764" y="4278966"/>
            <a:ext cx="2329" cy="2152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39787" y="5365100"/>
            <a:ext cx="54262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Griggs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apparatus at ENS witch is equipped by 2 ultrasonic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transducers (shown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red).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apparatus we can go up to 5 GPa and 1000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to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 out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under realistic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subduction zone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05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12000" decel="8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2362 L -0.00196 -0.49144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234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787" y="269738"/>
            <a:ext cx="6883401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 apparatus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07707" y="1467609"/>
            <a:ext cx="4670786" cy="3611301"/>
            <a:chOff x="4636848" y="2871445"/>
            <a:chExt cx="5074943" cy="3838003"/>
          </a:xfrm>
        </p:grpSpPr>
        <p:grpSp>
          <p:nvGrpSpPr>
            <p:cNvPr id="6" name="Groupe 5"/>
            <p:cNvGrpSpPr/>
            <p:nvPr/>
          </p:nvGrpSpPr>
          <p:grpSpPr>
            <a:xfrm>
              <a:off x="4636848" y="2962322"/>
              <a:ext cx="5074943" cy="3643383"/>
              <a:chOff x="5591865" y="1381650"/>
              <a:chExt cx="6660138" cy="5102419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5591865" y="1381650"/>
                <a:ext cx="6600134" cy="5102419"/>
                <a:chOff x="20794618" y="6051243"/>
                <a:chExt cx="7313930" cy="6249700"/>
              </a:xfrm>
            </p:grpSpPr>
            <p:pic>
              <p:nvPicPr>
                <p:cNvPr id="12" name="Image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94618" y="6262261"/>
                  <a:ext cx="6336361" cy="5538209"/>
                </a:xfrm>
                <a:prstGeom prst="rect">
                  <a:avLst/>
                </a:prstGeom>
              </p:spPr>
            </p:pic>
            <p:sp>
              <p:nvSpPr>
                <p:cNvPr id="13" name="ZoneTexte 12"/>
                <p:cNvSpPr txBox="1"/>
                <p:nvPr/>
              </p:nvSpPr>
              <p:spPr>
                <a:xfrm>
                  <a:off x="26228630" y="6051243"/>
                  <a:ext cx="1845454" cy="1178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Top</a:t>
                  </a:r>
                </a:p>
                <a:p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ultrasonic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transducer</a:t>
                  </a:r>
                </a:p>
              </p:txBody>
            </p:sp>
            <p:sp>
              <p:nvSpPr>
                <p:cNvPr id="14" name="ZoneTexte 13"/>
                <p:cNvSpPr txBox="1"/>
                <p:nvPr/>
              </p:nvSpPr>
              <p:spPr>
                <a:xfrm>
                  <a:off x="26263094" y="9524074"/>
                  <a:ext cx="1845454" cy="8416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Sample</a:t>
                  </a:r>
                </a:p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Assembly</a:t>
                  </a:r>
                </a:p>
              </p:txBody>
            </p:sp>
            <p:grpSp>
              <p:nvGrpSpPr>
                <p:cNvPr id="15" name="Groupe 14"/>
                <p:cNvGrpSpPr/>
                <p:nvPr/>
              </p:nvGrpSpPr>
              <p:grpSpPr>
                <a:xfrm>
                  <a:off x="26116719" y="11122656"/>
                  <a:ext cx="1916056" cy="1178287"/>
                  <a:chOff x="25891167" y="10109257"/>
                  <a:chExt cx="1916056" cy="1178287"/>
                </a:xfrm>
              </p:grpSpPr>
              <p:sp>
                <p:nvSpPr>
                  <p:cNvPr id="18" name="ZoneTexte 17"/>
                  <p:cNvSpPr txBox="1"/>
                  <p:nvPr/>
                </p:nvSpPr>
                <p:spPr>
                  <a:xfrm>
                    <a:off x="25961770" y="10109257"/>
                    <a:ext cx="1845453" cy="1178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Bottom</a:t>
                    </a:r>
                  </a:p>
                  <a:p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ultrasonic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transducer</a:t>
                    </a:r>
                  </a:p>
                </p:txBody>
              </p:sp>
              <p:sp>
                <p:nvSpPr>
                  <p:cNvPr id="19" name="Légende sans bordure 2 18"/>
                  <p:cNvSpPr/>
                  <p:nvPr/>
                </p:nvSpPr>
                <p:spPr>
                  <a:xfrm flipV="1">
                    <a:off x="25891167" y="10291010"/>
                    <a:ext cx="1767283" cy="807720"/>
                  </a:xfrm>
                  <a:prstGeom prst="callout2">
                    <a:avLst>
                      <a:gd name="adj1" fmla="val 18750"/>
                      <a:gd name="adj2" fmla="val -8333"/>
                      <a:gd name="adj3" fmla="val 18751"/>
                      <a:gd name="adj4" fmla="val -28740"/>
                      <a:gd name="adj5" fmla="val 108726"/>
                      <a:gd name="adj6" fmla="val -121690"/>
                    </a:avLst>
                  </a:prstGeom>
                  <a:noFill/>
                  <a:ln w="38100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Légende sans bordure 2 15"/>
                <p:cNvSpPr/>
                <p:nvPr/>
              </p:nvSpPr>
              <p:spPr>
                <a:xfrm flipV="1">
                  <a:off x="26323660" y="9905422"/>
                  <a:ext cx="1767283" cy="807720"/>
                </a:xfrm>
                <a:prstGeom prst="callout2">
                  <a:avLst>
                    <a:gd name="adj1" fmla="val 103657"/>
                    <a:gd name="adj2" fmla="val -8334"/>
                    <a:gd name="adj3" fmla="val 103657"/>
                    <a:gd name="adj4" fmla="val -25291"/>
                    <a:gd name="adj5" fmla="val 108726"/>
                    <a:gd name="adj6" fmla="val -121690"/>
                  </a:avLst>
                </a:prstGeom>
                <a:noFill/>
                <a:ln w="3810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Légende sans bordure 2 16"/>
                <p:cNvSpPr/>
                <p:nvPr/>
              </p:nvSpPr>
              <p:spPr>
                <a:xfrm>
                  <a:off x="26165464" y="6262261"/>
                  <a:ext cx="1767283" cy="807720"/>
                </a:xfrm>
                <a:prstGeom prst="callout2">
                  <a:avLst>
                    <a:gd name="adj1" fmla="val 18750"/>
                    <a:gd name="adj2" fmla="val -8333"/>
                    <a:gd name="adj3" fmla="val 18751"/>
                    <a:gd name="adj4" fmla="val -28740"/>
                    <a:gd name="adj5" fmla="val 108726"/>
                    <a:gd name="adj6" fmla="val -121690"/>
                  </a:avLst>
                </a:prstGeom>
                <a:noFill/>
                <a:ln w="3810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ZoneTexte 7"/>
              <p:cNvSpPr txBox="1"/>
              <p:nvPr/>
            </p:nvSpPr>
            <p:spPr>
              <a:xfrm>
                <a:off x="10505414" y="2561028"/>
                <a:ext cx="1746589" cy="687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Deformation</a:t>
                </a:r>
              </a:p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piston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0526652" y="3383072"/>
                <a:ext cx="1380697" cy="687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Confining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piston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Légende sans bordure 2 9"/>
              <p:cNvSpPr/>
              <p:nvPr/>
            </p:nvSpPr>
            <p:spPr>
              <a:xfrm flipV="1">
                <a:off x="10597194" y="3200236"/>
                <a:ext cx="1594806" cy="659444"/>
              </a:xfrm>
              <a:prstGeom prst="callout2">
                <a:avLst>
                  <a:gd name="adj1" fmla="val 18750"/>
                  <a:gd name="adj2" fmla="val -8333"/>
                  <a:gd name="adj3" fmla="val 18751"/>
                  <a:gd name="adj4" fmla="val -28740"/>
                  <a:gd name="adj5" fmla="val 108726"/>
                  <a:gd name="adj6" fmla="val -121690"/>
                </a:avLst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Légende sans bordure 2 10"/>
              <p:cNvSpPr/>
              <p:nvPr/>
            </p:nvSpPr>
            <p:spPr>
              <a:xfrm flipV="1">
                <a:off x="10469769" y="2774278"/>
                <a:ext cx="1594806" cy="659444"/>
              </a:xfrm>
              <a:prstGeom prst="callout2">
                <a:avLst>
                  <a:gd name="adj1" fmla="val 79038"/>
                  <a:gd name="adj2" fmla="val -2724"/>
                  <a:gd name="adj3" fmla="val 80546"/>
                  <a:gd name="adj4" fmla="val -26870"/>
                  <a:gd name="adj5" fmla="val 108726"/>
                  <a:gd name="adj6" fmla="val -121690"/>
                </a:avLst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403697" y="2871445"/>
              <a:ext cx="4180569" cy="383800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2E22-4836-4744-8C10-AD9FD9578E0F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Espace réservé du contenu 13"/>
          <p:cNvGraphicFramePr>
            <a:graphicFrameLocks/>
          </p:cNvGraphicFramePr>
          <p:nvPr>
            <p:extLst/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18" y="841808"/>
            <a:ext cx="1405044" cy="536195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99" y="1023658"/>
            <a:ext cx="1405043" cy="5180104"/>
          </a:xfrm>
          <a:prstGeom prst="rect">
            <a:avLst/>
          </a:prstGeom>
        </p:spPr>
      </p:pic>
      <p:cxnSp>
        <p:nvCxnSpPr>
          <p:cNvPr id="28" name="Connecteur droit avec flèche 27"/>
          <p:cNvCxnSpPr/>
          <p:nvPr/>
        </p:nvCxnSpPr>
        <p:spPr>
          <a:xfrm flipH="1">
            <a:off x="8094474" y="4120851"/>
            <a:ext cx="635" cy="3771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9525764" y="4278966"/>
            <a:ext cx="2329" cy="2152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/>
          <p:nvPr/>
        </p:nvCxnSpPr>
        <p:spPr>
          <a:xfrm>
            <a:off x="7576858" y="1815164"/>
            <a:ext cx="0" cy="395224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7223188" y="3633313"/>
                <a:ext cx="2877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188" y="3633313"/>
                <a:ext cx="287771" cy="276999"/>
              </a:xfrm>
              <a:prstGeom prst="rect">
                <a:avLst/>
              </a:prstGeom>
              <a:blipFill>
                <a:blip r:embed="rId7"/>
                <a:stretch>
                  <a:fillRect l="-21277" r="-1489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9130265" y="4248098"/>
                <a:ext cx="3189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265" y="4248098"/>
                <a:ext cx="318933" cy="276999"/>
              </a:xfrm>
              <a:prstGeom prst="rect">
                <a:avLst/>
              </a:prstGeom>
              <a:blipFill>
                <a:blip r:embed="rId8"/>
                <a:stretch>
                  <a:fillRect l="-19231" r="-1538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/>
          <p:cNvSpPr txBox="1"/>
          <p:nvPr/>
        </p:nvSpPr>
        <p:spPr>
          <a:xfrm>
            <a:off x="339787" y="5365100"/>
            <a:ext cx="54262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Griggs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apparatus at ENS witch is equipped by 2 ultrasonic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transducers (shown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red).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apparatus we can go up to 5 GPa and 1000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to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 out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under realistic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subduction zone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6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787" y="269738"/>
            <a:ext cx="6883401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 apparatus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07707" y="1467609"/>
            <a:ext cx="4670786" cy="3611301"/>
            <a:chOff x="4636848" y="2871445"/>
            <a:chExt cx="5074943" cy="3838003"/>
          </a:xfrm>
        </p:grpSpPr>
        <p:grpSp>
          <p:nvGrpSpPr>
            <p:cNvPr id="6" name="Groupe 5"/>
            <p:cNvGrpSpPr/>
            <p:nvPr/>
          </p:nvGrpSpPr>
          <p:grpSpPr>
            <a:xfrm>
              <a:off x="4636848" y="2962322"/>
              <a:ext cx="5074943" cy="3643383"/>
              <a:chOff x="5591865" y="1381650"/>
              <a:chExt cx="6660138" cy="5102419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5591865" y="1381650"/>
                <a:ext cx="6600134" cy="5102419"/>
                <a:chOff x="20794618" y="6051243"/>
                <a:chExt cx="7313930" cy="6249700"/>
              </a:xfrm>
            </p:grpSpPr>
            <p:pic>
              <p:nvPicPr>
                <p:cNvPr id="12" name="Image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94618" y="6262261"/>
                  <a:ext cx="6336361" cy="5538209"/>
                </a:xfrm>
                <a:prstGeom prst="rect">
                  <a:avLst/>
                </a:prstGeom>
              </p:spPr>
            </p:pic>
            <p:sp>
              <p:nvSpPr>
                <p:cNvPr id="13" name="ZoneTexte 12"/>
                <p:cNvSpPr txBox="1"/>
                <p:nvPr/>
              </p:nvSpPr>
              <p:spPr>
                <a:xfrm>
                  <a:off x="26228630" y="6051243"/>
                  <a:ext cx="1845454" cy="1178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Top</a:t>
                  </a:r>
                </a:p>
                <a:p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ultrasonic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transducer</a:t>
                  </a:r>
                </a:p>
              </p:txBody>
            </p:sp>
            <p:sp>
              <p:nvSpPr>
                <p:cNvPr id="14" name="ZoneTexte 13"/>
                <p:cNvSpPr txBox="1"/>
                <p:nvPr/>
              </p:nvSpPr>
              <p:spPr>
                <a:xfrm>
                  <a:off x="26263094" y="9524074"/>
                  <a:ext cx="1845454" cy="8416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Sample</a:t>
                  </a:r>
                </a:p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Assembly</a:t>
                  </a:r>
                </a:p>
              </p:txBody>
            </p:sp>
            <p:grpSp>
              <p:nvGrpSpPr>
                <p:cNvPr id="15" name="Groupe 14"/>
                <p:cNvGrpSpPr/>
                <p:nvPr/>
              </p:nvGrpSpPr>
              <p:grpSpPr>
                <a:xfrm>
                  <a:off x="26116719" y="11122656"/>
                  <a:ext cx="1916056" cy="1178287"/>
                  <a:chOff x="25891167" y="10109257"/>
                  <a:chExt cx="1916056" cy="1178287"/>
                </a:xfrm>
              </p:grpSpPr>
              <p:sp>
                <p:nvSpPr>
                  <p:cNvPr id="18" name="ZoneTexte 17"/>
                  <p:cNvSpPr txBox="1"/>
                  <p:nvPr/>
                </p:nvSpPr>
                <p:spPr>
                  <a:xfrm>
                    <a:off x="25961770" y="10109257"/>
                    <a:ext cx="1845453" cy="1178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Bottom</a:t>
                    </a:r>
                  </a:p>
                  <a:p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ultrasonic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transducer</a:t>
                    </a:r>
                  </a:p>
                </p:txBody>
              </p:sp>
              <p:sp>
                <p:nvSpPr>
                  <p:cNvPr id="19" name="Légende sans bordure 2 18"/>
                  <p:cNvSpPr/>
                  <p:nvPr/>
                </p:nvSpPr>
                <p:spPr>
                  <a:xfrm flipV="1">
                    <a:off x="25891167" y="10291010"/>
                    <a:ext cx="1767283" cy="807720"/>
                  </a:xfrm>
                  <a:prstGeom prst="callout2">
                    <a:avLst>
                      <a:gd name="adj1" fmla="val 18750"/>
                      <a:gd name="adj2" fmla="val -8333"/>
                      <a:gd name="adj3" fmla="val 18751"/>
                      <a:gd name="adj4" fmla="val -28740"/>
                      <a:gd name="adj5" fmla="val 108726"/>
                      <a:gd name="adj6" fmla="val -121690"/>
                    </a:avLst>
                  </a:prstGeom>
                  <a:noFill/>
                  <a:ln w="38100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Légende sans bordure 2 15"/>
                <p:cNvSpPr/>
                <p:nvPr/>
              </p:nvSpPr>
              <p:spPr>
                <a:xfrm flipV="1">
                  <a:off x="26323660" y="9905422"/>
                  <a:ext cx="1767283" cy="807720"/>
                </a:xfrm>
                <a:prstGeom prst="callout2">
                  <a:avLst>
                    <a:gd name="adj1" fmla="val 103657"/>
                    <a:gd name="adj2" fmla="val -8334"/>
                    <a:gd name="adj3" fmla="val 103657"/>
                    <a:gd name="adj4" fmla="val -25291"/>
                    <a:gd name="adj5" fmla="val 108726"/>
                    <a:gd name="adj6" fmla="val -121690"/>
                  </a:avLst>
                </a:prstGeom>
                <a:noFill/>
                <a:ln w="3810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Légende sans bordure 2 16"/>
                <p:cNvSpPr/>
                <p:nvPr/>
              </p:nvSpPr>
              <p:spPr>
                <a:xfrm>
                  <a:off x="26165464" y="6262261"/>
                  <a:ext cx="1767283" cy="807720"/>
                </a:xfrm>
                <a:prstGeom prst="callout2">
                  <a:avLst>
                    <a:gd name="adj1" fmla="val 18750"/>
                    <a:gd name="adj2" fmla="val -8333"/>
                    <a:gd name="adj3" fmla="val 18751"/>
                    <a:gd name="adj4" fmla="val -28740"/>
                    <a:gd name="adj5" fmla="val 108726"/>
                    <a:gd name="adj6" fmla="val -121690"/>
                  </a:avLst>
                </a:prstGeom>
                <a:noFill/>
                <a:ln w="3810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ZoneTexte 7"/>
              <p:cNvSpPr txBox="1"/>
              <p:nvPr/>
            </p:nvSpPr>
            <p:spPr>
              <a:xfrm>
                <a:off x="10505414" y="2561028"/>
                <a:ext cx="1746589" cy="687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Deformation</a:t>
                </a:r>
              </a:p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piston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0526652" y="3383072"/>
                <a:ext cx="1380697" cy="687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Confining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piston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Légende sans bordure 2 9"/>
              <p:cNvSpPr/>
              <p:nvPr/>
            </p:nvSpPr>
            <p:spPr>
              <a:xfrm flipV="1">
                <a:off x="10597194" y="3200236"/>
                <a:ext cx="1594806" cy="659444"/>
              </a:xfrm>
              <a:prstGeom prst="callout2">
                <a:avLst>
                  <a:gd name="adj1" fmla="val 18750"/>
                  <a:gd name="adj2" fmla="val -8333"/>
                  <a:gd name="adj3" fmla="val 18751"/>
                  <a:gd name="adj4" fmla="val -28740"/>
                  <a:gd name="adj5" fmla="val 108726"/>
                  <a:gd name="adj6" fmla="val -121690"/>
                </a:avLst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Légende sans bordure 2 10"/>
              <p:cNvSpPr/>
              <p:nvPr/>
            </p:nvSpPr>
            <p:spPr>
              <a:xfrm flipV="1">
                <a:off x="10469769" y="2774278"/>
                <a:ext cx="1594806" cy="659444"/>
              </a:xfrm>
              <a:prstGeom prst="callout2">
                <a:avLst>
                  <a:gd name="adj1" fmla="val 79038"/>
                  <a:gd name="adj2" fmla="val -2724"/>
                  <a:gd name="adj3" fmla="val 80546"/>
                  <a:gd name="adj4" fmla="val -26870"/>
                  <a:gd name="adj5" fmla="val 108726"/>
                  <a:gd name="adj6" fmla="val -121690"/>
                </a:avLst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403697" y="2871445"/>
              <a:ext cx="4180569" cy="383800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2E22-4836-4744-8C10-AD9FD9578E0F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Espace réservé du contenu 13"/>
          <p:cNvGraphicFramePr>
            <a:graphicFrameLocks/>
          </p:cNvGraphicFramePr>
          <p:nvPr>
            <p:extLst/>
          </p:nvPr>
        </p:nvGraphicFramePr>
        <p:xfrm>
          <a:off x="0" y="-10781"/>
          <a:ext cx="1219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48495629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26810300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886143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3685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0581427"/>
                    </a:ext>
                  </a:extLst>
                </a:gridCol>
              </a:tblGrid>
              <a:tr h="3759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8C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Experiments </a:t>
                      </a: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84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613331"/>
                  </a:ext>
                </a:extLst>
              </a:tr>
            </a:tbl>
          </a:graphicData>
        </a:graphic>
      </p:graphicFrame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18" y="841808"/>
            <a:ext cx="1405044" cy="536195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99" y="1023658"/>
            <a:ext cx="1405043" cy="5180104"/>
          </a:xfrm>
          <a:prstGeom prst="rect">
            <a:avLst/>
          </a:prstGeom>
        </p:spPr>
      </p:pic>
      <p:cxnSp>
        <p:nvCxnSpPr>
          <p:cNvPr id="28" name="Connecteur droit avec flèche 27"/>
          <p:cNvCxnSpPr/>
          <p:nvPr/>
        </p:nvCxnSpPr>
        <p:spPr>
          <a:xfrm flipH="1">
            <a:off x="8094474" y="4120851"/>
            <a:ext cx="635" cy="3771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9525764" y="4278966"/>
            <a:ext cx="2329" cy="2152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/>
          <p:nvPr/>
        </p:nvCxnSpPr>
        <p:spPr>
          <a:xfrm>
            <a:off x="7576858" y="1815164"/>
            <a:ext cx="0" cy="395224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7223188" y="3633313"/>
                <a:ext cx="2877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188" y="3633313"/>
                <a:ext cx="287771" cy="276999"/>
              </a:xfrm>
              <a:prstGeom prst="rect">
                <a:avLst/>
              </a:prstGeom>
              <a:blipFill>
                <a:blip r:embed="rId7"/>
                <a:stretch>
                  <a:fillRect l="-21277" r="-1489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9130265" y="4248098"/>
                <a:ext cx="3189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265" y="4248098"/>
                <a:ext cx="318933" cy="276999"/>
              </a:xfrm>
              <a:prstGeom prst="rect">
                <a:avLst/>
              </a:prstGeom>
              <a:blipFill>
                <a:blip r:embed="rId8"/>
                <a:stretch>
                  <a:fillRect l="-19231" r="-1538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7448353" y="6234242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[Moarefvand et al. (2021)]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39787" y="5365100"/>
            <a:ext cx="54262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Griggs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apparatus at ENS witch is equipped by 2 ultrasonic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transducers (shown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red).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apparatus we can go up to 5 GPa and 1000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to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 out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under realistic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subduction zone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9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F668666-0060-41EA-A518-156FF0996202}"/>
  <p:tag name="ISPRING_RESOURCE_FOLDER" val="C:\Users\Arefeh\Documents\EGU22_serp [Enregistrement automatique]\"/>
  <p:tag name="ISPRING_PRESENTATION_PATH" val="C:\Users\Arefeh\Documents\EGU22_serp [Enregistrement automatique].pptx"/>
  <p:tag name="ISPRING_PROJECT_VERSION" val="9.3"/>
  <p:tag name="ISPRING_PROJECT_FOLDER_UPDATED" val="1"/>
  <p:tag name="ISPRING_SCREEN_RECS_UPDATED" val="C:\Users\Arefeh\Documents\EGU22_serp [Enregistrement automatique]\"/>
  <p:tag name="ISPRING_PRESENTATION_TITLE" val="EGU22_serp [Enregistrement automatique]"/>
  <p:tag name="ISPRING_FIRST_PUBLISH" val="1"/>
  <p:tag name="ISPRING_PRESENTATION_INFO_2" val="&lt;?xml version=&quot;1.0&quot; encoding=&quot;UTF-8&quot; standalone=&quot;no&quot; ?&gt;&#10;&lt;presentation2&gt;&#10;&#10;  &lt;slides&gt;&#10;    &lt;slide id=&quot;{31FE8C9D-5B46-4D61-A9A4-CC84095C10D0}&quot; pptId=&quot;261&quot;/&gt;&#10;    &lt;slide id=&quot;{EDD5C3B8-7C3A-48FC-9D4B-47CCB3ED72DE}&quot; pptId=&quot;313&quot;/&gt;&#10;    &lt;slide id=&quot;{A33FACAE-3EAD-4E19-AD69-F2B3322742C5}&quot; pptId=&quot;277&quot;/&gt;&#10;    &lt;slide id=&quot;{F949B23B-F8E9-48A3-BA95-A8FAB5CC7325}&quot; pptId=&quot;325&quot;/&gt;&#10;    &lt;slide id=&quot;{CA70D3C5-50FB-4BD4-BC46-45D5818C0D8C}&quot; pptId=&quot;332&quot;/&gt;&#10;    &lt;slide id=&quot;{A934D819-19BE-41FF-A575-638D9F25658D}&quot; pptId=&quot;326&quot;/&gt;&#10;    &lt;slide id=&quot;{E7B8CEF5-4DD2-4E6B-AB2B-0392D4F228A6}&quot; pptId=&quot;327&quot;/&gt;&#10;    &lt;slide id=&quot;{AE840FB7-5965-4FAD-BDEF-FB469ABFA816}&quot; pptId=&quot;328&quot;/&gt;&#10;    &lt;slide id=&quot;{EA7B4E3A-104A-48C9-96E7-23AD0C3BEC8E}&quot; pptId=&quot;329&quot;/&gt;&#10;    &lt;slide id=&quot;{D2355761-4769-4218-8ADB-A3BA7C933676}&quot; pptId=&quot;330&quot;/&gt;&#10;    &lt;slide id=&quot;{077F0C67-ACDC-4E9A-A523-20CF94F5230A}&quot; pptId=&quot;331&quot;/&gt;&#10;    &lt;slide id=&quot;{6798AB1A-744B-4B9B-8DF9-F88832F9937F}&quot; pptId=&quot;333&quot;/&gt;&#10;  &lt;/slides&gt;&#10;&#10;  &lt;narration&gt;&#10;    &lt;audioTracks/&gt;&#10;    &lt;videoTracks&gt;&#10;      &lt;videoTrack muted=&quot;false&quot; name=&quot;Vidéo 1&quot; resource=&quot;ed69d08a&quot; slideId=&quot;{31FE8C9D-5B46-4D61-A9A4-CC84095C10D0}&quot; startTime=&quot;0&quot; stepIndex=&quot;0&quot; volume=&quot;1&quot;&gt;&#10;        &lt;video format=&quot;yuv420p&quot; frameRate=&quot;30&quot; height=&quot;720&quot; pixelAspectRatio=&quot;1&quot; width=&quot;1280&quot;/&gt;&#10;        &lt;audio channels=&quot;1&quot; format=&quot;s16&quot; sampleRate=&quot;44100&quot;/&gt;&#10;      &lt;/videoTrack&gt;&#10;      &lt;videoTrack muted=&quot;false&quot; name=&quot;Vidéo 2&quot; resource=&quot;737e6f84&quot; slideId=&quot;{EDD5C3B8-7C3A-48FC-9D4B-47CCB3ED72DE}&quot; startTime=&quot;0&quot; stepIndex=&quot;0&quot; volume=&quot;1&quot;&gt;&#10;        &lt;video format=&quot;yuv420p&quot; frameRate=&quot;30&quot; height=&quot;720&quot; pixelAspectRatio=&quot;1&quot; width=&quot;1280&quot;/&gt;&#10;        &lt;audio channels=&quot;1&quot; format=&quot;s16&quot; sampleRate=&quot;44100&quot;/&gt;&#10;      &lt;/videoTrack&gt;&#10;      &lt;videoTrack muted=&quot;false&quot; name=&quot;Vidéo 3&quot; resource=&quot;0e781200&quot; slideId=&quot;{A33FACAE-3EAD-4E19-AD69-F2B3322742C5}&quot; startTime=&quot;0&quot; stepIndex=&quot;0&quot; volume=&quot;1&quot;&gt;&#10;        &lt;video format=&quot;yuv420p&quot; frameRate=&quot;30&quot; height=&quot;720&quot; pixelAspectRatio=&quot;1&quot; width=&quot;1280&quot;/&gt;&#10;        &lt;audio channels=&quot;1&quot; format=&quot;s16&quot; sampleRate=&quot;44100&quot;/&gt;&#10;      &lt;/videoTrack&gt;&#10;      &lt;videoTrack muted=&quot;false&quot; name=&quot;Vidéo 4&quot; resource=&quot;56a29f09&quot; slideId=&quot;{F949B23B-F8E9-48A3-BA95-A8FAB5CC7325}&quot; startTime=&quot;0&quot; stepIndex=&quot;0&quot; volume=&quot;1&quot;&gt;&#10;        &lt;video format=&quot;yuv420p&quot; frameRate=&quot;30&quot; height=&quot;720&quot; pixelAspectRatio=&quot;1&quot; width=&quot;1280&quot;/&gt;&#10;        &lt;audio channels=&quot;1&quot; format=&quot;s16&quot; sampleRate=&quot;44100&quot;/&gt;&#10;      &lt;/videoTrack&gt;&#10;      &lt;videoTrack muted=&quot;false&quot; name=&quot;Vidéo 5&quot; resource=&quot;7d064691&quot; slideId=&quot;{CA70D3C5-50FB-4BD4-BC46-45D5818C0D8C}&quot; startTime=&quot;0&quot; stepIndex=&quot;0&quot; volume=&quot;1&quot;&gt;&#10;        &lt;video format=&quot;yuv420p&quot; frameRate=&quot;30&quot; height=&quot;720&quot; pixelAspectRatio=&quot;1&quot; width=&quot;1280&quot;/&gt;&#10;        &lt;audio channels=&quot;1&quot; format=&quot;s16&quot; sampleRate=&quot;44100&quot;/&gt;&#10;      &lt;/videoTrack&gt;&#10;      &lt;videoTrack muted=&quot;false&quot; name=&quot;Vidéo 6&quot; resource=&quot;f6f48d16&quot; slideId=&quot;{A934D819-19BE-41FF-A575-638D9F25658D}&quot; startTime=&quot;0&quot; stepIndex=&quot;0&quot; volume=&quot;1&quot;&gt;&#10;        &lt;video format=&quot;yuv420p&quot; frameRate=&quot;30&quot; height=&quot;720&quot; pixelAspectRatio=&quot;1&quot; width=&quot;1280&quot;/&gt;&#10;        &lt;audio channels=&quot;1&quot; format=&quot;s16&quot; sampleRate=&quot;44100&quot;/&gt;&#10;      &lt;/videoTrack&gt;&#10;    &lt;/videoTracks&gt;&#10;  &lt;/narration&gt;&#10;&#10;&lt;/presentation2&gt;&#10;"/>
  <p:tag name="ISPRING_PRESENTATION_COURSE_TITLE" val="EGU22_serp [Enregistrement automatique]"/>
  <p:tag name="ISPRING_PLAYERS_CUSTOMIZATION_2" val="UEsDBBQAAgAIAJyLslTuA81MSQMAAOMJAAAUAAAAdW5pdmVyc2FsL3BsYXllci54bWytVslu2zAQPTtA/kHgPaIdd0kCKUFbwOihLQK4282gpbHEWiJVkorifH1H1K7IbgPUgA1pOO9xlsehvbvHNHEeQGkuhU8W7pw4IAIZchH55NvX1cUVubs9P/OyhB1AOTz0SS54CWAJcULQgeKZQfA9M7FPegYXmYmTKS4VNwefLOfI3e60vCTnZzN0EdonsTHZDaVFUbhcI0JEWiZ5SaLdQKY0U6BBGFC0CoM4DfbG/B2N31QKag4Z6B4yMy/fuCZpOR41H5AUS1eqiF7O5wv68/OndRBDyi640IaJAIiDlZzZUm5ZsP8swzwBXdpmXhXkGowpg7C2mWdu+OJKOFoFPqkcNilozSLQbiIiQlu/hrMhqDCNdcNEuBHsgUeszG2jay/boo5Ex1KZIDc1eg+HrWQq3LT2nr9HJyL2dgnTcc2nB7lY/j2vk7F+m/J9MhabUb5NuI5xqQ/prNNJ0OGuXmprbGX7rZHtqmQijoLfOVcQ2tfv7QmYL0i1YStzG6eriwAX8GnFAiPV4QPCULq1bNxWKW6lFNeCWg633X3dUZAm2x0wkytoSjXzHngI8gtTyvbr1qgcPDoy1lg6BHu0SrluUtcQLzZp8vofelP6jVrzS0txqjcW8j9a8xGJ2qpwEcLjiqOPgRSragDLXdpckyVuuWcXk863ae84DUzdWcC2/MIRYJiKAE9/yAyjnZ0eg4JiGl2CXI2wvYWj4JhHcYJfM8kwXj1KkzK1n2ToLRwFJzLYT0Bb81HgVskCM9R5luEIeF685+ttR+i4JSNltnL06MRA9IJcG5nyJ6v1waQ0N1bUJ87v+Zlz7NOA3mW8hbydn0KMZsEgrmYy7E4R4GR44FCsBzwXtdXNcIxPTPvyaTTiS9N9OWWa+VwaNlllGU9yMHlWeTUnOc9GPiHsWJ6YD/2EhteHhY4Snr45prh+4FmVxZo/gVPwsPxzsFhiqZ0YSr375M3VsseAWsTZONjemo7tuJOiqYPrUvtW/dp2NHdUrZVKZsck5dW9qDDVPHiPcoyUzEU4EoBtWE2vE5zI7xQwJ4EdZrS4xOMhM5+8woc65+vX113KbxfXDdbGdV9tXMXyggupDriTH60PUpuIV881fPwDUEsDBBQAAgAIAJi1t1RCKC88GgcAAAgbAAAdAAAAdW5pdmVyc2FsL2NvbW1vbl9tZXNzYWdlcy5sbme1Wdtu20YQfS/Qf1gIMNoCjXsBGhSFo2BFrS3CFKmQSztpUxAbaq1uQZEqL6qTp7z2E/rWp6L6Dv1Jv6Rnl5QtObEpKumDbVHWnJ2dPXNmZnXy9HqekKXMC5WlT3rfHH/dIzKNs6lKZ096IT999H2PFKVIpyLJUvmkl2Y98rT/6ScniUhnlZhJvP70E0JO5rIo8Fj09dPtM1HTJ73JIKKWxYLAHjgsor5NI4cOmBMNqHUecS8asDPb7fV9mU7lm0fLrCqIqMh0vXpVlWQqSSLIVIlFVqhSLeXJVw14t7U8zr1xNKEuc3r9gchzGKRX61WuZJUfCOrSC/uMcttzo0EIfDcAdFaVWVpov1OxVDNRIraHwQeMc9s9A+hE5GK+/qfMJYBffibiGPbqlUpUuV4dCO7YQ9brDz80sNyb7Ea1qBaHRDUc2h4C6vt1PA14r+8C0kQQjJiqrAPgxKEvmB8FFgOohvZ4FISTiedzNuz1HUEKNa+SGjz99+2fsijJQhTa/0WWI66STAUOMpFknuE0d4N+3MGV4Nx2I7hh9tm8bTs2fxGNPX0GNNbhz+9Z6cCFXM8fU6dZYbheFeKjrjLxWcBcjghPRh73QNFfsjIj04osciwm01KUoEAXWE3IyI2808jyQpfvcJMcPQtZYJjhhuMB849wTjk54h7HJjf/C446rHeB5R5k3FJBgrpQ7pIiHmPqn9chsnyGN4bRpc1Hvb6FsKxXRCxlrAWtEV2dzevVUiRVvaYKFjnEt23RjXLSyaRRno37viyz9rBb3hg5+yJyvDPIr32GfMhmmdHal59l+UykqjAOff7t48fX33z3+ItOiAGY59yLSQzod1/vgely33NqeYlc9hycCEL7grq8m6kXcsd2kQcQBbebKXh+ATt//Ye1/mPI9lg59H18rKGzHRjh0dFxmBGeC13epnIp3xBxdaXiX3RK7hQ4EmfzRQK1l2SBs8RjWqq0kq2nOvTGFLxDZnLftjSpcQaSgHgi0bFHPjbl9DZHjbTqWlvrAxha6HeMZxpaZ1kMJczmQqXyuN2FS9fx6NAwc4zEoGcIO1+vkvUKgPlM7xYFbLEgM6RZpbDJhvNkkojX9Y6VF9QvlqqotO9SO1HqgOw6vkkmk6lftjrn00vUUySO5wTQyeHmnV7/GTwpt8RxqqUx7Qjo04D5vT67uhLxHtr3HuvI5E0NkBNkctkNZGSfjRz8cO1HUOWJmqWdPZkwV8uVeN3etzQVgAbBpeeD3IFQhWqiaFo3FNRCvnOWdxnYtoztWh6yyuJbSzl31tDlW6F3RQsSl+2A8JuaFGkSFfsHdyNuRGYrR+tcXJU1b1WKFzpRDPlEatb/reFOzdCtRG7NFoeGrjWKBvxGvh2Rxu2J3tgh13fSLCxVHd93M2or+B2TpkFHA/0cUob66LldTLzzXt8772LxgqHh9UK7zWar+YbKbkTvRmJTQzsjs3G8Xk2x898qKE91vX1EBVlW+KXZaD40n4OTx92WDhj6D5fb1Nlhzjbfddu+vWjdWOqyOM21uKbpHh0lSpHFhjpPn4X2j9EptR3TXdwl7u3OdTuraarFZCHyWHNVEjNgpQjF5iPYfAW502kLLr8h67/uVqSjppq5Q/b8qKujOwXw3kS7Egqh2NOFmtTN1g7xR+vIA840Ecn/b39uppOOhxmL/IFj3BltWjw/wNdO59nFF/LBYex0tJ1c6+pZMxwxdGS6oj9C+5TsbzbSKw9syK0ldIe4v6XtnsLKTq+yotskdgvheg0KreIqNdck2aFYwQhnYDZykSHmi6Qq9jc2ExosTaE61INLNghsjuoY6F7zd/mqzdRoxMNNwa5WfYRGYKtl36mF3OYO0zPp5iKJJGqux3W5B2I4Zps41LXq7naSzW1bLhe5TKf5e2YD5AUqR6k2kwPqaKrW/+Q7+2vmBX1l8vRDHKt369/rTRv2jQ48fHw4ozmGmbsS8BHOMWDUR2NmUdfS3RxNUwQ539MKeaeD4/Bg0w2aBNSKVVQJIlCLEJxGiwtRwM+eyPUoO2SnFOhNPPyOGHdcw0CsnykPyJARKPGI4VOM/NAJTrew0Gx2A/uTm5Wy+LkziN7TDUaQKJxiKa/LdqBwYFgXRN7p6dY9Gf62mXI62PXdPOxj1VxHbOz2uZTgNnLmgMG+ZowelXRje/+cf9zuANeXqoZIlHNqjcZI30DzqCiwSCyLLhAbLlpe6GPsbTKfXUtMW3r6JqUqc/MiBngnaH0BB903sywGiQpDUUHmIkfr2143toHMeeJYNSO72N3eNiUi7WL4Eaq43jW3JxEdDs1VHBqIRGHnedPA/JpVWtmgKkk2y/ZFs0bURUV6DyBmJtUF0Gfs5oJN3xOZyxfLXAxpgv779u82iPratpF2SGb9vC2Y8r03tzdPhfnO6uSrra+w/gNQSwMEFAACAAgAmLW3V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YtbdUSym59iAEAAC2EgAAJwAAAHVuaXZlcnNhbC9mbGFzaF9wdWJsaXNoaW5nX3NldHRpbmdzLnhtbO1Y3W7iOBS+5ymsrEZzVQL9YWarQMUC1UZDoWrSakYaqTKJAWscO2s76c/V3s5b7NVqeI68yT7JHidAoX8K22G20u4FINvH3/nOj88xdo6uI4ZSIhUVvGnVqzULER6IkPJJ0zr3j3feW0hpzEPMBCdNiwsLHbUqTpyMGFVTj2gNogoBDFeHsW5aU63jQ9u+urqqUhVLsypYogFfVQMR2bEkinBNpB0zfAM/+iYmypojlACATyT4fFurUkHIKZBORJgwgmgIzDk1RmF2zLCaWnYhNsLBl4kUCQ87ggmJ5GTUtH466DRqjb2FTAHVpRHhxieqBZNmWh/iMKSGBWYevSVoSuhkCnR39y10RUM9bVp7tV0DA+L2Q5gcvLAdG5iOACdwPcePiMYh1rgYFgo1udZqMVFMhTccRzTwYQUZBzStrn/566fT3lnfHXy49IfDvu+eFiTyPfY6jmOvK3KAkEhkQJZ6nJSGRAywlDnLe/oV0XcTxRSAgxlLd9RrKw6p7zUad2TmdFYwHPsJbQ7WGgdT8B4wH2OmiGOvTi3EqEkkHGiaQmjIPbLjhDEviWMhdUvLhOTaVyeXLJ6AccaCr0XAjNFIMMiwnBQclmhEwgGOyErOeV8oPwbJuoXGEC1207SGMeHIwxzynGrMaLAEUMlIaarz/D6eS7clxQwBHhxEgk48677PgymW4Ea1Oj8PkEmuoHUh4CTc7qQiUUgSSDseSoIYRrHMZssURNkfKMZSU4nCfDUkktPsG4iGFMdCgTdSgvB4TINpNiPoqAhgoeMZ3QqQUnIL5lOjlqDfEnqLcIrBfWE+0uBwFED1WFNV3RAfjEmUAvoLFWCQMWOF/Buv73Z7l+6g2/v4BsWQ7DmPgMjqi4zZjiZOzEajLcZqsd3EKDBqCcoDyj+/xQuRuQfK0trUZqi1MctmJljs89vlMYHU+f7BBJCIcqMJI0WjhOEtKbrLmjVFPyB3NtL3XVMowPKZ5NmE14aWF8WjiOoqZpFZ3zQpzAygXlKeEPkP7MRBkM2gdEGGgHHJ9aoehdIEvkzZy4Ui0z82jV5KVQJFWxkrAGwNPoSibs6GkKbChoLzbFYKv1bf3ds/aLx7//Nh1f7r9z93nt00b/ynDFO+6PydZ1v/g73HQkbQQ0m4st8d+L2zdsd3L1z/06Xf++ivA+ScHnYbxzad8PHGaDrtq+2L7SRIIHHg1pHNRJkonfbbgzJyg6Hf80oBnmVfO9nXbm/glxH3zt2LdjnR4blbjmkpg4YfykidPXm3KEUFp3RSFB1GI6rhirG1k/ODsv/F18Li+Gwn+1+z415aNv6rfnvd/0O25Dmvd+L+Mux3/z+z/5YHi9HyVWHtGcGxH33nMCtwwacRuJXB3/7l40jrYL/m2I8vVSqAtv7W1Kr8DVBLAwQUAAIACACYtbdUduLTJnwDAADiDAAAIQAAAHVuaXZlcnNhbC9mbGFzaF9za2luX3NldHRpbmdzLnhtbJVX207jMBB95yuq7jtluXSpFCrRAhLaLqCly7vTTFsLx45sp2z363d8SeK0CQlESHjmHHsux2MRqXfKBzuQigp+MzwfTk8Gg2iVSwlcLyHNGNEwiImCx+Rm+PBnsRiOHEQwIV9Ba8o3ylgK24AiMM61Fvx0JbjGfU65kClhw+m3B/sTjSyyiyUwrL6cNVlBdczV+fXsrhfFn3E5+3E3n7QRViLNCN8vxEacxmT1vpEi54k55+zq/OqyjbbdZyAZ5e+dSTCq9KOGtBbT1f34+/iiHyWToBSYkK4nk7PJuJPFSAysOOl+Zr6enOqonjk52o4qqi1tPsNv3kbLyAYOijwfn7XXARuDu9cIF3fm+5yg4a/uzBzFvwf5pc1Flmdf0UgmxcYU9IAzMV8nhwmS4PVDwtj+dBJMQuagziuiGE2wDUImViCfJ91WS/9nOCQic7elYC+mCQfTwygkZjBdE6YgGhVL51Rb8fGca7xNJSA0VaAXTPGF5AqmWuYeVdkq3G/4oDwJQN5QId4Ey1OYu4ADYN1e4efzmR0sYXylLQhQws4bgwgrY4V8wroeIQNjhXw17XrmbH8EP/Q4TiGIGfHdDMrvuLXqoxc4wWVRr2JVeM1JC3PNVXC0NxSYVCQwtbpa0hRM16KRtbmQRkcxRZzs6IZofJh+GVy8t8moaHTg8FJrFlakqWbQpLeVyKXCYND9Vpdeg8dR3MuhbvUC1rpA141VU8xzEWrBrntI3e9XFs6tBxpfk5thSuQ7yKUQTA0Hnoc3EIvu3uVjhpnX+JqCfORr0ZPDhYZwfxtnG1i4O9hza6I1WW1TjKgtgbKirrHN/Yv8qU2N5Xkag7xHPVAoBFm3OdyWbrYMf/UbhQ9I6oQWp2PqLW7HCS31Hhi8AIDI1ba4DW7hPGnONGWwg2KmBAabcFtmkUL1N+VrxFWXZGDppUc/giqdhLi6o4HwhnGJ+jALHSdd4yXSJFY2sdpA6Rr3xZQ0Wg1BzuClVNsa/U0lxGbV6klyLV41kdoHW6198mQHt5ymdgKhQ5eiafI4DhMi83WxziLgI3sVgnm1ys3KDBs8bRQzZ6fnTRTrORyyS7yf07UECAesNZ4ET8BP2MeCyOSphNTehAa3Y2OO+GraeY2TPs10NApMrjlhT1LKqfnfZJ4rLVL6z+51798dX4tPMSe4Ifqm/wFQSwMEFAACAAgAmLW3VPRNzpgcBAAAQBIAACYAAAB1bml2ZXJzYWwvaHRtbF9wdWJsaXNoaW5nX3NldHRpbmdzLnhtbO1YzW7jNhC++ykIFYs9xXKSXXcbyA5c28EK69hGpAS7wAIBLdE2UYpUSUr5OfW6b9FTsX4OvUmfpEPJduzEMeTuOm2BHuJA1PCbb2Y+zhByTm8jhlIiFRW8YR1WaxYiPBAh5ZOGdemfHbyzkNKYh5gJThoWFxY6bVacOBkxqqYe0RpMFQIYrk5i3bCmWscntn1zc1OlKpbmrWCJBnxVDURkx5IowjWRdszwHfzTdzFR1hyhBAD8RYLPtzUrFYScAulchAkjiIbAnFMTFGbvdcQsu7Aa4eCXiRQJD9uCCYnkZNSwfnjbrtfqxwubAqlDI8JNSlQTFs2yPsFhSA0JzDx6T9CU0MkU2B69sdANDfW0YR3XjgwMmNtPYXLwInRsYNoCcsD1HD8iGodY4+KxcKjJrVaLhWIpvOM4ooEPb5CJv2F1/Ov3n4bdi57b/3DtDwY93x0WJPI99jqOY687coCQSGRAln6clIZE9LGUOctH/hXRDwvFEoBDGMt0HNZWEnJ4XK8/kJnTWcFw7Ge8OVhrHEwhe8B8jJkijr26tDCjRkc40DSF0pBHZMcJY14Sx0LqppYJyb2vLi5ZPAPjjAVfq4B5RiPBQGA5KTgr0YiEfRxBJYZn3EJjKA+7a1iDmHDkYQ66phozGix3qGSkNNW5ns/m1i1JMUOgWTh4BJ171uMkB1MsIW9qdX1eEaOmoHklQPn3B6lIFJIEdMZDSRDDKJbZbKk5lP2OYiw1lSjM34ZEcpp9BdOQ4lgoCD8lCI/HNJhmM4JOi4oVPrb4VoCUknsInxq3BP2a0HuEUwz5CvMnDRlGAXSLNVfVHfEhmEQpoL9wAQGZMFbIv/J6bqd77fY73Y+vUAzqznkERFa/KZj9eOLEbDTeYqwW202NAuOWoLyg/PNrvDCZZ6AsrV1jht4as2xmisU+v16eC5DO9y8mgESUG08YKRolDO/J0YNq1hy9gHZ28vddJRRguUU8u/DaMfKieRRVXcUslPVVkyLMAFop5QmRfyNOHATZDFoXKASCS25X/SiUJvBj2l5uFJmBsWv1UqoSaNrKRAFga/AhNHVzNoQ0HTYUnGezUvi1w6PjN2/rP7776aRq//nbHwdbN80n/ZBhyhejvr111j/ZeyZkBEOThCv73b7fvWi1fffK9T9d+92P/jpAzunptHFsM/o2T0IzWh8PwtE/NwlbSZCAVOBikc1EmboMe61+Gbv+wO96pQAvsi/t7Eun2/fLmHuX7lWrnOng0i3HtFRAgw9lrC6evU2UooJTOinaDKMR1XCp2NtZeSG9b7z50a2CL47IfvT+b07Vxtbwf6pKq0pt6qPIIxE1m16ooe4pa1733P150OvsNX20XP7+g6L71vQVT8vPAmvfARx744eKCqyvf/VpVv4CUEsDBBQAAgAIAJi1t1QDyUH1vwEAAJoGAAAhAAAAdW5pdmVyc2FsL2h0bWxfc2tpbl9zZXR0aW5ncy5qc29ujZTBT4MwFMbv+ysWvJpl6obicZsmSzyYuJvxUNgbIyt9TVvQafzfbWFzBR669kI/fnzta+n3NRjaFiTB8H74VT1X4+fmuNLAaUYVcNnUeY+eOz3QPFvDKsuBZwKCFlIeP/2Vv08EZRyIyjTevzhb7fkF6N5sGNc+LgkLRWia0ErK8J0APyjws1Haoay6JG+f48IYFKMEhQFhRgJVziomuHisml9hC8YS1D/ohiXQMJ1e380WveTJcTK7Xcwjn0swl0zsnzDFUcySXaqwEOuD63h6PZ349HYvQdkT3/UtkGfaLA3k7YmnD+FVeNNPSgVaw2HeuygaRyEJcxYD93wfZq7/gTaM/1hvTZeZzsyRns9sn/u0ZCl0d2kejpul2Q21Xm3uZuF6lzPwYfqKkZztQZ1jhbKQZxygVJi6HemikeskypGtM5HWXFg1knOLdbZ9v2QVGaMY1fp4et06OpvRuGZ560bW4eDduy1xjfO+uDkjKwx523Vr1icqKDglCkrsT7i2WJLLMe3wceNXWzhTO1ArRG4D1Z0TaJsvoJZig07AwtThPQyYMSzZ5va1re3NjxGyjOTsgk9hWy958P0DUEsDBBQAAgAIAJi1t1QXG0yBbgAAAHEAAAAcAAAAdW5pdmVyc2FsL2xvY2FsX3NldHRpbmdzLnhtbLOxr8jNUShLLSrOzM+zVTLUM1BSSM1Lzk/JzEu3VQoNcdO1UFIoLknMS0nMyc9LtVXKy1dSsLfjssnJT07MCU4tKQEqLFYoyEmsTC0KSc0FMkpS/RJzgSqd84G81BIFXQVfoHFpmYdXKunbcQEAUEsDBBQAAgAIAJm1t1R/Be7OBgoAAAshAAAXAAAAdW5pdmVyc2FsL3VuaXZlcnNhbC5wbmftWntQU1cav1pLLa4rFLda1FBlCyouiBBgK0l8QIEqxNpukWCILTUYY3gsgkBIYn0ULGKgqDxN1KbQCiTlJUJeWm3pjoS0oSZCAmmJhsZLiBCTmPcmON0SRnZ29s/dZCbzze875/d953yPc+6duWf2JMUt9fT1BABgaUJ8zF4AWCQCgIWDiz0cmsGTIbsdYkHu3rgdAHNgtcoBFmVsT9wOAG3UJZYPXnTgl7PjU3IB4JWjzv+CUaxfAQC8fjkhZvt7BWnqEQSLkVD43S/WDy052AUe0mmPxd4p+ddf9W4PSxUHbGtfWFm4Znitl1fNH7Z/37ivnrCj3W/svvBs2ruT3IxHkFcbiYeZlcGCv1rf56NJbxUxTF8JJ7ci79KpCNtTldUgpxRpuAaa8ZsVPMD5yypvLkv0r3//us3Ir9DfesnvTuALDvVN6eG6Id14SrzZKKRAViycUWUOD3VU6Nlya3DwDJdW/4l+wMLL6F3sRNGRS9WXjslJkWmLfhtM6p2ZZ6Hs8HXK5afCnWL9YpxT7PESOcXl1xkLHGLb9niH35/jMbZpOsxqTOaZntxjkayqELsp63i3rP9E7cthq0T9h2a4q8fLMJaxQUyxgjX2gW8BW3Ck5rVKbN+5CkcCbubwpu+xvn0h/OZsnejWawcu/I6uuNH/Eqrt0wqySGZVCcI0Ncgi68AMuPFBVRMSYX1ypZ/GtArSMoQq7mNlQkd63EyZRal+6E+vfV1XT4V/OvWoUkD7tjOMMdTm7yzF7Iajh5RtlgdNiLIrjxI3E5GaM5G76tZsnanhvoQSLOSuv803A6+njQ4OGHj2k0+jDJUui/ls4b36P3ObqmtL9SXRVMSl8K35M5V/ruqPguiL0s26xgSNKpZZqr8mVCCDBOfWrF0KAMcVjJ1h1IPle5uNiHSywc++AT6eV6Tx42mPhOCo/rDAFP/hZoc1rqs1aHCraJj4NnE1Tt0qLRXDqRJ/F4MPIzajf5uwMbZTWciB4/InnnVR4Jq6wk0btpR36mkiSByKWPhOzCocbO5m1g3G4zUb1DmMLsVBbwJjPNtvPgPsskP+MKo53iXKCZU4RpfhvD4qUwL1JsjgVHPC88fFUELMKlB7g+W6weW1b6GISBxV0Wvb6E1oMSh5oon73s6jIyrpzXDtvr0f+eLUsC9g53r01xz2R+nz2bdVlEaI8POtHkF94iuLc0nzrk93+7dymzr7hP5cj3miMqWNZ90iuZYO4/vwmYhbov87d1NVdNsmOK8q7eR8oVQO+70ymKkRWp/veLVEl1yOA7k984QyHa3dGEogQQwXnp9pGROfPqzW3qA/n+7fSvgQVQSZv07SVwyKcm9Q52NzOZsav9DNt/tKMTNt+aAINelax2/ENlaKR98dVsTjs76ouSjOmRPY7o9V07f9rFFMfomGZH8px+EHmZmOQt2ek5yWHFXi+dHBspbQv6DH4a6lJF6vC3hbozrIrLnInGufb/z1c+GdryK/nYBxmy6dwaly5izwoRxuMaz8anRRh+EJraDD1WuxNlVONqmz7Fs/uRYXQaRxmwx36t9w4Wec+IliHVsRug92dai5NP/c7OgBzW70DFlyijVmRIGJarcIC9R88lRZE8X8WK7okswc/h1cBj57dv9brtcDeqncdoyjd3TVRG0WGZQi6WSTalBuG5H35aXvGHLeF8Jom9A+zUI6s5xhuMHVv8k1LJMXmh5UIWnWS0z7hn4ieUi4qfCS2X+Xi3X2uhTPKB9awCmBRG7to5j6dffKdgwXe06MehP6zQUjlYdHzc3kV7LISlVOmms/2R8MqVkHkwpQnw8QvOq+jqCWG99L9cRJFJI6HSqXBMUrNUOSYtKqX7GIaqm5lZgoZDMFueL7ESBzZQRWbeKE0qPYYhlPWSzKIgd0Cy/laRtAiPY+R2xZtfsnTpoGZW8n9XPFmr5i/uTDXonOkmw9L5MGzK46ejlWEcFM/LmHR9sTBrI25754GcoQpHdgbTSoVuebrZwqLAchydm9THnvJMVqECs1xgs/gqbofK6yhT0m4nQXTupQ2oagLYmX6+5DqRgxAMWzwFyNLvkAi9iq+YBHl9SDufTlIiYRLay1JnHq6QJZ0OnOarW/VaY0F1pMtt5xnaaN+bDDpRdlMReDFiYeqHvaTn4Tz+PzaKV5qz4K0O+fwl794Q6tR5hHgr8DvfJrL9yQysKwjFeRuwRduqrkbmLDnnA5RvPLFvM+eV8x6fSXecjugFMjNurLSnNQpwAUENPkty27xccvrJO0BlUIJFqbEtYiOWY+tHPYEaYLK2antz/X5zzzy6OkusNcngfNWFSOSi+P1Or+VBrs2KDJtyhYe38/m1Qs82hsYyINnG9+2p+KNvSeGF30tfR4pMERsB4SFwTvdilNZDS/riaSWI9nV1yXxhWV4wU6q0yrl5fN8QeyjjUiG1o/DjxdCx3tl3SvJbTQlaidwjdir9wlHPAFTSBUDIZ44sDeMyhtWgbfx8xEEgRclpnFNJBIlJHxoiMkTLdm3MQYLf6MAKHTjTrd/qydwzf0OWbfdB7GUEnO5+ybffCSNSbdgNGs90Hhz9aysiin/14e6dMf4NUqSQ7phVPRbWoxR6lmBSSdr8MIG1ism51pfHiO2Pa2YtEdEOJzLzN9bCN3tJjv0SL9HmpogGHkcmbCWkI3VSpZ2W2+wQ0MqZ59TcjrD4SFBsUyod/tzkbZ2WifawFe6Cksj77ScHV9hGQcmmmXHtQ2rIhlFVqD6spTEFT0rayxHwl7fDuazrzTTaVK90XlPC5a5tOFRTgKU6XLfEGsxgt1uvF8bgkIT45PNXRJ+2RZJIGUUtZmk7a5emd/M+DbEuzYaZ6EtT7p61p+4MrWKSUqzNF7RUuRuaSFPxZZY9sO7b+lKhJI90RKxGZMwCa0AWPn0XLZJWByQN+prsIR0FRMQiNZkXKMAdLBB40+GwIrWlmRmoPW5bIa2H4ihwwJkfaphTkyW2q/CcTrXUq7pHYbNDRDRm4Ht1A14gkmhrnyKHfy7lVpax6rW8iG+IGK6hQKmm5mQENyYXYTeWRXrzzPqh+faidNTP6j2eXxpv5W07UCtIt9rJdorqYGk7qbetsvdXbij//Njf7PkfGRhAdZNgCkY2N+101X2ydUIMUomQKWckawEf1n//UQGo8xiappPL0u687J8Mf5dbWbO9YKzn7ibC8AeNF5qQCA53/6qg8cP+EmuoluopvoJrqJbqKb6Ca6iW6im+gmuolu4r8hjhYaRo4pnF8SAD/34A5pOHabeWqdEz6WhXceg9ueKgq8nbAg03d4K9JuHj+5DF66ZGY+IVJ9xBa9BKcdv70McXbJghkdVDBh0lLWEmyW6Wp+sfMLgbGqZ7NDy4+ghjT2aJh12babCbCeJOx7zoGE2KQY5o4DJ/4JUEsDBBQAAgAIAJm1t1SrhZIPSgAAAGoAAAAbAAAAdW5pdmVyc2FsL3VuaXZlcnNhbC5wbmcueG1ss7GvyM1RKEstKs7Mz7NVMtQzULK34+WyKShKLctMLVeoAIoBBSFASaESyDVCcMszU0oybJUsjZHEMlIz0zNKbJXMLC3hgvpAIwFQSwMEFAACAAgAbLW3VLx9NfdKAAAASQAAAB8AAAB2aWRlb2xlY3R1cmUvbG9jYWxfc2V0dGluZ3MueG1ss7GvyM1RKEstKs7Mz7NVMtQzUFJIzUvOT8nMS7dVCg1x07VQUiguScxLSczJz0u1VcrLV1Kwt+OyyclPTswJTi0pASos1rfjAgBQSwECAAAUAAIACACci7JU7gPNTEkDAADjCQAAFAAAAAAAAAABAAAAAAAAAAAAdW5pdmVyc2FsL3BsYXllci54bWxQSwECAAAUAAIACACYtbdUQigvPBoHAAAIGwAAHQAAAAAAAAABAAAAAAB7AwAAdW5pdmVyc2FsL2NvbW1vbl9tZXNzYWdlcy5sbmdQSwECAAAUAAIACACYtbdUFR5gG6MAAAB/AQAALgAAAAAAAAABAAAAAADQCgAAdW5pdmVyc2FsL3BsYXliYWNrX2FuZF9uYXZpZ2F0aW9uX3NldHRpbmdzLnhtbFBLAQIAABQAAgAIAJi1t1RLKbn2IAQAALYSAAAnAAAAAAAAAAEAAAAAAL8LAAB1bml2ZXJzYWwvZmxhc2hfcHVibGlzaGluZ19zZXR0aW5ncy54bWxQSwECAAAUAAIACACYtbdUduLTJnwDAADiDAAAIQAAAAAAAAABAAAAAAAkEAAAdW5pdmVyc2FsL2ZsYXNoX3NraW5fc2V0dGluZ3MueG1sUEsBAgAAFAACAAgAmLW3VPRNzpgcBAAAQBIAACYAAAAAAAAAAQAAAAAA3xMAAHVuaXZlcnNhbC9odG1sX3B1Ymxpc2hpbmdfc2V0dGluZ3MueG1sUEsBAgAAFAACAAgAmLW3VAPJQfW/AQAAmgYAACEAAAAAAAAAAQAAAAAAPxgAAHVuaXZlcnNhbC9odG1sX3NraW5fc2V0dGluZ3MuanNvblBLAQIAABQAAgAIAJi1t1QXG0yBbgAAAHEAAAAcAAAAAAAAAAEAAAAAAD0aAAB1bml2ZXJzYWwvbG9jYWxfc2V0dGluZ3MueG1sUEsBAgAAFAACAAgAmbW3VH8F7s4GCgAACyEAABcAAAAAAAAAAAAAAAAA5RoAAHVuaXZlcnNhbC91bml2ZXJzYWwucG5nUEsBAgAAFAACAAgAmbW3VKuFkg9KAAAAagAAABsAAAAAAAAAAQAAAAAAICUAAHVuaXZlcnNhbC91bml2ZXJzYWwucG5nLnhtbFBLAQIAABQAAgAIAGy1t1S8fTX3SgAAAEkAAAAfAAAAAAAAAAEAAAAAAKMlAAB2aWRlb2xlY3R1cmUvbG9jYWxfc2V0dGluZ3MueG1sUEsFBgAAAAALAAsAVQMAAComAAAAAA=="/>
  <p:tag name="ISPRING_CURRENT_PLAYER_ID" val="univers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2A7FEC-516B-43A0-870D-F71ED8A7A741}:332"/>
  <p:tag name="GENSWF_ADVANCE_TIME" val="0.533"/>
  <p:tag name="ISPRING_CUSTOM_TIMING_USED" val="1"/>
  <p:tag name="ISPRING_SLIDE_ID_2" val="{CA70D3C5-50FB-4BD4-BC46-45D5818C0D8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B96362-B794-4523-8B11-1BD9CF626D4C}:326"/>
  <p:tag name="ISPRING_CUSTOM_TIMING_USED" val="1"/>
  <p:tag name="ISPRING_SLIDE_ID_2" val="{A934D819-19BE-41FF-A575-638D9F25658D}"/>
  <p:tag name="GENSWF_ADVANCE_TIME" val="9.3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B96362-B794-4523-8B11-1BD9CF626D4C}:326"/>
  <p:tag name="ISPRING_CUSTOM_TIMING_USED" val="1"/>
  <p:tag name="ISPRING_SLIDE_ID_2" val="{A934D819-19BE-41FF-A575-638D9F25658D}"/>
  <p:tag name="GENSWF_ADVANCE_TIME" val="9.3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B96362-B794-4523-8B11-1BD9CF626D4C}:326"/>
  <p:tag name="ISPRING_CUSTOM_TIMING_USED" val="1"/>
  <p:tag name="ISPRING_SLIDE_ID_2" val="{A934D819-19BE-41FF-A575-638D9F25658D}"/>
  <p:tag name="GENSWF_ADVANCE_TIME" val="9.3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88FE5C-DA53-4B21-9005-168E48E09F1E}:327"/>
  <p:tag name="GENSWF_ADVANCE_TIME" val="5.000"/>
  <p:tag name="ISPRING_CUSTOM_TIMING_USED" val="1"/>
  <p:tag name="ISPRING_SLIDE_ID_2" val="{E7B8CEF5-4DD2-4E6B-AB2B-0392D4F228A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88FE5C-DA53-4B21-9005-168E48E09F1E}:327"/>
  <p:tag name="GENSWF_ADVANCE_TIME" val="5.000"/>
  <p:tag name="ISPRING_CUSTOM_TIMING_USED" val="1"/>
  <p:tag name="ISPRING_SLIDE_ID_2" val="{E7B8CEF5-4DD2-4E6B-AB2B-0392D4F228A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88FE5C-DA53-4B21-9005-168E48E09F1E}:327"/>
  <p:tag name="GENSWF_ADVANCE_TIME" val="5.000"/>
  <p:tag name="ISPRING_CUSTOM_TIMING_USED" val="1"/>
  <p:tag name="ISPRING_SLIDE_ID_2" val="{E7B8CEF5-4DD2-4E6B-AB2B-0392D4F228A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88FE5C-DA53-4B21-9005-168E48E09F1E}:327"/>
  <p:tag name="GENSWF_ADVANCE_TIME" val="5.000"/>
  <p:tag name="ISPRING_CUSTOM_TIMING_USED" val="1"/>
  <p:tag name="ISPRING_SLIDE_ID_2" val="{E7B8CEF5-4DD2-4E6B-AB2B-0392D4F228A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833289-192E-4827-9BE2-27C7A7BDAB63}:328"/>
  <p:tag name="GENSWF_ADVANCE_TIME" val="5.000"/>
  <p:tag name="ISPRING_CUSTOM_TIMING_USED" val="1"/>
  <p:tag name="ISPRING_SLIDE_ID_2" val="{AE840FB7-5965-4FAD-BDEF-FB469ABFA816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833289-192E-4827-9BE2-27C7A7BDAB63}:328"/>
  <p:tag name="GENSWF_ADVANCE_TIME" val="5.000"/>
  <p:tag name="ISPRING_CUSTOM_TIMING_USED" val="1"/>
  <p:tag name="ISPRING_SLIDE_ID_2" val="{AE840FB7-5965-4FAD-BDEF-FB469ABFA81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  <p:tag name="GENSWF_SLIDE_UID" val="{9CC7D605-25DA-4598-8EB6-2726E23A364E}:261"/>
  <p:tag name="GENSWF_ADVANCE_TIME" val="8.980"/>
  <p:tag name="ISPRING_CUSTOM_TIMING_USED" val="1"/>
  <p:tag name="ISPRING_SLIDE_ID_2" val="{31FE8C9D-5B46-4D61-A9A4-CC84095C10D0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833289-192E-4827-9BE2-27C7A7BDAB63}:328"/>
  <p:tag name="GENSWF_ADVANCE_TIME" val="5.000"/>
  <p:tag name="ISPRING_CUSTOM_TIMING_USED" val="1"/>
  <p:tag name="ISPRING_SLIDE_ID_2" val="{AE840FB7-5965-4FAD-BDEF-FB469ABFA816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E6EF72-69E3-480B-8A05-9EDC3117F8B3}:330"/>
  <p:tag name="GENSWF_ADVANCE_TIME" val="5.000"/>
  <p:tag name="ISPRING_CUSTOM_TIMING_USED" val="1"/>
  <p:tag name="ISPRING_SLIDE_ID_2" val="{D2355761-4769-4218-8ADB-A3BA7C933676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1369D6-1B08-423B-8CB0-75C98B39B922}:331"/>
  <p:tag name="GENSWF_ADVANCE_TIME" val="5.000"/>
  <p:tag name="ISPRING_CUSTOM_TIMING_USED" val="1"/>
  <p:tag name="ISPRING_SLIDE_ID_2" val="{077F0C67-ACDC-4E9A-A523-20CF94F5230A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A4AD3F-9C3D-4F0C-BD14-170BED6805D9}:329"/>
  <p:tag name="GENSWF_ADVANCE_TIME" val="5.000"/>
  <p:tag name="ISPRING_CUSTOM_TIMING_USED" val="1"/>
  <p:tag name="ISPRING_SLIDE_ID_2" val="{EA7B4E3A-104A-48C9-96E7-23AD0C3BEC8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C085EC-4F70-4C10-A511-10B7E0DEF5AB}:333"/>
  <p:tag name="GENSWF_ADVANCE_TIME" val="5.000"/>
  <p:tag name="ISPRING_CUSTOM_TIMING_USED" val="1"/>
  <p:tag name="ISPRING_SLIDE_ID_2" val="{6798AB1A-744B-4B9B-8DF9-F88832F9937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D0DAEB-864D-410B-88A5-3518E6E7FFC5}:313"/>
  <p:tag name="GENSWF_ADVANCE_TIME" val="6.938"/>
  <p:tag name="ISPRING_CUSTOM_TIMING_USED" val="1"/>
  <p:tag name="ISPRING_SLIDE_ID_2" val="{EDD5C3B8-7C3A-48FC-9D4B-47CCB3ED72D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D0DAEB-864D-410B-88A5-3518E6E7FFC5}:313"/>
  <p:tag name="GENSWF_ADVANCE_TIME" val="6.938"/>
  <p:tag name="ISPRING_CUSTOM_TIMING_USED" val="1"/>
  <p:tag name="ISPRING_SLIDE_ID_2" val="{EDD5C3B8-7C3A-48FC-9D4B-47CCB3ED72D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24E292-4D47-418C-AF01-1161AA1BDFCF}:277"/>
  <p:tag name="GENSWF_ADVANCE_TIME" val="1.832"/>
  <p:tag name="ISPRING_CUSTOM_TIMING_USED" val="1"/>
  <p:tag name="ISPRING_SLIDE_ID_2" val="{A33FACAE-3EAD-4E19-AD69-F2B3322742C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24E292-4D47-418C-AF01-1161AA1BDFCF}:277"/>
  <p:tag name="GENSWF_ADVANCE_TIME" val="1.832"/>
  <p:tag name="ISPRING_CUSTOM_TIMING_USED" val="1"/>
  <p:tag name="ISPRING_SLIDE_ID_2" val="{A33FACAE-3EAD-4E19-AD69-F2B3322742C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FE7B24-F0D0-466F-9466-24939044340E}:325"/>
  <p:tag name="GENSWF_ADVANCE_TIME" val="3.390"/>
  <p:tag name="TIMING" val="|1.519"/>
  <p:tag name="ISPRING_CUSTOM_TIMING_USED" val="1"/>
  <p:tag name="ISPRING_SLIDE_ID_2" val="{F949B23B-F8E9-48A3-BA95-A8FAB5CC73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2A7FEC-516B-43A0-870D-F71ED8A7A741}:332"/>
  <p:tag name="GENSWF_ADVANCE_TIME" val="0.533"/>
  <p:tag name="ISPRING_CUSTOM_TIMING_USED" val="1"/>
  <p:tag name="ISPRING_SLIDE_ID_2" val="{CA70D3C5-50FB-4BD4-BC46-45D5818C0D8C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2A7FEC-516B-43A0-870D-F71ED8A7A741}:332"/>
  <p:tag name="GENSWF_ADVANCE_TIME" val="0.533"/>
  <p:tag name="ISPRING_CUSTOM_TIMING_USED" val="1"/>
  <p:tag name="ISPRING_SLIDE_ID_2" val="{CA70D3C5-50FB-4BD4-BC46-45D5818C0D8C}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19183</TotalTime>
  <Words>1147</Words>
  <Application>Microsoft Office PowerPoint</Application>
  <PresentationFormat>Grand écran</PresentationFormat>
  <Paragraphs>290</Paragraphs>
  <Slides>24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Thème Office</vt:lpstr>
      <vt:lpstr>Evolution of P-wave velocities during antigorite dehydration  at pressures up to 2.5 GPa </vt:lpstr>
      <vt:lpstr>Présentation PowerPoint</vt:lpstr>
      <vt:lpstr>Présentation PowerPoint</vt:lpstr>
      <vt:lpstr>Active acoustic monitoring since 1993 until 2019 :</vt:lpstr>
      <vt:lpstr>Active acoustic monitoring since 1993 until 2019 :</vt:lpstr>
      <vt:lpstr>Our apparatus :</vt:lpstr>
      <vt:lpstr>Our apparatus :</vt:lpstr>
      <vt:lpstr>Our apparatus :</vt:lpstr>
      <vt:lpstr>Our apparatus :</vt:lpstr>
      <vt:lpstr>Experimental conditions:</vt:lpstr>
      <vt:lpstr>Experimental conditions:</vt:lpstr>
      <vt:lpstr>Experiment conditions:</vt:lpstr>
      <vt:lpstr>Dependence of V_P on temperature:</vt:lpstr>
      <vt:lpstr>Présentation PowerPoint</vt:lpstr>
      <vt:lpstr>Dependence of V_P and microstructure on temperature:</vt:lpstr>
      <vt:lpstr>Présentation PowerPoint</vt:lpstr>
      <vt:lpstr>Dependence of V_P on pressure:</vt:lpstr>
      <vt:lpstr>Dependence of V_P and microstructure on pressure:</vt:lpstr>
      <vt:lpstr>Dependence of V_P and microstructure on pressure:</vt:lpstr>
      <vt:lpstr>Effective medium modelling of the relationship between elastic moduli and reaction extent :</vt:lpstr>
      <vt:lpstr>Présentation PowerPoint</vt:lpstr>
      <vt:lpstr>Kinetics and P-wave velocity change: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EGU22_serp [Enregistrement automatique]</dc:title>
  <dc:creator>Arefeh</dc:creator>
  <cp:lastModifiedBy>Gasc</cp:lastModifiedBy>
  <cp:revision>159</cp:revision>
  <dcterms:created xsi:type="dcterms:W3CDTF">2020-12-11T13:36:04Z</dcterms:created>
  <dcterms:modified xsi:type="dcterms:W3CDTF">2022-05-24T14:21:52Z</dcterms:modified>
</cp:coreProperties>
</file>