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2"/>
  </p:notesMasterIdLst>
  <p:sldIdLst>
    <p:sldId id="256" r:id="rId3"/>
    <p:sldId id="258" r:id="rId4"/>
    <p:sldId id="555" r:id="rId5"/>
    <p:sldId id="610" r:id="rId6"/>
    <p:sldId id="628" r:id="rId7"/>
    <p:sldId id="634" r:id="rId8"/>
    <p:sldId id="566" r:id="rId9"/>
    <p:sldId id="637" r:id="rId10"/>
    <p:sldId id="64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5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73" autoAdjust="0"/>
  </p:normalViewPr>
  <p:slideViewPr>
    <p:cSldViewPr>
      <p:cViewPr varScale="1">
        <p:scale>
          <a:sx n="87" d="100"/>
          <a:sy n="87" d="100"/>
        </p:scale>
        <p:origin x="1363" y="58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769E-C829-4283-B80E-CB90D995C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70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769E-C829-4283-B80E-CB90D995C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39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Monday, May 23, 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14BF-C004-4398-9186-5EE680724D95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EF5B-F2CC-4EC5-8F1F-29A8BF9EFFA9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709C1-563D-4D9C-B702-B64C84A5A174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03D9-A6EB-41FB-BF22-3F49E470997E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0534-5698-4F62-9CFE-5DE61A073E78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7A3-B249-4F87-AB1A-1E06AC1AA2A4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6142-29B2-49CC-BCC6-A3AD70B4960E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86C4691-4882-40A8-AF62-8CF6A18D40B2}" type="datetime2">
              <a:rPr lang="en-US" smtClean="0"/>
              <a:pPr/>
              <a:t>Monday, May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Monday, May 23, 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Monday, May 23, 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409411" y="3835840"/>
            <a:ext cx="8263223" cy="88930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0000"/>
              </a:lnSpc>
            </a:pPr>
            <a:r>
              <a:rPr lang="sk-SK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Patrik </a:t>
            </a:r>
            <a:r>
              <a:rPr lang="sk-SK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Sleziak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Michal Danko,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Jan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Ladislav Holko,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Juraj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Parajka</a:t>
            </a:r>
            <a:endParaRPr lang="sk-SK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220543" y="1722592"/>
            <a:ext cx="8640960" cy="174858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0000"/>
              </a:lnSpc>
            </a:pP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</a:t>
            </a:r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measured and satellite-derived ASCAT surface </a:t>
            </a: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 </a:t>
            </a:r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 a small mountain </a:t>
            </a:r>
            <a:r>
              <a:rPr lang="en-US" sz="3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24618" y="476672"/>
            <a:ext cx="4062569" cy="805922"/>
            <a:chOff x="1948569" y="376218"/>
            <a:chExt cx="4062569" cy="805922"/>
          </a:xfrm>
        </p:grpSpPr>
        <p:pic>
          <p:nvPicPr>
            <p:cNvPr id="19" name="Obráze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569" y="381099"/>
              <a:ext cx="1013316" cy="801041"/>
            </a:xfrm>
            <a:prstGeom prst="rect">
              <a:avLst/>
            </a:prstGeom>
          </p:spPr>
        </p:pic>
        <p:pic>
          <p:nvPicPr>
            <p:cNvPr id="20" name="Obráze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712" y="376218"/>
              <a:ext cx="2746426" cy="801041"/>
            </a:xfrm>
            <a:prstGeom prst="rect">
              <a:avLst/>
            </a:prstGeom>
          </p:spPr>
        </p:pic>
      </p:grpSp>
      <p:cxnSp>
        <p:nvCxnSpPr>
          <p:cNvPr id="21" name="Rovná spojnica 3"/>
          <p:cNvCxnSpPr/>
          <p:nvPr/>
        </p:nvCxnSpPr>
        <p:spPr>
          <a:xfrm>
            <a:off x="184377" y="1571045"/>
            <a:ext cx="8611201" cy="2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3"/>
          <p:cNvCxnSpPr/>
          <p:nvPr/>
        </p:nvCxnSpPr>
        <p:spPr>
          <a:xfrm>
            <a:off x="235423" y="3549445"/>
            <a:ext cx="8611201" cy="23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/>
          </p:cNvSpPr>
          <p:nvPr/>
        </p:nvSpPr>
        <p:spPr>
          <a:xfrm>
            <a:off x="853423" y="5877272"/>
            <a:ext cx="7273107" cy="4629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10000"/>
              </a:lnSpc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Vienna</a:t>
            </a:r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Austria &amp; Online | </a:t>
            </a:r>
            <a:r>
              <a:rPr 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sk-SK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23527" y="1375753"/>
            <a:ext cx="8496945" cy="52205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Soil water plays an important role in affecting hydrological response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alpine catchments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endParaRPr lang="sk-S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representativeness of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soil moisture in mountains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is still not well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understood.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endParaRPr lang="sk-SK" sz="15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10000"/>
              </a:lnSpc>
              <a:buNone/>
            </a:pP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sk-SK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sk-SK" sz="15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analyse and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sk-SK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satellite-derived ASCAT soil moisture</a:t>
            </a:r>
            <a:r>
              <a:rPr lang="en-GB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sk-SK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 measurements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in 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small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experimental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mountain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catchment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kern="1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Jalovecký Creek catchment</a:t>
            </a:r>
            <a:endParaRPr lang="en-GB" sz="3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76672" y="1340768"/>
            <a:ext cx="8798497" cy="280831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Tx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hydrological cycle of the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part of the Western Carpathians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buClrTx/>
            </a:pP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0" algn="just">
              <a:lnSpc>
                <a:spcPct val="110000"/>
              </a:lnSpc>
              <a:buClrTx/>
              <a:buNone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8748464" y="6453336"/>
            <a:ext cx="252611" cy="2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en-US" sz="800" dirty="0" smtClean="0"/>
              <a:t>7</a:t>
            </a:r>
            <a:endParaRPr lang="en-US" altLang="en-US" sz="800" dirty="0" smtClean="0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quarter" idx="4294967295"/>
          </p:nvPr>
        </p:nvSpPr>
        <p:spPr bwMode="auto">
          <a:xfrm>
            <a:off x="7308304" y="6453336"/>
            <a:ext cx="846749" cy="2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en-US" sz="800" dirty="0" smtClean="0"/>
              <a:t>24.4. 2019</a:t>
            </a:r>
            <a:endParaRPr lang="en-US" altLang="en-US" sz="800" dirty="0" smtClean="0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276671" y="2348880"/>
            <a:ext cx="5507068" cy="148783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10000"/>
              </a:lnSpc>
              <a:buClrTx/>
            </a:pPr>
            <a:endParaRPr lang="sk-SK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0000"/>
              </a:lnSpc>
              <a:buClrTx/>
            </a:pPr>
            <a:endParaRPr lang="sk-SK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ClrTx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Hydrological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and research are conducted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1986 (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</a:t>
            </a:r>
            <a:r>
              <a:rPr lang="sk-S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2012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0000"/>
              </a:lnSpc>
              <a:buClrTx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lvl="2" indent="0" algn="just">
              <a:lnSpc>
                <a:spcPct val="110000"/>
              </a:lnSpc>
              <a:buClrTx/>
              <a:buFont typeface="Wingdings 2"/>
              <a:buNone/>
            </a:pPr>
            <a:endParaRPr 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" y="4053840"/>
            <a:ext cx="905256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22" y="1844824"/>
            <a:ext cx="3258147" cy="230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Soil moisture</a:t>
            </a:r>
            <a:r>
              <a:rPr lang="en-GB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  <a:endParaRPr lang="en-GB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2" y="1417638"/>
            <a:ext cx="6079335" cy="51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 </a:t>
            </a:r>
            <a:r>
              <a:rPr lang="sk-SK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ASCAT</a:t>
            </a:r>
            <a:r>
              <a:rPr lang="en-GB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satellite soil moisture product</a:t>
            </a:r>
            <a:endParaRPr lang="en-GB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4"/>
          <p:cNvSpPr txBox="1"/>
          <p:nvPr/>
        </p:nvSpPr>
        <p:spPr>
          <a:xfrm>
            <a:off x="4742339" y="1417638"/>
            <a:ext cx="41126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product created by combining </a:t>
            </a:r>
            <a:r>
              <a:rPr lang="en-US" altLang="sk-SK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ASCAT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sk-SK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Sentinel-1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</a:p>
          <a:p>
            <a:pPr algn="just"/>
            <a:endParaRPr lang="en-US" alt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of the ASCAT product provides data with </a:t>
            </a:r>
            <a:r>
              <a:rPr lang="en-US" altLang="sk-SK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altLang="sk-SK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and temporal </a:t>
            </a:r>
            <a:r>
              <a:rPr lang="en-US" altLang="sk-SK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resolutions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</a:t>
            </a:r>
            <a:r>
              <a:rPr lang="en-US" altLang="sk-SK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moisture mapping under vegetation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altLang="sk-SK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altLang="sk-S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Satellite-derived soil moisture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represented 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altLang="sk-SK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Water Index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 are determined by an </a:t>
            </a:r>
            <a:r>
              <a:rPr lang="en-US" altLang="sk-SK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 filter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altLang="sk-SK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delays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 (T in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reduction of the infiltration of the soil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en-US" altLang="sk-SK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altLang="sk-SK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6" y="1417638"/>
            <a:ext cx="4376133" cy="49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k-SK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4"/>
          <p:cNvSpPr txBox="1"/>
          <p:nvPr/>
        </p:nvSpPr>
        <p:spPr>
          <a:xfrm>
            <a:off x="457200" y="1095222"/>
            <a:ext cx="83721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sk-SK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impact of the SWI exponential filter </a:t>
            </a:r>
            <a:r>
              <a:rPr lang="en-GB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(T = 1, 2, 5, 10</a:t>
            </a:r>
            <a:r>
              <a:rPr lang="sk-SK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 situ measurements at 5 cm depth</a:t>
            </a:r>
            <a:r>
              <a:rPr lang="en-GB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GB" altLang="sk-SK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Visually good match, higher T values = greater smoothing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3" y="2322932"/>
            <a:ext cx="7586654" cy="4531159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idx="1"/>
          </p:nvPr>
        </p:nvSpPr>
        <p:spPr>
          <a:xfrm>
            <a:off x="5677775" y="2564904"/>
            <a:ext cx="2664296" cy="432048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10000"/>
              </a:lnSpc>
              <a:buClrTx/>
              <a:buNone/>
            </a:pPr>
            <a:r>
              <a:rPr 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2018 (only summer)</a:t>
            </a: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0" algn="just">
              <a:lnSpc>
                <a:spcPct val="110000"/>
              </a:lnSpc>
              <a:buClrTx/>
              <a:buNone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" y="1268760"/>
            <a:ext cx="9038835" cy="4968552"/>
          </a:xfrm>
          <a:prstGeom prst="rect">
            <a:avLst/>
          </a:prstGeom>
        </p:spPr>
      </p:pic>
      <p:sp>
        <p:nvSpPr>
          <p:cNvPr id="8" name="Rectangle 2"/>
          <p:cNvSpPr>
            <a:spLocks noGrp="1"/>
          </p:cNvSpPr>
          <p:nvPr>
            <p:ph idx="1"/>
          </p:nvPr>
        </p:nvSpPr>
        <p:spPr>
          <a:xfrm>
            <a:off x="611560" y="4869160"/>
            <a:ext cx="3322712" cy="43204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0000"/>
              </a:lnSpc>
              <a:buClrTx/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(summer + winter)</a:t>
            </a: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0" algn="just">
              <a:lnSpc>
                <a:spcPct val="110000"/>
              </a:lnSpc>
              <a:buClrTx/>
              <a:buNone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4"/>
          <p:cNvSpPr txBox="1"/>
          <p:nvPr/>
        </p:nvSpPr>
        <p:spPr>
          <a:xfrm>
            <a:off x="232094" y="50861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soil moisture at open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area (5 cm depth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vs satellite (SWI 001)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1560" y="2492896"/>
            <a:ext cx="2160240" cy="216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4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5" y="1412776"/>
            <a:ext cx="8867653" cy="5040560"/>
          </a:xfrm>
          <a:prstGeom prst="rect">
            <a:avLst/>
          </a:prstGeom>
        </p:spPr>
      </p:pic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611560" y="5131060"/>
            <a:ext cx="3168352" cy="432048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10000"/>
              </a:lnSpc>
              <a:buClrTx/>
              <a:buNone/>
            </a:pPr>
            <a:r>
              <a:rPr 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2018 (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sk-SK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+ winter)</a:t>
            </a: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10000"/>
              </a:lnSpc>
              <a:buClrTx/>
            </a:pPr>
            <a:endParaRPr lang="sk-SK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0" algn="just">
              <a:lnSpc>
                <a:spcPct val="110000"/>
              </a:lnSpc>
              <a:buClrTx/>
              <a:buNone/>
            </a:pPr>
            <a:endParaRPr lang="sk-SK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2094" y="50861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soil moisture at forest (10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cm depth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vs satellite (SWI 002, SWI 005, SWI 010)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9552" y="2420888"/>
            <a:ext cx="2016224" cy="2684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7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869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kern="1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3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/>
          </p:cNvSpPr>
          <p:nvPr>
            <p:ph idx="1"/>
          </p:nvPr>
        </p:nvSpPr>
        <p:spPr>
          <a:xfrm>
            <a:off x="457200" y="1351694"/>
            <a:ext cx="8291264" cy="5173650"/>
          </a:xfrm>
        </p:spPr>
        <p:txBody>
          <a:bodyPr>
            <a:noAutofit/>
          </a:bodyPr>
          <a:lstStyle/>
          <a:p>
            <a:pPr algn="just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T-values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1-10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correlations in the shallow subsurface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(0–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summer/winter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endParaRPr lang="en-GB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Need to better mask snow and frozen ground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buNone/>
            </a:pPr>
            <a:endParaRPr lang="sk-SK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Verify the value of the satellite product in hydrological modelling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sk-SK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Based on the ASCAT data try to detect the 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snow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melting time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 algn="just">
              <a:buNone/>
            </a:pPr>
            <a:endParaRPr lang="sk-SK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C76B0C-9808-4E65-A53B-04E05B24A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363</Words>
  <Application>Microsoft Office PowerPoint</Application>
  <PresentationFormat>On-screen Show (4:3)</PresentationFormat>
  <Paragraphs>158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Hala</vt:lpstr>
      <vt:lpstr>PowerPoint Presentation</vt:lpstr>
      <vt:lpstr>Introduction</vt:lpstr>
      <vt:lpstr>Jalovecký Creek catchment</vt:lpstr>
      <vt:lpstr>Soil moisture measurements</vt:lpstr>
      <vt:lpstr>S1 ASCAT satellite soil moisture product</vt:lpstr>
      <vt:lpstr>Results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2016-06-30T13:17:01Z</dcterms:created>
  <dcterms:modified xsi:type="dcterms:W3CDTF">2022-05-23T06:57:36Z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