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2"/>
  </p:notesMasterIdLst>
  <p:sldIdLst>
    <p:sldId id="256" r:id="rId3"/>
    <p:sldId id="257" r:id="rId4"/>
    <p:sldId id="261" r:id="rId5"/>
    <p:sldId id="258" r:id="rId6"/>
    <p:sldId id="263" r:id="rId7"/>
    <p:sldId id="264" r:id="rId8"/>
    <p:sldId id="260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5113-62D0-45F9-9F0D-87CBA15E1AFF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8FD65-C1C8-4790-AB15-C1F03AD24D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27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4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35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51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05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8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42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16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982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83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270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38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183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0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7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45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3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4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75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1E5C80-690A-4641-9D31-8CF24793D26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78BA-1E33-4A4C-A9A0-D5FD37EE7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7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00146" y="1172653"/>
            <a:ext cx="9953625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400" b="1" i="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Variations and Significance of Mg/</a:t>
            </a:r>
            <a:r>
              <a:rPr lang="en-US" altLang="zh-CN" sz="3400" b="1" i="0" dirty="0" err="1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3400" b="1" i="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 and </a:t>
            </a:r>
            <a:r>
              <a:rPr lang="en-US" altLang="zh-CN" sz="3400" b="1" i="0" baseline="3000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87</a:t>
            </a:r>
            <a:r>
              <a:rPr lang="en-US" altLang="zh-CN" sz="3400" b="1" i="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Sr/</a:t>
            </a:r>
            <a:r>
              <a:rPr lang="en-US" altLang="zh-CN" sz="3400" b="1" i="0" baseline="3000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86</a:t>
            </a:r>
            <a:r>
              <a:rPr lang="en-US" altLang="zh-CN" sz="3400" b="1" i="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Sr of drip water and active speleothem in </a:t>
            </a:r>
            <a:r>
              <a:rPr lang="en-US" altLang="zh-CN" sz="3400" b="1" i="0" dirty="0" err="1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Furong</a:t>
            </a:r>
            <a:r>
              <a:rPr lang="en-US" altLang="zh-CN" sz="3400" b="1" i="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  <a:cs typeface="Times New Roman" panose="02020603050405020304" pitchFamily="18" charset="0"/>
              </a:rPr>
              <a:t> Cave, Southwest China</a:t>
            </a:r>
            <a:endParaRPr lang="zh-CN" altLang="en-US" sz="3400" b="1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1172" y="3453110"/>
            <a:ext cx="8791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i="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</a:rPr>
              <a:t>Jun-Yun Li, Ting-Yong Li, </a:t>
            </a:r>
            <a:r>
              <a:rPr lang="en-US" altLang="zh-CN" i="0" dirty="0" err="1" smtClean="0">
                <a:solidFill>
                  <a:srgbClr val="212529"/>
                </a:solidFill>
                <a:effectLst/>
                <a:latin typeface="Bodoni MT" panose="02070603080606020203" pitchFamily="18" charset="0"/>
              </a:rPr>
              <a:t>Chuan</a:t>
            </a:r>
            <a:r>
              <a:rPr lang="en-US" altLang="zh-CN" i="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</a:rPr>
              <a:t>-Chou Shen, Tsai-</a:t>
            </a:r>
            <a:r>
              <a:rPr lang="en-US" altLang="zh-CN" i="0" dirty="0" err="1" smtClean="0">
                <a:solidFill>
                  <a:srgbClr val="212529"/>
                </a:solidFill>
                <a:effectLst/>
                <a:latin typeface="Bodoni MT" panose="02070603080606020203" pitchFamily="18" charset="0"/>
              </a:rPr>
              <a:t>Luen</a:t>
            </a:r>
            <a:r>
              <a:rPr lang="en-US" altLang="zh-CN" i="0" dirty="0" smtClean="0">
                <a:solidFill>
                  <a:srgbClr val="212529"/>
                </a:solidFill>
                <a:effectLst/>
                <a:latin typeface="Bodoni MT" panose="02070603080606020203" pitchFamily="18" charset="0"/>
              </a:rPr>
              <a:t> Yu, Tao-Tao Zhang, Yao Wu, Jing-Li Zhou, Chao-Jun Chen, Jian Zhang</a:t>
            </a:r>
            <a:endParaRPr lang="zh-CN" altLang="en-US" dirty="0">
              <a:latin typeface="Bodoni MT" panose="02070603080606020203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780"/>
            <a:ext cx="2950914" cy="796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21975" r="-396" b="24096"/>
          <a:stretch/>
        </p:blipFill>
        <p:spPr>
          <a:xfrm>
            <a:off x="10063451" y="0"/>
            <a:ext cx="2071317" cy="8367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45777" y="4752173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212529"/>
                </a:solidFill>
                <a:cs typeface="Times New Roman" panose="02020603050405020304" pitchFamily="18" charset="0"/>
              </a:rPr>
              <a:t>Southwest University, Chongqing, China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212529"/>
                </a:solidFill>
                <a:cs typeface="Times New Roman" panose="02020603050405020304" pitchFamily="18" charset="0"/>
              </a:rPr>
              <a:t>E-mail: jxljy@swu.edu.cn</a:t>
            </a:r>
            <a:endParaRPr lang="zh-CN" altLang="en-US" dirty="0">
              <a:solidFill>
                <a:srgbClr val="212529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532685"/>
            <a:ext cx="12192000" cy="3253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4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35320" y="1241237"/>
            <a:ext cx="2542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Furong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Cave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2566" r="42600" b="7407"/>
          <a:stretch/>
        </p:blipFill>
        <p:spPr>
          <a:xfrm>
            <a:off x="265720" y="2594256"/>
            <a:ext cx="4386113" cy="319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"/>
            <a:ext cx="2604563" cy="7033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21975" r="-396" b="24096"/>
          <a:stretch/>
        </p:blipFill>
        <p:spPr>
          <a:xfrm>
            <a:off x="10193909" y="5855678"/>
            <a:ext cx="1879292" cy="75913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6614809"/>
            <a:ext cx="12192000" cy="2431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151980" y="1068786"/>
            <a:ext cx="6757850" cy="3886080"/>
            <a:chOff x="5151980" y="1068786"/>
            <a:chExt cx="6757850" cy="3886080"/>
          </a:xfrm>
        </p:grpSpPr>
        <p:grpSp>
          <p:nvGrpSpPr>
            <p:cNvPr id="20" name="组合 19"/>
            <p:cNvGrpSpPr/>
            <p:nvPr/>
          </p:nvGrpSpPr>
          <p:grpSpPr>
            <a:xfrm>
              <a:off x="5151980" y="1068786"/>
              <a:ext cx="6757850" cy="3886080"/>
              <a:chOff x="5062543" y="1818834"/>
              <a:chExt cx="7147338" cy="4110054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2543" y="1818834"/>
                <a:ext cx="7147338" cy="41100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文本框 17"/>
              <p:cNvSpPr txBox="1"/>
              <p:nvPr/>
            </p:nvSpPr>
            <p:spPr>
              <a:xfrm rot="4464507">
                <a:off x="7381502" y="3980863"/>
                <a:ext cx="1448205" cy="358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Furong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River</a:t>
                </a:r>
                <a:endPara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4730" y="3279903"/>
                <a:ext cx="2560571" cy="1959577"/>
              </a:xfrm>
              <a:prstGeom prst="rect">
                <a:avLst/>
              </a:prstGeom>
            </p:spPr>
          </p:pic>
        </p:grpSp>
        <p:sp>
          <p:nvSpPr>
            <p:cNvPr id="2" name="文本框 1"/>
            <p:cNvSpPr txBox="1"/>
            <p:nvPr/>
          </p:nvSpPr>
          <p:spPr>
            <a:xfrm>
              <a:off x="9608554" y="2457828"/>
              <a:ext cx="1344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>
                  <a:solidFill>
                    <a:schemeClr val="bg1"/>
                  </a:solidFill>
                </a:rPr>
                <a:t>Furong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 Cave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0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00" y="225869"/>
            <a:ext cx="3944342" cy="3018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7" t="5915" r="2358" b="9542"/>
          <a:stretch/>
        </p:blipFill>
        <p:spPr>
          <a:xfrm>
            <a:off x="710305" y="2063668"/>
            <a:ext cx="3623569" cy="3292648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580" y="48725"/>
            <a:ext cx="2333063" cy="6300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21975" r="-396" b="24096"/>
          <a:stretch/>
        </p:blipFill>
        <p:spPr>
          <a:xfrm>
            <a:off x="9973457" y="5785339"/>
            <a:ext cx="2040655" cy="8243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614809"/>
            <a:ext cx="12192000" cy="2431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3" descr="SE (7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92" y="395654"/>
            <a:ext cx="2052064" cy="273661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5620710" y="3873677"/>
            <a:ext cx="3831981" cy="2250044"/>
            <a:chOff x="5978769" y="3883201"/>
            <a:chExt cx="4092984" cy="2403299"/>
          </a:xfrm>
        </p:grpSpPr>
        <p:pic>
          <p:nvPicPr>
            <p:cNvPr id="10" name="图片 1" descr="DSC0109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41"/>
            <a:stretch/>
          </p:blipFill>
          <p:spPr bwMode="auto">
            <a:xfrm>
              <a:off x="5978769" y="3883201"/>
              <a:ext cx="4092984" cy="2403299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7376510" y="5028149"/>
              <a:ext cx="611790" cy="6117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66531" y="1027484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2. Sampling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981575" y="318556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Soil water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11017" y="615571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Active speleothem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614809"/>
            <a:ext cx="12192000" cy="2431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0986" y="129461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3. Results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8" y="949570"/>
            <a:ext cx="4048309" cy="51698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/>
          <a:stretch/>
        </p:blipFill>
        <p:spPr>
          <a:xfrm>
            <a:off x="750665" y="1148045"/>
            <a:ext cx="3159491" cy="526894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5992" y="668125"/>
            <a:ext cx="579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3.1 Mg, </a:t>
            </a:r>
            <a:r>
              <a:rPr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, and Mg/</a:t>
            </a:r>
            <a:r>
              <a:rPr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in soil water and </a:t>
            </a:r>
            <a:r>
              <a:rPr lang="en-US" altLang="zh-CN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drip 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zh-CN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7214" y="3648661"/>
            <a:ext cx="3815863" cy="2031325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showed that the decreasing trend of the monthly average Mg contents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Mg/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ratios of the drip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with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increasing rainfall during 2009 to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but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contents of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no obvious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</a:p>
        </p:txBody>
      </p:sp>
      <p:sp>
        <p:nvSpPr>
          <p:cNvPr id="10" name="矩形 9"/>
          <p:cNvSpPr/>
          <p:nvPr/>
        </p:nvSpPr>
        <p:spPr>
          <a:xfrm>
            <a:off x="4097214" y="1590222"/>
            <a:ext cx="3815863" cy="92333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seasonal variations of Mg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soil water and drip water as well as Mg/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ratios.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1424" y="38061"/>
            <a:ext cx="2333063" cy="6300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21975" r="-396" b="24096"/>
          <a:stretch/>
        </p:blipFill>
        <p:spPr>
          <a:xfrm>
            <a:off x="7763608" y="-25926"/>
            <a:ext cx="1876581" cy="7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614809"/>
            <a:ext cx="12192000" cy="2431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r="5577"/>
          <a:stretch/>
        </p:blipFill>
        <p:spPr>
          <a:xfrm>
            <a:off x="7066452" y="492278"/>
            <a:ext cx="3809633" cy="60475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9952" y="836071"/>
            <a:ext cx="508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Mg, </a:t>
            </a:r>
            <a:r>
              <a:rPr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, and Mg/</a:t>
            </a:r>
            <a:r>
              <a:rPr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zh-CN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active speleothem</a:t>
            </a:r>
            <a:endParaRPr lang="zh-CN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7168" y="1401"/>
            <a:ext cx="2333063" cy="6300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21975" r="-396" b="24096"/>
          <a:stretch/>
        </p:blipFill>
        <p:spPr>
          <a:xfrm>
            <a:off x="10134155" y="-16557"/>
            <a:ext cx="1876581" cy="7580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76912" y="1592452"/>
            <a:ext cx="49515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Mg in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speleothem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affected by the content of Mg in drip water.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6911" y="4022605"/>
            <a:ext cx="495153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of growth rate, more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less Mg may enter into the calcium carbonate crystals, which resulted in the decrease of Mg/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ratios in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speleothem.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6911" y="2876855"/>
            <a:ext cx="49515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contents in active speleothem is influenced by the growth rate.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0085" r="4580" b="3234"/>
          <a:stretch/>
        </p:blipFill>
        <p:spPr>
          <a:xfrm>
            <a:off x="875179" y="1799459"/>
            <a:ext cx="5002811" cy="388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1" y="201877"/>
            <a:ext cx="2394609" cy="646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21975" r="-396" b="24096"/>
          <a:stretch/>
        </p:blipFill>
        <p:spPr>
          <a:xfrm>
            <a:off x="2991408" y="218499"/>
            <a:ext cx="1650930" cy="6668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614809"/>
            <a:ext cx="12192000" cy="2431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83215" y="4622450"/>
            <a:ext cx="490610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Sr/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drip water are closer to bedrocks than soil water. It suggests that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bedrock controls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contents in drip water.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83215" y="1718809"/>
            <a:ext cx="490610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Sr/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values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soil are higher than that of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limestone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chemical weathering.</a:t>
            </a:r>
          </a:p>
        </p:txBody>
      </p:sp>
      <p:sp>
        <p:nvSpPr>
          <p:cNvPr id="3" name="矩形 2"/>
          <p:cNvSpPr/>
          <p:nvPr/>
        </p:nvSpPr>
        <p:spPr>
          <a:xfrm>
            <a:off x="6383215" y="3056237"/>
            <a:ext cx="490610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Sr/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values of all of the soil water and drip water fell between those of the soil and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bedrock. It indicates that soil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bedrock are the main source of Sr. </a:t>
            </a:r>
          </a:p>
        </p:txBody>
      </p:sp>
      <p:sp>
        <p:nvSpPr>
          <p:cNvPr id="10" name="矩形 9"/>
          <p:cNvSpPr/>
          <p:nvPr/>
        </p:nvSpPr>
        <p:spPr>
          <a:xfrm>
            <a:off x="796049" y="975259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3.3  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Sr/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Sr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490" y="19453"/>
            <a:ext cx="2651690" cy="7161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21975" r="-396" b="24096"/>
          <a:stretch/>
        </p:blipFill>
        <p:spPr>
          <a:xfrm>
            <a:off x="10276013" y="19453"/>
            <a:ext cx="1718057" cy="69400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6614809"/>
            <a:ext cx="12192000" cy="2431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84" y="1074091"/>
            <a:ext cx="7960929" cy="247715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13379"/>
              </p:ext>
            </p:extLst>
          </p:nvPr>
        </p:nvGraphicFramePr>
        <p:xfrm>
          <a:off x="2644628" y="4264981"/>
          <a:ext cx="7359161" cy="2011302"/>
        </p:xfrm>
        <a:graphic>
          <a:graphicData uri="http://schemas.openxmlformats.org/drawingml/2006/table">
            <a:tbl>
              <a:tblPr firstRow="1" firstCol="1" bandRow="1"/>
              <a:tblGrid>
                <a:gridCol w="1372420">
                  <a:extLst>
                    <a:ext uri="{9D8B030D-6E8A-4147-A177-3AD203B41FA5}">
                      <a16:colId xmlns:a16="http://schemas.microsoft.com/office/drawing/2014/main" val="53458684"/>
                    </a:ext>
                  </a:extLst>
                </a:gridCol>
                <a:gridCol w="872719">
                  <a:extLst>
                    <a:ext uri="{9D8B030D-6E8A-4147-A177-3AD203B41FA5}">
                      <a16:colId xmlns:a16="http://schemas.microsoft.com/office/drawing/2014/main" val="4209888652"/>
                    </a:ext>
                  </a:extLst>
                </a:gridCol>
                <a:gridCol w="1122569">
                  <a:extLst>
                    <a:ext uri="{9D8B030D-6E8A-4147-A177-3AD203B41FA5}">
                      <a16:colId xmlns:a16="http://schemas.microsoft.com/office/drawing/2014/main" val="2817415723"/>
                    </a:ext>
                  </a:extLst>
                </a:gridCol>
                <a:gridCol w="1122569">
                  <a:extLst>
                    <a:ext uri="{9D8B030D-6E8A-4147-A177-3AD203B41FA5}">
                      <a16:colId xmlns:a16="http://schemas.microsoft.com/office/drawing/2014/main" val="2647331750"/>
                    </a:ext>
                  </a:extLst>
                </a:gridCol>
                <a:gridCol w="1121688">
                  <a:extLst>
                    <a:ext uri="{9D8B030D-6E8A-4147-A177-3AD203B41FA5}">
                      <a16:colId xmlns:a16="http://schemas.microsoft.com/office/drawing/2014/main" val="2495840661"/>
                    </a:ext>
                  </a:extLst>
                </a:gridCol>
                <a:gridCol w="873598">
                  <a:extLst>
                    <a:ext uri="{9D8B030D-6E8A-4147-A177-3AD203B41FA5}">
                      <a16:colId xmlns:a16="http://schemas.microsoft.com/office/drawing/2014/main" val="1657251876"/>
                    </a:ext>
                  </a:extLst>
                </a:gridCol>
                <a:gridCol w="873598">
                  <a:extLst>
                    <a:ext uri="{9D8B030D-6E8A-4147-A177-3AD203B41FA5}">
                      <a16:colId xmlns:a16="http://schemas.microsoft.com/office/drawing/2014/main" val="353809760"/>
                    </a:ext>
                  </a:extLst>
                </a:gridCol>
              </a:tblGrid>
              <a:tr h="4402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Soil water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(n=173)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Drip water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(n=643)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(n=110)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1682"/>
                  </a:ext>
                </a:extLst>
              </a:tr>
              <a:tr h="38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*Comp.1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Comp.2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Comp.1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Comp.2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Comp.1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Comp.2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859156"/>
                  </a:ext>
                </a:extLst>
              </a:tr>
              <a:tr h="3281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Standard deviation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1.311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0.528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1.202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0.743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1.174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0.788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39200"/>
                  </a:ext>
                </a:extLst>
              </a:tr>
              <a:tr h="428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Proportion of Variance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0.860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0.140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0.723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0.277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0.689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0.311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5362"/>
                  </a:ext>
                </a:extLst>
              </a:tr>
              <a:tr h="428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Cumulative Proportion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0.860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0.723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0.689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93688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153054" y="3889771"/>
            <a:ext cx="6323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kern="0" dirty="0">
                <a:latin typeface="Times New Roman" panose="02020603050405020304" pitchFamily="18" charset="0"/>
              </a:rPr>
              <a:t>PCA analysis results on Mg and </a:t>
            </a:r>
            <a:r>
              <a:rPr lang="en-US" altLang="zh-CN" sz="1200" b="1" kern="0" dirty="0" err="1">
                <a:latin typeface="Times New Roman" panose="02020603050405020304" pitchFamily="18" charset="0"/>
              </a:rPr>
              <a:t>Sr</a:t>
            </a:r>
            <a:r>
              <a:rPr lang="en-US" altLang="zh-CN" sz="1200" b="1" kern="0" dirty="0">
                <a:latin typeface="Times New Roman" panose="02020603050405020304" pitchFamily="18" charset="0"/>
              </a:rPr>
              <a:t> data of soil water, drip water and AS (active speleothem)</a:t>
            </a:r>
            <a:endParaRPr lang="zh-CN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274396" y="412546"/>
            <a:ext cx="4520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3.4 The influence factors of Mg and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247" y="942643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4. Conclusions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81454" y="1887895"/>
            <a:ext cx="10390344" cy="4108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trace element composition of the cave drip water mainly originates from the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bedrock.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no seasonal variations of the Mg and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contents and Mg/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ratios in drip water and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speleothem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complex Karst system in the bedrock with hundreds of meters’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thickness.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 and Mg/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ratios responded to the change of regional rainfall on the multi-year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timescale.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residence time of fissure water in the bedrock is the main factor affecting the trace element composition of the drip water.  </a:t>
            </a:r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0693"/>
            <a:ext cx="2461846" cy="6648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21975" r="-396" b="24096"/>
          <a:stretch/>
        </p:blipFill>
        <p:spPr>
          <a:xfrm>
            <a:off x="10038226" y="28179"/>
            <a:ext cx="1954482" cy="7895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614809"/>
            <a:ext cx="12192000" cy="2431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0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9669" y="681037"/>
            <a:ext cx="8771792" cy="54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切片</Template>
  <TotalTime>3510</TotalTime>
  <Words>469</Words>
  <Application>Microsoft Office PowerPoint</Application>
  <PresentationFormat>宽屏</PresentationFormat>
  <Paragraphs>63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等线</vt:lpstr>
      <vt:lpstr>宋体</vt:lpstr>
      <vt:lpstr>Arial</vt:lpstr>
      <vt:lpstr>Bodoni MT</vt:lpstr>
      <vt:lpstr>Calibri</vt:lpstr>
      <vt:lpstr>Calibri Light</vt:lpstr>
      <vt:lpstr>Times New Roman</vt:lpstr>
      <vt:lpstr>Wingdings</vt:lpstr>
      <vt:lpstr>Wingdings 2</vt:lpstr>
      <vt:lpstr>HDOfficeLightV0</vt:lpstr>
      <vt:lpstr>1_HDOfficeLightV0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jxljy@swu.edu.cn</dc:creator>
  <cp:lastModifiedBy>jxljy@swu.edu.cn</cp:lastModifiedBy>
  <cp:revision>49</cp:revision>
  <dcterms:created xsi:type="dcterms:W3CDTF">2022-05-17T14:08:57Z</dcterms:created>
  <dcterms:modified xsi:type="dcterms:W3CDTF">2022-05-21T13:13:33Z</dcterms:modified>
</cp:coreProperties>
</file>