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341" r:id="rId3"/>
    <p:sldId id="337" r:id="rId4"/>
    <p:sldId id="270" r:id="rId5"/>
    <p:sldId id="335" r:id="rId6"/>
    <p:sldId id="336" r:id="rId7"/>
    <p:sldId id="338" r:id="rId8"/>
    <p:sldId id="273" r:id="rId9"/>
    <p:sldId id="275" r:id="rId10"/>
    <p:sldId id="342" r:id="rId11"/>
    <p:sldId id="343" r:id="rId12"/>
    <p:sldId id="346" r:id="rId13"/>
    <p:sldId id="339" r:id="rId14"/>
    <p:sldId id="345" r:id="rId15"/>
    <p:sldId id="344" r:id="rId16"/>
    <p:sldId id="34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CC99"/>
    <a:srgbClr val="CC6600"/>
    <a:srgbClr val="0F6FC6"/>
    <a:srgbClr val="740C1D"/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95826F69-3570-4264-ACA3-FB12B7D250B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724824-0D8F-4F44-9422-24637D4E1A33}" type="slidenum">
              <a:rPr lang="he-IL" altLang="en-US"/>
              <a:pPr/>
              <a:t>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F60FEE-1EA7-445C-BF51-A27008D30772}" type="slidenum">
              <a:rPr lang="he-IL" altLang="en-US"/>
              <a:pPr/>
              <a:t>4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4A3B52-8EB6-42F6-8391-468FF6967997}" type="slidenum">
              <a:rPr lang="he-IL" altLang="en-US"/>
              <a:pPr/>
              <a:t>8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23D1E0-9530-4182-BB32-836E59129D8C}" type="slidenum">
              <a:rPr lang="he-IL" altLang="en-US"/>
              <a:pPr/>
              <a:t>9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C0A1-26FD-4907-AF7F-C1525B63353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2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C8C1-6B05-4322-B0A5-7F992FD70AF2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53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E045-EECA-462A-AA7C-8C41060EDFC6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3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2A1AB-6D4C-4054-A41F-8CFAEF5F0BF0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6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8E48-DBDB-490C-8C6A-633405386B2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90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247D-8E13-4E16-B6FF-761D4DFF217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70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36EB-B624-49C6-9EBE-A38801EF2F1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7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902C-1032-4880-A435-3B94C8914C96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7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1256-032C-4B74-8EFC-51CD183D575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3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5120-C5F0-4C07-971A-AE967CAB292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3801-0263-4FBD-8D2D-631699501A7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79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7EA8-B9F8-4456-9DEB-48A16C003150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1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DF480D-8082-4A48-9E6B-1422616BA44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001837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</a:rPr>
              <a:t>Historical and New Insights into Atmospheric Teleconnection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6" y="864372"/>
            <a:ext cx="9036495" cy="385172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Pinhas Alpert </a:t>
            </a:r>
          </a:p>
          <a:p>
            <a:pPr algn="ctr" eaLnBrk="1" hangingPunct="1">
              <a:buFontTx/>
              <a:buNone/>
            </a:pPr>
            <a:endParaRPr lang="en-US" alt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 Porter School of Environment and Earth Sciences,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Tel-Aviv University, Israel</a:t>
            </a:r>
          </a:p>
          <a:p>
            <a:pPr algn="ctr" eaLnBrk="1" hangingPunct="1">
              <a:buFontTx/>
              <a:buNone/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1" y="2608797"/>
            <a:ext cx="77713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With contributions by: H.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Saaroni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C.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Shafir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alt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Elhacham</a:t>
            </a: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S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Krichak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Late R. Samuels and others</a:t>
            </a:r>
          </a:p>
          <a:p>
            <a:pPr algn="ctr" eaLnBrk="1" hangingPunct="1"/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4A750-B1F9-4A48-88F6-7238072F0971}"/>
              </a:ext>
            </a:extLst>
          </p:cNvPr>
          <p:cNvSpPr txBox="1"/>
          <p:nvPr/>
        </p:nvSpPr>
        <p:spPr>
          <a:xfrm>
            <a:off x="2195736" y="61799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</a:rPr>
              <a:t>EGU</a:t>
            </a:r>
            <a:r>
              <a:rPr lang="en-US" altLang="en-US" sz="1800" b="1">
                <a:solidFill>
                  <a:schemeClr val="accent2"/>
                </a:solidFill>
              </a:rPr>
              <a:t>, </a:t>
            </a:r>
            <a:r>
              <a:rPr lang="en-US" altLang="en-US" sz="1800" b="1" smtClean="0">
                <a:solidFill>
                  <a:schemeClr val="accent2"/>
                </a:solidFill>
              </a:rPr>
              <a:t>26 </a:t>
            </a:r>
            <a:r>
              <a:rPr lang="en-US" altLang="en-US" sz="1800" b="1" dirty="0" smtClean="0">
                <a:solidFill>
                  <a:schemeClr val="accent2"/>
                </a:solidFill>
              </a:rPr>
              <a:t>May </a:t>
            </a:r>
            <a:r>
              <a:rPr lang="en-US" altLang="en-US" sz="1800" b="1" dirty="0">
                <a:solidFill>
                  <a:schemeClr val="accent2"/>
                </a:solidFill>
              </a:rPr>
              <a:t>2022</a:t>
            </a:r>
            <a:endParaRPr lang="en-US" altLang="en-US" sz="1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F4BCB3-3C94-4F10-8290-3B7986265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07009"/>
            <a:ext cx="2616335" cy="1056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F547BD-F787-4244-8394-BE2337916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683" y="4147518"/>
            <a:ext cx="5711495" cy="159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The real problems in Global Modelling</a:t>
            </a:r>
          </a:p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my personal perspective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542" y="1844824"/>
            <a:ext cx="819686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Aerosol-rainfall interactions: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</a:t>
            </a:r>
            <a:r>
              <a:rPr lang="en-US" sz="2400" b="1" dirty="0" smtClean="0"/>
              <a:t>P</a:t>
            </a:r>
            <a:r>
              <a:rPr lang="en-US" sz="2400" b="1" dirty="0"/>
              <a:t>. Alpert, </a:t>
            </a:r>
            <a:r>
              <a:rPr lang="en-US" sz="2400" b="1" dirty="0" err="1"/>
              <a:t>Shafir</a:t>
            </a:r>
            <a:r>
              <a:rPr lang="en-US" sz="2400" b="1" dirty="0"/>
              <a:t>, H., and </a:t>
            </a:r>
            <a:r>
              <a:rPr lang="en-US" sz="2400" b="1" dirty="0" err="1"/>
              <a:t>Elhacham</a:t>
            </a:r>
            <a:r>
              <a:rPr lang="en-US" sz="2400" b="1" dirty="0"/>
              <a:t>, E. (2021). An unknown maximum lag-correlation between rainfall and aerosols at 140–160 minutes. Geophysical Research Letters, 48, e2020GL089334. </a:t>
            </a:r>
          </a:p>
          <a:p>
            <a:pPr algn="l"/>
            <a:endParaRPr lang="en-US" sz="2400" b="1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b="1" u="sng" dirty="0"/>
              <a:t>CO</a:t>
            </a:r>
            <a:r>
              <a:rPr lang="en-US" sz="1100" b="1" u="sng" dirty="0"/>
              <a:t>2</a:t>
            </a:r>
            <a:r>
              <a:rPr lang="en-US" b="1" u="sng" dirty="0"/>
              <a:t>-H</a:t>
            </a:r>
            <a:r>
              <a:rPr lang="en-US" sz="1100" b="1" u="sng" dirty="0"/>
              <a:t>2</a:t>
            </a:r>
            <a:r>
              <a:rPr lang="en-US" b="1" u="sng" dirty="0"/>
              <a:t>O synergy  in climate models</a:t>
            </a:r>
            <a:r>
              <a:rPr lang="en-US" dirty="0" smtClean="0"/>
              <a:t>: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    P. Alpert, D. </a:t>
            </a:r>
            <a:r>
              <a:rPr lang="en-US" dirty="0" err="1"/>
              <a:t>Niyogi</a:t>
            </a:r>
            <a:r>
              <a:rPr lang="en-US" dirty="0"/>
              <a:t>, R.A. </a:t>
            </a:r>
            <a:r>
              <a:rPr lang="en-US" dirty="0" err="1"/>
              <a:t>Pielke,Sr</a:t>
            </a:r>
            <a:r>
              <a:rPr lang="en-US" dirty="0"/>
              <a:t>., J. L. Eastman, Y.K. </a:t>
            </a:r>
            <a:r>
              <a:rPr lang="en-US" dirty="0" err="1"/>
              <a:t>Xue</a:t>
            </a:r>
            <a:r>
              <a:rPr lang="en-US" dirty="0"/>
              <a:t>, and S. Raman, "</a:t>
            </a:r>
            <a:r>
              <a:rPr lang="en-US" b="1" dirty="0"/>
              <a:t>Evidence for carbon dioxide and moisture interactions from the leaf cell up to global scales: Perspective  on human-caused climate change"</a:t>
            </a:r>
            <a:r>
              <a:rPr lang="en-US" dirty="0"/>
              <a:t>, Global Planetary Change (LCLUC Special Issue), 54, 202-208, 2006. </a:t>
            </a:r>
            <a:endParaRPr lang="en-US" dirty="0" smtClean="0"/>
          </a:p>
          <a:p>
            <a:pPr algn="l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/>
              <a:t>High time resolution (10-60 minutes) lag-correlations </a:t>
            </a:r>
            <a:endParaRPr lang="he-IL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435280" cy="5112568"/>
          </a:xfrm>
          <a:prstGeom prst="rect">
            <a:avLst/>
          </a:prstGeom>
          <a:ln w="1270"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91680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Alpert et al (GRL,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dirty="0" smtClean="0"/>
              <a:t>The highest negative correlations were consistently at a positive lag of about </a:t>
            </a:r>
            <a:r>
              <a:rPr lang="en-US" b="1" dirty="0" smtClean="0"/>
              <a:t>140-160 minutes </a:t>
            </a:r>
            <a:r>
              <a:rPr lang="en-US" dirty="0" smtClean="0"/>
              <a:t>where a positive lag means that the aerosol time-series follows that of the rain. </a:t>
            </a:r>
          </a:p>
          <a:p>
            <a:pPr algn="l" rtl="0">
              <a:lnSpc>
                <a:spcPct val="120000"/>
              </a:lnSpc>
            </a:pPr>
            <a:endParaRPr lang="en-US" dirty="0" smtClean="0"/>
          </a:p>
          <a:p>
            <a:pPr algn="l" rtl="0">
              <a:lnSpc>
                <a:spcPct val="120000"/>
              </a:lnSpc>
            </a:pPr>
            <a:r>
              <a:rPr lang="en-US" dirty="0" smtClean="0"/>
              <a:t>Suggested to be the probable outcome of scavenging along with the rise in aerosol concentration after rain depending on aerosol sources, hygroscopic growth and transport. </a:t>
            </a:r>
            <a:endParaRPr lang="en-US" dirty="0" smtClean="0"/>
          </a:p>
          <a:p>
            <a:pPr algn="l" rtl="0">
              <a:lnSpc>
                <a:spcPct val="120000"/>
              </a:lnSpc>
            </a:pPr>
            <a:endParaRPr lang="en-US" dirty="0"/>
          </a:p>
          <a:p>
            <a:pPr algn="l" rtl="0">
              <a:lnSpc>
                <a:spcPct val="120000"/>
              </a:lnSpc>
            </a:pPr>
            <a:r>
              <a:rPr lang="en-US" dirty="0" smtClean="0"/>
              <a:t>This lag correlation  missed in climate models.</a:t>
            </a:r>
            <a:endParaRPr lang="en-US" dirty="0" smtClean="0"/>
          </a:p>
          <a:p>
            <a:pPr algn="l" rtl="0">
              <a:lnSpc>
                <a:spcPct val="120000"/>
              </a:lnSpc>
            </a:pPr>
            <a:endParaRPr lang="en-US" dirty="0" smtClean="0"/>
          </a:p>
          <a:p>
            <a:pPr algn="l" rtl="0">
              <a:lnSpc>
                <a:spcPct val="120000"/>
              </a:lnSpc>
            </a:pPr>
            <a:r>
              <a:rPr lang="en-US" dirty="0" smtClean="0"/>
              <a:t>Consistent </a:t>
            </a:r>
            <a:r>
              <a:rPr lang="en-US" dirty="0"/>
              <a:t>lack of significant correlation at negative </a:t>
            </a:r>
            <a:r>
              <a:rPr lang="en-US" dirty="0" smtClean="0"/>
              <a:t>lags, may </a:t>
            </a:r>
            <a:r>
              <a:rPr lang="en-US" dirty="0"/>
              <a:t>suggest the existence of a weak aerosol </a:t>
            </a:r>
            <a:r>
              <a:rPr lang="en-US" dirty="0" smtClean="0"/>
              <a:t>effect </a:t>
            </a:r>
            <a:r>
              <a:rPr lang="en-US" dirty="0"/>
              <a:t>on precipitation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4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1BB09-114F-4943-9D79-ACFB98116E34}"/>
              </a:ext>
            </a:extLst>
          </p:cNvPr>
          <p:cNvSpPr txBox="1"/>
          <p:nvPr/>
        </p:nvSpPr>
        <p:spPr>
          <a:xfrm>
            <a:off x="344948" y="404664"/>
            <a:ext cx="813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A751B7-10A6-48FF-9029-BFBC5AC95E65}"/>
              </a:ext>
            </a:extLst>
          </p:cNvPr>
          <p:cNvSpPr txBox="1">
            <a:spLocks noChangeArrowheads="1"/>
          </p:cNvSpPr>
          <p:nvPr/>
        </p:nvSpPr>
        <p:spPr>
          <a:xfrm>
            <a:off x="92920" y="1196752"/>
            <a:ext cx="864096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Tropical “remote” areas seem to play a major role in Mediterranean climate</a:t>
            </a:r>
            <a:endParaRPr lang="en-IL" sz="1800" b="0" i="0" u="none" strike="noStrike" baseline="0" dirty="0">
              <a:solidFill>
                <a:srgbClr val="000000"/>
              </a:solidFill>
              <a:latin typeface="Deja Vu Serif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ancient teleconnection was pointed out already in the Talmud as far back as approximately 1,800 years ago 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Physical mechanisms for  the teleconnections e.g., El-Nino, Indian Monsoon, Hurricanes, should be further investigated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/>
              <a:t>The highest negative correlations were consistently at a positive lag of about </a:t>
            </a:r>
            <a:r>
              <a:rPr lang="en-US" sz="2400" b="1"/>
              <a:t>140-160 minutes </a:t>
            </a:r>
            <a:r>
              <a:rPr lang="en-US" sz="2400"/>
              <a:t>where a positive lag means that the aerosol time-series follows that of the rain.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Climate changes in aerosol forcing in the models probably play a significant role that should be explored by a more realistic inclusion of aerosols in our climate models</a:t>
            </a:r>
          </a:p>
        </p:txBody>
      </p:sp>
    </p:spTree>
    <p:extLst>
      <p:ext uri="{BB962C8B-B14F-4D97-AF65-F5344CB8AC3E}">
        <p14:creationId xmlns:p14="http://schemas.microsoft.com/office/powerpoint/2010/main" val="12858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Reference: </a:t>
            </a:r>
          </a:p>
          <a:p>
            <a:pPr marL="0" indent="0" algn="l" rtl="0">
              <a:buNone/>
            </a:pPr>
            <a:r>
              <a:rPr lang="en-US" sz="2400" dirty="0" smtClean="0"/>
              <a:t>Alpert, P., </a:t>
            </a:r>
            <a:r>
              <a:rPr lang="en-US" sz="2400" dirty="0" err="1" smtClean="0"/>
              <a:t>Shafir</a:t>
            </a:r>
            <a:r>
              <a:rPr lang="en-US" sz="2400" dirty="0" smtClean="0"/>
              <a:t>, H., &amp; </a:t>
            </a:r>
            <a:r>
              <a:rPr lang="en-US" sz="2400" dirty="0" err="1" smtClean="0"/>
              <a:t>Elhacham</a:t>
            </a:r>
            <a:r>
              <a:rPr lang="en-US" sz="2400" dirty="0" smtClean="0"/>
              <a:t>, E. (2021). An unknown maximum lag-correlation between rainfall and aerosols at 140–160 minutes. Geophysical Research Letters, 48, e2020GL089334. https://doi.org/10.1029/2020GL089334</a:t>
            </a:r>
            <a:endParaRPr lang="he-I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771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54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More details</a:t>
            </a:r>
            <a:endParaRPr lang="he-IL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988860"/>
            <a:ext cx="6858000" cy="1446662"/>
          </a:xfrm>
        </p:spPr>
        <p:txBody>
          <a:bodyPr>
            <a:normAutofit/>
          </a:bodyPr>
          <a:lstStyle/>
          <a:p>
            <a:pPr lvl="0" algn="r" rt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r" rtl="0">
              <a:buNone/>
            </a:pPr>
            <a:endParaRPr lang="en-US" sz="3600" b="1" dirty="0"/>
          </a:p>
        </p:txBody>
      </p:sp>
      <p:sp>
        <p:nvSpPr>
          <p:cNvPr id="5" name="מלבן 4"/>
          <p:cNvSpPr/>
          <p:nvPr/>
        </p:nvSpPr>
        <p:spPr>
          <a:xfrm>
            <a:off x="371902" y="2348908"/>
            <a:ext cx="7584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download  my Publications go to :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http://www.tau.ac.il/~pinhas/publications.htm</a:t>
            </a:r>
            <a:endParaRPr kumimoji="0" lang="he-IL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79497" y="4950335"/>
            <a:ext cx="77208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 for listening!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17106" r="31582" b="65257"/>
          <a:stretch/>
        </p:blipFill>
        <p:spPr bwMode="auto">
          <a:xfrm>
            <a:off x="238206" y="287614"/>
            <a:ext cx="4333794" cy="74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2">
            <a:extLst>
              <a:ext uri="{FF2B5EF4-FFF2-40B4-BE49-F238E27FC236}">
                <a16:creationId xmlns:a16="http://schemas.microsoft.com/office/drawing/2014/main" id="{A458129F-04E3-43F4-9845-98A829FC3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29478" r="39756" b="18435"/>
          <a:stretch/>
        </p:blipFill>
        <p:spPr>
          <a:xfrm>
            <a:off x="3072611" y="2996952"/>
            <a:ext cx="2998778" cy="2376468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80CF1D7E-A455-4B4E-A664-1728FDAF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23" y="1268760"/>
            <a:ext cx="75010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>
              <a:lnSpc>
                <a:spcPct val="11500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THANK YOU FOR YOUR ATTENTION</a:t>
            </a: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/>
            </a:r>
            <a:b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</a:b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7633BC-A04E-4F05-B0FB-3EFD09C1FCD4}"/>
              </a:ext>
            </a:extLst>
          </p:cNvPr>
          <p:cNvSpPr txBox="1"/>
          <p:nvPr/>
        </p:nvSpPr>
        <p:spPr>
          <a:xfrm>
            <a:off x="1817948" y="620688"/>
            <a:ext cx="550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Teleconnection definitions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7BC82-9380-4094-B92D-5669AF3FECE0}"/>
              </a:ext>
            </a:extLst>
          </p:cNvPr>
          <p:cNvSpPr txBox="1"/>
          <p:nvPr/>
        </p:nvSpPr>
        <p:spPr>
          <a:xfrm>
            <a:off x="1817948" y="1725502"/>
            <a:ext cx="55081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along with: 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arge scales</a:t>
            </a:r>
            <a:r>
              <a:rPr lang="en-US" sz="32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distances</a:t>
            </a:r>
            <a:r>
              <a:rPr lang="en-US" sz="32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2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separated regions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52024-2F80-440B-9C09-2F45D2F4587F}"/>
              </a:ext>
            </a:extLst>
          </p:cNvPr>
          <p:cNvSpPr txBox="1"/>
          <p:nvPr/>
        </p:nvSpPr>
        <p:spPr>
          <a:xfrm>
            <a:off x="1196752" y="3589348"/>
            <a:ext cx="6750496" cy="169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Webster Dictionary (</a:t>
            </a:r>
            <a:r>
              <a:rPr lang="en-US" sz="2400" b="0" i="0" u="none" strike="noStrike" baseline="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1958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Meteorological Glossary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(1991)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 of Weather and Climate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(Geer, </a:t>
            </a:r>
            <a:r>
              <a:rPr lang="en-US" sz="2400" b="0" i="0" u="none" strike="noStrike" baseline="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en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FA00C-CE3F-4F74-BFC6-01F7EECBF14E}"/>
              </a:ext>
            </a:extLst>
          </p:cNvPr>
          <p:cNvSpPr txBox="1"/>
          <p:nvPr/>
        </p:nvSpPr>
        <p:spPr>
          <a:xfrm>
            <a:off x="755576" y="5617491"/>
            <a:ext cx="7989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the term Teleconnection does not appear in the Glossary of Meteorology AMS, 1959 (Ed. R.E. Huschke)</a:t>
            </a:r>
            <a:endParaRPr lang="en-I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D089CB-BB94-441B-B2A4-5AAA4B001847}"/>
              </a:ext>
            </a:extLst>
          </p:cNvPr>
          <p:cNvSpPr txBox="1"/>
          <p:nvPr/>
        </p:nvSpPr>
        <p:spPr>
          <a:xfrm>
            <a:off x="251520" y="332656"/>
            <a:ext cx="8892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Perspective of the Term Teleconnection</a:t>
            </a:r>
            <a:endParaRPr lang="en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D7D4F-59BC-46C4-B469-374BDC0D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48" y="1124744"/>
            <a:ext cx="6937303" cy="4346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93084-A65D-4CE6-BDE5-2AA6BEB7D3FE}"/>
              </a:ext>
            </a:extLst>
          </p:cNvPr>
          <p:cNvSpPr txBox="1"/>
          <p:nvPr/>
        </p:nvSpPr>
        <p:spPr>
          <a:xfrm>
            <a:off x="377279" y="5678849"/>
            <a:ext cx="8640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number of references including the term teleconnection (continuous line) and the term synoptic meteorology (dashed line) in manuscripts and books related to climate from 1960 to 2020, based on a Google Scholar search </a:t>
            </a:r>
            <a:endParaRPr lang="en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337" y="557252"/>
            <a:ext cx="7845425" cy="2232025"/>
          </a:xfrm>
        </p:spPr>
        <p:txBody>
          <a:bodyPr anchor="ctr"/>
          <a:lstStyle/>
          <a:p>
            <a:pPr eaLnBrk="1" hangingPunct="1"/>
            <a:r>
              <a:rPr lang="en-US" alt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the “Teleconnection” term defined primarily for </a:t>
            </a:r>
            <a:r>
              <a:rPr lang="en-US" altLang="en-US" sz="3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widely separated points?</a:t>
            </a:r>
            <a:r>
              <a:rPr lang="en-US" altLang="en-US" sz="4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157788"/>
            <a:ext cx="7991475" cy="1944687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    </a:t>
            </a:r>
            <a:endParaRPr lang="en-US" altLang="en-US" sz="2000" b="1">
              <a:solidFill>
                <a:srgbClr val="A50021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7238" y="2776425"/>
            <a:ext cx="727481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Answer suggestions</a:t>
            </a:r>
            <a:r>
              <a:rPr lang="en-US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Because a simple physical process (material advection,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same synoptic system, etc.) cannot immediately explain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such distant, and complex, atmospheric relations. 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Also, models more often fail in predicting these patterns,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particularly regional models (hurricane examples).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4B44C1-AEE6-4B75-A9FC-E6B1D0173D00}"/>
              </a:ext>
            </a:extLst>
          </p:cNvPr>
          <p:cNvSpPr txBox="1"/>
          <p:nvPr/>
        </p:nvSpPr>
        <p:spPr>
          <a:xfrm>
            <a:off x="863588" y="205586"/>
            <a:ext cx="7416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Contradicting Teleconnection Example From 1,800 Years Ago</a:t>
            </a:r>
            <a:endParaRPr lang="en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30D8F-57B5-4820-A8FE-484953B55367}"/>
              </a:ext>
            </a:extLst>
          </p:cNvPr>
          <p:cNvSpPr txBox="1"/>
          <p:nvPr/>
        </p:nvSpPr>
        <p:spPr>
          <a:xfrm>
            <a:off x="87302" y="1268760"/>
            <a:ext cx="905669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Talmud in Shabbat Tractate (p. 65), the great Jewish Rabbi named 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made, in Aramaic, the following statement :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“Rain in the West (Israel region) is strongly testified by the Euphrates”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(Freedman, </a:t>
            </a:r>
            <a:r>
              <a:rPr lang="en-US" sz="1600" b="1" i="0" u="none" strike="noStrike" baseline="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US" sz="1600" b="1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dirty="0"/>
              <a:t>Alpert, P., &amp; Neumann, J. (1989). An Ancient "Correlation" between Streamflow and Distant Rainfall in the near East. </a:t>
            </a:r>
            <a:r>
              <a:rPr lang="en-US" sz="1400" b="1" i="1" dirty="0"/>
              <a:t>Journal of Near Eastern Studies</a:t>
            </a:r>
            <a:r>
              <a:rPr lang="en-US" sz="1400" b="1" dirty="0"/>
              <a:t>, </a:t>
            </a:r>
            <a:r>
              <a:rPr lang="en-US" sz="1400" b="1" i="1" dirty="0"/>
              <a:t>48</a:t>
            </a:r>
            <a:r>
              <a:rPr lang="en-US" sz="1400" b="1" dirty="0"/>
              <a:t>(4), 313-314. https://doi.org/10.1086/373411</a:t>
            </a:r>
          </a:p>
          <a:p>
            <a:pPr algn="ctr"/>
            <a:endParaRPr lang="en-I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3DD5-3F33-4DD8-BBF4-62BCA368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2" y="3048690"/>
            <a:ext cx="4465661" cy="28707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365412-8DF9-4003-AAEE-1BAD943B97AB}"/>
              </a:ext>
            </a:extLst>
          </p:cNvPr>
          <p:cNvSpPr txBox="1"/>
          <p:nvPr/>
        </p:nvSpPr>
        <p:spPr>
          <a:xfrm>
            <a:off x="179512" y="5934670"/>
            <a:ext cx="5112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correlation (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+0.46)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observed precipitation (JFM) in Har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Kenaan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station, north Israel, and the Euphrates runoff (MAM), 1939–1972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35F25-7BC9-4244-8AE4-7642B1F88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08" y="3050378"/>
            <a:ext cx="3984008" cy="30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F4D01C-79B3-46D3-9E05-29DA4C47DE37}"/>
              </a:ext>
            </a:extLst>
          </p:cNvPr>
          <p:cNvSpPr txBox="1"/>
          <p:nvPr/>
        </p:nvSpPr>
        <p:spPr>
          <a:xfrm>
            <a:off x="319473" y="561181"/>
            <a:ext cx="813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Teleconnections in Mediterranean Studies</a:t>
            </a:r>
            <a:endParaRPr lang="en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7D9B4-6CD3-4EAF-93DA-0C691018ABC8}"/>
              </a:ext>
            </a:extLst>
          </p:cNvPr>
          <p:cNvSpPr txBox="1"/>
          <p:nvPr/>
        </p:nvSpPr>
        <p:spPr>
          <a:xfrm>
            <a:off x="773832" y="5794444"/>
            <a:ext cx="78666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Tropical teleconnections with the Mediterranean climate and weather</a:t>
            </a:r>
            <a:endParaRPr lang="en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6AC67-6888-465A-BA4D-A5BC63E2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07" y="1407200"/>
            <a:ext cx="8080593" cy="412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2373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Alpert, P., </a:t>
            </a:r>
            <a:r>
              <a:rPr lang="en-US" sz="1600" b="1" dirty="0" smtClean="0"/>
              <a:t>et al. (</a:t>
            </a:r>
            <a:r>
              <a:rPr lang="en-US" sz="1600" b="1" dirty="0"/>
              <a:t>2005). Tropical tele-connections to the Mediterranean climate and weather. </a:t>
            </a:r>
            <a:r>
              <a:rPr lang="en-US" sz="1600" b="1" i="1" dirty="0"/>
              <a:t>Advances in Geosciences</a:t>
            </a:r>
            <a:r>
              <a:rPr lang="en-US" sz="1600" b="1" dirty="0"/>
              <a:t>, </a:t>
            </a:r>
            <a:r>
              <a:rPr lang="en-US" sz="1600" b="1" i="1" dirty="0"/>
              <a:t>2</a:t>
            </a:r>
            <a:r>
              <a:rPr lang="en-US" sz="1600" b="1" dirty="0"/>
              <a:t>, 157-160. https://doi.org/10.5194/adgeo-2-157-2005</a:t>
            </a:r>
          </a:p>
        </p:txBody>
      </p:sp>
    </p:spTree>
    <p:extLst>
      <p:ext uri="{BB962C8B-B14F-4D97-AF65-F5344CB8AC3E}">
        <p14:creationId xmlns:p14="http://schemas.microsoft.com/office/powerpoint/2010/main" val="30301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F4D01C-79B3-46D3-9E05-29DA4C47DE37}"/>
              </a:ext>
            </a:extLst>
          </p:cNvPr>
          <p:cNvSpPr txBox="1"/>
          <p:nvPr/>
        </p:nvSpPr>
        <p:spPr>
          <a:xfrm>
            <a:off x="319473" y="561181"/>
            <a:ext cx="813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Teleconnections at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Subsynoptic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Scales</a:t>
            </a:r>
            <a:endParaRPr lang="en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36207-8AEE-47B5-9585-72BD8092F20C}"/>
              </a:ext>
            </a:extLst>
          </p:cNvPr>
          <p:cNvSpPr txBox="1"/>
          <p:nvPr/>
        </p:nvSpPr>
        <p:spPr>
          <a:xfrm>
            <a:off x="4622174" y="1699451"/>
            <a:ext cx="4032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Aerosol–rainfall interaction or in a megacity’s potential effects on precipitation </a:t>
            </a:r>
            <a:endParaRPr lang="en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ED5FB-F75B-4B00-ACF6-35F757516C97}"/>
              </a:ext>
            </a:extLst>
          </p:cNvPr>
          <p:cNvSpPr txBox="1"/>
          <p:nvPr/>
        </p:nvSpPr>
        <p:spPr>
          <a:xfrm>
            <a:off x="4455565" y="4727159"/>
            <a:ext cx="4032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connections are often not understood, especially when the physical mechanisms involved are complex</a:t>
            </a:r>
            <a:endParaRPr lang="en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1E8EB868-7D8B-454B-914C-52AE0C50B7E6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1700808"/>
            <a:ext cx="2592288" cy="4392488"/>
            <a:chOff x="4513" y="799"/>
            <a:chExt cx="1247" cy="2404"/>
          </a:xfrm>
        </p:grpSpPr>
        <p:pic>
          <p:nvPicPr>
            <p:cNvPr id="10" name="Picture 43" descr="mitamsuf">
              <a:extLst>
                <a:ext uri="{FF2B5EF4-FFF2-40B4-BE49-F238E27FC236}">
                  <a16:creationId xmlns:a16="http://schemas.microsoft.com/office/drawing/2014/main" id="{DA0DFBED-6D05-4A2D-828B-2C1ABB78B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1" r="12866"/>
            <a:stretch>
              <a:fillRect/>
            </a:stretch>
          </p:blipFill>
          <p:spPr bwMode="auto">
            <a:xfrm>
              <a:off x="4522" y="799"/>
              <a:ext cx="1238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44">
              <a:extLst>
                <a:ext uri="{FF2B5EF4-FFF2-40B4-BE49-F238E27FC236}">
                  <a16:creationId xmlns:a16="http://schemas.microsoft.com/office/drawing/2014/main" id="{00E3C702-4E3F-4E85-A89B-95E75738E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" y="2115"/>
              <a:ext cx="408" cy="18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45">
              <a:extLst>
                <a:ext uri="{FF2B5EF4-FFF2-40B4-BE49-F238E27FC236}">
                  <a16:creationId xmlns:a16="http://schemas.microsoft.com/office/drawing/2014/main" id="{A454E077-EAEF-4CC8-A463-75E983657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981"/>
              <a:ext cx="363" cy="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" name="Picture 46" descr="mitamsuf">
            <a:extLst>
              <a:ext uri="{FF2B5EF4-FFF2-40B4-BE49-F238E27FC236}">
                <a16:creationId xmlns:a16="http://schemas.microsoft.com/office/drawing/2014/main" id="{CA400EB2-9732-4F88-9987-88E70029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4539" r="74623" b="67458"/>
          <a:stretch>
            <a:fillRect/>
          </a:stretch>
        </p:blipFill>
        <p:spPr bwMode="auto">
          <a:xfrm>
            <a:off x="882575" y="1896865"/>
            <a:ext cx="931311" cy="12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a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60350"/>
            <a:ext cx="6183313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 rot="17772967">
            <a:off x="181649" y="3368298"/>
            <a:ext cx="1871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/>
              <a:t>Mediterranean sea</a:t>
            </a:r>
          </a:p>
        </p:txBody>
      </p:sp>
      <p:sp>
        <p:nvSpPr>
          <p:cNvPr id="37893" name="Freeform 5" descr="Divot"/>
          <p:cNvSpPr>
            <a:spLocks noChangeAspect="1"/>
          </p:cNvSpPr>
          <p:nvPr/>
        </p:nvSpPr>
        <p:spPr bwMode="auto">
          <a:xfrm>
            <a:off x="949325" y="2714625"/>
            <a:ext cx="2625725" cy="3514725"/>
          </a:xfrm>
          <a:custGeom>
            <a:avLst/>
            <a:gdLst>
              <a:gd name="T0" fmla="*/ 1171666 w 1497"/>
              <a:gd name="T1" fmla="*/ 75116 h 2012"/>
              <a:gd name="T2" fmla="*/ 1362851 w 1497"/>
              <a:gd name="T3" fmla="*/ 36685 h 2012"/>
              <a:gd name="T4" fmla="*/ 1860985 w 1497"/>
              <a:gd name="T5" fmla="*/ 0 h 2012"/>
              <a:gd name="T6" fmla="*/ 2243355 w 1497"/>
              <a:gd name="T7" fmla="*/ 150232 h 2012"/>
              <a:gd name="T8" fmla="*/ 2588891 w 1497"/>
              <a:gd name="T9" fmla="*/ 263779 h 2012"/>
              <a:gd name="T10" fmla="*/ 2588891 w 1497"/>
              <a:gd name="T11" fmla="*/ 452442 h 2012"/>
              <a:gd name="T12" fmla="*/ 2280189 w 1497"/>
              <a:gd name="T13" fmla="*/ 529305 h 2012"/>
              <a:gd name="T14" fmla="*/ 1746975 w 1497"/>
              <a:gd name="T15" fmla="*/ 869947 h 2012"/>
              <a:gd name="T16" fmla="*/ 1440027 w 1497"/>
              <a:gd name="T17" fmla="*/ 1020179 h 2012"/>
              <a:gd name="T18" fmla="*/ 1326017 w 1497"/>
              <a:gd name="T19" fmla="*/ 1285705 h 2012"/>
              <a:gd name="T20" fmla="*/ 1326017 w 1497"/>
              <a:gd name="T21" fmla="*/ 1285705 h 2012"/>
              <a:gd name="T22" fmla="*/ 1517202 w 1497"/>
              <a:gd name="T23" fmla="*/ 1322389 h 2012"/>
              <a:gd name="T24" fmla="*/ 1783809 w 1497"/>
              <a:gd name="T25" fmla="*/ 1247273 h 2012"/>
              <a:gd name="T26" fmla="*/ 1899573 w 1497"/>
              <a:gd name="T27" fmla="*/ 1172157 h 2012"/>
              <a:gd name="T28" fmla="*/ 2052170 w 1497"/>
              <a:gd name="T29" fmla="*/ 1285705 h 2012"/>
              <a:gd name="T30" fmla="*/ 2129345 w 1497"/>
              <a:gd name="T31" fmla="*/ 1511052 h 2012"/>
              <a:gd name="T32" fmla="*/ 2280189 w 1497"/>
              <a:gd name="T33" fmla="*/ 1663031 h 2012"/>
              <a:gd name="T34" fmla="*/ 2129345 w 1497"/>
              <a:gd name="T35" fmla="*/ 1774831 h 2012"/>
              <a:gd name="T36" fmla="*/ 1899573 w 1497"/>
              <a:gd name="T37" fmla="*/ 1851694 h 2012"/>
              <a:gd name="T38" fmla="*/ 1899573 w 1497"/>
              <a:gd name="T39" fmla="*/ 1965241 h 2012"/>
              <a:gd name="T40" fmla="*/ 1938160 w 1497"/>
              <a:gd name="T41" fmla="*/ 2040357 h 2012"/>
              <a:gd name="T42" fmla="*/ 2013582 w 1497"/>
              <a:gd name="T43" fmla="*/ 2078789 h 2012"/>
              <a:gd name="T44" fmla="*/ 2090758 w 1497"/>
              <a:gd name="T45" fmla="*/ 2229020 h 2012"/>
              <a:gd name="T46" fmla="*/ 1899573 w 1497"/>
              <a:gd name="T47" fmla="*/ 2305883 h 2012"/>
              <a:gd name="T48" fmla="*/ 1631212 w 1497"/>
              <a:gd name="T49" fmla="*/ 2380999 h 2012"/>
              <a:gd name="T50" fmla="*/ 1440027 w 1497"/>
              <a:gd name="T51" fmla="*/ 2305883 h 2012"/>
              <a:gd name="T52" fmla="*/ 1248842 w 1497"/>
              <a:gd name="T53" fmla="*/ 2342568 h 2012"/>
              <a:gd name="T54" fmla="*/ 1096245 w 1497"/>
              <a:gd name="T55" fmla="*/ 2532978 h 2012"/>
              <a:gd name="T56" fmla="*/ 980481 w 1497"/>
              <a:gd name="T57" fmla="*/ 2758325 h 2012"/>
              <a:gd name="T58" fmla="*/ 905060 w 1497"/>
              <a:gd name="T59" fmla="*/ 2985420 h 2012"/>
              <a:gd name="T60" fmla="*/ 1096245 w 1497"/>
              <a:gd name="T61" fmla="*/ 2948735 h 2012"/>
              <a:gd name="T62" fmla="*/ 1248842 w 1497"/>
              <a:gd name="T63" fmla="*/ 3098967 h 2012"/>
              <a:gd name="T64" fmla="*/ 1440027 w 1497"/>
              <a:gd name="T65" fmla="*/ 3062283 h 2012"/>
              <a:gd name="T66" fmla="*/ 1669800 w 1497"/>
              <a:gd name="T67" fmla="*/ 3174083 h 2012"/>
              <a:gd name="T68" fmla="*/ 1554036 w 1497"/>
              <a:gd name="T69" fmla="*/ 3287630 h 2012"/>
              <a:gd name="T70" fmla="*/ 1440027 w 1497"/>
              <a:gd name="T71" fmla="*/ 3364493 h 2012"/>
              <a:gd name="T72" fmla="*/ 1440027 w 1497"/>
              <a:gd name="T73" fmla="*/ 3478040 h 2012"/>
              <a:gd name="T74" fmla="*/ 1362851 w 1497"/>
              <a:gd name="T75" fmla="*/ 3514725 h 2012"/>
              <a:gd name="T76" fmla="*/ 1171666 w 1497"/>
              <a:gd name="T77" fmla="*/ 3439609 h 2012"/>
              <a:gd name="T78" fmla="*/ 941893 w 1497"/>
              <a:gd name="T79" fmla="*/ 3326062 h 2012"/>
              <a:gd name="T80" fmla="*/ 750708 w 1497"/>
              <a:gd name="T81" fmla="*/ 3174083 h 2012"/>
              <a:gd name="T82" fmla="*/ 675287 w 1497"/>
              <a:gd name="T83" fmla="*/ 3023851 h 2012"/>
              <a:gd name="T84" fmla="*/ 254329 w 1497"/>
              <a:gd name="T85" fmla="*/ 2835188 h 2012"/>
              <a:gd name="T86" fmla="*/ 140319 w 1497"/>
              <a:gd name="T87" fmla="*/ 2835188 h 2012"/>
              <a:gd name="T88" fmla="*/ 131549 w 1497"/>
              <a:gd name="T89" fmla="*/ 2284921 h 2012"/>
              <a:gd name="T90" fmla="*/ 298179 w 1497"/>
              <a:gd name="T91" fmla="*/ 1846453 h 2012"/>
              <a:gd name="T92" fmla="*/ 424466 w 1497"/>
              <a:gd name="T93" fmla="*/ 1657790 h 2012"/>
              <a:gd name="T94" fmla="*/ 484102 w 1497"/>
              <a:gd name="T95" fmla="*/ 1385277 h 2012"/>
              <a:gd name="T96" fmla="*/ 622667 w 1497"/>
              <a:gd name="T97" fmla="*/ 1006204 h 2012"/>
              <a:gd name="T98" fmla="*/ 827884 w 1497"/>
              <a:gd name="T99" fmla="*/ 377326 h 20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97" h="2012">
                <a:moveTo>
                  <a:pt x="506" y="48"/>
                </a:moveTo>
                <a:lnTo>
                  <a:pt x="668" y="43"/>
                </a:lnTo>
                <a:lnTo>
                  <a:pt x="734" y="43"/>
                </a:lnTo>
                <a:lnTo>
                  <a:pt x="777" y="21"/>
                </a:lnTo>
                <a:lnTo>
                  <a:pt x="908" y="0"/>
                </a:lnTo>
                <a:lnTo>
                  <a:pt x="1061" y="0"/>
                </a:lnTo>
                <a:lnTo>
                  <a:pt x="1236" y="43"/>
                </a:lnTo>
                <a:lnTo>
                  <a:pt x="1279" y="86"/>
                </a:lnTo>
                <a:lnTo>
                  <a:pt x="1410" y="86"/>
                </a:lnTo>
                <a:lnTo>
                  <a:pt x="1476" y="151"/>
                </a:lnTo>
                <a:lnTo>
                  <a:pt x="1497" y="195"/>
                </a:lnTo>
                <a:lnTo>
                  <a:pt x="1476" y="259"/>
                </a:lnTo>
                <a:lnTo>
                  <a:pt x="1388" y="303"/>
                </a:lnTo>
                <a:lnTo>
                  <a:pt x="1300" y="303"/>
                </a:lnTo>
                <a:lnTo>
                  <a:pt x="1192" y="433"/>
                </a:lnTo>
                <a:lnTo>
                  <a:pt x="996" y="498"/>
                </a:lnTo>
                <a:lnTo>
                  <a:pt x="930" y="562"/>
                </a:lnTo>
                <a:lnTo>
                  <a:pt x="821" y="584"/>
                </a:lnTo>
                <a:lnTo>
                  <a:pt x="799" y="692"/>
                </a:lnTo>
                <a:lnTo>
                  <a:pt x="756" y="736"/>
                </a:lnTo>
                <a:lnTo>
                  <a:pt x="930" y="736"/>
                </a:lnTo>
                <a:lnTo>
                  <a:pt x="756" y="736"/>
                </a:lnTo>
                <a:lnTo>
                  <a:pt x="799" y="757"/>
                </a:lnTo>
                <a:lnTo>
                  <a:pt x="865" y="757"/>
                </a:lnTo>
                <a:lnTo>
                  <a:pt x="974" y="736"/>
                </a:lnTo>
                <a:lnTo>
                  <a:pt x="1017" y="714"/>
                </a:lnTo>
                <a:lnTo>
                  <a:pt x="1061" y="714"/>
                </a:lnTo>
                <a:lnTo>
                  <a:pt x="1083" y="671"/>
                </a:lnTo>
                <a:lnTo>
                  <a:pt x="1170" y="692"/>
                </a:lnTo>
                <a:lnTo>
                  <a:pt x="1170" y="736"/>
                </a:lnTo>
                <a:lnTo>
                  <a:pt x="1214" y="800"/>
                </a:lnTo>
                <a:lnTo>
                  <a:pt x="1214" y="865"/>
                </a:lnTo>
                <a:lnTo>
                  <a:pt x="1257" y="909"/>
                </a:lnTo>
                <a:lnTo>
                  <a:pt x="1300" y="952"/>
                </a:lnTo>
                <a:lnTo>
                  <a:pt x="1279" y="974"/>
                </a:lnTo>
                <a:lnTo>
                  <a:pt x="1214" y="1016"/>
                </a:lnTo>
                <a:lnTo>
                  <a:pt x="1148" y="1016"/>
                </a:lnTo>
                <a:lnTo>
                  <a:pt x="1083" y="1060"/>
                </a:lnTo>
                <a:lnTo>
                  <a:pt x="1083" y="1082"/>
                </a:lnTo>
                <a:lnTo>
                  <a:pt x="1083" y="1125"/>
                </a:lnTo>
                <a:lnTo>
                  <a:pt x="1083" y="1147"/>
                </a:lnTo>
                <a:lnTo>
                  <a:pt x="1105" y="1168"/>
                </a:lnTo>
                <a:cubicBezTo>
                  <a:pt x="1102" y="1176"/>
                  <a:pt x="1099" y="1184"/>
                  <a:pt x="1096" y="1192"/>
                </a:cubicBezTo>
                <a:lnTo>
                  <a:pt x="1148" y="1190"/>
                </a:lnTo>
                <a:lnTo>
                  <a:pt x="1170" y="1233"/>
                </a:lnTo>
                <a:lnTo>
                  <a:pt x="1192" y="1276"/>
                </a:lnTo>
                <a:lnTo>
                  <a:pt x="1192" y="1298"/>
                </a:lnTo>
                <a:lnTo>
                  <a:pt x="1083" y="1320"/>
                </a:lnTo>
                <a:lnTo>
                  <a:pt x="974" y="1363"/>
                </a:lnTo>
                <a:lnTo>
                  <a:pt x="930" y="1363"/>
                </a:lnTo>
                <a:lnTo>
                  <a:pt x="865" y="1341"/>
                </a:lnTo>
                <a:lnTo>
                  <a:pt x="821" y="1320"/>
                </a:lnTo>
                <a:lnTo>
                  <a:pt x="777" y="1298"/>
                </a:lnTo>
                <a:lnTo>
                  <a:pt x="712" y="1341"/>
                </a:lnTo>
                <a:lnTo>
                  <a:pt x="668" y="1385"/>
                </a:lnTo>
                <a:lnTo>
                  <a:pt x="625" y="1450"/>
                </a:lnTo>
                <a:lnTo>
                  <a:pt x="581" y="1493"/>
                </a:lnTo>
                <a:lnTo>
                  <a:pt x="559" y="1579"/>
                </a:lnTo>
                <a:lnTo>
                  <a:pt x="516" y="1666"/>
                </a:lnTo>
                <a:lnTo>
                  <a:pt x="516" y="1709"/>
                </a:lnTo>
                <a:lnTo>
                  <a:pt x="581" y="1731"/>
                </a:lnTo>
                <a:lnTo>
                  <a:pt x="625" y="1688"/>
                </a:lnTo>
                <a:lnTo>
                  <a:pt x="668" y="1731"/>
                </a:lnTo>
                <a:lnTo>
                  <a:pt x="712" y="1774"/>
                </a:lnTo>
                <a:lnTo>
                  <a:pt x="777" y="1774"/>
                </a:lnTo>
                <a:lnTo>
                  <a:pt x="821" y="1753"/>
                </a:lnTo>
                <a:lnTo>
                  <a:pt x="886" y="1774"/>
                </a:lnTo>
                <a:lnTo>
                  <a:pt x="952" y="1817"/>
                </a:lnTo>
                <a:lnTo>
                  <a:pt x="952" y="1882"/>
                </a:lnTo>
                <a:lnTo>
                  <a:pt x="886" y="1882"/>
                </a:lnTo>
                <a:lnTo>
                  <a:pt x="843" y="1904"/>
                </a:lnTo>
                <a:lnTo>
                  <a:pt x="821" y="1926"/>
                </a:lnTo>
                <a:lnTo>
                  <a:pt x="821" y="1947"/>
                </a:lnTo>
                <a:lnTo>
                  <a:pt x="821" y="1991"/>
                </a:lnTo>
                <a:lnTo>
                  <a:pt x="799" y="1991"/>
                </a:lnTo>
                <a:lnTo>
                  <a:pt x="777" y="2012"/>
                </a:lnTo>
                <a:lnTo>
                  <a:pt x="734" y="1991"/>
                </a:lnTo>
                <a:lnTo>
                  <a:pt x="668" y="1969"/>
                </a:lnTo>
                <a:lnTo>
                  <a:pt x="603" y="1947"/>
                </a:lnTo>
                <a:lnTo>
                  <a:pt x="537" y="1904"/>
                </a:lnTo>
                <a:lnTo>
                  <a:pt x="472" y="1861"/>
                </a:lnTo>
                <a:lnTo>
                  <a:pt x="428" y="1817"/>
                </a:lnTo>
                <a:lnTo>
                  <a:pt x="406" y="1774"/>
                </a:lnTo>
                <a:lnTo>
                  <a:pt x="385" y="1731"/>
                </a:lnTo>
                <a:lnTo>
                  <a:pt x="254" y="1644"/>
                </a:lnTo>
                <a:lnTo>
                  <a:pt x="145" y="1623"/>
                </a:lnTo>
                <a:lnTo>
                  <a:pt x="123" y="1623"/>
                </a:lnTo>
                <a:lnTo>
                  <a:pt x="80" y="1623"/>
                </a:lnTo>
                <a:lnTo>
                  <a:pt x="0" y="1558"/>
                </a:lnTo>
                <a:lnTo>
                  <a:pt x="75" y="1308"/>
                </a:lnTo>
                <a:lnTo>
                  <a:pt x="123" y="1179"/>
                </a:lnTo>
                <a:lnTo>
                  <a:pt x="170" y="1057"/>
                </a:lnTo>
                <a:lnTo>
                  <a:pt x="181" y="996"/>
                </a:lnTo>
                <a:lnTo>
                  <a:pt x="242" y="949"/>
                </a:lnTo>
                <a:lnTo>
                  <a:pt x="266" y="854"/>
                </a:lnTo>
                <a:lnTo>
                  <a:pt x="276" y="793"/>
                </a:lnTo>
                <a:lnTo>
                  <a:pt x="303" y="739"/>
                </a:lnTo>
                <a:lnTo>
                  <a:pt x="355" y="576"/>
                </a:lnTo>
                <a:lnTo>
                  <a:pt x="436" y="332"/>
                </a:lnTo>
                <a:lnTo>
                  <a:pt x="472" y="216"/>
                </a:lnTo>
                <a:lnTo>
                  <a:pt x="506" y="48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pattFill prst="horzBrick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49238" y="269875"/>
            <a:ext cx="1454150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50825" y="188913"/>
            <a:ext cx="6900863" cy="6515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527800" y="4757738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200" b="1"/>
              <a:t>32N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537325" y="2919413"/>
            <a:ext cx="6937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200" b="1"/>
              <a:t>32’10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526213" y="1084263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200" b="1"/>
              <a:t>32’20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716088" y="6330950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200" b="1"/>
              <a:t>34’50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44475" y="6351588"/>
            <a:ext cx="7016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200" b="1"/>
              <a:t>34’40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864100" y="6323013"/>
            <a:ext cx="701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200" b="1"/>
              <a:t>35’10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330575" y="6289675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200" b="1"/>
              <a:t>35E</a:t>
            </a: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5418138" y="1743075"/>
            <a:ext cx="198437" cy="198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4840288" y="2824163"/>
            <a:ext cx="198437" cy="198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1917700" y="2863850"/>
            <a:ext cx="198438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1951038" y="2327275"/>
            <a:ext cx="19685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1258888" y="4216400"/>
            <a:ext cx="196850" cy="198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809625" y="5495925"/>
            <a:ext cx="198438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7" name="Oval 21" descr="Large checker board"/>
          <p:cNvSpPr>
            <a:spLocks noChangeArrowheads="1"/>
          </p:cNvSpPr>
          <p:nvPr/>
        </p:nvSpPr>
        <p:spPr bwMode="auto">
          <a:xfrm>
            <a:off x="6113463" y="2424113"/>
            <a:ext cx="198437" cy="198437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4929188" y="3433763"/>
            <a:ext cx="198437" cy="198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4521200" y="4324350"/>
            <a:ext cx="198438" cy="198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0" name="Oval 24" descr="Large checker board"/>
          <p:cNvSpPr>
            <a:spLocks noChangeArrowheads="1"/>
          </p:cNvSpPr>
          <p:nvPr/>
        </p:nvSpPr>
        <p:spPr bwMode="auto">
          <a:xfrm>
            <a:off x="6130925" y="4392613"/>
            <a:ext cx="198438" cy="198437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1" name="Oval 25" descr="Large checker board"/>
          <p:cNvSpPr>
            <a:spLocks noChangeArrowheads="1"/>
          </p:cNvSpPr>
          <p:nvPr/>
        </p:nvSpPr>
        <p:spPr bwMode="auto">
          <a:xfrm>
            <a:off x="5329238" y="3919538"/>
            <a:ext cx="196850" cy="198437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V="1">
            <a:off x="2114550" y="4651375"/>
            <a:ext cx="3579813" cy="1268413"/>
          </a:xfrm>
          <a:prstGeom prst="line">
            <a:avLst/>
          </a:prstGeom>
          <a:noFill/>
          <a:ln w="762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V="1">
            <a:off x="2413000" y="1641475"/>
            <a:ext cx="3041650" cy="1009650"/>
          </a:xfrm>
          <a:prstGeom prst="line">
            <a:avLst/>
          </a:prstGeom>
          <a:noFill/>
          <a:ln w="762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 rot="-1200000">
            <a:off x="3133725" y="2052638"/>
            <a:ext cx="2547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CC"/>
                </a:solidFill>
              </a:rPr>
              <a:t>Wind direction</a:t>
            </a:r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1131888" y="4576763"/>
            <a:ext cx="198437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1819275" y="4721225"/>
            <a:ext cx="198438" cy="1984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1633538" y="5013325"/>
            <a:ext cx="198437" cy="1968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2143125" y="5208588"/>
            <a:ext cx="196850" cy="1984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2603500" y="4994275"/>
            <a:ext cx="198438" cy="1968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 rot="-1200000">
            <a:off x="2878138" y="527685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CC"/>
                </a:solidFill>
              </a:rPr>
              <a:t>Wind direction</a:t>
            </a:r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2133600" y="3324225"/>
            <a:ext cx="198438" cy="1968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1525588" y="3606800"/>
            <a:ext cx="198437" cy="198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273050" y="220663"/>
            <a:ext cx="1524000" cy="2608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882650" y="239713"/>
            <a:ext cx="1239838" cy="1355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1382713" y="3983038"/>
            <a:ext cx="18938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Greater Tel Aviv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urban area</a:t>
            </a:r>
          </a:p>
        </p:txBody>
      </p:sp>
      <p:pic>
        <p:nvPicPr>
          <p:cNvPr id="37928" name="Picture 40" descr="lege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/>
          <a:stretch>
            <a:fillRect/>
          </a:stretch>
        </p:blipFill>
        <p:spPr>
          <a:xfrm>
            <a:off x="333375" y="260350"/>
            <a:ext cx="141605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260350" y="188913"/>
            <a:ext cx="1625600" cy="250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7" name="Group 42">
            <a:extLst>
              <a:ext uri="{FF2B5EF4-FFF2-40B4-BE49-F238E27FC236}">
                <a16:creationId xmlns:a16="http://schemas.microsoft.com/office/drawing/2014/main" id="{E32E6C8B-6127-46B8-9DB9-CEF63278EFC4}"/>
              </a:ext>
            </a:extLst>
          </p:cNvPr>
          <p:cNvGrpSpPr>
            <a:grpSpLocks/>
          </p:cNvGrpSpPr>
          <p:nvPr/>
        </p:nvGrpSpPr>
        <p:grpSpPr bwMode="auto">
          <a:xfrm>
            <a:off x="7127276" y="1656880"/>
            <a:ext cx="1914599" cy="3839045"/>
            <a:chOff x="4513" y="799"/>
            <a:chExt cx="1247" cy="2404"/>
          </a:xfrm>
        </p:grpSpPr>
        <p:pic>
          <p:nvPicPr>
            <p:cNvPr id="48" name="Picture 43" descr="mitamsuf">
              <a:extLst>
                <a:ext uri="{FF2B5EF4-FFF2-40B4-BE49-F238E27FC236}">
                  <a16:creationId xmlns:a16="http://schemas.microsoft.com/office/drawing/2014/main" id="{62A9DE72-84C4-4B3A-9944-081330649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1" r="12866"/>
            <a:stretch>
              <a:fillRect/>
            </a:stretch>
          </p:blipFill>
          <p:spPr bwMode="auto">
            <a:xfrm>
              <a:off x="4522" y="799"/>
              <a:ext cx="1238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C4E62217-2D62-4D53-9FC8-F37430F8F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" y="2115"/>
              <a:ext cx="408" cy="18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BEAC34EE-48D3-44E8-B58E-7E3379CE6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981"/>
              <a:ext cx="363" cy="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1" name="Picture 46" descr="mitamsuf">
            <a:extLst>
              <a:ext uri="{FF2B5EF4-FFF2-40B4-BE49-F238E27FC236}">
                <a16:creationId xmlns:a16="http://schemas.microsoft.com/office/drawing/2014/main" id="{F63EEDD2-779D-4238-9551-91B1CDDA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4539" r="74623" b="67458"/>
          <a:stretch>
            <a:fillRect/>
          </a:stretch>
        </p:blipFill>
        <p:spPr bwMode="auto">
          <a:xfrm>
            <a:off x="7123532" y="1677300"/>
            <a:ext cx="813968" cy="11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-406400" y="-17463"/>
            <a:ext cx="5311775" cy="6894513"/>
            <a:chOff x="-250" y="-11"/>
            <a:chExt cx="3346" cy="4343"/>
          </a:xfrm>
        </p:grpSpPr>
        <p:grpSp>
          <p:nvGrpSpPr>
            <p:cNvPr id="39987" name="Group 3"/>
            <p:cNvGrpSpPr>
              <a:grpSpLocks/>
            </p:cNvGrpSpPr>
            <p:nvPr/>
          </p:nvGrpSpPr>
          <p:grpSpPr bwMode="auto">
            <a:xfrm>
              <a:off x="-250" y="291"/>
              <a:ext cx="2767" cy="4041"/>
              <a:chOff x="-204" y="279"/>
              <a:chExt cx="2767" cy="4041"/>
            </a:xfrm>
          </p:grpSpPr>
          <p:grpSp>
            <p:nvGrpSpPr>
              <p:cNvPr id="39990" name="Group 4"/>
              <p:cNvGrpSpPr>
                <a:grpSpLocks/>
              </p:cNvGrpSpPr>
              <p:nvPr/>
            </p:nvGrpSpPr>
            <p:grpSpPr bwMode="auto">
              <a:xfrm>
                <a:off x="-204" y="279"/>
                <a:ext cx="2767" cy="4041"/>
                <a:chOff x="-159" y="15"/>
                <a:chExt cx="2767" cy="4041"/>
              </a:xfrm>
            </p:grpSpPr>
            <p:grpSp>
              <p:nvGrpSpPr>
                <p:cNvPr id="39992" name="Group 5"/>
                <p:cNvGrpSpPr>
                  <a:grpSpLocks/>
                </p:cNvGrpSpPr>
                <p:nvPr/>
              </p:nvGrpSpPr>
              <p:grpSpPr bwMode="auto">
                <a:xfrm>
                  <a:off x="110" y="15"/>
                  <a:ext cx="2498" cy="4041"/>
                  <a:chOff x="110" y="15"/>
                  <a:chExt cx="2498" cy="4041"/>
                </a:xfrm>
              </p:grpSpPr>
              <p:grpSp>
                <p:nvGrpSpPr>
                  <p:cNvPr id="3999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10" y="24"/>
                    <a:ext cx="2498" cy="4032"/>
                    <a:chOff x="110" y="24"/>
                    <a:chExt cx="2498" cy="4032"/>
                  </a:xfrm>
                </p:grpSpPr>
                <p:sp>
                  <p:nvSpPr>
                    <p:cNvPr id="39996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836" y="24"/>
                      <a:ext cx="18" cy="6"/>
                    </a:xfrm>
                    <a:custGeom>
                      <a:avLst/>
                      <a:gdLst>
                        <a:gd name="T0" fmla="*/ 0 w 18"/>
                        <a:gd name="T1" fmla="*/ 6 h 6"/>
                        <a:gd name="T2" fmla="*/ 18 w 18"/>
                        <a:gd name="T3" fmla="*/ 0 h 6"/>
                        <a:gd name="T4" fmla="*/ 0 w 18"/>
                        <a:gd name="T5" fmla="*/ 6 h 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8" h="6">
                          <a:moveTo>
                            <a:pt x="0" y="6"/>
                          </a:moveTo>
                          <a:cubicBezTo>
                            <a:pt x="6" y="4"/>
                            <a:pt x="18" y="0"/>
                            <a:pt x="18" y="0"/>
                          </a:cubicBezTo>
                          <a:cubicBezTo>
                            <a:pt x="18" y="0"/>
                            <a:pt x="6" y="4"/>
                            <a:pt x="0" y="6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39997" name="Picture 8" descr="noheb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359" b="2820"/>
                    <a:stretch>
                      <a:fillRect/>
                    </a:stretch>
                  </p:blipFill>
                  <p:spPr bwMode="auto">
                    <a:xfrm>
                      <a:off x="110" y="164"/>
                      <a:ext cx="2495" cy="38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39998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57" y="3067"/>
                      <a:ext cx="673" cy="889"/>
                    </a:xfrm>
                    <a:custGeom>
                      <a:avLst/>
                      <a:gdLst>
                        <a:gd name="T0" fmla="*/ 252 w 673"/>
                        <a:gd name="T1" fmla="*/ 358 h 889"/>
                        <a:gd name="T2" fmla="*/ 327 w 673"/>
                        <a:gd name="T3" fmla="*/ 235 h 889"/>
                        <a:gd name="T4" fmla="*/ 378 w 673"/>
                        <a:gd name="T5" fmla="*/ 142 h 889"/>
                        <a:gd name="T6" fmla="*/ 428 w 673"/>
                        <a:gd name="T7" fmla="*/ 31 h 889"/>
                        <a:gd name="T8" fmla="*/ 589 w 673"/>
                        <a:gd name="T9" fmla="*/ 0 h 889"/>
                        <a:gd name="T10" fmla="*/ 631 w 673"/>
                        <a:gd name="T11" fmla="*/ 31 h 889"/>
                        <a:gd name="T12" fmla="*/ 673 w 673"/>
                        <a:gd name="T13" fmla="*/ 90 h 889"/>
                        <a:gd name="T14" fmla="*/ 649 w 673"/>
                        <a:gd name="T15" fmla="*/ 199 h 889"/>
                        <a:gd name="T16" fmla="*/ 589 w 673"/>
                        <a:gd name="T17" fmla="*/ 317 h 889"/>
                        <a:gd name="T18" fmla="*/ 505 w 673"/>
                        <a:gd name="T19" fmla="*/ 408 h 889"/>
                        <a:gd name="T20" fmla="*/ 379 w 673"/>
                        <a:gd name="T21" fmla="*/ 680 h 889"/>
                        <a:gd name="T22" fmla="*/ 238 w 673"/>
                        <a:gd name="T23" fmla="*/ 889 h 889"/>
                        <a:gd name="T24" fmla="*/ 0 w 673"/>
                        <a:gd name="T25" fmla="*/ 874 h 88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673" h="889">
                          <a:moveTo>
                            <a:pt x="252" y="358"/>
                          </a:moveTo>
                          <a:lnTo>
                            <a:pt x="327" y="235"/>
                          </a:lnTo>
                          <a:lnTo>
                            <a:pt x="378" y="142"/>
                          </a:lnTo>
                          <a:lnTo>
                            <a:pt x="428" y="31"/>
                          </a:lnTo>
                          <a:lnTo>
                            <a:pt x="589" y="0"/>
                          </a:lnTo>
                          <a:lnTo>
                            <a:pt x="631" y="31"/>
                          </a:lnTo>
                          <a:lnTo>
                            <a:pt x="673" y="90"/>
                          </a:lnTo>
                          <a:lnTo>
                            <a:pt x="649" y="199"/>
                          </a:lnTo>
                          <a:lnTo>
                            <a:pt x="589" y="317"/>
                          </a:lnTo>
                          <a:lnTo>
                            <a:pt x="505" y="408"/>
                          </a:lnTo>
                          <a:lnTo>
                            <a:pt x="379" y="680"/>
                          </a:lnTo>
                          <a:lnTo>
                            <a:pt x="238" y="889"/>
                          </a:lnTo>
                          <a:lnTo>
                            <a:pt x="0" y="874"/>
                          </a:lnTo>
                        </a:path>
                      </a:pathLst>
                    </a:custGeom>
                    <a:solidFill>
                      <a:srgbClr val="FF6600">
                        <a:alpha val="50195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99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63" y="2986"/>
                      <a:ext cx="876" cy="998"/>
                    </a:xfrm>
                    <a:custGeom>
                      <a:avLst/>
                      <a:gdLst>
                        <a:gd name="T0" fmla="*/ 495 w 876"/>
                        <a:gd name="T1" fmla="*/ 1 h 998"/>
                        <a:gd name="T2" fmla="*/ 604 w 876"/>
                        <a:gd name="T3" fmla="*/ 0 h 998"/>
                        <a:gd name="T4" fmla="*/ 740 w 876"/>
                        <a:gd name="T5" fmla="*/ 45 h 998"/>
                        <a:gd name="T6" fmla="*/ 831 w 876"/>
                        <a:gd name="T7" fmla="*/ 136 h 998"/>
                        <a:gd name="T8" fmla="*/ 763 w 876"/>
                        <a:gd name="T9" fmla="*/ 242 h 998"/>
                        <a:gd name="T10" fmla="*/ 695 w 876"/>
                        <a:gd name="T11" fmla="*/ 363 h 998"/>
                        <a:gd name="T12" fmla="*/ 559 w 876"/>
                        <a:gd name="T13" fmla="*/ 544 h 998"/>
                        <a:gd name="T14" fmla="*/ 513 w 876"/>
                        <a:gd name="T15" fmla="*/ 635 h 998"/>
                        <a:gd name="T16" fmla="*/ 513 w 876"/>
                        <a:gd name="T17" fmla="*/ 726 h 998"/>
                        <a:gd name="T18" fmla="*/ 604 w 876"/>
                        <a:gd name="T19" fmla="*/ 771 h 998"/>
                        <a:gd name="T20" fmla="*/ 785 w 876"/>
                        <a:gd name="T21" fmla="*/ 862 h 998"/>
                        <a:gd name="T22" fmla="*/ 876 w 876"/>
                        <a:gd name="T23" fmla="*/ 998 h 998"/>
                        <a:gd name="T24" fmla="*/ 727 w 876"/>
                        <a:gd name="T25" fmla="*/ 986 h 998"/>
                        <a:gd name="T26" fmla="*/ 211 w 876"/>
                        <a:gd name="T27" fmla="*/ 986 h 998"/>
                        <a:gd name="T28" fmla="*/ 150 w 876"/>
                        <a:gd name="T29" fmla="*/ 998 h 998"/>
                        <a:gd name="T30" fmla="*/ 0 w 876"/>
                        <a:gd name="T31" fmla="*/ 952 h 998"/>
                        <a:gd name="T32" fmla="*/ 132 w 876"/>
                        <a:gd name="T33" fmla="*/ 724 h 998"/>
                        <a:gd name="T34" fmla="*/ 210 w 876"/>
                        <a:gd name="T35" fmla="*/ 508 h 998"/>
                        <a:gd name="T36" fmla="*/ 348 w 876"/>
                        <a:gd name="T37" fmla="*/ 274 h 998"/>
                        <a:gd name="T38" fmla="*/ 288 w 876"/>
                        <a:gd name="T39" fmla="*/ 376 h 998"/>
                        <a:gd name="T40" fmla="*/ 357 w 876"/>
                        <a:gd name="T41" fmla="*/ 232 h 998"/>
                        <a:gd name="T42" fmla="*/ 387 w 876"/>
                        <a:gd name="T43" fmla="*/ 184 h 998"/>
                        <a:gd name="T44" fmla="*/ 411 w 876"/>
                        <a:gd name="T45" fmla="*/ 124 h 998"/>
                        <a:gd name="T46" fmla="*/ 453 w 876"/>
                        <a:gd name="T47" fmla="*/ 58 h 998"/>
                        <a:gd name="T48" fmla="*/ 495 w 876"/>
                        <a:gd name="T49" fmla="*/ 1 h 998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876" h="998">
                          <a:moveTo>
                            <a:pt x="495" y="1"/>
                          </a:moveTo>
                          <a:lnTo>
                            <a:pt x="604" y="0"/>
                          </a:lnTo>
                          <a:lnTo>
                            <a:pt x="740" y="45"/>
                          </a:lnTo>
                          <a:lnTo>
                            <a:pt x="831" y="136"/>
                          </a:lnTo>
                          <a:lnTo>
                            <a:pt x="763" y="242"/>
                          </a:lnTo>
                          <a:lnTo>
                            <a:pt x="695" y="363"/>
                          </a:lnTo>
                          <a:lnTo>
                            <a:pt x="559" y="544"/>
                          </a:lnTo>
                          <a:lnTo>
                            <a:pt x="513" y="635"/>
                          </a:lnTo>
                          <a:lnTo>
                            <a:pt x="513" y="726"/>
                          </a:lnTo>
                          <a:lnTo>
                            <a:pt x="604" y="771"/>
                          </a:lnTo>
                          <a:lnTo>
                            <a:pt x="785" y="862"/>
                          </a:lnTo>
                          <a:lnTo>
                            <a:pt x="876" y="998"/>
                          </a:lnTo>
                          <a:lnTo>
                            <a:pt x="727" y="986"/>
                          </a:lnTo>
                          <a:lnTo>
                            <a:pt x="211" y="986"/>
                          </a:lnTo>
                          <a:lnTo>
                            <a:pt x="150" y="998"/>
                          </a:lnTo>
                          <a:lnTo>
                            <a:pt x="0" y="952"/>
                          </a:lnTo>
                          <a:lnTo>
                            <a:pt x="132" y="724"/>
                          </a:lnTo>
                          <a:lnTo>
                            <a:pt x="210" y="508"/>
                          </a:lnTo>
                          <a:lnTo>
                            <a:pt x="348" y="274"/>
                          </a:lnTo>
                          <a:lnTo>
                            <a:pt x="288" y="376"/>
                          </a:lnTo>
                          <a:lnTo>
                            <a:pt x="357" y="232"/>
                          </a:lnTo>
                          <a:lnTo>
                            <a:pt x="387" y="184"/>
                          </a:lnTo>
                          <a:lnTo>
                            <a:pt x="411" y="124"/>
                          </a:lnTo>
                          <a:lnTo>
                            <a:pt x="453" y="58"/>
                          </a:lnTo>
                          <a:lnTo>
                            <a:pt x="495" y="1"/>
                          </a:lnTo>
                          <a:close/>
                        </a:path>
                      </a:pathLst>
                    </a:custGeom>
                    <a:solidFill>
                      <a:srgbClr val="EDC26D">
                        <a:alpha val="50195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00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" y="2650"/>
                      <a:ext cx="124" cy="1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01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2" y="2085"/>
                      <a:ext cx="124" cy="1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02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6" y="2784"/>
                      <a:ext cx="113" cy="113"/>
                    </a:xfrm>
                    <a:prstGeom prst="ellipse">
                      <a:avLst/>
                    </a:prstGeom>
                    <a:solidFill>
                      <a:srgbClr val="FF0066"/>
                    </a:solidFill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03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0" y="2951"/>
                      <a:ext cx="113" cy="113"/>
                    </a:xfrm>
                    <a:prstGeom prst="ellipse">
                      <a:avLst/>
                    </a:prstGeom>
                    <a:solidFill>
                      <a:srgbClr val="FF0066"/>
                    </a:solidFill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04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0" y="3063"/>
                      <a:ext cx="113" cy="113"/>
                    </a:xfrm>
                    <a:prstGeom prst="ellipse">
                      <a:avLst/>
                    </a:prstGeom>
                    <a:solidFill>
                      <a:srgbClr val="FF0066"/>
                    </a:solidFill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05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9" y="2952"/>
                      <a:ext cx="113" cy="113"/>
                    </a:xfrm>
                    <a:prstGeom prst="ellipse">
                      <a:avLst/>
                    </a:prstGeom>
                    <a:solidFill>
                      <a:srgbClr val="FF0066"/>
                    </a:solidFill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06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5" y="1984"/>
                      <a:ext cx="113" cy="113"/>
                    </a:xfrm>
                    <a:prstGeom prst="ellipse">
                      <a:avLst/>
                    </a:prstGeom>
                    <a:solidFill>
                      <a:srgbClr val="FF0066"/>
                    </a:solidFill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0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752" y="1622"/>
                      <a:ext cx="1245" cy="1050"/>
                    </a:xfrm>
                    <a:custGeom>
                      <a:avLst/>
                      <a:gdLst>
                        <a:gd name="T0" fmla="*/ 815 w 1245"/>
                        <a:gd name="T1" fmla="*/ 228 h 1050"/>
                        <a:gd name="T2" fmla="*/ 869 w 1245"/>
                        <a:gd name="T3" fmla="*/ 120 h 1050"/>
                        <a:gd name="T4" fmla="*/ 862 w 1245"/>
                        <a:gd name="T5" fmla="*/ 101 h 1050"/>
                        <a:gd name="T6" fmla="*/ 923 w 1245"/>
                        <a:gd name="T7" fmla="*/ 90 h 1050"/>
                        <a:gd name="T8" fmla="*/ 1039 w 1245"/>
                        <a:gd name="T9" fmla="*/ 126 h 1050"/>
                        <a:gd name="T10" fmla="*/ 1092 w 1245"/>
                        <a:gd name="T11" fmla="*/ 38 h 1050"/>
                        <a:gd name="T12" fmla="*/ 1108 w 1245"/>
                        <a:gd name="T13" fmla="*/ 4 h 1050"/>
                        <a:gd name="T14" fmla="*/ 1163 w 1245"/>
                        <a:gd name="T15" fmla="*/ 0 h 1050"/>
                        <a:gd name="T16" fmla="*/ 1245 w 1245"/>
                        <a:gd name="T17" fmla="*/ 120 h 1050"/>
                        <a:gd name="T18" fmla="*/ 1239 w 1245"/>
                        <a:gd name="T19" fmla="*/ 174 h 1050"/>
                        <a:gd name="T20" fmla="*/ 1234 w 1245"/>
                        <a:gd name="T21" fmla="*/ 304 h 1050"/>
                        <a:gd name="T22" fmla="*/ 1192 w 1245"/>
                        <a:gd name="T23" fmla="*/ 406 h 1050"/>
                        <a:gd name="T24" fmla="*/ 1173 w 1245"/>
                        <a:gd name="T25" fmla="*/ 557 h 1050"/>
                        <a:gd name="T26" fmla="*/ 1112 w 1245"/>
                        <a:gd name="T27" fmla="*/ 725 h 1050"/>
                        <a:gd name="T28" fmla="*/ 1023 w 1245"/>
                        <a:gd name="T29" fmla="*/ 797 h 1050"/>
                        <a:gd name="T30" fmla="*/ 941 w 1245"/>
                        <a:gd name="T31" fmla="*/ 852 h 1050"/>
                        <a:gd name="T32" fmla="*/ 845 w 1245"/>
                        <a:gd name="T33" fmla="*/ 880 h 1050"/>
                        <a:gd name="T34" fmla="*/ 727 w 1245"/>
                        <a:gd name="T35" fmla="*/ 917 h 1050"/>
                        <a:gd name="T36" fmla="*/ 489 w 1245"/>
                        <a:gd name="T37" fmla="*/ 1000 h 1050"/>
                        <a:gd name="T38" fmla="*/ 279 w 1245"/>
                        <a:gd name="T39" fmla="*/ 1038 h 1050"/>
                        <a:gd name="T40" fmla="*/ 201 w 1245"/>
                        <a:gd name="T41" fmla="*/ 1050 h 1050"/>
                        <a:gd name="T42" fmla="*/ 83 w 1245"/>
                        <a:gd name="T43" fmla="*/ 1034 h 1050"/>
                        <a:gd name="T44" fmla="*/ 0 w 1245"/>
                        <a:gd name="T45" fmla="*/ 1034 h 1050"/>
                        <a:gd name="T46" fmla="*/ 0 w 1245"/>
                        <a:gd name="T47" fmla="*/ 989 h 1050"/>
                        <a:gd name="T48" fmla="*/ 17 w 1245"/>
                        <a:gd name="T49" fmla="*/ 946 h 1050"/>
                        <a:gd name="T50" fmla="*/ 42 w 1245"/>
                        <a:gd name="T51" fmla="*/ 853 h 1050"/>
                        <a:gd name="T52" fmla="*/ 209 w 1245"/>
                        <a:gd name="T53" fmla="*/ 853 h 1050"/>
                        <a:gd name="T54" fmla="*/ 294 w 1245"/>
                        <a:gd name="T55" fmla="*/ 808 h 1050"/>
                        <a:gd name="T56" fmla="*/ 416 w 1245"/>
                        <a:gd name="T57" fmla="*/ 721 h 1050"/>
                        <a:gd name="T58" fmla="*/ 509 w 1245"/>
                        <a:gd name="T59" fmla="*/ 630 h 1050"/>
                        <a:gd name="T60" fmla="*/ 562 w 1245"/>
                        <a:gd name="T61" fmla="*/ 484 h 1050"/>
                        <a:gd name="T62" fmla="*/ 683 w 1245"/>
                        <a:gd name="T63" fmla="*/ 378 h 1050"/>
                        <a:gd name="T64" fmla="*/ 749 w 1245"/>
                        <a:gd name="T65" fmla="*/ 300 h 1050"/>
                        <a:gd name="T66" fmla="*/ 785 w 1245"/>
                        <a:gd name="T67" fmla="*/ 252 h 1050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0" t="0" r="r" b="b"/>
                      <a:pathLst>
                        <a:path w="1245" h="1050">
                          <a:moveTo>
                            <a:pt x="815" y="228"/>
                          </a:moveTo>
                          <a:lnTo>
                            <a:pt x="869" y="120"/>
                          </a:lnTo>
                          <a:lnTo>
                            <a:pt x="862" y="101"/>
                          </a:lnTo>
                          <a:lnTo>
                            <a:pt x="923" y="90"/>
                          </a:lnTo>
                          <a:lnTo>
                            <a:pt x="1039" y="126"/>
                          </a:lnTo>
                          <a:lnTo>
                            <a:pt x="1092" y="38"/>
                          </a:lnTo>
                          <a:lnTo>
                            <a:pt x="1108" y="4"/>
                          </a:lnTo>
                          <a:lnTo>
                            <a:pt x="1163" y="0"/>
                          </a:lnTo>
                          <a:lnTo>
                            <a:pt x="1245" y="120"/>
                          </a:lnTo>
                          <a:lnTo>
                            <a:pt x="1239" y="174"/>
                          </a:lnTo>
                          <a:cubicBezTo>
                            <a:pt x="1237" y="205"/>
                            <a:pt x="1242" y="265"/>
                            <a:pt x="1234" y="304"/>
                          </a:cubicBezTo>
                          <a:cubicBezTo>
                            <a:pt x="1226" y="343"/>
                            <a:pt x="1202" y="364"/>
                            <a:pt x="1192" y="406"/>
                          </a:cubicBezTo>
                          <a:cubicBezTo>
                            <a:pt x="1182" y="448"/>
                            <a:pt x="1186" y="504"/>
                            <a:pt x="1173" y="557"/>
                          </a:cubicBezTo>
                          <a:lnTo>
                            <a:pt x="1112" y="725"/>
                          </a:lnTo>
                          <a:lnTo>
                            <a:pt x="1023" y="797"/>
                          </a:lnTo>
                          <a:lnTo>
                            <a:pt x="941" y="852"/>
                          </a:lnTo>
                          <a:cubicBezTo>
                            <a:pt x="912" y="866"/>
                            <a:pt x="881" y="869"/>
                            <a:pt x="845" y="880"/>
                          </a:cubicBezTo>
                          <a:cubicBezTo>
                            <a:pt x="809" y="891"/>
                            <a:pt x="786" y="897"/>
                            <a:pt x="727" y="917"/>
                          </a:cubicBezTo>
                          <a:lnTo>
                            <a:pt x="489" y="1000"/>
                          </a:lnTo>
                          <a:lnTo>
                            <a:pt x="279" y="1038"/>
                          </a:lnTo>
                          <a:lnTo>
                            <a:pt x="201" y="1050"/>
                          </a:lnTo>
                          <a:lnTo>
                            <a:pt x="83" y="1034"/>
                          </a:lnTo>
                          <a:lnTo>
                            <a:pt x="0" y="1034"/>
                          </a:lnTo>
                          <a:lnTo>
                            <a:pt x="0" y="989"/>
                          </a:lnTo>
                          <a:lnTo>
                            <a:pt x="17" y="946"/>
                          </a:lnTo>
                          <a:lnTo>
                            <a:pt x="42" y="853"/>
                          </a:lnTo>
                          <a:lnTo>
                            <a:pt x="209" y="853"/>
                          </a:lnTo>
                          <a:lnTo>
                            <a:pt x="294" y="808"/>
                          </a:lnTo>
                          <a:lnTo>
                            <a:pt x="416" y="721"/>
                          </a:lnTo>
                          <a:lnTo>
                            <a:pt x="509" y="630"/>
                          </a:lnTo>
                          <a:lnTo>
                            <a:pt x="562" y="484"/>
                          </a:lnTo>
                          <a:lnTo>
                            <a:pt x="683" y="378"/>
                          </a:lnTo>
                          <a:lnTo>
                            <a:pt x="749" y="300"/>
                          </a:lnTo>
                          <a:lnTo>
                            <a:pt x="785" y="252"/>
                          </a:lnTo>
                        </a:path>
                      </a:pathLst>
                    </a:custGeom>
                    <a:solidFill>
                      <a:srgbClr val="33CCCC">
                        <a:alpha val="50195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0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79" y="3554"/>
                      <a:ext cx="132" cy="111"/>
                    </a:xfrm>
                    <a:custGeom>
                      <a:avLst/>
                      <a:gdLst>
                        <a:gd name="T0" fmla="*/ 66 w 132"/>
                        <a:gd name="T1" fmla="*/ 0 h 111"/>
                        <a:gd name="T2" fmla="*/ 33 w 132"/>
                        <a:gd name="T3" fmla="*/ 6 h 111"/>
                        <a:gd name="T4" fmla="*/ 15 w 132"/>
                        <a:gd name="T5" fmla="*/ 18 h 111"/>
                        <a:gd name="T6" fmla="*/ 3 w 132"/>
                        <a:gd name="T7" fmla="*/ 36 h 111"/>
                        <a:gd name="T8" fmla="*/ 0 w 132"/>
                        <a:gd name="T9" fmla="*/ 72 h 111"/>
                        <a:gd name="T10" fmla="*/ 12 w 132"/>
                        <a:gd name="T11" fmla="*/ 93 h 111"/>
                        <a:gd name="T12" fmla="*/ 39 w 132"/>
                        <a:gd name="T13" fmla="*/ 105 h 111"/>
                        <a:gd name="T14" fmla="*/ 72 w 132"/>
                        <a:gd name="T15" fmla="*/ 105 h 111"/>
                        <a:gd name="T16" fmla="*/ 111 w 132"/>
                        <a:gd name="T17" fmla="*/ 111 h 111"/>
                        <a:gd name="T18" fmla="*/ 132 w 132"/>
                        <a:gd name="T19" fmla="*/ 78 h 111"/>
                        <a:gd name="T20" fmla="*/ 129 w 132"/>
                        <a:gd name="T21" fmla="*/ 54 h 111"/>
                        <a:gd name="T22" fmla="*/ 96 w 132"/>
                        <a:gd name="T23" fmla="*/ 18 h 111"/>
                        <a:gd name="T24" fmla="*/ 66 w 132"/>
                        <a:gd name="T25" fmla="*/ 0 h 11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32" h="111">
                          <a:moveTo>
                            <a:pt x="66" y="0"/>
                          </a:moveTo>
                          <a:lnTo>
                            <a:pt x="33" y="6"/>
                          </a:lnTo>
                          <a:lnTo>
                            <a:pt x="15" y="18"/>
                          </a:lnTo>
                          <a:lnTo>
                            <a:pt x="3" y="36"/>
                          </a:lnTo>
                          <a:lnTo>
                            <a:pt x="0" y="72"/>
                          </a:lnTo>
                          <a:lnTo>
                            <a:pt x="12" y="93"/>
                          </a:lnTo>
                          <a:lnTo>
                            <a:pt x="39" y="105"/>
                          </a:lnTo>
                          <a:lnTo>
                            <a:pt x="72" y="105"/>
                          </a:lnTo>
                          <a:lnTo>
                            <a:pt x="111" y="111"/>
                          </a:lnTo>
                          <a:lnTo>
                            <a:pt x="132" y="78"/>
                          </a:lnTo>
                          <a:lnTo>
                            <a:pt x="129" y="54"/>
                          </a:lnTo>
                          <a:lnTo>
                            <a:pt x="96" y="18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rgbClr val="33CCCC">
                        <a:alpha val="50195"/>
                      </a:srgb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0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660" y="1113"/>
                      <a:ext cx="216" cy="205"/>
                    </a:xfrm>
                    <a:custGeom>
                      <a:avLst/>
                      <a:gdLst>
                        <a:gd name="T0" fmla="*/ 82 w 232"/>
                        <a:gd name="T1" fmla="*/ 8 h 201"/>
                        <a:gd name="T2" fmla="*/ 64 w 232"/>
                        <a:gd name="T3" fmla="*/ 25 h 201"/>
                        <a:gd name="T4" fmla="*/ 50 w 232"/>
                        <a:gd name="T5" fmla="*/ 42 h 201"/>
                        <a:gd name="T6" fmla="*/ 39 w 232"/>
                        <a:gd name="T7" fmla="*/ 61 h 201"/>
                        <a:gd name="T8" fmla="*/ 9 w 232"/>
                        <a:gd name="T9" fmla="*/ 121 h 201"/>
                        <a:gd name="T10" fmla="*/ 4 w 232"/>
                        <a:gd name="T11" fmla="*/ 137 h 201"/>
                        <a:gd name="T12" fmla="*/ 3 w 232"/>
                        <a:gd name="T13" fmla="*/ 159 h 201"/>
                        <a:gd name="T14" fmla="*/ 22 w 232"/>
                        <a:gd name="T15" fmla="*/ 198 h 201"/>
                        <a:gd name="T16" fmla="*/ 67 w 232"/>
                        <a:gd name="T17" fmla="*/ 201 h 201"/>
                        <a:gd name="T18" fmla="*/ 118 w 232"/>
                        <a:gd name="T19" fmla="*/ 171 h 201"/>
                        <a:gd name="T20" fmla="*/ 146 w 232"/>
                        <a:gd name="T21" fmla="*/ 144 h 201"/>
                        <a:gd name="T22" fmla="*/ 196 w 232"/>
                        <a:gd name="T23" fmla="*/ 98 h 201"/>
                        <a:gd name="T24" fmla="*/ 216 w 232"/>
                        <a:gd name="T25" fmla="*/ 17 h 201"/>
                        <a:gd name="T26" fmla="*/ 191 w 232"/>
                        <a:gd name="T27" fmla="*/ 2 h 201"/>
                        <a:gd name="T28" fmla="*/ 143 w 232"/>
                        <a:gd name="T29" fmla="*/ 3 h 201"/>
                        <a:gd name="T30" fmla="*/ 121 w 232"/>
                        <a:gd name="T31" fmla="*/ 9 h 201"/>
                        <a:gd name="T32" fmla="*/ 82 w 232"/>
                        <a:gd name="T33" fmla="*/ 8 h 20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232" h="201">
                          <a:moveTo>
                            <a:pt x="88" y="8"/>
                          </a:moveTo>
                          <a:lnTo>
                            <a:pt x="69" y="25"/>
                          </a:lnTo>
                          <a:lnTo>
                            <a:pt x="54" y="41"/>
                          </a:lnTo>
                          <a:lnTo>
                            <a:pt x="42" y="60"/>
                          </a:lnTo>
                          <a:cubicBezTo>
                            <a:pt x="35" y="73"/>
                            <a:pt x="16" y="107"/>
                            <a:pt x="10" y="119"/>
                          </a:cubicBezTo>
                          <a:cubicBezTo>
                            <a:pt x="4" y="131"/>
                            <a:pt x="5" y="128"/>
                            <a:pt x="4" y="134"/>
                          </a:cubicBezTo>
                          <a:cubicBezTo>
                            <a:pt x="3" y="140"/>
                            <a:pt x="0" y="146"/>
                            <a:pt x="3" y="156"/>
                          </a:cubicBezTo>
                          <a:cubicBezTo>
                            <a:pt x="6" y="166"/>
                            <a:pt x="13" y="187"/>
                            <a:pt x="24" y="194"/>
                          </a:cubicBezTo>
                          <a:cubicBezTo>
                            <a:pt x="35" y="201"/>
                            <a:pt x="55" y="201"/>
                            <a:pt x="72" y="197"/>
                          </a:cubicBezTo>
                          <a:lnTo>
                            <a:pt x="127" y="168"/>
                          </a:lnTo>
                          <a:lnTo>
                            <a:pt x="157" y="141"/>
                          </a:lnTo>
                          <a:lnTo>
                            <a:pt x="211" y="96"/>
                          </a:lnTo>
                          <a:lnTo>
                            <a:pt x="232" y="17"/>
                          </a:lnTo>
                          <a:lnTo>
                            <a:pt x="205" y="2"/>
                          </a:lnTo>
                          <a:cubicBezTo>
                            <a:pt x="192" y="0"/>
                            <a:pt x="166" y="2"/>
                            <a:pt x="154" y="3"/>
                          </a:cubicBezTo>
                          <a:lnTo>
                            <a:pt x="130" y="9"/>
                          </a:lnTo>
                          <a:lnTo>
                            <a:pt x="88" y="8"/>
                          </a:lnTo>
                          <a:close/>
                        </a:path>
                      </a:pathLst>
                    </a:custGeom>
                    <a:solidFill>
                      <a:srgbClr val="33CCCC">
                        <a:alpha val="50195"/>
                      </a:srgb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1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844" y="619"/>
                      <a:ext cx="92" cy="98"/>
                    </a:xfrm>
                    <a:custGeom>
                      <a:avLst/>
                      <a:gdLst>
                        <a:gd name="T0" fmla="*/ 35 w 92"/>
                        <a:gd name="T1" fmla="*/ 8 h 98"/>
                        <a:gd name="T2" fmla="*/ 28 w 92"/>
                        <a:gd name="T3" fmla="*/ 17 h 98"/>
                        <a:gd name="T4" fmla="*/ 13 w 92"/>
                        <a:gd name="T5" fmla="*/ 35 h 98"/>
                        <a:gd name="T6" fmla="*/ 7 w 92"/>
                        <a:gd name="T7" fmla="*/ 48 h 98"/>
                        <a:gd name="T8" fmla="*/ 3 w 92"/>
                        <a:gd name="T9" fmla="*/ 79 h 98"/>
                        <a:gd name="T10" fmla="*/ 3 w 92"/>
                        <a:gd name="T11" fmla="*/ 91 h 98"/>
                        <a:gd name="T12" fmla="*/ 20 w 92"/>
                        <a:gd name="T13" fmla="*/ 96 h 98"/>
                        <a:gd name="T14" fmla="*/ 17 w 92"/>
                        <a:gd name="T15" fmla="*/ 98 h 98"/>
                        <a:gd name="T16" fmla="*/ 37 w 92"/>
                        <a:gd name="T17" fmla="*/ 98 h 98"/>
                        <a:gd name="T18" fmla="*/ 49 w 92"/>
                        <a:gd name="T19" fmla="*/ 98 h 98"/>
                        <a:gd name="T20" fmla="*/ 60 w 92"/>
                        <a:gd name="T21" fmla="*/ 83 h 98"/>
                        <a:gd name="T22" fmla="*/ 80 w 92"/>
                        <a:gd name="T23" fmla="*/ 57 h 98"/>
                        <a:gd name="T24" fmla="*/ 92 w 92"/>
                        <a:gd name="T25" fmla="*/ 21 h 98"/>
                        <a:gd name="T26" fmla="*/ 58 w 92"/>
                        <a:gd name="T27" fmla="*/ 2 h 98"/>
                        <a:gd name="T28" fmla="*/ 35 w 92"/>
                        <a:gd name="T29" fmla="*/ 8 h 9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92" h="98">
                          <a:moveTo>
                            <a:pt x="35" y="8"/>
                          </a:moveTo>
                          <a:lnTo>
                            <a:pt x="28" y="17"/>
                          </a:lnTo>
                          <a:lnTo>
                            <a:pt x="13" y="35"/>
                          </a:lnTo>
                          <a:cubicBezTo>
                            <a:pt x="9" y="40"/>
                            <a:pt x="9" y="41"/>
                            <a:pt x="7" y="48"/>
                          </a:cubicBezTo>
                          <a:cubicBezTo>
                            <a:pt x="5" y="55"/>
                            <a:pt x="4" y="72"/>
                            <a:pt x="3" y="79"/>
                          </a:cubicBezTo>
                          <a:cubicBezTo>
                            <a:pt x="2" y="86"/>
                            <a:pt x="0" y="88"/>
                            <a:pt x="3" y="91"/>
                          </a:cubicBezTo>
                          <a:cubicBezTo>
                            <a:pt x="6" y="94"/>
                            <a:pt x="18" y="95"/>
                            <a:pt x="20" y="96"/>
                          </a:cubicBezTo>
                          <a:cubicBezTo>
                            <a:pt x="22" y="97"/>
                            <a:pt x="14" y="98"/>
                            <a:pt x="17" y="98"/>
                          </a:cubicBezTo>
                          <a:cubicBezTo>
                            <a:pt x="20" y="98"/>
                            <a:pt x="32" y="98"/>
                            <a:pt x="37" y="98"/>
                          </a:cubicBezTo>
                          <a:lnTo>
                            <a:pt x="49" y="98"/>
                          </a:lnTo>
                          <a:lnTo>
                            <a:pt x="60" y="83"/>
                          </a:lnTo>
                          <a:lnTo>
                            <a:pt x="80" y="57"/>
                          </a:lnTo>
                          <a:lnTo>
                            <a:pt x="92" y="21"/>
                          </a:lnTo>
                          <a:cubicBezTo>
                            <a:pt x="88" y="12"/>
                            <a:pt x="67" y="4"/>
                            <a:pt x="58" y="2"/>
                          </a:cubicBezTo>
                          <a:cubicBezTo>
                            <a:pt x="49" y="0"/>
                            <a:pt x="40" y="7"/>
                            <a:pt x="35" y="8"/>
                          </a:cubicBezTo>
                          <a:close/>
                        </a:path>
                      </a:pathLst>
                    </a:custGeom>
                    <a:solidFill>
                      <a:srgbClr val="33CCCC">
                        <a:alpha val="50195"/>
                      </a:srgb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1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582" y="1733"/>
                      <a:ext cx="249" cy="370"/>
                    </a:xfrm>
                    <a:custGeom>
                      <a:avLst/>
                      <a:gdLst>
                        <a:gd name="T0" fmla="*/ 126 w 249"/>
                        <a:gd name="T1" fmla="*/ 8 h 370"/>
                        <a:gd name="T2" fmla="*/ 249 w 249"/>
                        <a:gd name="T3" fmla="*/ 78 h 370"/>
                        <a:gd name="T4" fmla="*/ 240 w 249"/>
                        <a:gd name="T5" fmla="*/ 164 h 370"/>
                        <a:gd name="T6" fmla="*/ 194 w 249"/>
                        <a:gd name="T7" fmla="*/ 265 h 370"/>
                        <a:gd name="T8" fmla="*/ 72 w 249"/>
                        <a:gd name="T9" fmla="*/ 368 h 370"/>
                        <a:gd name="T10" fmla="*/ 0 w 249"/>
                        <a:gd name="T11" fmla="*/ 278 h 370"/>
                        <a:gd name="T12" fmla="*/ 0 w 249"/>
                        <a:gd name="T13" fmla="*/ 212 h 370"/>
                        <a:gd name="T14" fmla="*/ 13 w 249"/>
                        <a:gd name="T15" fmla="*/ 129 h 370"/>
                        <a:gd name="T16" fmla="*/ 126 w 249"/>
                        <a:gd name="T17" fmla="*/ 8 h 37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49" h="370">
                          <a:moveTo>
                            <a:pt x="126" y="8"/>
                          </a:moveTo>
                          <a:cubicBezTo>
                            <a:pt x="165" y="0"/>
                            <a:pt x="230" y="52"/>
                            <a:pt x="249" y="78"/>
                          </a:cubicBezTo>
                          <a:lnTo>
                            <a:pt x="240" y="164"/>
                          </a:lnTo>
                          <a:lnTo>
                            <a:pt x="194" y="265"/>
                          </a:lnTo>
                          <a:cubicBezTo>
                            <a:pt x="166" y="299"/>
                            <a:pt x="104" y="366"/>
                            <a:pt x="72" y="368"/>
                          </a:cubicBezTo>
                          <a:cubicBezTo>
                            <a:pt x="40" y="370"/>
                            <a:pt x="12" y="304"/>
                            <a:pt x="0" y="278"/>
                          </a:cubicBezTo>
                          <a:lnTo>
                            <a:pt x="0" y="212"/>
                          </a:lnTo>
                          <a:lnTo>
                            <a:pt x="13" y="129"/>
                          </a:lnTo>
                          <a:cubicBezTo>
                            <a:pt x="34" y="95"/>
                            <a:pt x="82" y="17"/>
                            <a:pt x="126" y="8"/>
                          </a:cubicBezTo>
                          <a:close/>
                        </a:path>
                      </a:pathLst>
                    </a:custGeom>
                    <a:solidFill>
                      <a:srgbClr val="3366FF">
                        <a:alpha val="50195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12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356" y="1285"/>
                      <a:ext cx="186" cy="222"/>
                    </a:xfrm>
                    <a:custGeom>
                      <a:avLst/>
                      <a:gdLst>
                        <a:gd name="T0" fmla="*/ 67 w 186"/>
                        <a:gd name="T1" fmla="*/ 0 h 222"/>
                        <a:gd name="T2" fmla="*/ 22 w 186"/>
                        <a:gd name="T3" fmla="*/ 3 h 222"/>
                        <a:gd name="T4" fmla="*/ 10 w 186"/>
                        <a:gd name="T5" fmla="*/ 19 h 222"/>
                        <a:gd name="T6" fmla="*/ 12 w 186"/>
                        <a:gd name="T7" fmla="*/ 34 h 222"/>
                        <a:gd name="T8" fmla="*/ 9 w 186"/>
                        <a:gd name="T9" fmla="*/ 51 h 222"/>
                        <a:gd name="T10" fmla="*/ 9 w 186"/>
                        <a:gd name="T11" fmla="*/ 87 h 222"/>
                        <a:gd name="T12" fmla="*/ 0 w 186"/>
                        <a:gd name="T13" fmla="*/ 136 h 222"/>
                        <a:gd name="T14" fmla="*/ 10 w 186"/>
                        <a:gd name="T15" fmla="*/ 189 h 222"/>
                        <a:gd name="T16" fmla="*/ 52 w 186"/>
                        <a:gd name="T17" fmla="*/ 217 h 222"/>
                        <a:gd name="T18" fmla="*/ 78 w 186"/>
                        <a:gd name="T19" fmla="*/ 217 h 222"/>
                        <a:gd name="T20" fmla="*/ 108 w 186"/>
                        <a:gd name="T21" fmla="*/ 207 h 222"/>
                        <a:gd name="T22" fmla="*/ 148 w 186"/>
                        <a:gd name="T23" fmla="*/ 184 h 222"/>
                        <a:gd name="T24" fmla="*/ 183 w 186"/>
                        <a:gd name="T25" fmla="*/ 129 h 222"/>
                        <a:gd name="T26" fmla="*/ 186 w 186"/>
                        <a:gd name="T27" fmla="*/ 111 h 222"/>
                        <a:gd name="T28" fmla="*/ 184 w 186"/>
                        <a:gd name="T29" fmla="*/ 70 h 222"/>
                        <a:gd name="T30" fmla="*/ 157 w 186"/>
                        <a:gd name="T31" fmla="*/ 36 h 222"/>
                        <a:gd name="T32" fmla="*/ 136 w 186"/>
                        <a:gd name="T33" fmla="*/ 12 h 222"/>
                        <a:gd name="T34" fmla="*/ 109 w 186"/>
                        <a:gd name="T35" fmla="*/ 1 h 222"/>
                        <a:gd name="T36" fmla="*/ 67 w 186"/>
                        <a:gd name="T37" fmla="*/ 0 h 22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86" h="222">
                          <a:moveTo>
                            <a:pt x="67" y="0"/>
                          </a:moveTo>
                          <a:lnTo>
                            <a:pt x="22" y="3"/>
                          </a:lnTo>
                          <a:lnTo>
                            <a:pt x="10" y="19"/>
                          </a:lnTo>
                          <a:lnTo>
                            <a:pt x="12" y="34"/>
                          </a:lnTo>
                          <a:lnTo>
                            <a:pt x="9" y="51"/>
                          </a:lnTo>
                          <a:cubicBezTo>
                            <a:pt x="9" y="60"/>
                            <a:pt x="10" y="73"/>
                            <a:pt x="9" y="87"/>
                          </a:cubicBezTo>
                          <a:cubicBezTo>
                            <a:pt x="8" y="101"/>
                            <a:pt x="0" y="119"/>
                            <a:pt x="0" y="136"/>
                          </a:cubicBezTo>
                          <a:cubicBezTo>
                            <a:pt x="0" y="153"/>
                            <a:pt x="1" y="175"/>
                            <a:pt x="10" y="189"/>
                          </a:cubicBezTo>
                          <a:cubicBezTo>
                            <a:pt x="19" y="203"/>
                            <a:pt x="41" y="212"/>
                            <a:pt x="52" y="217"/>
                          </a:cubicBezTo>
                          <a:cubicBezTo>
                            <a:pt x="63" y="222"/>
                            <a:pt x="69" y="219"/>
                            <a:pt x="78" y="217"/>
                          </a:cubicBezTo>
                          <a:cubicBezTo>
                            <a:pt x="87" y="215"/>
                            <a:pt x="96" y="213"/>
                            <a:pt x="108" y="207"/>
                          </a:cubicBezTo>
                          <a:cubicBezTo>
                            <a:pt x="120" y="201"/>
                            <a:pt x="136" y="197"/>
                            <a:pt x="148" y="184"/>
                          </a:cubicBezTo>
                          <a:lnTo>
                            <a:pt x="183" y="129"/>
                          </a:lnTo>
                          <a:lnTo>
                            <a:pt x="186" y="111"/>
                          </a:lnTo>
                          <a:lnTo>
                            <a:pt x="184" y="70"/>
                          </a:lnTo>
                          <a:cubicBezTo>
                            <a:pt x="179" y="58"/>
                            <a:pt x="165" y="46"/>
                            <a:pt x="157" y="36"/>
                          </a:cubicBezTo>
                          <a:cubicBezTo>
                            <a:pt x="149" y="26"/>
                            <a:pt x="144" y="18"/>
                            <a:pt x="136" y="12"/>
                          </a:cubicBezTo>
                          <a:lnTo>
                            <a:pt x="109" y="1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solidFill>
                      <a:srgbClr val="FF6600">
                        <a:alpha val="50195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13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019" y="169"/>
                      <a:ext cx="639" cy="1905"/>
                    </a:xfrm>
                    <a:custGeom>
                      <a:avLst/>
                      <a:gdLst>
                        <a:gd name="T0" fmla="*/ 480 w 639"/>
                        <a:gd name="T1" fmla="*/ 129 h 1905"/>
                        <a:gd name="T2" fmla="*/ 516 w 639"/>
                        <a:gd name="T3" fmla="*/ 9 h 1905"/>
                        <a:gd name="T4" fmla="*/ 582 w 639"/>
                        <a:gd name="T5" fmla="*/ 0 h 1905"/>
                        <a:gd name="T6" fmla="*/ 639 w 639"/>
                        <a:gd name="T7" fmla="*/ 42 h 1905"/>
                        <a:gd name="T8" fmla="*/ 604 w 639"/>
                        <a:gd name="T9" fmla="*/ 123 h 1905"/>
                        <a:gd name="T10" fmla="*/ 513 w 639"/>
                        <a:gd name="T11" fmla="*/ 305 h 1905"/>
                        <a:gd name="T12" fmla="*/ 462 w 639"/>
                        <a:gd name="T13" fmla="*/ 636 h 1905"/>
                        <a:gd name="T14" fmla="*/ 459 w 639"/>
                        <a:gd name="T15" fmla="*/ 750 h 1905"/>
                        <a:gd name="T16" fmla="*/ 453 w 639"/>
                        <a:gd name="T17" fmla="*/ 861 h 1905"/>
                        <a:gd name="T18" fmla="*/ 465 w 639"/>
                        <a:gd name="T19" fmla="*/ 999 h 1905"/>
                        <a:gd name="T20" fmla="*/ 528 w 639"/>
                        <a:gd name="T21" fmla="*/ 1134 h 1905"/>
                        <a:gd name="T22" fmla="*/ 534 w 639"/>
                        <a:gd name="T23" fmla="*/ 1245 h 1905"/>
                        <a:gd name="T24" fmla="*/ 498 w 639"/>
                        <a:gd name="T25" fmla="*/ 1347 h 1905"/>
                        <a:gd name="T26" fmla="*/ 414 w 639"/>
                        <a:gd name="T27" fmla="*/ 1443 h 1905"/>
                        <a:gd name="T28" fmla="*/ 332 w 639"/>
                        <a:gd name="T29" fmla="*/ 1484 h 1905"/>
                        <a:gd name="T30" fmla="*/ 174 w 639"/>
                        <a:gd name="T31" fmla="*/ 1710 h 1905"/>
                        <a:gd name="T32" fmla="*/ 105 w 639"/>
                        <a:gd name="T33" fmla="*/ 1851 h 1905"/>
                        <a:gd name="T34" fmla="*/ 0 w 639"/>
                        <a:gd name="T35" fmla="*/ 1905 h 1905"/>
                        <a:gd name="T36" fmla="*/ 6 w 639"/>
                        <a:gd name="T37" fmla="*/ 1839 h 1905"/>
                        <a:gd name="T38" fmla="*/ 30 w 639"/>
                        <a:gd name="T39" fmla="*/ 1761 h 1905"/>
                        <a:gd name="T40" fmla="*/ 243 w 639"/>
                        <a:gd name="T41" fmla="*/ 1152 h 190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639" h="1905">
                          <a:moveTo>
                            <a:pt x="480" y="129"/>
                          </a:moveTo>
                          <a:lnTo>
                            <a:pt x="516" y="9"/>
                          </a:lnTo>
                          <a:lnTo>
                            <a:pt x="582" y="0"/>
                          </a:lnTo>
                          <a:lnTo>
                            <a:pt x="639" y="42"/>
                          </a:lnTo>
                          <a:lnTo>
                            <a:pt x="604" y="123"/>
                          </a:lnTo>
                          <a:lnTo>
                            <a:pt x="513" y="305"/>
                          </a:lnTo>
                          <a:lnTo>
                            <a:pt x="462" y="636"/>
                          </a:lnTo>
                          <a:lnTo>
                            <a:pt x="459" y="750"/>
                          </a:lnTo>
                          <a:lnTo>
                            <a:pt x="453" y="861"/>
                          </a:lnTo>
                          <a:lnTo>
                            <a:pt x="465" y="999"/>
                          </a:lnTo>
                          <a:lnTo>
                            <a:pt x="528" y="1134"/>
                          </a:lnTo>
                          <a:lnTo>
                            <a:pt x="534" y="1245"/>
                          </a:lnTo>
                          <a:lnTo>
                            <a:pt x="498" y="1347"/>
                          </a:lnTo>
                          <a:lnTo>
                            <a:pt x="414" y="1443"/>
                          </a:lnTo>
                          <a:lnTo>
                            <a:pt x="332" y="1484"/>
                          </a:lnTo>
                          <a:lnTo>
                            <a:pt x="174" y="1710"/>
                          </a:lnTo>
                          <a:lnTo>
                            <a:pt x="105" y="1851"/>
                          </a:lnTo>
                          <a:lnTo>
                            <a:pt x="0" y="1905"/>
                          </a:lnTo>
                          <a:lnTo>
                            <a:pt x="6" y="1839"/>
                          </a:lnTo>
                          <a:lnTo>
                            <a:pt x="30" y="1761"/>
                          </a:lnTo>
                          <a:lnTo>
                            <a:pt x="243" y="1152"/>
                          </a:lnTo>
                        </a:path>
                      </a:pathLst>
                    </a:custGeom>
                    <a:solidFill>
                      <a:srgbClr val="EDC26D">
                        <a:alpha val="50195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14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8" y="1651"/>
                      <a:ext cx="124" cy="1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15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4" y="1361"/>
                      <a:ext cx="124" cy="1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16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5" y="827"/>
                      <a:ext cx="90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eaLnBrk="1" hangingPunct="1">
                        <a:spcBef>
                          <a:spcPct val="50000"/>
                        </a:spcBef>
                      </a:pPr>
                      <a:r>
                        <a:rPr lang="en-US" altLang="en-US"/>
                        <a:t>Netanya</a:t>
                      </a:r>
                    </a:p>
                  </p:txBody>
                </p:sp>
                <p:sp>
                  <p:nvSpPr>
                    <p:cNvPr id="40017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" y="3185"/>
                      <a:ext cx="124" cy="1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18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4" y="2440"/>
                      <a:ext cx="123" cy="1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0019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63" y="3313"/>
                      <a:ext cx="671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r" eaLnBrk="1" hangingPunct="1">
                        <a:spcBef>
                          <a:spcPct val="50000"/>
                        </a:spcBef>
                      </a:pPr>
                      <a:r>
                        <a:rPr lang="en-US" altLang="en-US"/>
                        <a:t>Rehovot</a:t>
                      </a:r>
                    </a:p>
                  </p:txBody>
                </p:sp>
                <p:sp>
                  <p:nvSpPr>
                    <p:cNvPr id="40020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407" y="1335"/>
                      <a:ext cx="92" cy="105"/>
                    </a:xfrm>
                    <a:custGeom>
                      <a:avLst/>
                      <a:gdLst>
                        <a:gd name="T0" fmla="*/ 38 w 92"/>
                        <a:gd name="T1" fmla="*/ 0 h 105"/>
                        <a:gd name="T2" fmla="*/ 12 w 92"/>
                        <a:gd name="T3" fmla="*/ 6 h 105"/>
                        <a:gd name="T4" fmla="*/ 6 w 92"/>
                        <a:gd name="T5" fmla="*/ 9 h 105"/>
                        <a:gd name="T6" fmla="*/ 4 w 92"/>
                        <a:gd name="T7" fmla="*/ 18 h 105"/>
                        <a:gd name="T8" fmla="*/ 4 w 92"/>
                        <a:gd name="T9" fmla="*/ 36 h 105"/>
                        <a:gd name="T10" fmla="*/ 0 w 92"/>
                        <a:gd name="T11" fmla="*/ 61 h 105"/>
                        <a:gd name="T12" fmla="*/ 5 w 92"/>
                        <a:gd name="T13" fmla="*/ 88 h 105"/>
                        <a:gd name="T14" fmla="*/ 24 w 92"/>
                        <a:gd name="T15" fmla="*/ 102 h 105"/>
                        <a:gd name="T16" fmla="*/ 36 w 92"/>
                        <a:gd name="T17" fmla="*/ 102 h 105"/>
                        <a:gd name="T18" fmla="*/ 50 w 92"/>
                        <a:gd name="T19" fmla="*/ 97 h 105"/>
                        <a:gd name="T20" fmla="*/ 80 w 92"/>
                        <a:gd name="T21" fmla="*/ 88 h 105"/>
                        <a:gd name="T22" fmla="*/ 92 w 92"/>
                        <a:gd name="T23" fmla="*/ 55 h 105"/>
                        <a:gd name="T24" fmla="*/ 92 w 92"/>
                        <a:gd name="T25" fmla="*/ 25 h 105"/>
                        <a:gd name="T26" fmla="*/ 73 w 92"/>
                        <a:gd name="T27" fmla="*/ 10 h 105"/>
                        <a:gd name="T28" fmla="*/ 53 w 92"/>
                        <a:gd name="T29" fmla="*/ 0 h 105"/>
                        <a:gd name="T30" fmla="*/ 38 w 92"/>
                        <a:gd name="T31" fmla="*/ 0 h 105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92" h="105">
                          <a:moveTo>
                            <a:pt x="38" y="0"/>
                          </a:moveTo>
                          <a:lnTo>
                            <a:pt x="12" y="6"/>
                          </a:lnTo>
                          <a:lnTo>
                            <a:pt x="6" y="9"/>
                          </a:lnTo>
                          <a:lnTo>
                            <a:pt x="4" y="18"/>
                          </a:lnTo>
                          <a:cubicBezTo>
                            <a:pt x="4" y="23"/>
                            <a:pt x="5" y="29"/>
                            <a:pt x="4" y="36"/>
                          </a:cubicBezTo>
                          <a:cubicBezTo>
                            <a:pt x="4" y="43"/>
                            <a:pt x="0" y="53"/>
                            <a:pt x="0" y="61"/>
                          </a:cubicBezTo>
                          <a:cubicBezTo>
                            <a:pt x="0" y="70"/>
                            <a:pt x="0" y="81"/>
                            <a:pt x="5" y="88"/>
                          </a:cubicBezTo>
                          <a:cubicBezTo>
                            <a:pt x="9" y="95"/>
                            <a:pt x="19" y="100"/>
                            <a:pt x="24" y="102"/>
                          </a:cubicBezTo>
                          <a:cubicBezTo>
                            <a:pt x="29" y="105"/>
                            <a:pt x="32" y="103"/>
                            <a:pt x="36" y="102"/>
                          </a:cubicBezTo>
                          <a:cubicBezTo>
                            <a:pt x="40" y="101"/>
                            <a:pt x="43" y="99"/>
                            <a:pt x="50" y="97"/>
                          </a:cubicBezTo>
                          <a:cubicBezTo>
                            <a:pt x="57" y="95"/>
                            <a:pt x="73" y="95"/>
                            <a:pt x="80" y="88"/>
                          </a:cubicBezTo>
                          <a:lnTo>
                            <a:pt x="92" y="55"/>
                          </a:lnTo>
                          <a:lnTo>
                            <a:pt x="92" y="25"/>
                          </a:lnTo>
                          <a:cubicBezTo>
                            <a:pt x="89" y="18"/>
                            <a:pt x="79" y="14"/>
                            <a:pt x="73" y="10"/>
                          </a:cubicBezTo>
                          <a:cubicBezTo>
                            <a:pt x="67" y="6"/>
                            <a:pt x="59" y="2"/>
                            <a:pt x="53" y="0"/>
                          </a:cubicBez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993300">
                        <a:alpha val="50195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21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66"/>
                      <a:ext cx="227" cy="2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3999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936" y="15"/>
                    <a:ext cx="136" cy="3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3999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-159" y="2279"/>
                  <a:ext cx="90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en-US" altLang="en-US"/>
                    <a:t>Tel Aviv</a:t>
                  </a:r>
                </a:p>
              </p:txBody>
            </p:sp>
          </p:grpSp>
          <p:sp>
            <p:nvSpPr>
              <p:cNvPr id="39991" name="Rectangle 35"/>
              <p:cNvSpPr>
                <a:spLocks noChangeArrowheads="1"/>
              </p:cNvSpPr>
              <p:nvPr/>
            </p:nvSpPr>
            <p:spPr bwMode="auto">
              <a:xfrm>
                <a:off x="2018" y="346"/>
                <a:ext cx="363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9988" name="Text Box 36"/>
            <p:cNvSpPr txBox="1">
              <a:spLocks noChangeArrowheads="1"/>
            </p:cNvSpPr>
            <p:nvPr/>
          </p:nvSpPr>
          <p:spPr bwMode="auto">
            <a:xfrm>
              <a:off x="11" y="-11"/>
              <a:ext cx="3085" cy="6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en-US" altLang="en-US" sz="2000" b="1"/>
                <a:t>Rainfall Residual map:   </a:t>
              </a:r>
            </a:p>
            <a:p>
              <a:pPr algn="ctr" rtl="1" eaLnBrk="1" hangingPunct="1"/>
              <a:r>
                <a:rPr lang="en-US" altLang="en-US"/>
                <a:t>Measured mean annual precipitation minus expected from multi-regression</a:t>
              </a:r>
            </a:p>
          </p:txBody>
        </p:sp>
        <p:sp>
          <p:nvSpPr>
            <p:cNvPr id="39989" name="Rectangle 37"/>
            <p:cNvSpPr>
              <a:spLocks noChangeArrowheads="1"/>
            </p:cNvSpPr>
            <p:nvPr/>
          </p:nvSpPr>
          <p:spPr bwMode="auto">
            <a:xfrm>
              <a:off x="1568" y="597"/>
              <a:ext cx="144" cy="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9939" name="Group 38"/>
          <p:cNvGrpSpPr>
            <a:grpSpLocks/>
          </p:cNvGrpSpPr>
          <p:nvPr/>
        </p:nvGrpSpPr>
        <p:grpSpPr bwMode="auto">
          <a:xfrm>
            <a:off x="5595938" y="332656"/>
            <a:ext cx="2397125" cy="3727178"/>
            <a:chOff x="3560" y="1026"/>
            <a:chExt cx="1510" cy="2851"/>
          </a:xfrm>
        </p:grpSpPr>
        <p:pic>
          <p:nvPicPr>
            <p:cNvPr id="39972" name="Picture 39" descr="israblan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r="7140"/>
            <a:stretch>
              <a:fillRect/>
            </a:stretch>
          </p:blipFill>
          <p:spPr bwMode="auto">
            <a:xfrm>
              <a:off x="3560" y="1026"/>
              <a:ext cx="1510" cy="2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9973" name="Group 40"/>
            <p:cNvGrpSpPr>
              <a:grpSpLocks/>
            </p:cNvGrpSpPr>
            <p:nvPr/>
          </p:nvGrpSpPr>
          <p:grpSpPr bwMode="auto">
            <a:xfrm>
              <a:off x="3612" y="1293"/>
              <a:ext cx="1084" cy="2563"/>
              <a:chOff x="3612" y="1293"/>
              <a:chExt cx="1084" cy="2563"/>
            </a:xfrm>
          </p:grpSpPr>
          <p:sp>
            <p:nvSpPr>
              <p:cNvPr id="39974" name="Rectangle 41" descr="Dotted diamond"/>
              <p:cNvSpPr>
                <a:spLocks noChangeArrowheads="1"/>
              </p:cNvSpPr>
              <p:nvPr/>
            </p:nvSpPr>
            <p:spPr bwMode="auto">
              <a:xfrm>
                <a:off x="4179" y="1764"/>
                <a:ext cx="188" cy="407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75" name="Oval 42"/>
              <p:cNvSpPr>
                <a:spLocks noChangeArrowheads="1"/>
              </p:cNvSpPr>
              <p:nvPr/>
            </p:nvSpPr>
            <p:spPr bwMode="auto">
              <a:xfrm>
                <a:off x="4377" y="1480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76" name="Text Box 43"/>
              <p:cNvSpPr txBox="1">
                <a:spLocks noChangeArrowheads="1"/>
              </p:cNvSpPr>
              <p:nvPr/>
            </p:nvSpPr>
            <p:spPr bwMode="auto">
              <a:xfrm>
                <a:off x="3861" y="1293"/>
                <a:ext cx="5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 sz="1600" dirty="0"/>
                  <a:t>Haifa</a:t>
                </a:r>
              </a:p>
            </p:txBody>
          </p:sp>
          <p:sp>
            <p:nvSpPr>
              <p:cNvPr id="39977" name="Text Box 44"/>
              <p:cNvSpPr txBox="1">
                <a:spLocks noChangeArrowheads="1"/>
              </p:cNvSpPr>
              <p:nvPr/>
            </p:nvSpPr>
            <p:spPr bwMode="auto">
              <a:xfrm>
                <a:off x="3642" y="1664"/>
                <a:ext cx="6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 sz="1600"/>
                  <a:t>Netanya</a:t>
                </a:r>
              </a:p>
            </p:txBody>
          </p:sp>
          <p:sp>
            <p:nvSpPr>
              <p:cNvPr id="39978" name="Oval 45"/>
              <p:cNvSpPr>
                <a:spLocks noChangeArrowheads="1"/>
              </p:cNvSpPr>
              <p:nvPr/>
            </p:nvSpPr>
            <p:spPr bwMode="auto">
              <a:xfrm>
                <a:off x="4299" y="1798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79" name="Oval 46"/>
              <p:cNvSpPr>
                <a:spLocks noChangeArrowheads="1"/>
              </p:cNvSpPr>
              <p:nvPr/>
            </p:nvSpPr>
            <p:spPr bwMode="auto">
              <a:xfrm>
                <a:off x="4233" y="1960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80" name="Text Box 47"/>
              <p:cNvSpPr txBox="1">
                <a:spLocks noChangeArrowheads="1"/>
              </p:cNvSpPr>
              <p:nvPr/>
            </p:nvSpPr>
            <p:spPr bwMode="auto">
              <a:xfrm>
                <a:off x="3612" y="1889"/>
                <a:ext cx="6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 sz="1600"/>
                  <a:t>Tel Aviv</a:t>
                </a:r>
              </a:p>
            </p:txBody>
          </p:sp>
          <p:sp>
            <p:nvSpPr>
              <p:cNvPr id="39981" name="Text Box 48"/>
              <p:cNvSpPr txBox="1">
                <a:spLocks noChangeArrowheads="1"/>
              </p:cNvSpPr>
              <p:nvPr/>
            </p:nvSpPr>
            <p:spPr bwMode="auto">
              <a:xfrm>
                <a:off x="3794" y="2147"/>
                <a:ext cx="7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 sz="1600"/>
                  <a:t>Jerusalem</a:t>
                </a:r>
              </a:p>
            </p:txBody>
          </p:sp>
          <p:sp>
            <p:nvSpPr>
              <p:cNvPr id="39982" name="Oval 49"/>
              <p:cNvSpPr>
                <a:spLocks noChangeArrowheads="1"/>
              </p:cNvSpPr>
              <p:nvPr/>
            </p:nvSpPr>
            <p:spPr bwMode="auto">
              <a:xfrm>
                <a:off x="4485" y="217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83" name="Oval 50"/>
              <p:cNvSpPr>
                <a:spLocks noChangeArrowheads="1"/>
              </p:cNvSpPr>
              <p:nvPr/>
            </p:nvSpPr>
            <p:spPr bwMode="auto">
              <a:xfrm>
                <a:off x="4251" y="256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84" name="Text Box 51"/>
              <p:cNvSpPr txBox="1">
                <a:spLocks noChangeArrowheads="1"/>
              </p:cNvSpPr>
              <p:nvPr/>
            </p:nvSpPr>
            <p:spPr bwMode="auto">
              <a:xfrm>
                <a:off x="3840" y="2609"/>
                <a:ext cx="8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 sz="1600" dirty="0" err="1"/>
                  <a:t>Be’er</a:t>
                </a:r>
                <a:r>
                  <a:rPr lang="en-US" altLang="en-US" sz="1600" dirty="0"/>
                  <a:t> </a:t>
                </a:r>
                <a:r>
                  <a:rPr lang="en-US" altLang="en-US" sz="1600" dirty="0" err="1"/>
                  <a:t>Sheva</a:t>
                </a:r>
                <a:endParaRPr lang="en-US" altLang="en-US" sz="1600" dirty="0"/>
              </a:p>
            </p:txBody>
          </p:sp>
          <p:sp>
            <p:nvSpPr>
              <p:cNvPr id="39985" name="Oval 52"/>
              <p:cNvSpPr>
                <a:spLocks noChangeArrowheads="1"/>
              </p:cNvSpPr>
              <p:nvPr/>
            </p:nvSpPr>
            <p:spPr bwMode="auto">
              <a:xfrm>
                <a:off x="4341" y="3772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86" name="Text Box 53"/>
              <p:cNvSpPr txBox="1">
                <a:spLocks noChangeArrowheads="1"/>
              </p:cNvSpPr>
              <p:nvPr/>
            </p:nvSpPr>
            <p:spPr bwMode="auto">
              <a:xfrm>
                <a:off x="3966" y="3644"/>
                <a:ext cx="4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 sz="1600"/>
                  <a:t>Eilat</a:t>
                </a:r>
              </a:p>
            </p:txBody>
          </p:sp>
        </p:grpSp>
      </p:grpSp>
      <p:graphicFrame>
        <p:nvGraphicFramePr>
          <p:cNvPr id="28726" name="Group 54"/>
          <p:cNvGraphicFramePr>
            <a:graphicFrameLocks noGrp="1"/>
          </p:cNvGraphicFramePr>
          <p:nvPr/>
        </p:nvGraphicFramePr>
        <p:xfrm>
          <a:off x="4057650" y="1885950"/>
          <a:ext cx="581025" cy="2357636"/>
        </p:xfrm>
        <a:graphic>
          <a:graphicData uri="http://schemas.openxmlformats.org/drawingml/2006/table">
            <a:tbl>
              <a:tblPr rtl="1"/>
              <a:tblGrid>
                <a:gridCol w="581025">
                  <a:extLst>
                    <a:ext uri="{9D8B030D-6E8A-4147-A177-3AD203B41FA5}">
                      <a16:colId xmlns:a16="http://schemas.microsoft.com/office/drawing/2014/main" val="2894699071"/>
                    </a:ext>
                  </a:extLst>
                </a:gridCol>
              </a:tblGrid>
              <a:tr h="346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50077"/>
                  </a:ext>
                </a:extLst>
              </a:tr>
              <a:tr h="335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50777"/>
                  </a:ext>
                </a:extLst>
              </a:tr>
              <a:tr h="335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114582"/>
                  </a:ext>
                </a:extLst>
              </a:tr>
              <a:tr h="335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519332"/>
                  </a:ext>
                </a:extLst>
              </a:tr>
              <a:tr h="335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61001"/>
                  </a:ext>
                </a:extLst>
              </a:tr>
              <a:tr h="335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84584"/>
                  </a:ext>
                </a:extLst>
              </a:tr>
              <a:tr h="335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7D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96277"/>
                  </a:ext>
                </a:extLst>
              </a:tr>
            </a:tbl>
          </a:graphicData>
        </a:graphic>
      </p:graphicFrame>
      <p:sp>
        <p:nvSpPr>
          <p:cNvPr id="39958" name="Text Box 72"/>
          <p:cNvSpPr txBox="1">
            <a:spLocks noChangeArrowheads="1"/>
          </p:cNvSpPr>
          <p:nvPr/>
        </p:nvSpPr>
        <p:spPr bwMode="auto">
          <a:xfrm>
            <a:off x="3933825" y="11763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39959" name="Group 73"/>
          <p:cNvGrpSpPr>
            <a:grpSpLocks/>
          </p:cNvGrpSpPr>
          <p:nvPr/>
        </p:nvGrpSpPr>
        <p:grpSpPr bwMode="auto">
          <a:xfrm>
            <a:off x="3289300" y="1692275"/>
            <a:ext cx="1349375" cy="2462213"/>
            <a:chOff x="2072" y="1066"/>
            <a:chExt cx="850" cy="1551"/>
          </a:xfrm>
        </p:grpSpPr>
        <p:sp>
          <p:nvSpPr>
            <p:cNvPr id="39963" name="Line 74"/>
            <p:cNvSpPr>
              <a:spLocks noChangeShapeType="1"/>
            </p:cNvSpPr>
            <p:nvPr/>
          </p:nvSpPr>
          <p:spPr bwMode="auto">
            <a:xfrm>
              <a:off x="2548" y="1820"/>
              <a:ext cx="374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64" name="Group 75"/>
            <p:cNvGrpSpPr>
              <a:grpSpLocks/>
            </p:cNvGrpSpPr>
            <p:nvPr/>
          </p:nvGrpSpPr>
          <p:grpSpPr bwMode="auto">
            <a:xfrm>
              <a:off x="2072" y="1066"/>
              <a:ext cx="465" cy="1551"/>
              <a:chOff x="2342" y="538"/>
              <a:chExt cx="465" cy="1551"/>
            </a:xfrm>
          </p:grpSpPr>
          <p:sp>
            <p:nvSpPr>
              <p:cNvPr id="39965" name="Text Box 76"/>
              <p:cNvSpPr txBox="1">
                <a:spLocks noChangeArrowheads="1"/>
              </p:cNvSpPr>
              <p:nvPr/>
            </p:nvSpPr>
            <p:spPr bwMode="auto">
              <a:xfrm>
                <a:off x="2342" y="1858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/>
                  <a:t>-75</a:t>
                </a:r>
              </a:p>
            </p:txBody>
          </p:sp>
          <p:sp>
            <p:nvSpPr>
              <p:cNvPr id="39966" name="Text Box 77"/>
              <p:cNvSpPr txBox="1">
                <a:spLocks noChangeArrowheads="1"/>
              </p:cNvSpPr>
              <p:nvPr/>
            </p:nvSpPr>
            <p:spPr bwMode="auto">
              <a:xfrm>
                <a:off x="2342" y="1618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/>
                  <a:t>-50</a:t>
                </a:r>
              </a:p>
            </p:txBody>
          </p:sp>
          <p:sp>
            <p:nvSpPr>
              <p:cNvPr id="39967" name="Text Box 78"/>
              <p:cNvSpPr txBox="1">
                <a:spLocks noChangeArrowheads="1"/>
              </p:cNvSpPr>
              <p:nvPr/>
            </p:nvSpPr>
            <p:spPr bwMode="auto">
              <a:xfrm>
                <a:off x="2354" y="1390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/>
                  <a:t>-25</a:t>
                </a:r>
              </a:p>
            </p:txBody>
          </p:sp>
          <p:sp>
            <p:nvSpPr>
              <p:cNvPr id="39968" name="Text Box 79"/>
              <p:cNvSpPr txBox="1">
                <a:spLocks noChangeArrowheads="1"/>
              </p:cNvSpPr>
              <p:nvPr/>
            </p:nvSpPr>
            <p:spPr bwMode="auto">
              <a:xfrm>
                <a:off x="2354" y="1174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39969" name="Text Box 80"/>
              <p:cNvSpPr txBox="1">
                <a:spLocks noChangeArrowheads="1"/>
              </p:cNvSpPr>
              <p:nvPr/>
            </p:nvSpPr>
            <p:spPr bwMode="auto">
              <a:xfrm>
                <a:off x="2348" y="970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/>
                  <a:t>25</a:t>
                </a:r>
              </a:p>
            </p:txBody>
          </p:sp>
          <p:sp>
            <p:nvSpPr>
              <p:cNvPr id="39970" name="Text Box 81"/>
              <p:cNvSpPr txBox="1">
                <a:spLocks noChangeArrowheads="1"/>
              </p:cNvSpPr>
              <p:nvPr/>
            </p:nvSpPr>
            <p:spPr bwMode="auto">
              <a:xfrm>
                <a:off x="2348" y="742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/>
                  <a:t>50</a:t>
                </a:r>
              </a:p>
            </p:txBody>
          </p:sp>
          <p:sp>
            <p:nvSpPr>
              <p:cNvPr id="39971" name="Text Box 82"/>
              <p:cNvSpPr txBox="1">
                <a:spLocks noChangeArrowheads="1"/>
              </p:cNvSpPr>
              <p:nvPr/>
            </p:nvSpPr>
            <p:spPr bwMode="auto">
              <a:xfrm>
                <a:off x="2348" y="538"/>
                <a:ext cx="45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en-US" altLang="en-US"/>
                  <a:t>75</a:t>
                </a:r>
              </a:p>
            </p:txBody>
          </p:sp>
        </p:grpSp>
      </p:grpSp>
      <p:sp>
        <p:nvSpPr>
          <p:cNvPr id="39960" name="Line 83"/>
          <p:cNvSpPr>
            <a:spLocks noChangeShapeType="1"/>
          </p:cNvSpPr>
          <p:nvPr/>
        </p:nvSpPr>
        <p:spPr bwMode="auto">
          <a:xfrm>
            <a:off x="4918075" y="9525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Text Box 84"/>
          <p:cNvSpPr txBox="1">
            <a:spLocks noChangeArrowheads="1"/>
          </p:cNvSpPr>
          <p:nvPr/>
        </p:nvSpPr>
        <p:spPr bwMode="auto">
          <a:xfrm>
            <a:off x="3154363" y="1400175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600"/>
              <a:t>Legend : (mm)</a:t>
            </a:r>
          </a:p>
        </p:txBody>
      </p:sp>
      <p:sp>
        <p:nvSpPr>
          <p:cNvPr id="39962" name="Text Box 85"/>
          <p:cNvSpPr txBox="1">
            <a:spLocks noChangeArrowheads="1"/>
          </p:cNvSpPr>
          <p:nvPr/>
        </p:nvSpPr>
        <p:spPr bwMode="auto">
          <a:xfrm>
            <a:off x="5127625" y="4437112"/>
            <a:ext cx="333216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 dirty="0"/>
              <a:t>Alpert, P., </a:t>
            </a:r>
            <a:r>
              <a:rPr lang="en-US" sz="1600" b="1" dirty="0" err="1"/>
              <a:t>Halfon</a:t>
            </a:r>
            <a:r>
              <a:rPr lang="en-US" sz="1600" b="1" dirty="0"/>
              <a:t>, N., &amp; Levin, Z. (2008). Does air pollution really suppress precipitation in Israel? </a:t>
            </a:r>
            <a:r>
              <a:rPr lang="en-US" sz="1600" b="1" i="1" dirty="0"/>
              <a:t>Journal of Applied Meteorology and Climatology</a:t>
            </a:r>
            <a:r>
              <a:rPr lang="en-US" sz="1600" b="1" dirty="0"/>
              <a:t>, </a:t>
            </a:r>
            <a:r>
              <a:rPr lang="en-US" sz="1600" b="1" i="1" dirty="0"/>
              <a:t>47</a:t>
            </a:r>
            <a:r>
              <a:rPr lang="en-US" sz="1600" b="1" dirty="0"/>
              <a:t>(4), 933-943. https://doi.org/10.1175/2007JAMC1803.1</a:t>
            </a:r>
          </a:p>
          <a:p>
            <a:r>
              <a:rPr lang="da-DK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900</Words>
  <Application>Microsoft Office PowerPoint</Application>
  <PresentationFormat>On-screen Show (4:3)</PresentationFormat>
  <Paragraphs>120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Calibri</vt:lpstr>
      <vt:lpstr>Deja Vu Serif</vt:lpstr>
      <vt:lpstr>Default Design</vt:lpstr>
      <vt:lpstr>Historical and New Insights into Atmospheric Teleconnection</vt:lpstr>
      <vt:lpstr>PowerPoint Presentation</vt:lpstr>
      <vt:lpstr>PowerPoint Presentation</vt:lpstr>
      <vt:lpstr>Why is the “Teleconnection” term defined primarily for widely separated points?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time resolution (10-60 minutes) lag-correlations </vt:lpstr>
      <vt:lpstr>Key points</vt:lpstr>
      <vt:lpstr>PowerPoint Presentation</vt:lpstr>
      <vt:lpstr>PowerPoint Presentation</vt:lpstr>
      <vt:lpstr>More details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Rana Samuels</dc:creator>
  <cp:lastModifiedBy>Pinhas</cp:lastModifiedBy>
  <cp:revision>102</cp:revision>
  <dcterms:created xsi:type="dcterms:W3CDTF">2007-09-18T06:33:59Z</dcterms:created>
  <dcterms:modified xsi:type="dcterms:W3CDTF">2022-05-25T06:45:50Z</dcterms:modified>
</cp:coreProperties>
</file>