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35" r:id="rId2"/>
    <p:sldId id="378" r:id="rId3"/>
    <p:sldId id="442" r:id="rId4"/>
    <p:sldId id="438" r:id="rId5"/>
    <p:sldId id="444" r:id="rId6"/>
    <p:sldId id="445" r:id="rId7"/>
    <p:sldId id="440" r:id="rId8"/>
    <p:sldId id="439" r:id="rId9"/>
    <p:sldId id="446" r:id="rId10"/>
    <p:sldId id="4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4F69B2-253C-400F-AD48-9A661EE2A511}">
          <p14:sldIdLst>
            <p14:sldId id="435"/>
            <p14:sldId id="378"/>
            <p14:sldId id="442"/>
            <p14:sldId id="438"/>
            <p14:sldId id="444"/>
            <p14:sldId id="445"/>
            <p14:sldId id="440"/>
            <p14:sldId id="439"/>
            <p14:sldId id="446"/>
            <p14:sldId id="4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peng Luo" initials="YL" lastIdx="1" clrIdx="0">
    <p:extLst>
      <p:ext uri="{19B8F6BF-5375-455C-9EA6-DF929625EA0E}">
        <p15:presenceInfo xmlns:p15="http://schemas.microsoft.com/office/powerpoint/2012/main" userId="S-1-5-21-898323003-326653404-837300805-7344" providerId="AD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FF3300"/>
    <a:srgbClr val="0099FF"/>
    <a:srgbClr val="0066FF"/>
    <a:srgbClr val="FF6699"/>
    <a:srgbClr val="FF6600"/>
    <a:srgbClr val="FF5050"/>
    <a:srgbClr val="2BCFF5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98" autoAdjust="0"/>
  </p:normalViewPr>
  <p:slideViewPr>
    <p:cSldViewPr snapToGrid="0">
      <p:cViewPr varScale="1">
        <p:scale>
          <a:sx n="49" d="100"/>
          <a:sy n="49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4733-2062-4D23-91CD-737D61F25EE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78320-67C6-400B-9602-E26EA261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4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7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Removed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slide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78320-67C6-400B-9602-E26EA2618A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01010-217A-43C8-9D02-D9C98D9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BCD5A-F60C-4265-99DA-C9B8588E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21D8A-3D71-4781-BD60-4FB1DDAB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5886-76A0-45DF-9A6B-A585BB7F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yunpeng.luo@wsl.ch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8598A-9017-4397-A392-8FA479FE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68B92-18DF-460A-B3E2-FD6554C0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7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3D7B8-3174-46EC-A1B7-C3187CA8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yunpeng.luo@wsl.ch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1273-2C1F-4D5F-B0BB-FB77A97F0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3B2E4-5DF5-410F-AEC9-2F8FF5DE7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8D1B-32D8-4D09-8E50-B688F99BA26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3982A2-E90D-4D29-B733-B0645E2D4947}"/>
              </a:ext>
            </a:extLst>
          </p:cNvPr>
          <p:cNvCxnSpPr>
            <a:cxnSpLocks/>
          </p:cNvCxnSpPr>
          <p:nvPr userDrawn="1"/>
        </p:nvCxnSpPr>
        <p:spPr>
          <a:xfrm>
            <a:off x="0" y="751840"/>
            <a:ext cx="12192000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9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Thankful-Thank-You-Teacher-Appreciation-Pencil-5193205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3E883-2670-4819-AF9B-A37B7E1A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yunpeng.luo@wsl.ch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EE31B-E80E-4FE5-A017-A2FB0895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F5B86-C150-46C4-A19C-88932A3E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C27B6-63A6-4BC7-9DFA-68D081CB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2" y="0"/>
            <a:ext cx="4534533" cy="1333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8B4A1-DCE6-431B-BA3C-478BE217F139}"/>
              </a:ext>
            </a:extLst>
          </p:cNvPr>
          <p:cNvSpPr txBox="1"/>
          <p:nvPr/>
        </p:nvSpPr>
        <p:spPr>
          <a:xfrm>
            <a:off x="838200" y="2460022"/>
            <a:ext cx="11274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de-CH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</a:t>
            </a:r>
            <a:r>
              <a:rPr lang="de-CH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r>
              <a:rPr lang="de-CH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northern temperate and boreal </a:t>
            </a:r>
            <a:r>
              <a:rPr lang="de-CH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de-CH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endParaRPr lang="de-CH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73474-4B7A-44B5-858F-6002F208C277}"/>
              </a:ext>
            </a:extLst>
          </p:cNvPr>
          <p:cNvSpPr/>
          <p:nvPr/>
        </p:nvSpPr>
        <p:spPr>
          <a:xfrm>
            <a:off x="1624614" y="4602021"/>
            <a:ext cx="929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ea"/>
              </a:rPr>
              <a:t>Yunpeng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 Luo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1,2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, Arthur Gessler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, Koen Hufkens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1,2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, Petra D’Odorico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, Benjamin Stocker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1,2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 </a:t>
            </a:r>
            <a:endParaRPr lang="en-VI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94AA9C-01CB-453F-B86F-47B1D75A75A6}"/>
              </a:ext>
            </a:extLst>
          </p:cNvPr>
          <p:cNvSpPr/>
          <p:nvPr/>
        </p:nvSpPr>
        <p:spPr>
          <a:xfrm>
            <a:off x="1864311" y="4998611"/>
            <a:ext cx="8815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aseline="30000" dirty="0"/>
              <a:t>1 </a:t>
            </a:r>
            <a:r>
              <a:rPr lang="de-CH" sz="1400" dirty="0"/>
              <a:t>ETH </a:t>
            </a:r>
            <a:r>
              <a:rPr lang="de-CH" sz="1400" dirty="0" err="1"/>
              <a:t>Zurich</a:t>
            </a:r>
            <a:r>
              <a:rPr lang="de-CH" sz="1400" dirty="0"/>
              <a:t>, Department </a:t>
            </a:r>
            <a:r>
              <a:rPr lang="de-CH" sz="1400" dirty="0" err="1"/>
              <a:t>of</a:t>
            </a:r>
            <a:r>
              <a:rPr lang="de-CH" sz="1400" dirty="0"/>
              <a:t> Environmental System Science, </a:t>
            </a:r>
            <a:r>
              <a:rPr lang="de-CH" sz="1400" dirty="0" err="1"/>
              <a:t>Zurich</a:t>
            </a:r>
            <a:r>
              <a:rPr lang="de-CH" sz="1400" dirty="0"/>
              <a:t>, </a:t>
            </a:r>
            <a:r>
              <a:rPr lang="de-CH" sz="1400" dirty="0" err="1"/>
              <a:t>Switzerland</a:t>
            </a:r>
            <a:endParaRPr lang="de-CH" sz="1400" dirty="0"/>
          </a:p>
          <a:p>
            <a:r>
              <a:rPr lang="de-CH" sz="1400" baseline="30000" dirty="0"/>
              <a:t>2</a:t>
            </a:r>
            <a:r>
              <a:rPr lang="de-CH" sz="1400" dirty="0"/>
              <a:t> Swiss Federal Institute </a:t>
            </a:r>
            <a:r>
              <a:rPr lang="de-CH" sz="1400" dirty="0" err="1"/>
              <a:t>for</a:t>
            </a:r>
            <a:r>
              <a:rPr lang="de-CH" sz="1400" dirty="0"/>
              <a:t> Forest, Snow and Landscape Research WSL, Birmensdorf, </a:t>
            </a:r>
            <a:r>
              <a:rPr lang="de-CH" sz="1400" dirty="0" err="1"/>
              <a:t>Switzerland</a:t>
            </a:r>
            <a:r>
              <a:rPr lang="de-CH" sz="1400" dirty="0"/>
              <a:t> </a:t>
            </a:r>
          </a:p>
          <a:p>
            <a:r>
              <a:rPr lang="de-CH" sz="1400" baseline="30000" dirty="0"/>
              <a:t>3</a:t>
            </a:r>
            <a:r>
              <a:rPr lang="de-CH" sz="1400" dirty="0"/>
              <a:t> Department </a:t>
            </a:r>
            <a:r>
              <a:rPr lang="de-CH" sz="1400" dirty="0" err="1"/>
              <a:t>of</a:t>
            </a:r>
            <a:r>
              <a:rPr lang="de-CH" sz="1400" dirty="0"/>
              <a:t> Environmental Systems Science, Institute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Terrestrial</a:t>
            </a:r>
            <a:r>
              <a:rPr lang="de-CH" sz="1400" dirty="0"/>
              <a:t> </a:t>
            </a:r>
            <a:r>
              <a:rPr lang="de-CH" sz="1400" dirty="0" err="1"/>
              <a:t>Ecosystems</a:t>
            </a:r>
            <a:r>
              <a:rPr lang="de-CH" sz="1400" dirty="0"/>
              <a:t>, ETH </a:t>
            </a:r>
            <a:r>
              <a:rPr lang="de-CH" sz="1400" dirty="0" err="1"/>
              <a:t>Zurich</a:t>
            </a:r>
            <a:r>
              <a:rPr lang="de-CH" sz="1400" dirty="0"/>
              <a:t>, </a:t>
            </a:r>
            <a:r>
              <a:rPr lang="de-CH" sz="1400" dirty="0" err="1"/>
              <a:t>Zurich</a:t>
            </a:r>
            <a:r>
              <a:rPr lang="de-CH" sz="1400" dirty="0"/>
              <a:t>, </a:t>
            </a:r>
            <a:r>
              <a:rPr lang="de-CH" sz="1400" dirty="0" err="1"/>
              <a:t>Switzerland</a:t>
            </a:r>
            <a:endParaRPr lang="de-CH" sz="1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317561-AFF9-460F-9B63-885E89E68796}"/>
              </a:ext>
            </a:extLst>
          </p:cNvPr>
          <p:cNvGrpSpPr/>
          <p:nvPr/>
        </p:nvGrpSpPr>
        <p:grpSpPr>
          <a:xfrm>
            <a:off x="10154321" y="20500"/>
            <a:ext cx="2037679" cy="1611991"/>
            <a:chOff x="10218462" y="291623"/>
            <a:chExt cx="2037679" cy="16119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36DEE8-865D-4CEC-9FF7-34D12A55CD1A}"/>
                </a:ext>
              </a:extLst>
            </p:cNvPr>
            <p:cNvGrpSpPr/>
            <p:nvPr userDrawn="1"/>
          </p:nvGrpSpPr>
          <p:grpSpPr>
            <a:xfrm>
              <a:off x="10218462" y="291623"/>
              <a:ext cx="1973538" cy="1611991"/>
              <a:chOff x="5476787" y="1491500"/>
              <a:chExt cx="2053158" cy="1687398"/>
            </a:xfrm>
          </p:grpSpPr>
          <p:pic>
            <p:nvPicPr>
              <p:cNvPr id="14" name="Picture 4" descr="WSL_cmyk">
                <a:extLst>
                  <a:ext uri="{FF2B5EF4-FFF2-40B4-BE49-F238E27FC236}">
                    <a16:creationId xmlns:a16="http://schemas.microsoft.com/office/drawing/2014/main" id="{EEA6AE77-8E48-41CE-9340-53227AE19B7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6787" y="1491500"/>
                <a:ext cx="1114364" cy="1042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Pasted Graphic 1">
                <a:extLst>
                  <a:ext uri="{FF2B5EF4-FFF2-40B4-BE49-F238E27FC236}">
                    <a16:creationId xmlns:a16="http://schemas.microsoft.com/office/drawing/2014/main" id="{5D4A68CF-9FED-4A60-9787-B5C9043399C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358" y="2534065"/>
                <a:ext cx="1877587" cy="644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3CD624E9-DD84-4926-9DE3-034A2C4484E3}"/>
                  </a:ext>
                </a:extLst>
              </p:cNvPr>
              <p:cNvSpPr/>
              <p:nvPr userDrawn="1"/>
            </p:nvSpPr>
            <p:spPr>
              <a:xfrm rot="4315082">
                <a:off x="6094978" y="1901824"/>
                <a:ext cx="879738" cy="884967"/>
              </a:xfrm>
              <a:prstGeom prst="blockArc">
                <a:avLst>
                  <a:gd name="adj1" fmla="val 12581019"/>
                  <a:gd name="adj2" fmla="val 21409266"/>
                  <a:gd name="adj3" fmla="val 7668"/>
                </a:avLst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4880B6-749A-4B2D-81C3-3EACFF11BA22}"/>
                </a:ext>
              </a:extLst>
            </p:cNvPr>
            <p:cNvSpPr/>
            <p:nvPr userDrawn="1"/>
          </p:nvSpPr>
          <p:spPr>
            <a:xfrm>
              <a:off x="11163993" y="961371"/>
              <a:ext cx="10921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 err="1">
                  <a:ln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highlight>
                    <a:srgbClr val="008000"/>
                  </a:highlight>
                </a:rPr>
                <a:t>Photocold</a:t>
              </a:r>
              <a:endParaRPr lang="en-US" sz="1400" b="1" cap="none" spc="0" dirty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008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57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121-6031-4693-974A-9EECA461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8C46-FAD5-4A08-98E0-E888FB27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C140-9506-41F3-BF7A-3F011D88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3DCEE-4307-4493-9906-DC4AB61B4185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datasets and Methods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D814D-3654-4489-ABE1-7476612A1C3A}"/>
              </a:ext>
            </a:extLst>
          </p:cNvPr>
          <p:cNvGrpSpPr/>
          <p:nvPr/>
        </p:nvGrpSpPr>
        <p:grpSpPr>
          <a:xfrm>
            <a:off x="373910" y="1897642"/>
            <a:ext cx="7593140" cy="1410471"/>
            <a:chOff x="373910" y="1897642"/>
            <a:chExt cx="7593140" cy="14104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AC5ED8-083D-4167-93D5-35CB066EDDB3}"/>
                </a:ext>
              </a:extLst>
            </p:cNvPr>
            <p:cNvSpPr txBox="1"/>
            <p:nvPr/>
          </p:nvSpPr>
          <p:spPr>
            <a:xfrm>
              <a:off x="1403288" y="1897642"/>
              <a:ext cx="6563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/>
                <a:t>Observations</a:t>
              </a:r>
              <a:r>
                <a:rPr lang="de-DE" altLang="zh-CN" dirty="0"/>
                <a:t>: </a:t>
              </a:r>
              <a:r>
                <a:rPr lang="de-DE" altLang="zh-CN" dirty="0" err="1"/>
                <a:t>daily</a:t>
              </a:r>
              <a:r>
                <a:rPr lang="de-DE" altLang="zh-CN" dirty="0"/>
                <a:t> GPP </a:t>
              </a:r>
              <a:r>
                <a:rPr lang="de-DE" altLang="zh-CN" dirty="0" err="1"/>
                <a:t>based</a:t>
              </a:r>
              <a:r>
                <a:rPr lang="de-DE" altLang="zh-CN" dirty="0"/>
                <a:t> </a:t>
              </a:r>
              <a:r>
                <a:rPr lang="de-DE" altLang="zh-CN" dirty="0" err="1"/>
                <a:t>from</a:t>
              </a:r>
              <a:r>
                <a:rPr lang="de-DE" altLang="zh-CN" dirty="0"/>
                <a:t> EC (</a:t>
              </a:r>
              <a:r>
                <a:rPr lang="de-DE" altLang="zh-CN" dirty="0" err="1"/>
                <a:t>fluxnet</a:t>
              </a:r>
              <a:r>
                <a:rPr lang="de-DE" altLang="zh-CN" dirty="0"/>
                <a:t> 2015) </a:t>
              </a:r>
              <a:endParaRPr lang="de-CH" dirty="0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327942CA-D32E-4279-8750-1A94BFBDB123}"/>
                </a:ext>
              </a:extLst>
            </p:cNvPr>
            <p:cNvSpPr/>
            <p:nvPr/>
          </p:nvSpPr>
          <p:spPr>
            <a:xfrm>
              <a:off x="1003729" y="2066925"/>
              <a:ext cx="263756" cy="1056522"/>
            </a:xfrm>
            <a:prstGeom prst="leftBrace">
              <a:avLst>
                <a:gd name="adj1" fmla="val 4656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5A9C26-2FF2-43B4-AE70-E18588319932}"/>
                </a:ext>
              </a:extLst>
            </p:cNvPr>
            <p:cNvSpPr txBox="1"/>
            <p:nvPr/>
          </p:nvSpPr>
          <p:spPr>
            <a:xfrm>
              <a:off x="1403288" y="2938781"/>
              <a:ext cx="6563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/>
                <a:t>Modelled</a:t>
              </a:r>
              <a:r>
                <a:rPr lang="de-CH" dirty="0"/>
                <a:t> </a:t>
              </a:r>
              <a:r>
                <a:rPr lang="de-CH" dirty="0" err="1"/>
                <a:t>daily</a:t>
              </a:r>
              <a:r>
                <a:rPr lang="de-CH" dirty="0"/>
                <a:t> GPP: </a:t>
              </a:r>
              <a:r>
                <a:rPr lang="de-CH" dirty="0" err="1"/>
                <a:t>from</a:t>
              </a:r>
              <a:r>
                <a:rPr lang="de-CH" dirty="0"/>
                <a:t> P-model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FE799C-1B09-43EE-A521-6735BA9FECA9}"/>
                </a:ext>
              </a:extLst>
            </p:cNvPr>
            <p:cNvSpPr txBox="1"/>
            <p:nvPr/>
          </p:nvSpPr>
          <p:spPr>
            <a:xfrm>
              <a:off x="373910" y="2410520"/>
              <a:ext cx="62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GPP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32F05E1-BC52-4BF6-B647-0B3DF19500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74" y="2938781"/>
            <a:ext cx="5764530" cy="33635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969C211-1D55-4E13-A369-27F8D50CD591}"/>
              </a:ext>
            </a:extLst>
          </p:cNvPr>
          <p:cNvGrpSpPr/>
          <p:nvPr/>
        </p:nvGrpSpPr>
        <p:grpSpPr>
          <a:xfrm>
            <a:off x="6536602" y="1702051"/>
            <a:ext cx="3914508" cy="1170015"/>
            <a:chOff x="6536602" y="1702051"/>
            <a:chExt cx="3914508" cy="117001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643AB44-E2A5-4090-85EA-1DEC86962A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6602" y="2072391"/>
              <a:ext cx="8763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92F36B-B729-4802-BC63-1A8D942FE812}"/>
                </a:ext>
              </a:extLst>
            </p:cNvPr>
            <p:cNvSpPr txBox="1"/>
            <p:nvPr/>
          </p:nvSpPr>
          <p:spPr>
            <a:xfrm>
              <a:off x="7670307" y="1702051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Final </a:t>
              </a:r>
              <a:r>
                <a:rPr lang="de-CH" dirty="0" err="1"/>
                <a:t>selected</a:t>
              </a:r>
              <a:r>
                <a:rPr lang="de-CH" dirty="0"/>
                <a:t> </a:t>
              </a:r>
              <a:r>
                <a:rPr lang="de-CH" dirty="0" err="1"/>
                <a:t>forest</a:t>
              </a:r>
              <a:r>
                <a:rPr lang="de-CH" dirty="0"/>
                <a:t> </a:t>
              </a:r>
              <a:r>
                <a:rPr lang="de-CH" dirty="0" err="1"/>
                <a:t>sites</a:t>
              </a:r>
              <a:r>
                <a:rPr lang="de-CH" dirty="0"/>
                <a:t>:</a:t>
              </a:r>
            </a:p>
            <a:p>
              <a:r>
                <a:rPr lang="de-CH" dirty="0"/>
                <a:t>39 </a:t>
              </a:r>
              <a:r>
                <a:rPr lang="de-CH" dirty="0" err="1"/>
                <a:t>sites</a:t>
              </a:r>
              <a:r>
                <a:rPr lang="de-CH" dirty="0"/>
                <a:t>, </a:t>
              </a:r>
              <a:r>
                <a:rPr lang="en-GB" dirty="0"/>
                <a:t>322 site years </a:t>
              </a:r>
              <a:endParaRPr lang="de-CH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6EBEC35-50A8-44FE-9292-8BC7E40507F0}"/>
                </a:ext>
              </a:extLst>
            </p:cNvPr>
            <p:cNvGrpSpPr/>
            <p:nvPr/>
          </p:nvGrpSpPr>
          <p:grpSpPr>
            <a:xfrm>
              <a:off x="7774516" y="2382432"/>
              <a:ext cx="765700" cy="481337"/>
              <a:chOff x="1642371" y="2528393"/>
              <a:chExt cx="765700" cy="481337"/>
            </a:xfrm>
            <a:solidFill>
              <a:srgbClr val="FF3300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6BDC6-4FA0-4F45-8F41-68729D0B8EEF}"/>
                  </a:ext>
                </a:extLst>
              </p:cNvPr>
              <p:cNvSpPr/>
              <p:nvPr/>
            </p:nvSpPr>
            <p:spPr>
              <a:xfrm>
                <a:off x="1642371" y="2528393"/>
                <a:ext cx="765700" cy="4813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EEBA51-B572-430A-8C7E-CEBFF297AD55}"/>
                  </a:ext>
                </a:extLst>
              </p:cNvPr>
              <p:cNvSpPr txBox="1"/>
              <p:nvPr/>
            </p:nvSpPr>
            <p:spPr>
              <a:xfrm>
                <a:off x="1707922" y="2613175"/>
                <a:ext cx="660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DBF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5DEBDB-62E2-40E6-A6F7-599DCCD26E3E}"/>
                </a:ext>
              </a:extLst>
            </p:cNvPr>
            <p:cNvGrpSpPr/>
            <p:nvPr/>
          </p:nvGrpSpPr>
          <p:grpSpPr>
            <a:xfrm>
              <a:off x="9685410" y="2386713"/>
              <a:ext cx="765700" cy="481337"/>
              <a:chOff x="2475701" y="4951426"/>
              <a:chExt cx="765700" cy="48133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0C9AFF9-F3A0-42A3-8869-C15EB8D17542}"/>
                  </a:ext>
                </a:extLst>
              </p:cNvPr>
              <p:cNvSpPr/>
              <p:nvPr/>
            </p:nvSpPr>
            <p:spPr>
              <a:xfrm flipH="1">
                <a:off x="2475701" y="4951426"/>
                <a:ext cx="765700" cy="481337"/>
              </a:xfrm>
              <a:prstGeom prst="rect">
                <a:avLst/>
              </a:prstGeom>
              <a:solidFill>
                <a:srgbClr val="0099FF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FD91E5-C924-448D-BE53-6608897BE872}"/>
                  </a:ext>
                </a:extLst>
              </p:cNvPr>
              <p:cNvSpPr txBox="1"/>
              <p:nvPr/>
            </p:nvSpPr>
            <p:spPr>
              <a:xfrm>
                <a:off x="2581001" y="5022435"/>
                <a:ext cx="66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ENF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EECDBE-9AE1-45A4-87C9-178A4A8A94FE}"/>
                </a:ext>
              </a:extLst>
            </p:cNvPr>
            <p:cNvGrpSpPr/>
            <p:nvPr/>
          </p:nvGrpSpPr>
          <p:grpSpPr>
            <a:xfrm>
              <a:off x="8731978" y="2390729"/>
              <a:ext cx="765700" cy="481337"/>
              <a:chOff x="1650951" y="2528644"/>
              <a:chExt cx="765700" cy="481337"/>
            </a:xfrm>
            <a:solidFill>
              <a:srgbClr val="66FF6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98E3BFE-2F53-4A5D-A315-0E1150175364}"/>
                  </a:ext>
                </a:extLst>
              </p:cNvPr>
              <p:cNvSpPr/>
              <p:nvPr/>
            </p:nvSpPr>
            <p:spPr>
              <a:xfrm>
                <a:off x="1650951" y="2528644"/>
                <a:ext cx="765700" cy="4813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FEF3A9-5672-4962-B037-EEC2A7187CF1}"/>
                  </a:ext>
                </a:extLst>
              </p:cNvPr>
              <p:cNvSpPr txBox="1"/>
              <p:nvPr/>
            </p:nvSpPr>
            <p:spPr>
              <a:xfrm>
                <a:off x="1756251" y="2598024"/>
                <a:ext cx="660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MF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C79E36-7DCC-4C54-B830-5E4AE38D9482}"/>
              </a:ext>
            </a:extLst>
          </p:cNvPr>
          <p:cNvGrpSpPr/>
          <p:nvPr/>
        </p:nvGrpSpPr>
        <p:grpSpPr>
          <a:xfrm>
            <a:off x="472292" y="4246258"/>
            <a:ext cx="4402999" cy="1597214"/>
            <a:chOff x="255009" y="4318234"/>
            <a:chExt cx="4402999" cy="15972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1DC568-111A-485D-BA63-058A12B59FED}"/>
                </a:ext>
              </a:extLst>
            </p:cNvPr>
            <p:cNvSpPr txBox="1"/>
            <p:nvPr/>
          </p:nvSpPr>
          <p:spPr>
            <a:xfrm>
              <a:off x="255009" y="4318234"/>
              <a:ext cx="2714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Meteos (Fluxnet2015)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EF5608E-2D19-4C78-AAE7-4EF0BB503887}"/>
                </a:ext>
              </a:extLst>
            </p:cNvPr>
            <p:cNvCxnSpPr>
              <a:cxnSpLocks/>
            </p:cNvCxnSpPr>
            <p:nvPr/>
          </p:nvCxnSpPr>
          <p:spPr>
            <a:xfrm>
              <a:off x="669956" y="4611371"/>
              <a:ext cx="224829" cy="646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907D93-2037-4681-995B-32F28C8FEE04}"/>
                </a:ext>
              </a:extLst>
            </p:cNvPr>
            <p:cNvSpPr txBox="1"/>
            <p:nvPr/>
          </p:nvSpPr>
          <p:spPr>
            <a:xfrm>
              <a:off x="543208" y="5269117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Radiation (SW</a:t>
              </a:r>
              <a:r>
                <a:rPr lang="de-CH" baseline="-25000" dirty="0"/>
                <a:t>IN</a:t>
              </a:r>
              <a:r>
                <a:rPr lang="de-CH" dirty="0"/>
                <a:t>); Ta (</a:t>
              </a:r>
              <a:r>
                <a:rPr lang="de-CH" dirty="0" err="1"/>
                <a:t>T</a:t>
              </a:r>
              <a:r>
                <a:rPr lang="de-CH" baseline="-25000" dirty="0" err="1"/>
                <a:t>min</a:t>
              </a:r>
              <a:r>
                <a:rPr lang="de-CH" dirty="0"/>
                <a:t>, </a:t>
              </a:r>
              <a:r>
                <a:rPr lang="de-CH" dirty="0" err="1"/>
                <a:t>T</a:t>
              </a:r>
              <a:r>
                <a:rPr lang="de-CH" baseline="-25000" dirty="0" err="1"/>
                <a:t>max</a:t>
              </a:r>
              <a:r>
                <a:rPr lang="de-CH" dirty="0"/>
                <a:t>, </a:t>
              </a:r>
              <a:r>
                <a:rPr lang="de-CH" dirty="0" err="1"/>
                <a:t>T</a:t>
              </a:r>
              <a:r>
                <a:rPr lang="de-CH" baseline="-25000" dirty="0" err="1"/>
                <a:t>mean</a:t>
              </a:r>
              <a:r>
                <a:rPr lang="de-CH" dirty="0"/>
                <a:t>);</a:t>
              </a:r>
            </a:p>
            <a:p>
              <a:r>
                <a:rPr lang="de-CH" dirty="0" err="1"/>
                <a:t>Soil</a:t>
              </a:r>
              <a:r>
                <a:rPr lang="de-CH" dirty="0"/>
                <a:t> T (</a:t>
              </a:r>
              <a:r>
                <a:rPr lang="de-CH" dirty="0" err="1"/>
                <a:t>T</a:t>
              </a:r>
              <a:r>
                <a:rPr lang="de-CH" baseline="-25000" dirty="0" err="1"/>
                <a:t>soil</a:t>
              </a:r>
              <a:r>
                <a:rPr lang="de-CH" dirty="0"/>
                <a:t>); SWC…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5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121-6031-4693-974A-9EECA461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8C46-FAD5-4A08-98E0-E888FB27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C140-9506-41F3-BF7A-3F011D88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10395-FE72-4A98-A5A7-1089FF1651DB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Background: why we focus on this topic?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6D669-3C84-4F61-8084-DB89C23BBC19}"/>
              </a:ext>
            </a:extLst>
          </p:cNvPr>
          <p:cNvSpPr txBox="1"/>
          <p:nvPr/>
        </p:nvSpPr>
        <p:spPr>
          <a:xfrm>
            <a:off x="278519" y="2106307"/>
            <a:ext cx="438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2400" b="1" dirty="0"/>
              <a:t>Boreal and temperate Forests </a:t>
            </a:r>
            <a:r>
              <a:rPr lang="de-CH" sz="2400" b="1" dirty="0" err="1"/>
              <a:t>are</a:t>
            </a:r>
            <a:r>
              <a:rPr lang="de-CH" sz="2400" b="1" dirty="0"/>
              <a:t> </a:t>
            </a:r>
            <a:r>
              <a:rPr lang="de-DE" altLang="zh-CN" sz="2400" b="1" dirty="0" err="1"/>
              <a:t>important</a:t>
            </a:r>
            <a:r>
              <a:rPr lang="de-CH" sz="2400" b="1" dirty="0"/>
              <a:t> </a:t>
            </a:r>
            <a:r>
              <a:rPr lang="de-CH" sz="2400" b="1" dirty="0" err="1"/>
              <a:t>to</a:t>
            </a:r>
            <a:r>
              <a:rPr lang="de-CH" sz="2400" b="1" dirty="0"/>
              <a:t> </a:t>
            </a:r>
            <a:r>
              <a:rPr lang="de-CH" sz="2400" b="1" dirty="0" err="1"/>
              <a:t>regulate</a:t>
            </a:r>
            <a:r>
              <a:rPr lang="de-CH" sz="2400" b="1" dirty="0"/>
              <a:t> global </a:t>
            </a:r>
            <a:r>
              <a:rPr lang="de-CH" sz="2400" b="1" dirty="0" err="1"/>
              <a:t>carbon</a:t>
            </a:r>
            <a:r>
              <a:rPr lang="de-CH" sz="2400" b="1" dirty="0"/>
              <a:t> </a:t>
            </a:r>
            <a:r>
              <a:rPr lang="de-CH" sz="2400" b="1" dirty="0" err="1"/>
              <a:t>dynamics</a:t>
            </a:r>
            <a:r>
              <a:rPr lang="de-CH" sz="2400" b="1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1741B1-BCC3-4B37-95D6-337E84BE4799}"/>
              </a:ext>
            </a:extLst>
          </p:cNvPr>
          <p:cNvGrpSpPr/>
          <p:nvPr/>
        </p:nvGrpSpPr>
        <p:grpSpPr>
          <a:xfrm>
            <a:off x="5109104" y="780967"/>
            <a:ext cx="6660765" cy="2623044"/>
            <a:chOff x="5109104" y="780967"/>
            <a:chExt cx="6660765" cy="26230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2068D29-BB3C-4019-965C-3BCF31C36AFE}"/>
                </a:ext>
              </a:extLst>
            </p:cNvPr>
            <p:cNvGrpSpPr/>
            <p:nvPr/>
          </p:nvGrpSpPr>
          <p:grpSpPr>
            <a:xfrm>
              <a:off x="5109104" y="780967"/>
              <a:ext cx="6660765" cy="2623044"/>
              <a:chOff x="5109104" y="780967"/>
              <a:chExt cx="6660765" cy="262304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9B111734-EDEB-4D9C-BB7C-22D77FF7D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9104" y="780967"/>
                <a:ext cx="4611945" cy="2623044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EEDAC86-C7E6-4655-807E-0518FFDDFADE}"/>
                  </a:ext>
                </a:extLst>
              </p:cNvPr>
              <p:cNvSpPr/>
              <p:nvPr/>
            </p:nvSpPr>
            <p:spPr>
              <a:xfrm>
                <a:off x="9982200" y="1742291"/>
                <a:ext cx="1787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dirty="0" err="1"/>
                  <a:t>Lladó</a:t>
                </a:r>
                <a:r>
                  <a:rPr lang="de-CH" dirty="0"/>
                  <a:t> et al., 2017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63E047-9369-4769-8429-503B3E0C8705}"/>
                </a:ext>
              </a:extLst>
            </p:cNvPr>
            <p:cNvGrpSpPr/>
            <p:nvPr/>
          </p:nvGrpSpPr>
          <p:grpSpPr>
            <a:xfrm>
              <a:off x="10037772" y="1238330"/>
              <a:ext cx="1676521" cy="482036"/>
              <a:chOff x="-2438962" y="-1254725"/>
              <a:chExt cx="2126344" cy="89551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141093-9D7F-4969-AA09-9F16E6C8526D}"/>
                  </a:ext>
                </a:extLst>
              </p:cNvPr>
              <p:cNvSpPr/>
              <p:nvPr/>
            </p:nvSpPr>
            <p:spPr>
              <a:xfrm>
                <a:off x="-2438962" y="-1216880"/>
                <a:ext cx="2126344" cy="857668"/>
              </a:xfrm>
              <a:prstGeom prst="rect">
                <a:avLst/>
              </a:prstGeom>
              <a:solidFill>
                <a:schemeClr val="bg1">
                  <a:lumMod val="6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F43E8B-2D1D-4160-8129-04B04E05423F}"/>
                  </a:ext>
                </a:extLst>
              </p:cNvPr>
              <p:cNvSpPr txBox="1"/>
              <p:nvPr/>
            </p:nvSpPr>
            <p:spPr>
              <a:xfrm>
                <a:off x="-2351014" y="-1254725"/>
                <a:ext cx="1950446" cy="85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2400" dirty="0"/>
                  <a:t>Large </a:t>
                </a:r>
                <a:r>
                  <a:rPr lang="de-CH" sz="2400" dirty="0" err="1"/>
                  <a:t>area</a:t>
                </a:r>
                <a:endParaRPr lang="de-CH" sz="2400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D7742C-2DEE-46E9-9862-BD11482AB639}"/>
              </a:ext>
            </a:extLst>
          </p:cNvPr>
          <p:cNvGrpSpPr/>
          <p:nvPr/>
        </p:nvGrpSpPr>
        <p:grpSpPr>
          <a:xfrm>
            <a:off x="5121046" y="2729028"/>
            <a:ext cx="4695907" cy="661280"/>
            <a:chOff x="5109104" y="3586788"/>
            <a:chExt cx="4695907" cy="6612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E5FF0D-041A-4FAC-9E6C-F3CA9CA9C331}"/>
                </a:ext>
              </a:extLst>
            </p:cNvPr>
            <p:cNvSpPr/>
            <p:nvPr/>
          </p:nvSpPr>
          <p:spPr>
            <a:xfrm>
              <a:off x="5109104" y="3586788"/>
              <a:ext cx="4611945" cy="661280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16867E-A0A3-46E1-8EA8-5B32E0F9C66F}"/>
                </a:ext>
              </a:extLst>
            </p:cNvPr>
            <p:cNvSpPr/>
            <p:nvPr/>
          </p:nvSpPr>
          <p:spPr>
            <a:xfrm>
              <a:off x="5193066" y="3601737"/>
              <a:ext cx="46119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These forests are projected to increase C uptake with global warming 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56732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121-6031-4693-974A-9EECA461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8C46-FAD5-4A08-98E0-E888FB27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C140-9506-41F3-BF7A-3F011D88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10395-FE72-4A98-A5A7-1089FF1651DB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Background: why we focus on this topic?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6D669-3C84-4F61-8084-DB89C23BBC19}"/>
              </a:ext>
            </a:extLst>
          </p:cNvPr>
          <p:cNvSpPr txBox="1"/>
          <p:nvPr/>
        </p:nvSpPr>
        <p:spPr>
          <a:xfrm>
            <a:off x="278519" y="2106307"/>
            <a:ext cx="438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2400" b="1" dirty="0"/>
              <a:t>Boreal and temperate Forests </a:t>
            </a:r>
            <a:r>
              <a:rPr lang="de-CH" sz="2400" b="1" dirty="0" err="1"/>
              <a:t>are</a:t>
            </a:r>
            <a:r>
              <a:rPr lang="de-CH" sz="2400" b="1" dirty="0"/>
              <a:t> </a:t>
            </a:r>
            <a:r>
              <a:rPr lang="de-DE" altLang="zh-CN" sz="2400" b="1" dirty="0" err="1"/>
              <a:t>important</a:t>
            </a:r>
            <a:r>
              <a:rPr lang="de-CH" sz="2400" b="1" dirty="0"/>
              <a:t> </a:t>
            </a:r>
            <a:r>
              <a:rPr lang="de-CH" sz="2400" b="1" dirty="0" err="1"/>
              <a:t>to</a:t>
            </a:r>
            <a:r>
              <a:rPr lang="de-CH" sz="2400" b="1" dirty="0"/>
              <a:t> </a:t>
            </a:r>
            <a:r>
              <a:rPr lang="de-CH" sz="2400" b="1" dirty="0" err="1"/>
              <a:t>regulate</a:t>
            </a:r>
            <a:r>
              <a:rPr lang="de-CH" sz="2400" b="1" dirty="0"/>
              <a:t> global </a:t>
            </a:r>
            <a:r>
              <a:rPr lang="de-CH" sz="2400" b="1" dirty="0" err="1"/>
              <a:t>carbon</a:t>
            </a:r>
            <a:r>
              <a:rPr lang="de-CH" sz="2400" b="1" dirty="0"/>
              <a:t> </a:t>
            </a:r>
            <a:r>
              <a:rPr lang="de-CH" sz="2400" b="1" dirty="0" err="1"/>
              <a:t>dynamics</a:t>
            </a:r>
            <a:r>
              <a:rPr lang="de-CH" sz="2400" b="1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1741B1-BCC3-4B37-95D6-337E84BE4799}"/>
              </a:ext>
            </a:extLst>
          </p:cNvPr>
          <p:cNvGrpSpPr/>
          <p:nvPr/>
        </p:nvGrpSpPr>
        <p:grpSpPr>
          <a:xfrm>
            <a:off x="5109104" y="780967"/>
            <a:ext cx="6660765" cy="2623044"/>
            <a:chOff x="5109104" y="780967"/>
            <a:chExt cx="6660765" cy="26230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2068D29-BB3C-4019-965C-3BCF31C36AFE}"/>
                </a:ext>
              </a:extLst>
            </p:cNvPr>
            <p:cNvGrpSpPr/>
            <p:nvPr/>
          </p:nvGrpSpPr>
          <p:grpSpPr>
            <a:xfrm>
              <a:off x="5109104" y="780967"/>
              <a:ext cx="6660765" cy="2623044"/>
              <a:chOff x="5109104" y="780967"/>
              <a:chExt cx="6660765" cy="262304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9B111734-EDEB-4D9C-BB7C-22D77FF7D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9104" y="780967"/>
                <a:ext cx="4611945" cy="2623044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EEDAC86-C7E6-4655-807E-0518FFDDFADE}"/>
                  </a:ext>
                </a:extLst>
              </p:cNvPr>
              <p:cNvSpPr/>
              <p:nvPr/>
            </p:nvSpPr>
            <p:spPr>
              <a:xfrm>
                <a:off x="9982200" y="1742291"/>
                <a:ext cx="1787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dirty="0" err="1"/>
                  <a:t>Lladó</a:t>
                </a:r>
                <a:r>
                  <a:rPr lang="de-CH" dirty="0"/>
                  <a:t> et al., 2017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63E047-9369-4769-8429-503B3E0C8705}"/>
                </a:ext>
              </a:extLst>
            </p:cNvPr>
            <p:cNvGrpSpPr/>
            <p:nvPr/>
          </p:nvGrpSpPr>
          <p:grpSpPr>
            <a:xfrm>
              <a:off x="10037772" y="1238330"/>
              <a:ext cx="1676521" cy="482036"/>
              <a:chOff x="-2438962" y="-1254725"/>
              <a:chExt cx="2126344" cy="89551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141093-9D7F-4969-AA09-9F16E6C8526D}"/>
                  </a:ext>
                </a:extLst>
              </p:cNvPr>
              <p:cNvSpPr/>
              <p:nvPr/>
            </p:nvSpPr>
            <p:spPr>
              <a:xfrm>
                <a:off x="-2438962" y="-1216880"/>
                <a:ext cx="2126344" cy="857668"/>
              </a:xfrm>
              <a:prstGeom prst="rect">
                <a:avLst/>
              </a:prstGeom>
              <a:solidFill>
                <a:schemeClr val="bg1">
                  <a:lumMod val="65000"/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F43E8B-2D1D-4160-8129-04B04E05423F}"/>
                  </a:ext>
                </a:extLst>
              </p:cNvPr>
              <p:cNvSpPr txBox="1"/>
              <p:nvPr/>
            </p:nvSpPr>
            <p:spPr>
              <a:xfrm>
                <a:off x="-2351014" y="-1254725"/>
                <a:ext cx="1950446" cy="85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2400" dirty="0"/>
                  <a:t>Large </a:t>
                </a:r>
                <a:r>
                  <a:rPr lang="de-CH" sz="2400" dirty="0" err="1"/>
                  <a:t>area</a:t>
                </a:r>
                <a:endParaRPr lang="de-CH" sz="2400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4E71D83-15DF-45EB-859A-B0D19B3920E3}"/>
              </a:ext>
            </a:extLst>
          </p:cNvPr>
          <p:cNvSpPr txBox="1"/>
          <p:nvPr/>
        </p:nvSpPr>
        <p:spPr>
          <a:xfrm>
            <a:off x="426692" y="4601860"/>
            <a:ext cx="4576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2400" b="1" dirty="0"/>
              <a:t>Key </a:t>
            </a:r>
            <a:r>
              <a:rPr lang="de-CH" sz="2400" b="1" dirty="0" err="1"/>
              <a:t>challenges</a:t>
            </a:r>
            <a:r>
              <a:rPr lang="de-CH" sz="2400" b="1" dirty="0"/>
              <a:t> in </a:t>
            </a:r>
            <a:r>
              <a:rPr lang="de-CH" sz="2400" b="1" dirty="0" err="1"/>
              <a:t>simulation</a:t>
            </a:r>
            <a:r>
              <a:rPr lang="de-CH" sz="2400" b="1" dirty="0"/>
              <a:t> </a:t>
            </a:r>
            <a:r>
              <a:rPr lang="de-CH" sz="2400" b="1" dirty="0" err="1"/>
              <a:t>of</a:t>
            </a:r>
            <a:r>
              <a:rPr lang="de-CH" sz="2400" b="1" dirty="0"/>
              <a:t> CO</a:t>
            </a:r>
            <a:r>
              <a:rPr lang="de-CH" sz="2400" b="1" baseline="-25000" dirty="0"/>
              <a:t>2</a:t>
            </a:r>
            <a:r>
              <a:rPr lang="de-CH" sz="2400" b="1" dirty="0"/>
              <a:t> </a:t>
            </a:r>
            <a:r>
              <a:rPr lang="de-CH" sz="2400" b="1" dirty="0" err="1"/>
              <a:t>assimilation</a:t>
            </a:r>
            <a:r>
              <a:rPr lang="de-CH" sz="2400" b="1" dirty="0"/>
              <a:t>, </a:t>
            </a:r>
            <a:r>
              <a:rPr lang="de-CH" sz="2400" b="1" dirty="0" err="1"/>
              <a:t>especially</a:t>
            </a:r>
            <a:r>
              <a:rPr lang="de-CH" sz="2400" b="1" dirty="0"/>
              <a:t>  in </a:t>
            </a:r>
            <a:r>
              <a:rPr lang="de-CH" sz="2400" b="1" dirty="0" err="1"/>
              <a:t>early</a:t>
            </a:r>
            <a:r>
              <a:rPr lang="de-CH" sz="2400" b="1" dirty="0"/>
              <a:t> spring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F0F0F4-7FAB-4198-9C99-6D322B820524}"/>
              </a:ext>
            </a:extLst>
          </p:cNvPr>
          <p:cNvGrpSpPr/>
          <p:nvPr/>
        </p:nvGrpSpPr>
        <p:grpSpPr>
          <a:xfrm>
            <a:off x="5880686" y="2788415"/>
            <a:ext cx="5950832" cy="3970759"/>
            <a:chOff x="2444207" y="4233788"/>
            <a:chExt cx="5950832" cy="397075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6E7F82-81A2-4C36-8A7B-01AB0D471E21}"/>
                </a:ext>
              </a:extLst>
            </p:cNvPr>
            <p:cNvGrpSpPr/>
            <p:nvPr/>
          </p:nvGrpSpPr>
          <p:grpSpPr>
            <a:xfrm>
              <a:off x="4383133" y="4233788"/>
              <a:ext cx="4011906" cy="3970759"/>
              <a:chOff x="4383133" y="4233788"/>
              <a:chExt cx="4011906" cy="397075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7E77E58-2D00-45F7-9494-EC07EE95A922}"/>
                  </a:ext>
                </a:extLst>
              </p:cNvPr>
              <p:cNvGrpSpPr/>
              <p:nvPr/>
            </p:nvGrpSpPr>
            <p:grpSpPr>
              <a:xfrm>
                <a:off x="4383133" y="4233788"/>
                <a:ext cx="4011906" cy="3970759"/>
                <a:chOff x="4383133" y="4233788"/>
                <a:chExt cx="4011906" cy="3970759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F77C3515-62CB-4E70-9CC1-E9D8A91F8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83133" y="4233788"/>
                  <a:ext cx="4011906" cy="3970759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91E7BC5-8F09-4147-ABD1-491A1ED2558E}"/>
                    </a:ext>
                  </a:extLst>
                </p:cNvPr>
                <p:cNvSpPr txBox="1"/>
                <p:nvPr/>
              </p:nvSpPr>
              <p:spPr>
                <a:xfrm>
                  <a:off x="6308651" y="7554221"/>
                  <a:ext cx="7546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dirty="0"/>
                    <a:t>DOY</a:t>
                  </a:r>
                </a:p>
              </p:txBody>
            </p: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7AD6857-A8C8-4918-8028-8614935D6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2401" y="5252508"/>
                <a:ext cx="1464079" cy="245060"/>
              </a:xfrm>
              <a:prstGeom prst="rect">
                <a:avLst/>
              </a:prstGeom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8CBD0F-BEF0-4FF9-8AA9-356146B67F4D}"/>
                </a:ext>
              </a:extLst>
            </p:cNvPr>
            <p:cNvSpPr/>
            <p:nvPr/>
          </p:nvSpPr>
          <p:spPr>
            <a:xfrm>
              <a:off x="2444207" y="7593016"/>
              <a:ext cx="1973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dirty="0"/>
                <a:t>Stocker et al., 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DC5463-A3D7-4CB4-94BF-7BD99A27C493}"/>
              </a:ext>
            </a:extLst>
          </p:cNvPr>
          <p:cNvGrpSpPr/>
          <p:nvPr/>
        </p:nvGrpSpPr>
        <p:grpSpPr>
          <a:xfrm>
            <a:off x="5723436" y="4086796"/>
            <a:ext cx="3466767" cy="1613269"/>
            <a:chOff x="5759980" y="1018613"/>
            <a:chExt cx="2523500" cy="27476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8C1BC7-2832-4FDA-B66A-C3B3382F6B1B}"/>
                </a:ext>
              </a:extLst>
            </p:cNvPr>
            <p:cNvSpPr txBox="1"/>
            <p:nvPr/>
          </p:nvSpPr>
          <p:spPr>
            <a:xfrm>
              <a:off x="5759980" y="1018613"/>
              <a:ext cx="2228295" cy="14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/>
                <a:t>H0: </a:t>
              </a:r>
              <a:r>
                <a:rPr lang="de-CH" sz="1600" dirty="0"/>
                <a:t>Lack </a:t>
              </a:r>
              <a:r>
                <a:rPr lang="de-CH" sz="1600" dirty="0" err="1"/>
                <a:t>considering</a:t>
              </a:r>
              <a:r>
                <a:rPr lang="de-CH" sz="1600" dirty="0"/>
                <a:t> </a:t>
              </a:r>
              <a:r>
                <a:rPr lang="de-CH" sz="1600" dirty="0" err="1"/>
                <a:t>of</a:t>
              </a:r>
              <a:r>
                <a:rPr lang="de-CH" sz="1600" dirty="0"/>
                <a:t> </a:t>
              </a:r>
              <a:r>
                <a:rPr lang="de-CH" sz="1600" dirty="0" err="1"/>
                <a:t>delay</a:t>
              </a:r>
              <a:r>
                <a:rPr lang="de-CH" sz="1600" dirty="0"/>
                <a:t> </a:t>
              </a:r>
              <a:r>
                <a:rPr lang="de-CH" sz="1600" dirty="0" err="1"/>
                <a:t>effects</a:t>
              </a:r>
              <a:r>
                <a:rPr lang="de-CH" sz="1600" dirty="0"/>
                <a:t> </a:t>
              </a:r>
              <a:r>
                <a:rPr lang="de-CH" sz="1600" dirty="0" err="1"/>
                <a:t>of</a:t>
              </a:r>
              <a:r>
                <a:rPr lang="de-CH" sz="1600" dirty="0"/>
                <a:t> T</a:t>
              </a:r>
              <a:r>
                <a:rPr lang="de-DE" altLang="zh-CN" sz="1600" dirty="0" err="1"/>
                <a:t>empature</a:t>
              </a:r>
              <a:r>
                <a:rPr lang="de-DE" altLang="zh-CN" sz="1600" dirty="0"/>
                <a:t> </a:t>
              </a:r>
              <a:r>
                <a:rPr lang="de-CH" sz="1600" dirty="0"/>
                <a:t> (</a:t>
              </a:r>
              <a:r>
                <a:rPr lang="en-GB" sz="1600" dirty="0" err="1"/>
                <a:t>Makela</a:t>
              </a:r>
              <a:r>
                <a:rPr lang="en-GB" sz="1600" i="1" dirty="0"/>
                <a:t> et al.</a:t>
              </a:r>
              <a:r>
                <a:rPr lang="en-GB" sz="1600" dirty="0"/>
                <a:t>, 2004</a:t>
              </a:r>
              <a:r>
                <a:rPr lang="de-CH" sz="1600" dirty="0"/>
                <a:t>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FF92302-1F56-4A05-80D7-F41D3E36F893}"/>
                </a:ext>
              </a:extLst>
            </p:cNvPr>
            <p:cNvCxnSpPr>
              <a:cxnSpLocks/>
            </p:cNvCxnSpPr>
            <p:nvPr/>
          </p:nvCxnSpPr>
          <p:spPr>
            <a:xfrm>
              <a:off x="7561071" y="1952302"/>
              <a:ext cx="722409" cy="181401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463FB5-6477-474F-A090-150F94995ABF}"/>
              </a:ext>
            </a:extLst>
          </p:cNvPr>
          <p:cNvGrpSpPr/>
          <p:nvPr/>
        </p:nvGrpSpPr>
        <p:grpSpPr>
          <a:xfrm>
            <a:off x="5407079" y="5001037"/>
            <a:ext cx="3584878" cy="1036541"/>
            <a:chOff x="6782374" y="4638762"/>
            <a:chExt cx="2297300" cy="1766384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05581BA-1433-4DC1-B01C-4961F102B6D4}"/>
                </a:ext>
              </a:extLst>
            </p:cNvPr>
            <p:cNvCxnSpPr>
              <a:cxnSpLocks/>
            </p:cNvCxnSpPr>
            <p:nvPr/>
          </p:nvCxnSpPr>
          <p:spPr>
            <a:xfrm>
              <a:off x="8232720" y="5635285"/>
              <a:ext cx="846954" cy="76986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D9DE1E-4CFA-4A98-B477-109E8D4D6AE4}"/>
                </a:ext>
              </a:extLst>
            </p:cNvPr>
            <p:cNvSpPr txBox="1"/>
            <p:nvPr/>
          </p:nvSpPr>
          <p:spPr>
            <a:xfrm>
              <a:off x="6782374" y="4638762"/>
              <a:ext cx="1989562" cy="99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/>
                <a:t>H0: </a:t>
              </a:r>
              <a:r>
                <a:rPr lang="de-CH" sz="1600" dirty="0" err="1"/>
                <a:t>Related</a:t>
              </a:r>
              <a:r>
                <a:rPr lang="de-CH" sz="1600" dirty="0"/>
                <a:t> </a:t>
              </a:r>
              <a:r>
                <a:rPr lang="de-CH" sz="1600" dirty="0" err="1"/>
                <a:t>to</a:t>
              </a:r>
              <a:r>
                <a:rPr lang="de-CH" sz="1600" dirty="0"/>
                <a:t> </a:t>
              </a:r>
              <a:r>
                <a:rPr lang="de-CH" sz="1600" dirty="0" err="1"/>
                <a:t>physiological</a:t>
              </a:r>
              <a:r>
                <a:rPr lang="de-CH" sz="1600" dirty="0"/>
                <a:t> </a:t>
              </a:r>
              <a:r>
                <a:rPr lang="de-CH" sz="1600" dirty="0" err="1"/>
                <a:t>processes</a:t>
              </a:r>
              <a:r>
                <a:rPr lang="de-CH" sz="1600" dirty="0"/>
                <a:t>, e.g. </a:t>
              </a:r>
              <a:r>
                <a:rPr lang="de-CH" sz="1600" dirty="0" err="1"/>
                <a:t>photoprotection</a:t>
              </a:r>
              <a:r>
                <a:rPr lang="de-CH" sz="16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2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121-6031-4693-974A-9EECA461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8C46-FAD5-4A08-98E0-E888FB27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C140-9506-41F3-BF7A-3F011D88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28369-49F5-47C9-9ED2-E35E8349D6D9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and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48184-72B2-4C12-9CE0-9E677F07DD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3" y="1127368"/>
            <a:ext cx="7511594" cy="49312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FF1298D-F0BC-476A-B9E3-944133893FBE}"/>
                  </a:ext>
                </a:extLst>
              </p:cNvPr>
              <p:cNvSpPr/>
              <p:nvPr/>
            </p:nvSpPr>
            <p:spPr>
              <a:xfrm>
                <a:off x="8356947" y="1979060"/>
                <a:ext cx="3250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𝐺𝑃𝑃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𝐿𝑈𝐸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𝑓𝐴𝑃𝐴𝑅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𝐴𝑃𝐴𝑅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FF1298D-F0BC-476A-B9E3-944133893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947" y="1979060"/>
                <a:ext cx="325050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AC6289C-A02B-4728-A258-85A46A49EB5E}"/>
              </a:ext>
            </a:extLst>
          </p:cNvPr>
          <p:cNvSpPr/>
          <p:nvPr/>
        </p:nvSpPr>
        <p:spPr>
          <a:xfrm>
            <a:off x="9772940" y="5987018"/>
            <a:ext cx="187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Luo et al., in </a:t>
            </a:r>
            <a:r>
              <a:rPr lang="de-CH" dirty="0" err="1"/>
              <a:t>prep</a:t>
            </a:r>
            <a:r>
              <a:rPr lang="de-CH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17403-99DC-4453-921B-2B268AE129F8}"/>
              </a:ext>
            </a:extLst>
          </p:cNvPr>
          <p:cNvGrpSpPr/>
          <p:nvPr/>
        </p:nvGrpSpPr>
        <p:grpSpPr>
          <a:xfrm>
            <a:off x="8407052" y="2674166"/>
            <a:ext cx="3784948" cy="2722087"/>
            <a:chOff x="8407052" y="2674166"/>
            <a:chExt cx="3784948" cy="2722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61A6C3F-6D0D-45EE-8DB8-6889B95A6E53}"/>
                    </a:ext>
                  </a:extLst>
                </p:cNvPr>
                <p:cNvSpPr/>
                <p:nvPr/>
              </p:nvSpPr>
              <p:spPr>
                <a:xfrm>
                  <a:off x="9769734" y="4070854"/>
                  <a:ext cx="24222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𝐿𝑈𝐸</m:t>
                            </m:r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𝑚𝑒𝑎𝑛</m:t>
                                </m:r>
                              </m:sub>
                            </m:sSub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𝑉𝑃𝐷</m:t>
                            </m:r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61A6C3F-6D0D-45EE-8DB8-6889B95A6E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9734" y="4070854"/>
                  <a:ext cx="2422266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21667" r="-20655" b="-18833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CEC752-F8FF-45BC-B3C8-13C2F1ADB2FC}"/>
                </a:ext>
              </a:extLst>
            </p:cNvPr>
            <p:cNvCxnSpPr>
              <a:cxnSpLocks/>
            </p:cNvCxnSpPr>
            <p:nvPr/>
          </p:nvCxnSpPr>
          <p:spPr>
            <a:xfrm>
              <a:off x="8932857" y="2958510"/>
              <a:ext cx="0" cy="148167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0C62D4-52D9-4B5E-8D81-C42EA3598FCA}"/>
                </a:ext>
              </a:extLst>
            </p:cNvPr>
            <p:cNvSpPr txBox="1"/>
            <p:nvPr/>
          </p:nvSpPr>
          <p:spPr>
            <a:xfrm>
              <a:off x="8528158" y="4429812"/>
              <a:ext cx="103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P-model:</a:t>
              </a:r>
              <a:endParaRPr lang="de-CH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530DAD-1B6D-4F40-842A-0F55D75C44F9}"/>
                </a:ext>
              </a:extLst>
            </p:cNvPr>
            <p:cNvCxnSpPr>
              <a:cxnSpLocks/>
            </p:cNvCxnSpPr>
            <p:nvPr/>
          </p:nvCxnSpPr>
          <p:spPr>
            <a:xfrm>
              <a:off x="9004002" y="2991420"/>
              <a:ext cx="1117595" cy="69946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222DB7-FA1D-4A4E-ACB2-E761D4833355}"/>
                </a:ext>
              </a:extLst>
            </p:cNvPr>
            <p:cNvSpPr txBox="1"/>
            <p:nvPr/>
          </p:nvSpPr>
          <p:spPr>
            <a:xfrm>
              <a:off x="9863843" y="3658742"/>
              <a:ext cx="103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LUE-</a:t>
              </a:r>
              <a:r>
                <a:rPr lang="en-GB" dirty="0" err="1"/>
                <a:t>lme</a:t>
              </a:r>
              <a:endParaRPr lang="de-CH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520CAE-BFE2-453B-BE9C-08361E829F45}"/>
                </a:ext>
              </a:extLst>
            </p:cNvPr>
            <p:cNvSpPr txBox="1"/>
            <p:nvPr/>
          </p:nvSpPr>
          <p:spPr>
            <a:xfrm>
              <a:off x="8689970" y="2674166"/>
              <a:ext cx="1012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LUE</a:t>
              </a:r>
              <a:endParaRPr lang="de-C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8D409-DFA2-447D-91CF-075965750BD0}"/>
                </a:ext>
              </a:extLst>
            </p:cNvPr>
            <p:cNvSpPr txBox="1"/>
            <p:nvPr/>
          </p:nvSpPr>
          <p:spPr>
            <a:xfrm>
              <a:off x="8407052" y="4749922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LUE considers the effect of </a:t>
              </a:r>
            </a:p>
            <a:p>
              <a:r>
                <a:rPr lang="en-GB" dirty="0" err="1"/>
                <a:t>instaneous</a:t>
              </a:r>
              <a:r>
                <a:rPr lang="en-GB" dirty="0"/>
                <a:t> temperature </a:t>
              </a:r>
              <a:endParaRPr lang="de-CH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E43D458-A93E-4471-9715-C118E471BD43}"/>
              </a:ext>
            </a:extLst>
          </p:cNvPr>
          <p:cNvSpPr/>
          <p:nvPr/>
        </p:nvSpPr>
        <p:spPr>
          <a:xfrm>
            <a:off x="8153400" y="1002944"/>
            <a:ext cx="3835053" cy="754801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Reason of GPP overestimation?</a:t>
            </a:r>
          </a:p>
        </p:txBody>
      </p:sp>
    </p:spTree>
    <p:extLst>
      <p:ext uri="{BB962C8B-B14F-4D97-AF65-F5344CB8AC3E}">
        <p14:creationId xmlns:p14="http://schemas.microsoft.com/office/powerpoint/2010/main" val="31707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121-6031-4693-974A-9EECA461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8C46-FAD5-4A08-98E0-E888FB27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C140-9506-41F3-BF7A-3F011D88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28369-49F5-47C9-9ED2-E35E8349D6D9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and 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73613-6345-4821-8E79-CDB5F3CD95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3" y="1556007"/>
            <a:ext cx="5937287" cy="3494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BDA588-3A7A-4131-855C-83A43FEC9EA8}"/>
              </a:ext>
            </a:extLst>
          </p:cNvPr>
          <p:cNvSpPr/>
          <p:nvPr/>
        </p:nvSpPr>
        <p:spPr>
          <a:xfrm>
            <a:off x="1215268" y="5175324"/>
            <a:ext cx="4260500" cy="754801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Difference in PAR and </a:t>
            </a:r>
            <a:r>
              <a:rPr lang="en-US" b="1" dirty="0" err="1">
                <a:solidFill>
                  <a:schemeClr val="tx1"/>
                </a:solidFill>
              </a:rPr>
              <a:t>T</a:t>
            </a:r>
            <a:r>
              <a:rPr lang="en-US" b="1" baseline="-25000" dirty="0" err="1">
                <a:solidFill>
                  <a:schemeClr val="tx1"/>
                </a:solidFill>
              </a:rPr>
              <a:t>min</a:t>
            </a:r>
            <a:r>
              <a:rPr lang="en-US" b="1" dirty="0">
                <a:solidFill>
                  <a:schemeClr val="tx1"/>
                </a:solidFill>
              </a:rPr>
              <a:t> (antecedent)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163D2B-0276-4B28-BC89-3D1FA83CF67A}"/>
              </a:ext>
            </a:extLst>
          </p:cNvPr>
          <p:cNvSpPr/>
          <p:nvPr/>
        </p:nvSpPr>
        <p:spPr>
          <a:xfrm>
            <a:off x="9772940" y="5987018"/>
            <a:ext cx="187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Luo et al., in </a:t>
            </a:r>
            <a:r>
              <a:rPr lang="de-CH" dirty="0" err="1"/>
              <a:t>prep</a:t>
            </a:r>
            <a:r>
              <a:rPr lang="de-CH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6AE958-E7AD-440E-8CC2-A008213B29E1}"/>
              </a:ext>
            </a:extLst>
          </p:cNvPr>
          <p:cNvSpPr/>
          <p:nvPr/>
        </p:nvSpPr>
        <p:spPr>
          <a:xfrm>
            <a:off x="512761" y="1066466"/>
            <a:ext cx="239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Data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Fluxnet</a:t>
            </a:r>
            <a:r>
              <a:rPr lang="de-CH" dirty="0"/>
              <a:t> 2015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4C59B5-9CE1-4DF5-B027-1D46BD85594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406460" y="4062185"/>
            <a:ext cx="919600" cy="18466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47E9F18-D044-47F9-8FDD-21B3943D3730}"/>
              </a:ext>
            </a:extLst>
          </p:cNvPr>
          <p:cNvSpPr/>
          <p:nvPr/>
        </p:nvSpPr>
        <p:spPr>
          <a:xfrm>
            <a:off x="6326060" y="3877519"/>
            <a:ext cx="2688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GPP overestimated period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A9A1614-6B4C-4B82-9E16-696995D2BEF5}"/>
              </a:ext>
            </a:extLst>
          </p:cNvPr>
          <p:cNvSpPr/>
          <p:nvPr/>
        </p:nvSpPr>
        <p:spPr>
          <a:xfrm rot="16200000">
            <a:off x="5153977" y="3936814"/>
            <a:ext cx="365125" cy="1171134"/>
          </a:xfrm>
          <a:prstGeom prst="rightBrace">
            <a:avLst>
              <a:gd name="adj1" fmla="val 21970"/>
              <a:gd name="adj2" fmla="val 47528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824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121-6031-4693-974A-9EECA461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8C46-FAD5-4A08-98E0-E888FB27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C140-9506-41F3-BF7A-3F011D88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28369-49F5-47C9-9ED2-E35E8349D6D9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and 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73613-6345-4821-8E79-CDB5F3CD95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3" y="1556007"/>
            <a:ext cx="5937287" cy="3494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BDA588-3A7A-4131-855C-83A43FEC9EA8}"/>
              </a:ext>
            </a:extLst>
          </p:cNvPr>
          <p:cNvSpPr/>
          <p:nvPr/>
        </p:nvSpPr>
        <p:spPr>
          <a:xfrm>
            <a:off x="1215268" y="5175324"/>
            <a:ext cx="4260500" cy="754801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Difference in PAR and </a:t>
            </a:r>
            <a:r>
              <a:rPr lang="en-US" b="1" dirty="0" err="1">
                <a:solidFill>
                  <a:schemeClr val="tx1"/>
                </a:solidFill>
              </a:rPr>
              <a:t>Tmin</a:t>
            </a:r>
            <a:r>
              <a:rPr lang="en-US" b="1" dirty="0">
                <a:solidFill>
                  <a:schemeClr val="tx1"/>
                </a:solidFill>
              </a:rPr>
              <a:t> (antecedent)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F2C78D-092E-4282-BBD3-A16CA673E936}"/>
              </a:ext>
            </a:extLst>
          </p:cNvPr>
          <p:cNvGrpSpPr/>
          <p:nvPr/>
        </p:nvGrpSpPr>
        <p:grpSpPr>
          <a:xfrm>
            <a:off x="6324537" y="1653265"/>
            <a:ext cx="5708750" cy="4275075"/>
            <a:chOff x="6324537" y="1653265"/>
            <a:chExt cx="5708750" cy="42750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AEEF23-5945-4B0C-A7BD-D773977079E5}"/>
                </a:ext>
              </a:extLst>
            </p:cNvPr>
            <p:cNvGrpSpPr/>
            <p:nvPr/>
          </p:nvGrpSpPr>
          <p:grpSpPr>
            <a:xfrm>
              <a:off x="6324537" y="1653265"/>
              <a:ext cx="5708750" cy="3299941"/>
              <a:chOff x="6324537" y="1750524"/>
              <a:chExt cx="5708750" cy="329994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38FB51D-2D2C-4A74-9F26-7B6F98D57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537" y="2522227"/>
                <a:ext cx="5708750" cy="252823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999D26-045F-4949-81EF-E01C9C69C5DB}"/>
                  </a:ext>
                </a:extLst>
              </p:cNvPr>
              <p:cNvSpPr txBox="1"/>
              <p:nvPr/>
            </p:nvSpPr>
            <p:spPr>
              <a:xfrm>
                <a:off x="6818484" y="1750524"/>
                <a:ext cx="2360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Low temperature adjustment</a:t>
                </a:r>
                <a:endParaRPr lang="de-CH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C96C15-8A44-4F89-B015-3B58B03009D7}"/>
                  </a:ext>
                </a:extLst>
              </p:cNvPr>
              <p:cNvSpPr txBox="1"/>
              <p:nvPr/>
            </p:nvSpPr>
            <p:spPr>
              <a:xfrm>
                <a:off x="10173586" y="1889023"/>
                <a:ext cx="1415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Dehardening</a:t>
                </a:r>
                <a:r>
                  <a:rPr lang="en-GB" b="1" dirty="0"/>
                  <a:t> </a:t>
                </a:r>
                <a:endParaRPr lang="de-CH" b="1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83DC2-FD50-45B1-96D7-573127FAFA1F}"/>
                </a:ext>
              </a:extLst>
            </p:cNvPr>
            <p:cNvSpPr/>
            <p:nvPr/>
          </p:nvSpPr>
          <p:spPr>
            <a:xfrm>
              <a:off x="7236840" y="5173539"/>
              <a:ext cx="4260500" cy="754801"/>
            </a:xfrm>
            <a:prstGeom prst="rect">
              <a:avLst/>
            </a:prstGeom>
            <a:solidFill>
              <a:schemeClr val="bg1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Embedding empirical correction factors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5163D2B-0276-4B28-BC89-3D1FA83CF67A}"/>
              </a:ext>
            </a:extLst>
          </p:cNvPr>
          <p:cNvSpPr/>
          <p:nvPr/>
        </p:nvSpPr>
        <p:spPr>
          <a:xfrm>
            <a:off x="9772940" y="5987018"/>
            <a:ext cx="187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Luo et al., in </a:t>
            </a:r>
            <a:r>
              <a:rPr lang="de-CH" dirty="0" err="1"/>
              <a:t>prep</a:t>
            </a:r>
            <a:r>
              <a:rPr lang="de-CH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5EA26-E130-41B3-8E16-04C3FECD2E28}"/>
              </a:ext>
            </a:extLst>
          </p:cNvPr>
          <p:cNvSpPr/>
          <p:nvPr/>
        </p:nvSpPr>
        <p:spPr>
          <a:xfrm>
            <a:off x="491495" y="1024415"/>
            <a:ext cx="239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Data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Fluxnet</a:t>
            </a:r>
            <a:r>
              <a:rPr lang="de-CH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7739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121-6031-4693-974A-9EECA461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61D-4486-4988-91AB-144A7071F64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8C46-FAD5-4A08-98E0-E888FB27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EGU22-3570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C140-9506-41F3-BF7A-3F011D88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28369-49F5-47C9-9ED2-E35E8349D6D9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and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8FDFE-3BCC-418C-8822-DFC50625D2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4" y="1013053"/>
            <a:ext cx="7802020" cy="534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77A1A9-F35C-4D03-8640-961B36CD8F10}"/>
              </a:ext>
            </a:extLst>
          </p:cNvPr>
          <p:cNvSpPr/>
          <p:nvPr/>
        </p:nvSpPr>
        <p:spPr>
          <a:xfrm>
            <a:off x="7851950" y="5039483"/>
            <a:ext cx="4260500" cy="754801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 improving with embedding correction factor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0EE04-6026-4AC4-B9F9-A82D5EE6B67B}"/>
              </a:ext>
            </a:extLst>
          </p:cNvPr>
          <p:cNvSpPr/>
          <p:nvPr/>
        </p:nvSpPr>
        <p:spPr>
          <a:xfrm>
            <a:off x="9772940" y="5987018"/>
            <a:ext cx="187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Luo et al., in </a:t>
            </a:r>
            <a:r>
              <a:rPr lang="de-CH" dirty="0" err="1"/>
              <a:t>prep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89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8BC19-86D0-4A6E-BD6D-495B7B77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yunpeng.luo@wsl.ch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07326-3991-4E20-9610-7554A04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EGU22-3570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EFA7-47ED-4A08-B7D6-3E5DB757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91B95-214B-48CF-89CC-513A31234557}"/>
              </a:ext>
            </a:extLst>
          </p:cNvPr>
          <p:cNvSpPr txBox="1"/>
          <p:nvPr/>
        </p:nvSpPr>
        <p:spPr>
          <a:xfrm>
            <a:off x="158713" y="136525"/>
            <a:ext cx="751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EFE917-5663-4294-8BC6-42670413ED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2" y="907612"/>
            <a:ext cx="4191387" cy="2521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B5E4B2-F839-4E77-89D0-82A4D639B764}"/>
              </a:ext>
            </a:extLst>
          </p:cNvPr>
          <p:cNvSpPr/>
          <p:nvPr/>
        </p:nvSpPr>
        <p:spPr>
          <a:xfrm>
            <a:off x="4783583" y="1742636"/>
            <a:ext cx="4260500" cy="754801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GPP overestimation particularly related to low T and high radiation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8E7033-E10F-4FA0-8199-2118039B0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3" y="3822641"/>
            <a:ext cx="2336046" cy="2150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6F4661-E3E0-4F69-969F-1560F38AA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59" y="3822640"/>
            <a:ext cx="2288824" cy="215049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B8138C7-6938-467B-B07F-8850903B6B54}"/>
              </a:ext>
            </a:extLst>
          </p:cNvPr>
          <p:cNvGrpSpPr/>
          <p:nvPr/>
        </p:nvGrpSpPr>
        <p:grpSpPr>
          <a:xfrm>
            <a:off x="4830805" y="3822640"/>
            <a:ext cx="5350393" cy="1666515"/>
            <a:chOff x="4893600" y="3953036"/>
            <a:chExt cx="5350393" cy="16665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3A57B1-BF24-49CF-8711-F2A95B4B9F39}"/>
                </a:ext>
              </a:extLst>
            </p:cNvPr>
            <p:cNvSpPr/>
            <p:nvPr/>
          </p:nvSpPr>
          <p:spPr>
            <a:xfrm>
              <a:off x="4893600" y="3953036"/>
              <a:ext cx="5303171" cy="1666514"/>
            </a:xfrm>
            <a:prstGeom prst="rect">
              <a:avLst/>
            </a:prstGeom>
            <a:solidFill>
              <a:schemeClr val="bg1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B6354B6-BE91-497E-9CE4-C9847448F55F}"/>
                </a:ext>
              </a:extLst>
            </p:cNvPr>
            <p:cNvGrpSpPr/>
            <p:nvPr/>
          </p:nvGrpSpPr>
          <p:grpSpPr>
            <a:xfrm>
              <a:off x="5191063" y="4125836"/>
              <a:ext cx="5052930" cy="1493715"/>
              <a:chOff x="5316184" y="4142359"/>
              <a:chExt cx="5052930" cy="180970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CC2155-A902-400F-84C3-9C11822FDFC3}"/>
                  </a:ext>
                </a:extLst>
              </p:cNvPr>
              <p:cNvSpPr txBox="1"/>
              <p:nvPr/>
            </p:nvSpPr>
            <p:spPr>
              <a:xfrm>
                <a:off x="5316184" y="4142359"/>
                <a:ext cx="5052930" cy="1118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- Lack of considering of the lagged effects of temperature on GPP results in GPP overestimation</a:t>
                </a:r>
              </a:p>
              <a:p>
                <a:endParaRPr lang="de-CH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AC6399-7335-4199-9406-9B38A2C93E54}"/>
                  </a:ext>
                </a:extLst>
              </p:cNvPr>
              <p:cNvSpPr txBox="1"/>
              <p:nvPr/>
            </p:nvSpPr>
            <p:spPr>
              <a:xfrm>
                <a:off x="5347549" y="5028733"/>
                <a:ext cx="44975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- Improving the GPP representation by embedding the correction factor </a:t>
                </a:r>
              </a:p>
              <a:p>
                <a:endParaRPr lang="de-CH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E55C54-2FD7-484C-94C5-449CC265B009}"/>
              </a:ext>
            </a:extLst>
          </p:cNvPr>
          <p:cNvGrpSpPr/>
          <p:nvPr/>
        </p:nvGrpSpPr>
        <p:grpSpPr>
          <a:xfrm>
            <a:off x="10586692" y="1093367"/>
            <a:ext cx="1605308" cy="1708102"/>
            <a:chOff x="10133975" y="1164104"/>
            <a:chExt cx="1790665" cy="17081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188A6C-6703-4D81-9236-DFE9B5D8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623" y="1164104"/>
              <a:ext cx="1333333" cy="133333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EEC2A5-E46E-4284-96D1-C35AE89FC02A}"/>
                </a:ext>
              </a:extLst>
            </p:cNvPr>
            <p:cNvSpPr txBox="1"/>
            <p:nvPr/>
          </p:nvSpPr>
          <p:spPr>
            <a:xfrm>
              <a:off x="10133975" y="2502874"/>
              <a:ext cx="1790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QR for Abstract</a:t>
              </a:r>
              <a:endParaRPr lang="de-CH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9B1AB2-709E-4E5F-98CA-95EEAA1BB7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60084" y="4101434"/>
            <a:ext cx="1895877" cy="11360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6B11F4-F06F-4BAB-A83F-48E69C8509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4371" y="1188375"/>
            <a:ext cx="1289723" cy="12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4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967BA-7021-4204-9AD1-5AF96926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yunpeng.luo@wsl.ch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C8593-7E4A-4ECF-8ABE-ECCDA275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EGU22-3570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26F74-392C-4C6F-9ACB-A1F52535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D1B-32D8-4D09-8E50-B688F99BA26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B0288-4E25-42D9-928A-E4472D75B78A}"/>
              </a:ext>
            </a:extLst>
          </p:cNvPr>
          <p:cNvSpPr txBox="1"/>
          <p:nvPr/>
        </p:nvSpPr>
        <p:spPr>
          <a:xfrm>
            <a:off x="4070497" y="3466468"/>
            <a:ext cx="6794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Backup slides</a:t>
            </a:r>
            <a:endParaRPr lang="de-CH" sz="6000" dirty="0"/>
          </a:p>
        </p:txBody>
      </p:sp>
    </p:spTree>
    <p:extLst>
      <p:ext uri="{BB962C8B-B14F-4D97-AF65-F5344CB8AC3E}">
        <p14:creationId xmlns:p14="http://schemas.microsoft.com/office/powerpoint/2010/main" val="8335845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455</Words>
  <Application>Microsoft Office PowerPoint</Application>
  <PresentationFormat>Widescreen</PresentationFormat>
  <Paragraphs>103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Cambria Math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Yunpeng Luo</dc:creator>
  <cp:lastModifiedBy>Administrator</cp:lastModifiedBy>
  <cp:revision>383</cp:revision>
  <dcterms:created xsi:type="dcterms:W3CDTF">2021-04-15T09:56:35Z</dcterms:created>
  <dcterms:modified xsi:type="dcterms:W3CDTF">2022-05-26T23:14:03Z</dcterms:modified>
</cp:coreProperties>
</file>