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318" r:id="rId3"/>
    <p:sldId id="262" r:id="rId4"/>
    <p:sldId id="258" r:id="rId5"/>
    <p:sldId id="259" r:id="rId6"/>
    <p:sldId id="260" r:id="rId7"/>
    <p:sldId id="312" r:id="rId8"/>
    <p:sldId id="263" r:id="rId9"/>
    <p:sldId id="313" r:id="rId10"/>
    <p:sldId id="319" r:id="rId11"/>
    <p:sldId id="314" r:id="rId12"/>
    <p:sldId id="396" r:id="rId13"/>
    <p:sldId id="397" r:id="rId14"/>
    <p:sldId id="395" r:id="rId15"/>
    <p:sldId id="315" r:id="rId16"/>
    <p:sldId id="316" r:id="rId17"/>
    <p:sldId id="31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csab\Desktop\pinul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375426438995319E-2"/>
          <c:y val="6.0534574344245279E-2"/>
          <c:w val="0.86379115942480222"/>
          <c:h val="0.6652750449079136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'Reactii arbori'!$LL$5</c:f>
              <c:strCache>
                <c:ptCount val="1"/>
                <c:pt idx="0">
                  <c:v>It &lt;10 (%)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2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AC6-4728-9EB3-2ACFDDA8817A}"/>
              </c:ext>
            </c:extLst>
          </c:dPt>
          <c:dPt>
            <c:idx val="3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AC6-4728-9EB3-2ACFDDA8817A}"/>
              </c:ext>
            </c:extLst>
          </c:dPt>
          <c:dPt>
            <c:idx val="3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AC6-4728-9EB3-2ACFDDA8817A}"/>
              </c:ext>
            </c:extLst>
          </c:dPt>
          <c:dPt>
            <c:idx val="4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AC6-4728-9EB3-2ACFDDA8817A}"/>
              </c:ext>
            </c:extLst>
          </c:dPt>
          <c:dPt>
            <c:idx val="4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AC6-4728-9EB3-2ACFDDA8817A}"/>
              </c:ext>
            </c:extLst>
          </c:dPt>
          <c:dPt>
            <c:idx val="4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AC6-4728-9EB3-2ACFDDA8817A}"/>
              </c:ext>
            </c:extLst>
          </c:dPt>
          <c:dPt>
            <c:idx val="4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AC6-4728-9EB3-2ACFDDA8817A}"/>
              </c:ext>
            </c:extLst>
          </c:dPt>
          <c:dPt>
            <c:idx val="5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AC6-4728-9EB3-2ACFDDA8817A}"/>
              </c:ext>
            </c:extLst>
          </c:dPt>
          <c:dPt>
            <c:idx val="5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AC6-4728-9EB3-2ACFDDA8817A}"/>
              </c:ext>
            </c:extLst>
          </c:dPt>
          <c:cat>
            <c:numRef>
              <c:f>'Reactii arbori'!$LI$9:$LI$60</c:f>
              <c:numCache>
                <c:formatCode>General</c:formatCode>
                <c:ptCount val="52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</c:numCache>
            </c:numRef>
          </c:cat>
          <c:val>
            <c:numRef>
              <c:f>'Reactii arbori'!$LL$9:$LL$60</c:f>
              <c:numCache>
                <c:formatCode>General</c:formatCode>
                <c:ptCount val="52"/>
                <c:pt idx="0">
                  <c:v>7.5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4.2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6</c:v>
                </c:pt>
                <c:pt idx="11">
                  <c:v>0</c:v>
                </c:pt>
                <c:pt idx="12">
                  <c:v>0</c:v>
                </c:pt>
                <c:pt idx="13">
                  <c:v>3.8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1.7</c:v>
                </c:pt>
                <c:pt idx="20">
                  <c:v>0</c:v>
                </c:pt>
                <c:pt idx="21">
                  <c:v>3.3</c:v>
                </c:pt>
                <c:pt idx="22">
                  <c:v>0</c:v>
                </c:pt>
                <c:pt idx="23">
                  <c:v>0</c:v>
                </c:pt>
                <c:pt idx="25">
                  <c:v>0</c:v>
                </c:pt>
                <c:pt idx="26">
                  <c:v>1.5</c:v>
                </c:pt>
                <c:pt idx="27">
                  <c:v>1.5</c:v>
                </c:pt>
                <c:pt idx="28">
                  <c:v>1.5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3</c:v>
                </c:pt>
                <c:pt idx="33">
                  <c:v>1.5</c:v>
                </c:pt>
                <c:pt idx="35">
                  <c:v>4.4000000000000004</c:v>
                </c:pt>
                <c:pt idx="36">
                  <c:v>1.4</c:v>
                </c:pt>
                <c:pt idx="38">
                  <c:v>0</c:v>
                </c:pt>
                <c:pt idx="39">
                  <c:v>0</c:v>
                </c:pt>
                <c:pt idx="40">
                  <c:v>8.4</c:v>
                </c:pt>
                <c:pt idx="41">
                  <c:v>0</c:v>
                </c:pt>
                <c:pt idx="44">
                  <c:v>1.3</c:v>
                </c:pt>
                <c:pt idx="45">
                  <c:v>6.4</c:v>
                </c:pt>
                <c:pt idx="48">
                  <c:v>0</c:v>
                </c:pt>
                <c:pt idx="4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BAC6-4728-9EB3-2ACFDDA8817A}"/>
            </c:ext>
          </c:extLst>
        </c:ser>
        <c:ser>
          <c:idx val="2"/>
          <c:order val="2"/>
          <c:tx>
            <c:strRef>
              <c:f>'Reactii arbori'!$LO$5</c:f>
              <c:strCache>
                <c:ptCount val="1"/>
                <c:pt idx="0">
                  <c:v>It &gt;10 (%)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24"/>
              <c:layout>
                <c:manualLayout>
                  <c:x val="-3.7679638121755891E-2"/>
                  <c:y val="4.0545634722313866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BAC6-4728-9EB3-2ACFDDA881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4"/>
              <c:layout>
                <c:manualLayout>
                  <c:x val="-2.3658183950297396E-2"/>
                  <c:y val="-1.407999952697114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BAC6-4728-9EB3-2ACFDDA881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7"/>
              <c:layout>
                <c:manualLayout>
                  <c:x val="-2.562969927948891E-2"/>
                  <c:y val="-4.693333175657048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BAC6-4728-9EB3-2ACFDDA881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2"/>
              <c:layout>
                <c:manualLayout>
                  <c:x val="-4.9769934216086248E-2"/>
                  <c:y val="-3.861580815681929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BAC6-4728-9EB3-2ACFDDA881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3"/>
              <c:layout>
                <c:manualLayout>
                  <c:x val="-1.1353173773612496E-2"/>
                  <c:y val="-5.893717461396329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BAC6-4728-9EB3-2ACFDDA881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6"/>
              <c:layout>
                <c:manualLayout>
                  <c:x val="-2.8586972273276074E-2"/>
                  <c:y val="3.285333222959929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BAC6-4728-9EB3-2ACFDDA881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7"/>
              <c:layout>
                <c:manualLayout>
                  <c:x val="-2.5629699279488764E-2"/>
                  <c:y val="1.407999952697112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BAC6-4728-9EB3-2ACFDDA881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0"/>
              <c:layout>
                <c:manualLayout>
                  <c:x val="-2.4217509462831421E-2"/>
                  <c:y val="1.15736047132604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BAC6-4728-9EB3-2ACFDDA881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1"/>
              <c:layout>
                <c:manualLayout>
                  <c:x val="-2.4378188562761693E-2"/>
                  <c:y val="-6.597715051076505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BAC6-4728-9EB3-2ACFDDA8817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'Reactii arbori'!$LI$9:$LI$60</c:f>
              <c:numCache>
                <c:formatCode>General</c:formatCode>
                <c:ptCount val="52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</c:numCache>
            </c:numRef>
          </c:cat>
          <c:val>
            <c:numRef>
              <c:f>'Reactii arbori'!$LO$9:$LO$60</c:f>
              <c:numCache>
                <c:formatCode>General</c:formatCode>
                <c:ptCount val="52"/>
                <c:pt idx="24">
                  <c:v>16.100000000000001</c:v>
                </c:pt>
                <c:pt idx="34">
                  <c:v>10.6</c:v>
                </c:pt>
                <c:pt idx="37">
                  <c:v>11.9</c:v>
                </c:pt>
                <c:pt idx="42">
                  <c:v>10.8</c:v>
                </c:pt>
                <c:pt idx="43">
                  <c:v>12</c:v>
                </c:pt>
                <c:pt idx="46">
                  <c:v>25.6</c:v>
                </c:pt>
                <c:pt idx="47">
                  <c:v>37.1</c:v>
                </c:pt>
                <c:pt idx="50">
                  <c:v>27.7</c:v>
                </c:pt>
                <c:pt idx="51">
                  <c:v>30.5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BAC6-4728-9EB3-2ACFDDA881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397296"/>
        <c:axId val="215401608"/>
      </c:barChart>
      <c:lineChart>
        <c:grouping val="stacked"/>
        <c:varyColors val="0"/>
        <c:ser>
          <c:idx val="0"/>
          <c:order val="0"/>
          <c:tx>
            <c:strRef>
              <c:f>'Reactii arbori'!$LJ$5</c:f>
              <c:strCache>
                <c:ptCount val="1"/>
                <c:pt idx="0">
                  <c:v>Sample depth</c:v>
                </c:pt>
              </c:strCache>
            </c:strRef>
          </c:tx>
          <c:spPr>
            <a:ln w="12700" cap="rnd">
              <a:gradFill>
                <a:gsLst>
                  <a:gs pos="0">
                    <a:schemeClr val="bg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c:spPr>
          </c:marker>
          <c:cat>
            <c:numRef>
              <c:f>'Reactii arbori'!$LI$9:$LI$60</c:f>
              <c:numCache>
                <c:formatCode>General</c:formatCode>
                <c:ptCount val="52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</c:numCache>
            </c:numRef>
          </c:cat>
          <c:val>
            <c:numRef>
              <c:f>'Reactii arbori'!$LJ$9:$LJ$60</c:f>
              <c:numCache>
                <c:formatCode>General</c:formatCode>
                <c:ptCount val="52"/>
                <c:pt idx="0">
                  <c:v>40</c:v>
                </c:pt>
                <c:pt idx="1">
                  <c:v>40</c:v>
                </c:pt>
                <c:pt idx="2">
                  <c:v>42</c:v>
                </c:pt>
                <c:pt idx="3">
                  <c:v>44</c:v>
                </c:pt>
                <c:pt idx="4">
                  <c:v>44</c:v>
                </c:pt>
                <c:pt idx="5">
                  <c:v>47</c:v>
                </c:pt>
                <c:pt idx="6">
                  <c:v>47</c:v>
                </c:pt>
                <c:pt idx="7">
                  <c:v>49</c:v>
                </c:pt>
                <c:pt idx="8">
                  <c:v>49</c:v>
                </c:pt>
                <c:pt idx="9">
                  <c:v>49</c:v>
                </c:pt>
                <c:pt idx="10">
                  <c:v>50</c:v>
                </c:pt>
                <c:pt idx="11">
                  <c:v>50</c:v>
                </c:pt>
                <c:pt idx="12">
                  <c:v>51</c:v>
                </c:pt>
                <c:pt idx="13">
                  <c:v>52</c:v>
                </c:pt>
                <c:pt idx="14">
                  <c:v>52</c:v>
                </c:pt>
                <c:pt idx="15">
                  <c:v>52</c:v>
                </c:pt>
                <c:pt idx="16">
                  <c:v>54</c:v>
                </c:pt>
                <c:pt idx="17">
                  <c:v>54</c:v>
                </c:pt>
                <c:pt idx="18">
                  <c:v>56</c:v>
                </c:pt>
                <c:pt idx="19">
                  <c:v>58</c:v>
                </c:pt>
                <c:pt idx="20">
                  <c:v>60</c:v>
                </c:pt>
                <c:pt idx="21">
                  <c:v>60</c:v>
                </c:pt>
                <c:pt idx="22">
                  <c:v>61</c:v>
                </c:pt>
                <c:pt idx="23">
                  <c:v>61</c:v>
                </c:pt>
                <c:pt idx="24">
                  <c:v>62</c:v>
                </c:pt>
                <c:pt idx="25">
                  <c:v>63</c:v>
                </c:pt>
                <c:pt idx="26">
                  <c:v>63</c:v>
                </c:pt>
                <c:pt idx="27">
                  <c:v>64</c:v>
                </c:pt>
                <c:pt idx="28">
                  <c:v>65</c:v>
                </c:pt>
                <c:pt idx="29">
                  <c:v>65</c:v>
                </c:pt>
                <c:pt idx="30">
                  <c:v>66</c:v>
                </c:pt>
                <c:pt idx="31">
                  <c:v>66</c:v>
                </c:pt>
                <c:pt idx="32">
                  <c:v>66</c:v>
                </c:pt>
                <c:pt idx="33">
                  <c:v>66</c:v>
                </c:pt>
                <c:pt idx="34">
                  <c:v>66</c:v>
                </c:pt>
                <c:pt idx="35">
                  <c:v>67</c:v>
                </c:pt>
                <c:pt idx="36">
                  <c:v>67</c:v>
                </c:pt>
                <c:pt idx="37">
                  <c:v>67</c:v>
                </c:pt>
                <c:pt idx="38">
                  <c:v>69</c:v>
                </c:pt>
                <c:pt idx="39">
                  <c:v>70</c:v>
                </c:pt>
                <c:pt idx="40">
                  <c:v>71</c:v>
                </c:pt>
                <c:pt idx="41">
                  <c:v>72</c:v>
                </c:pt>
                <c:pt idx="42">
                  <c:v>74</c:v>
                </c:pt>
                <c:pt idx="43">
                  <c:v>75</c:v>
                </c:pt>
                <c:pt idx="44">
                  <c:v>75</c:v>
                </c:pt>
                <c:pt idx="45">
                  <c:v>77</c:v>
                </c:pt>
                <c:pt idx="46">
                  <c:v>78</c:v>
                </c:pt>
                <c:pt idx="47">
                  <c:v>78</c:v>
                </c:pt>
                <c:pt idx="48">
                  <c:v>78</c:v>
                </c:pt>
                <c:pt idx="49">
                  <c:v>54</c:v>
                </c:pt>
                <c:pt idx="50">
                  <c:v>36</c:v>
                </c:pt>
                <c:pt idx="51">
                  <c:v>36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1D-BAC6-4728-9EB3-2ACFDDA881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398472"/>
        <c:axId val="215398080"/>
      </c:lineChart>
      <c:valAx>
        <c:axId val="2154016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u="none" strike="noStrike" baseline="0">
                    <a:effectLst/>
                  </a:rPr>
                  <a:t>It (%)</a:t>
                </a:r>
                <a:endParaRPr lang="en-US" sz="1400" b="1"/>
              </a:p>
            </c:rich>
          </c:tx>
          <c:layout>
            <c:manualLayout>
              <c:xMode val="edge"/>
              <c:yMode val="edge"/>
              <c:x val="3.5049171140476894E-3"/>
              <c:y val="0.405242873992249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397296"/>
        <c:crosses val="autoZero"/>
        <c:crossBetween val="between"/>
      </c:valAx>
      <c:catAx>
        <c:axId val="215397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Years</a:t>
                </a:r>
              </a:p>
            </c:rich>
          </c:tx>
          <c:layout>
            <c:manualLayout>
              <c:xMode val="edge"/>
              <c:yMode val="edge"/>
              <c:x val="0.47503736206060659"/>
              <c:y val="0.908919397077344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401608"/>
        <c:crosses val="autoZero"/>
        <c:auto val="1"/>
        <c:lblAlgn val="ctr"/>
        <c:lblOffset val="100"/>
        <c:noMultiLvlLbl val="0"/>
      </c:catAx>
      <c:valAx>
        <c:axId val="21539808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Sample depth</a:t>
                </a:r>
              </a:p>
            </c:rich>
          </c:tx>
          <c:layout>
            <c:manualLayout>
              <c:xMode val="edge"/>
              <c:yMode val="edge"/>
              <c:x val="0.97162896360312601"/>
              <c:y val="0.237035606478162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398472"/>
        <c:crosses val="max"/>
        <c:crossBetween val="between"/>
      </c:valAx>
      <c:catAx>
        <c:axId val="215398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53980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>
          <a:softEdge rad="190500"/>
        </a:effectLst>
      </c:spPr>
    </c:plotArea>
    <c:legend>
      <c:legendPos val="b"/>
      <c:layout>
        <c:manualLayout>
          <c:xMode val="edge"/>
          <c:yMode val="edge"/>
          <c:x val="9.3120180529348368E-2"/>
          <c:y val="5.3541368958814554E-2"/>
          <c:w val="0.20977707871617476"/>
          <c:h val="0.271608513737539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497511419891734E-2"/>
          <c:y val="4.6781184369131514E-2"/>
          <c:w val="0.8644338758245228"/>
          <c:h val="0.7186193616227013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'Reactii arbori'!$LK$5</c:f>
              <c:strCache>
                <c:ptCount val="1"/>
                <c:pt idx="0">
                  <c:v>Disturbed trees (&lt;7)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'Reactii arbori'!$LI$9:$LI$60</c:f>
              <c:numCache>
                <c:formatCode>General</c:formatCode>
                <c:ptCount val="52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</c:numCache>
            </c:numRef>
          </c:cat>
          <c:val>
            <c:numRef>
              <c:f>'Reactii arbori'!$LK$9:$LK$60</c:f>
              <c:numCache>
                <c:formatCode>General</c:formatCode>
                <c:ptCount val="52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3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0</c:v>
                </c:pt>
                <c:pt idx="21">
                  <c:v>2</c:v>
                </c:pt>
                <c:pt idx="22">
                  <c:v>0</c:v>
                </c:pt>
                <c:pt idx="23">
                  <c:v>0</c:v>
                </c:pt>
                <c:pt idx="25">
                  <c:v>0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2</c:v>
                </c:pt>
                <c:pt idx="33">
                  <c:v>1</c:v>
                </c:pt>
                <c:pt idx="35">
                  <c:v>3</c:v>
                </c:pt>
                <c:pt idx="36">
                  <c:v>1</c:v>
                </c:pt>
                <c:pt idx="38">
                  <c:v>0</c:v>
                </c:pt>
                <c:pt idx="39">
                  <c:v>0</c:v>
                </c:pt>
                <c:pt idx="40">
                  <c:v>6</c:v>
                </c:pt>
                <c:pt idx="41">
                  <c:v>0</c:v>
                </c:pt>
                <c:pt idx="44">
                  <c:v>1</c:v>
                </c:pt>
                <c:pt idx="45">
                  <c:v>5</c:v>
                </c:pt>
                <c:pt idx="48">
                  <c:v>0</c:v>
                </c:pt>
                <c:pt idx="4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8C-49B0-9A52-5FA086EA646A}"/>
            </c:ext>
          </c:extLst>
        </c:ser>
        <c:ser>
          <c:idx val="2"/>
          <c:order val="2"/>
          <c:tx>
            <c:strRef>
              <c:f>'Reactii arbori'!$LN$5</c:f>
              <c:strCache>
                <c:ptCount val="1"/>
                <c:pt idx="0">
                  <c:v>Disturbed trees (&gt;7)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layout>
                <c:manualLayout>
                  <c:x val="-2.8805481548034764E-2"/>
                  <c:y val="-6.3796410018209231E-4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7C8C-49B0-9A52-5FA086EA646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3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3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3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3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34"/>
              <c:layout>
                <c:manualLayout>
                  <c:x val="-2.9873906240627798E-2"/>
                  <c:y val="4.8427673555534118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7C8C-49B0-9A52-5FA086EA646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3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37"/>
              <c:layout>
                <c:manualLayout>
                  <c:x val="-2.1707579605652345E-2"/>
                  <c:y val="-1.197669845919736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7C8C-49B0-9A52-5FA086EA646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3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4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4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A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42"/>
              <c:layout>
                <c:manualLayout>
                  <c:x val="-4.9246086991331012E-2"/>
                  <c:y val="-4.02066989436368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7C8C-49B0-9A52-5FA086EA646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3"/>
              <c:layout>
                <c:manualLayout>
                  <c:x val="-1.513563762359503E-2"/>
                  <c:y val="-6.378251800262736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C-7C8C-49B0-9A52-5FA086EA646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4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E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46"/>
              <c:layout>
                <c:manualLayout>
                  <c:x val="-3.4454269282604061E-2"/>
                  <c:y val="6.6845529335662441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7C8C-49B0-9A52-5FA086EA646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7"/>
              <c:layout>
                <c:manualLayout>
                  <c:x val="-2.4007347871919403E-2"/>
                  <c:y val="-1.357143060688872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0-7C8C-49B0-9A52-5FA086EA646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1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4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2-7C8C-49B0-9A52-5FA086EA646A}"/>
                </c:ext>
                <c:ext xmlns:c15="http://schemas.microsoft.com/office/drawing/2012/chart" uri="{CE6537A1-D6FC-4f65-9D91-7224C49458BB}"/>
              </c:extLst>
            </c:dLbl>
            <c:dLbl>
              <c:idx val="50"/>
              <c:layout>
                <c:manualLayout>
                  <c:x val="-1.8920140619064177E-2"/>
                  <c:y val="-1.452830206666050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3-7C8C-49B0-9A52-5FA086EA646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1"/>
              <c:layout>
                <c:manualLayout>
                  <c:x val="-1.361513519283716E-2"/>
                  <c:y val="-0.1992496174352632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4-7C8C-49B0-9A52-5FA086EA646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'Reactii arbori'!$LI$9:$LI$60</c:f>
              <c:numCache>
                <c:formatCode>General</c:formatCode>
                <c:ptCount val="52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</c:numCache>
            </c:numRef>
          </c:cat>
          <c:val>
            <c:numRef>
              <c:f>'Reactii arbori'!$LN$9:$LN$60</c:f>
              <c:numCache>
                <c:formatCode>General</c:formatCode>
                <c:ptCount val="52"/>
                <c:pt idx="24">
                  <c:v>10</c:v>
                </c:pt>
                <c:pt idx="34">
                  <c:v>7</c:v>
                </c:pt>
                <c:pt idx="37">
                  <c:v>8</c:v>
                </c:pt>
                <c:pt idx="42">
                  <c:v>8</c:v>
                </c:pt>
                <c:pt idx="43">
                  <c:v>9</c:v>
                </c:pt>
                <c:pt idx="46">
                  <c:v>20</c:v>
                </c:pt>
                <c:pt idx="47">
                  <c:v>29</c:v>
                </c:pt>
                <c:pt idx="50">
                  <c:v>10</c:v>
                </c:pt>
                <c:pt idx="51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5-7C8C-49B0-9A52-5FA086EA64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402392"/>
        <c:axId val="215399648"/>
      </c:barChart>
      <c:lineChart>
        <c:grouping val="stacked"/>
        <c:varyColors val="0"/>
        <c:ser>
          <c:idx val="0"/>
          <c:order val="0"/>
          <c:tx>
            <c:strRef>
              <c:f>'Reactii arbori'!$LJ$5</c:f>
              <c:strCache>
                <c:ptCount val="1"/>
                <c:pt idx="0">
                  <c:v>Sample depth</c:v>
                </c:pt>
              </c:strCache>
            </c:strRef>
          </c:tx>
          <c:spPr>
            <a:ln w="12700" cap="rnd" cmpd="sng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'Reactii arbori'!$LI$9:$LI$60</c:f>
              <c:numCache>
                <c:formatCode>General</c:formatCode>
                <c:ptCount val="52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</c:numCache>
            </c:numRef>
          </c:cat>
          <c:val>
            <c:numRef>
              <c:f>'Reactii arbori'!$LJ$9:$LJ$60</c:f>
              <c:numCache>
                <c:formatCode>General</c:formatCode>
                <c:ptCount val="52"/>
                <c:pt idx="0">
                  <c:v>40</c:v>
                </c:pt>
                <c:pt idx="1">
                  <c:v>40</c:v>
                </c:pt>
                <c:pt idx="2">
                  <c:v>42</c:v>
                </c:pt>
                <c:pt idx="3">
                  <c:v>44</c:v>
                </c:pt>
                <c:pt idx="4">
                  <c:v>44</c:v>
                </c:pt>
                <c:pt idx="5">
                  <c:v>47</c:v>
                </c:pt>
                <c:pt idx="6">
                  <c:v>47</c:v>
                </c:pt>
                <c:pt idx="7">
                  <c:v>49</c:v>
                </c:pt>
                <c:pt idx="8">
                  <c:v>49</c:v>
                </c:pt>
                <c:pt idx="9">
                  <c:v>49</c:v>
                </c:pt>
                <c:pt idx="10">
                  <c:v>50</c:v>
                </c:pt>
                <c:pt idx="11">
                  <c:v>50</c:v>
                </c:pt>
                <c:pt idx="12">
                  <c:v>51</c:v>
                </c:pt>
                <c:pt idx="13">
                  <c:v>52</c:v>
                </c:pt>
                <c:pt idx="14">
                  <c:v>52</c:v>
                </c:pt>
                <c:pt idx="15">
                  <c:v>52</c:v>
                </c:pt>
                <c:pt idx="16">
                  <c:v>54</c:v>
                </c:pt>
                <c:pt idx="17">
                  <c:v>54</c:v>
                </c:pt>
                <c:pt idx="18">
                  <c:v>56</c:v>
                </c:pt>
                <c:pt idx="19">
                  <c:v>58</c:v>
                </c:pt>
                <c:pt idx="20">
                  <c:v>60</c:v>
                </c:pt>
                <c:pt idx="21">
                  <c:v>60</c:v>
                </c:pt>
                <c:pt idx="22">
                  <c:v>61</c:v>
                </c:pt>
                <c:pt idx="23">
                  <c:v>61</c:v>
                </c:pt>
                <c:pt idx="24">
                  <c:v>62</c:v>
                </c:pt>
                <c:pt idx="25">
                  <c:v>63</c:v>
                </c:pt>
                <c:pt idx="26">
                  <c:v>63</c:v>
                </c:pt>
                <c:pt idx="27">
                  <c:v>64</c:v>
                </c:pt>
                <c:pt idx="28">
                  <c:v>65</c:v>
                </c:pt>
                <c:pt idx="29">
                  <c:v>65</c:v>
                </c:pt>
                <c:pt idx="30">
                  <c:v>66</c:v>
                </c:pt>
                <c:pt idx="31">
                  <c:v>66</c:v>
                </c:pt>
                <c:pt idx="32">
                  <c:v>66</c:v>
                </c:pt>
                <c:pt idx="33">
                  <c:v>66</c:v>
                </c:pt>
                <c:pt idx="34">
                  <c:v>66</c:v>
                </c:pt>
                <c:pt idx="35">
                  <c:v>67</c:v>
                </c:pt>
                <c:pt idx="36">
                  <c:v>67</c:v>
                </c:pt>
                <c:pt idx="37">
                  <c:v>67</c:v>
                </c:pt>
                <c:pt idx="38">
                  <c:v>69</c:v>
                </c:pt>
                <c:pt idx="39">
                  <c:v>70</c:v>
                </c:pt>
                <c:pt idx="40">
                  <c:v>71</c:v>
                </c:pt>
                <c:pt idx="41">
                  <c:v>72</c:v>
                </c:pt>
                <c:pt idx="42">
                  <c:v>74</c:v>
                </c:pt>
                <c:pt idx="43">
                  <c:v>75</c:v>
                </c:pt>
                <c:pt idx="44">
                  <c:v>75</c:v>
                </c:pt>
                <c:pt idx="45">
                  <c:v>77</c:v>
                </c:pt>
                <c:pt idx="46">
                  <c:v>78</c:v>
                </c:pt>
                <c:pt idx="47">
                  <c:v>78</c:v>
                </c:pt>
                <c:pt idx="48">
                  <c:v>78</c:v>
                </c:pt>
                <c:pt idx="49">
                  <c:v>54</c:v>
                </c:pt>
                <c:pt idx="50">
                  <c:v>36</c:v>
                </c:pt>
                <c:pt idx="51">
                  <c:v>36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36-7C8C-49B0-9A52-5FA086EA64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123280"/>
        <c:axId val="215400040"/>
      </c:lineChart>
      <c:valAx>
        <c:axId val="2153996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u="none" strike="noStrike" baseline="0">
                    <a:effectLst/>
                  </a:rPr>
                  <a:t>Disturbed trees</a:t>
                </a:r>
                <a:r>
                  <a:rPr lang="en-US" sz="1400" b="1" i="0" u="none" strike="noStrike" baseline="0"/>
                  <a:t> </a:t>
                </a:r>
                <a:endParaRPr lang="en-US" sz="1400" b="1"/>
              </a:p>
            </c:rich>
          </c:tx>
          <c:layout>
            <c:manualLayout>
              <c:xMode val="edge"/>
              <c:yMode val="edge"/>
              <c:x val="1.0275789829513359E-2"/>
              <c:y val="0.280227244878476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402392"/>
        <c:crosses val="autoZero"/>
        <c:crossBetween val="between"/>
      </c:valAx>
      <c:catAx>
        <c:axId val="215402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Years</a:t>
                </a:r>
              </a:p>
            </c:rich>
          </c:tx>
          <c:layout>
            <c:manualLayout>
              <c:xMode val="edge"/>
              <c:yMode val="edge"/>
              <c:x val="0.47615599994662572"/>
              <c:y val="0.90911665303586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399648"/>
        <c:crosses val="autoZero"/>
        <c:auto val="1"/>
        <c:lblAlgn val="ctr"/>
        <c:lblOffset val="100"/>
        <c:noMultiLvlLbl val="0"/>
      </c:catAx>
      <c:valAx>
        <c:axId val="2154000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Sample depth</a:t>
                </a:r>
              </a:p>
            </c:rich>
          </c:tx>
          <c:layout>
            <c:manualLayout>
              <c:xMode val="edge"/>
              <c:yMode val="edge"/>
              <c:x val="0.97162896360312601"/>
              <c:y val="0.259639990197223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8123280"/>
        <c:crosses val="max"/>
        <c:crossBetween val="between"/>
      </c:valAx>
      <c:catAx>
        <c:axId val="2781232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5400040"/>
        <c:crosses val="autoZero"/>
        <c:auto val="1"/>
        <c:lblAlgn val="ctr"/>
        <c:lblOffset val="100"/>
        <c:noMultiLvlLbl val="0"/>
      </c:catAx>
      <c:spPr>
        <a:noFill/>
        <a:ln w="12700" cap="rnd">
          <a:solidFill>
            <a:schemeClr val="bg1">
              <a:lumMod val="50000"/>
            </a:schemeClr>
          </a:solidFill>
          <a:prstDash val="solid"/>
        </a:ln>
        <a:effectLst>
          <a:softEdge rad="190500"/>
        </a:effectLst>
      </c:spPr>
    </c:plotArea>
    <c:legend>
      <c:legendPos val="b"/>
      <c:layout>
        <c:manualLayout>
          <c:xMode val="edge"/>
          <c:yMode val="edge"/>
          <c:x val="9.8099164902786293E-2"/>
          <c:y val="6.8069671025475065E-2"/>
          <c:w val="0.27712470317216192"/>
          <c:h val="0.27089258494147211"/>
        </c:manualLayout>
      </c:layout>
      <c:overlay val="0"/>
      <c:spPr>
        <a:noFill/>
        <a:ln w="12700"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baseline="0" dirty="0" smtClean="0">
                <a:effectLst/>
              </a:rPr>
              <a:t>Seasonality</a:t>
            </a:r>
            <a:endParaRPr lang="en-GB" sz="2000" dirty="0" smtClean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of DF events</a:t>
            </a:r>
            <a:endParaRPr lang="en-US" sz="2000" b="1" dirty="0"/>
          </a:p>
        </c:rich>
      </c:tx>
      <c:layout>
        <c:manualLayout>
          <c:xMode val="edge"/>
          <c:yMode val="edge"/>
          <c:x val="0.36574988071477177"/>
          <c:y val="4.71710217979419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0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597465369996272E-2"/>
          <c:y val="0.17409695908836223"/>
          <c:w val="0.901977649717559"/>
          <c:h val="0.609638916690936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Sheet1!$I$8</c:f>
              <c:strCache>
                <c:ptCount val="1"/>
                <c:pt idx="0">
                  <c:v>EW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Sheet1!$H$9:$H$17</c:f>
              <c:numCache>
                <c:formatCode>General</c:formatCode>
                <c:ptCount val="9"/>
                <c:pt idx="0">
                  <c:v>1994</c:v>
                </c:pt>
                <c:pt idx="1">
                  <c:v>2004</c:v>
                </c:pt>
                <c:pt idx="2">
                  <c:v>2007</c:v>
                </c:pt>
                <c:pt idx="3">
                  <c:v>2012</c:v>
                </c:pt>
                <c:pt idx="4">
                  <c:v>2013</c:v>
                </c:pt>
                <c:pt idx="5">
                  <c:v>2016</c:v>
                </c:pt>
                <c:pt idx="6">
                  <c:v>2017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Sheet1!$I$9:$I$17</c:f>
              <c:numCache>
                <c:formatCode>General</c:formatCode>
                <c:ptCount val="9"/>
                <c:pt idx="0">
                  <c:v>8</c:v>
                </c:pt>
                <c:pt idx="1">
                  <c:v>2</c:v>
                </c:pt>
                <c:pt idx="2">
                  <c:v>7</c:v>
                </c:pt>
                <c:pt idx="3">
                  <c:v>9</c:v>
                </c:pt>
                <c:pt idx="4">
                  <c:v>8</c:v>
                </c:pt>
                <c:pt idx="5">
                  <c:v>20</c:v>
                </c:pt>
                <c:pt idx="6">
                  <c:v>29</c:v>
                </c:pt>
                <c:pt idx="7">
                  <c:v>9</c:v>
                </c:pt>
                <c:pt idx="8">
                  <c:v>10</c:v>
                </c:pt>
              </c:numCache>
            </c:numRef>
          </c:val>
        </c:ser>
        <c:ser>
          <c:idx val="1"/>
          <c:order val="1"/>
          <c:tx>
            <c:strRef>
              <c:f>Sheet1!$J$8</c:f>
              <c:strCache>
                <c:ptCount val="1"/>
                <c:pt idx="0">
                  <c:v>LW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Sheet1!$H$9:$H$17</c:f>
              <c:numCache>
                <c:formatCode>General</c:formatCode>
                <c:ptCount val="9"/>
                <c:pt idx="0">
                  <c:v>1994</c:v>
                </c:pt>
                <c:pt idx="1">
                  <c:v>2004</c:v>
                </c:pt>
                <c:pt idx="2">
                  <c:v>2007</c:v>
                </c:pt>
                <c:pt idx="3">
                  <c:v>2012</c:v>
                </c:pt>
                <c:pt idx="4">
                  <c:v>2013</c:v>
                </c:pt>
                <c:pt idx="5">
                  <c:v>2016</c:v>
                </c:pt>
                <c:pt idx="6">
                  <c:v>2017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Sheet1!$J$9:$J$17</c:f>
              <c:numCache>
                <c:formatCode>General</c:formatCode>
                <c:ptCount val="9"/>
                <c:pt idx="0">
                  <c:v>2</c:v>
                </c:pt>
                <c:pt idx="1">
                  <c:v>5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6784576"/>
        <c:axId val="326783400"/>
      </c:barChart>
      <c:catAx>
        <c:axId val="32678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783400"/>
        <c:crosses val="autoZero"/>
        <c:auto val="1"/>
        <c:lblAlgn val="ctr"/>
        <c:lblOffset val="100"/>
        <c:noMultiLvlLbl val="0"/>
      </c:catAx>
      <c:valAx>
        <c:axId val="326783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784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5097959683648953E-2"/>
          <c:y val="0.19682978318212943"/>
          <c:w val="0.13554340916870689"/>
          <c:h val="0.147258171695766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BAD01-2ED5-4BF3-9F04-2707163BC720}" type="datetimeFigureOut">
              <a:rPr lang="ro-RO" smtClean="0"/>
              <a:t>22 mai 2022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3A374-3E77-4FA9-90A5-5C09D9A75EB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57969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A374-3E77-4FA9-90A5-5C09D9A75EB8}" type="slidenum">
              <a:rPr lang="ro-RO" smtClean="0"/>
              <a:t>11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931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D4-AD43-4BB0-8FBA-1849FBA4F2C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0472-B19B-45EC-982B-833F8F469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0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D4-AD43-4BB0-8FBA-1849FBA4F2C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0472-B19B-45EC-982B-833F8F469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7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D4-AD43-4BB0-8FBA-1849FBA4F2C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0472-B19B-45EC-982B-833F8F469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D4-AD43-4BB0-8FBA-1849FBA4F2C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0472-B19B-45EC-982B-833F8F469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62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D4-AD43-4BB0-8FBA-1849FBA4F2C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0472-B19B-45EC-982B-833F8F469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9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D4-AD43-4BB0-8FBA-1849FBA4F2C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0472-B19B-45EC-982B-833F8F469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0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D4-AD43-4BB0-8FBA-1849FBA4F2C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0472-B19B-45EC-982B-833F8F469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88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D4-AD43-4BB0-8FBA-1849FBA4F2C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0472-B19B-45EC-982B-833F8F469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5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D4-AD43-4BB0-8FBA-1849FBA4F2C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0472-B19B-45EC-982B-833F8F469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3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D4-AD43-4BB0-8FBA-1849FBA4F2C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0472-B19B-45EC-982B-833F8F469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6BD4-AD43-4BB0-8FBA-1849FBA4F2C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0472-B19B-45EC-982B-833F8F469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75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26BD4-AD43-4BB0-8FBA-1849FBA4F2C2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20472-B19B-45EC-982B-833F8F469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tif"/><Relationship Id="rId4" Type="http://schemas.openxmlformats.org/officeDocument/2006/relationships/image" Target="../media/image20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255531-8F21-4453-AA95-999E2D2FA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667" y="2612307"/>
            <a:ext cx="8673483" cy="17887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Seasonality of debris-flow events in the mining area of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Calimani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Mountains (Eastern Carpathians, Romania) inferred from tree rings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BA4AC37-0E01-43C7-9937-D700295B4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513" y="4960449"/>
            <a:ext cx="7725792" cy="189755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o-RO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Olimpiu </a:t>
            </a:r>
            <a:r>
              <a:rPr lang="ro-RO" sz="1600" b="1" cap="al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</a:t>
            </a:r>
            <a:r>
              <a:rPr lang="en-US" sz="1600" cap="al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1600" b="1" cap="al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Andrei RUSU, </a:t>
            </a:r>
            <a:r>
              <a:rPr lang="ro-RO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Csaba </a:t>
            </a:r>
            <a:r>
              <a:rPr lang="ro-RO" sz="1600" cap="al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Horváth</a:t>
            </a:r>
            <a:endParaRPr lang="en-US" sz="1600" cap="al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Laboratory of Dendrochronology, Faculty of Geography, </a:t>
            </a:r>
            <a:r>
              <a:rPr lang="ro-RO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Babeş-Bolyai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University,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Cluj-Napoca, Romania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olimpiu.pop@ubbcluj.ro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8644240-0B59-4C28-820E-B6BB4CEF0B5B}"/>
              </a:ext>
            </a:extLst>
          </p:cNvPr>
          <p:cNvSpPr txBox="1"/>
          <p:nvPr/>
        </p:nvSpPr>
        <p:spPr>
          <a:xfrm>
            <a:off x="2293076" y="460697"/>
            <a:ext cx="4919565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 2022 General Assembly 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23-27, 2022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Dendro\Site GeoDendroLab\logo GEODENDRO.png">
            <a:extLst>
              <a:ext uri="{FF2B5EF4-FFF2-40B4-BE49-F238E27FC236}">
                <a16:creationId xmlns="" xmlns:a16="http://schemas.microsoft.com/office/drawing/2014/main" id="{18653688-65A4-40BD-8A06-DF84234FF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641" y="394796"/>
            <a:ext cx="1537644" cy="15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8EA667BD-B4CB-425F-ABD7-9483904AC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3" y="394797"/>
            <a:ext cx="1658113" cy="1658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956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54DA6D-3300-59BF-9F80-E0871CF92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3" y="314355"/>
            <a:ext cx="4297038" cy="3222779"/>
          </a:xfrm>
          <a:prstGeom prst="rect">
            <a:avLst/>
          </a:prstGeom>
        </p:spPr>
      </p:pic>
      <p:pic>
        <p:nvPicPr>
          <p:cNvPr id="7" name="Picture 6" descr="A close up of a piece of wood&#10;&#10;Description automatically generated with low confidence">
            <a:extLst>
              <a:ext uri="{FF2B5EF4-FFF2-40B4-BE49-F238E27FC236}">
                <a16:creationId xmlns="" xmlns:a16="http://schemas.microsoft.com/office/drawing/2014/main" id="{A2A11229-1F81-61C2-424B-8C61CFC04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3" y="3635218"/>
            <a:ext cx="4297037" cy="3222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718BA7D-C658-8A86-6558-18E21B39A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78" y="314355"/>
            <a:ext cx="4297038" cy="3222779"/>
          </a:xfrm>
          <a:prstGeom prst="rect">
            <a:avLst/>
          </a:prstGeom>
        </p:spPr>
      </p:pic>
      <p:pic>
        <p:nvPicPr>
          <p:cNvPr id="13" name="Picture 12" descr="A close-up of a rock&#10;&#10;Description automatically generated with medium confidence">
            <a:extLst>
              <a:ext uri="{FF2B5EF4-FFF2-40B4-BE49-F238E27FC236}">
                <a16:creationId xmlns="" xmlns:a16="http://schemas.microsoft.com/office/drawing/2014/main" id="{922D47A2-788E-40B7-9641-2DE19DD25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74" y="3635215"/>
            <a:ext cx="4297042" cy="32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1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="" xmlns:a16="http://schemas.microsoft.com/office/drawing/2014/main" id="{2BF80323-3B27-480C-8F25-B18F4AA512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776815"/>
              </p:ext>
            </p:extLst>
          </p:nvPr>
        </p:nvGraphicFramePr>
        <p:xfrm>
          <a:off x="79896" y="3428288"/>
          <a:ext cx="8993080" cy="280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F85559-F814-4A2D-8159-B3F2C4AAA472}"/>
              </a:ext>
            </a:extLst>
          </p:cNvPr>
          <p:cNvSpPr txBox="1"/>
          <p:nvPr/>
        </p:nvSpPr>
        <p:spPr>
          <a:xfrm>
            <a:off x="2934026" y="42163"/>
            <a:ext cx="378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DF occurrence along </a:t>
            </a:r>
            <a:r>
              <a:rPr lang="en-US" sz="1800" b="1" dirty="0" err="1"/>
              <a:t>Pinul</a:t>
            </a:r>
            <a:r>
              <a:rPr lang="en-US" sz="1800" b="1" dirty="0"/>
              <a:t> stream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26766B3-CDB3-A44A-0721-BC62F7544638}"/>
              </a:ext>
            </a:extLst>
          </p:cNvPr>
          <p:cNvGrpSpPr/>
          <p:nvPr/>
        </p:nvGrpSpPr>
        <p:grpSpPr>
          <a:xfrm>
            <a:off x="458059" y="6376667"/>
            <a:ext cx="2353262" cy="369332"/>
            <a:chOff x="451560" y="5881077"/>
            <a:chExt cx="2353262" cy="369332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216A15C-B95A-4919-92D9-A52A48554C19}"/>
                </a:ext>
              </a:extLst>
            </p:cNvPr>
            <p:cNvSpPr txBox="1"/>
            <p:nvPr/>
          </p:nvSpPr>
          <p:spPr>
            <a:xfrm>
              <a:off x="451560" y="5881077"/>
              <a:ext cx="2353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   certain DF event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5351D3CA-D935-4E5F-8B3F-E3A9332BE8CE}"/>
                </a:ext>
              </a:extLst>
            </p:cNvPr>
            <p:cNvSpPr/>
            <p:nvPr/>
          </p:nvSpPr>
          <p:spPr>
            <a:xfrm>
              <a:off x="569167" y="5998639"/>
              <a:ext cx="354564" cy="15318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F748C1-A3BD-4194-B4E1-59DC96F4D0C7}"/>
              </a:ext>
            </a:extLst>
          </p:cNvPr>
          <p:cNvSpPr txBox="1"/>
          <p:nvPr/>
        </p:nvSpPr>
        <p:spPr>
          <a:xfrm>
            <a:off x="6172404" y="6425886"/>
            <a:ext cx="268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DF return period = 3 years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8EB9AA7-71C0-988B-9A19-3479313816CE}"/>
              </a:ext>
            </a:extLst>
          </p:cNvPr>
          <p:cNvGrpSpPr/>
          <p:nvPr/>
        </p:nvGrpSpPr>
        <p:grpSpPr>
          <a:xfrm>
            <a:off x="3414552" y="6396838"/>
            <a:ext cx="2472613" cy="369332"/>
            <a:chOff x="265922" y="6457073"/>
            <a:chExt cx="2472613" cy="36933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27B0B310-32B9-461A-A6FD-2E4883838649}"/>
                </a:ext>
              </a:extLst>
            </p:cNvPr>
            <p:cNvSpPr/>
            <p:nvPr/>
          </p:nvSpPr>
          <p:spPr>
            <a:xfrm>
              <a:off x="265922" y="6565149"/>
              <a:ext cx="354564" cy="15318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FDF1FF6-AC11-4B9B-970A-EBF135B14BB1}"/>
                </a:ext>
              </a:extLst>
            </p:cNvPr>
            <p:cNvSpPr txBox="1"/>
            <p:nvPr/>
          </p:nvSpPr>
          <p:spPr>
            <a:xfrm>
              <a:off x="620486" y="6457073"/>
              <a:ext cx="2118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possible DF event</a:t>
              </a:r>
            </a:p>
          </p:txBody>
        </p:sp>
      </p:grpSp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8B72F4D4-CE7D-4082-84C1-C8B1CAC156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0411795"/>
              </p:ext>
            </p:extLst>
          </p:nvPr>
        </p:nvGraphicFramePr>
        <p:xfrm>
          <a:off x="75460" y="495126"/>
          <a:ext cx="8993080" cy="2807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12538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="" xmlns:a16="http://schemas.microsoft.com/office/drawing/2014/main" id="{CD4ADDC4-318A-0EB1-2407-68C50287AF98}"/>
              </a:ext>
            </a:extLst>
          </p:cNvPr>
          <p:cNvGrpSpPr>
            <a:grpSpLocks/>
          </p:cNvGrpSpPr>
          <p:nvPr/>
        </p:nvGrpSpPr>
        <p:grpSpPr bwMode="auto">
          <a:xfrm>
            <a:off x="245711" y="192304"/>
            <a:ext cx="5714599" cy="6230956"/>
            <a:chOff x="95278" y="1193113"/>
            <a:chExt cx="4009055" cy="4723461"/>
          </a:xfrm>
        </p:grpSpPr>
        <p:grpSp>
          <p:nvGrpSpPr>
            <p:cNvPr id="3" name="Group 15">
              <a:extLst>
                <a:ext uri="{FF2B5EF4-FFF2-40B4-BE49-F238E27FC236}">
                  <a16:creationId xmlns="" xmlns:a16="http://schemas.microsoft.com/office/drawing/2014/main" id="{3C9A3FC3-26CB-A640-249A-DEC8D660B9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278" y="1193113"/>
              <a:ext cx="4009055" cy="4723461"/>
              <a:chOff x="95278" y="1193113"/>
              <a:chExt cx="4009055" cy="4723461"/>
            </a:xfrm>
          </p:grpSpPr>
          <p:grpSp>
            <p:nvGrpSpPr>
              <p:cNvPr id="5" name="Group 6">
                <a:extLst>
                  <a:ext uri="{FF2B5EF4-FFF2-40B4-BE49-F238E27FC236}">
                    <a16:creationId xmlns="" xmlns:a16="http://schemas.microsoft.com/office/drawing/2014/main" id="{37A3ADD7-5B21-011D-78D8-97DE89D797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1458" y="1193113"/>
                <a:ext cx="3952875" cy="4723461"/>
                <a:chOff x="-201789" y="1057704"/>
                <a:chExt cx="3952875" cy="4724502"/>
              </a:xfrm>
            </p:grpSpPr>
            <p:pic>
              <p:nvPicPr>
                <p:cNvPr id="11" name="Picture 3">
                  <a:extLst>
                    <a:ext uri="{FF2B5EF4-FFF2-40B4-BE49-F238E27FC236}">
                      <a16:creationId xmlns="" xmlns:a16="http://schemas.microsoft.com/office/drawing/2014/main" id="{C653391D-CA6C-03EE-A9B3-7DE80DF920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01789" y="1057704"/>
                  <a:ext cx="3952875" cy="4314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AAE113AF-7498-1DE9-9C4C-C7C02A154CF0}"/>
                    </a:ext>
                  </a:extLst>
                </p:cNvPr>
                <p:cNvSpPr txBox="1"/>
                <p:nvPr/>
              </p:nvSpPr>
              <p:spPr>
                <a:xfrm>
                  <a:off x="738020" y="5412743"/>
                  <a:ext cx="1725905" cy="369463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>
                  <a:normAutofit/>
                </a:bodyPr>
                <a:lstStyle/>
                <a:p>
                  <a:pPr algn="ctr" eaLnBrk="1" hangingPunct="1">
                    <a:lnSpc>
                      <a:spcPct val="90000"/>
                    </a:lnSpc>
                    <a:spcAft>
                      <a:spcPts val="600"/>
                    </a:spcAft>
                    <a:defRPr/>
                  </a:pPr>
                  <a:r>
                    <a:rPr lang="en-US" sz="2000" i="1"/>
                    <a:t>Picea abies (</a:t>
                  </a:r>
                  <a:r>
                    <a:rPr lang="en-US" sz="2000"/>
                    <a:t>L.) Karst. </a:t>
                  </a:r>
                </a:p>
              </p:txBody>
            </p:sp>
          </p:grpSp>
          <p:sp>
            <p:nvSpPr>
              <p:cNvPr id="6" name="Right Brace 5">
                <a:extLst>
                  <a:ext uri="{FF2B5EF4-FFF2-40B4-BE49-F238E27FC236}">
                    <a16:creationId xmlns="" xmlns:a16="http://schemas.microsoft.com/office/drawing/2014/main" id="{D9A9173A-60B8-3022-9DCE-A455CE7A3448}"/>
                  </a:ext>
                </a:extLst>
              </p:cNvPr>
              <p:cNvSpPr/>
              <p:nvPr/>
            </p:nvSpPr>
            <p:spPr>
              <a:xfrm>
                <a:off x="2159564" y="3736375"/>
                <a:ext cx="840113" cy="1493265"/>
              </a:xfrm>
              <a:prstGeom prst="rightBrac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7" name="Right Brace 6">
                <a:extLst>
                  <a:ext uri="{FF2B5EF4-FFF2-40B4-BE49-F238E27FC236}">
                    <a16:creationId xmlns="" xmlns:a16="http://schemas.microsoft.com/office/drawing/2014/main" id="{CA367D4B-8528-4FA4-D9F9-98E063C9429E}"/>
                  </a:ext>
                </a:extLst>
              </p:cNvPr>
              <p:cNvSpPr/>
              <p:nvPr/>
            </p:nvSpPr>
            <p:spPr>
              <a:xfrm>
                <a:off x="2159564" y="2780774"/>
                <a:ext cx="850011" cy="955601"/>
              </a:xfrm>
              <a:prstGeom prst="rightBrace">
                <a:avLst>
                  <a:gd name="adj1" fmla="val 8333"/>
                  <a:gd name="adj2" fmla="val 50610"/>
                </a:avLst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1CE11017-8AC7-7474-4D9D-9A27E82E80C9}"/>
                  </a:ext>
                </a:extLst>
              </p:cNvPr>
              <p:cNvSpPr txBox="1"/>
              <p:nvPr/>
            </p:nvSpPr>
            <p:spPr>
              <a:xfrm>
                <a:off x="3079089" y="3113898"/>
                <a:ext cx="923529" cy="28934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norm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Aft>
                    <a:spcPts val="600"/>
                  </a:spcAft>
                  <a:defRPr/>
                </a:pPr>
                <a:r>
                  <a:rPr lang="en-US" sz="2000" b="1" dirty="0">
                    <a:solidFill>
                      <a:srgbClr val="000000"/>
                    </a:solidFill>
                  </a:rPr>
                  <a:t>Latewood</a:t>
                </a:r>
                <a:endParaRPr lang="en-GB" sz="2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6116AC44-B418-4A39-72E9-0E5F7A589311}"/>
                  </a:ext>
                </a:extLst>
              </p:cNvPr>
              <p:cNvSpPr txBox="1"/>
              <p:nvPr/>
            </p:nvSpPr>
            <p:spPr>
              <a:xfrm>
                <a:off x="95278" y="3596218"/>
                <a:ext cx="856198" cy="768427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Aft>
                    <a:spcPts val="600"/>
                  </a:spcAft>
                  <a:defRPr/>
                </a:pPr>
                <a:r>
                  <a:rPr lang="en-US" sz="2000" b="1" dirty="0">
                    <a:solidFill>
                      <a:srgbClr val="000000"/>
                    </a:solidFill>
                  </a:rPr>
                  <a:t> Annual </a:t>
                </a:r>
                <a:endParaRPr lang="en-US" sz="2000" b="1" dirty="0" smtClean="0">
                  <a:solidFill>
                    <a:srgbClr val="000000"/>
                  </a:solidFill>
                </a:endParaRP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  <a:defRPr/>
                </a:pPr>
                <a:r>
                  <a:rPr lang="en-US" sz="2000" b="1" dirty="0" smtClean="0">
                    <a:solidFill>
                      <a:srgbClr val="000000"/>
                    </a:solidFill>
                  </a:rPr>
                  <a:t>growth 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  <a:defRPr/>
                </a:pPr>
                <a:r>
                  <a:rPr lang="en-US" sz="2000" b="1" dirty="0" smtClean="0">
                    <a:solidFill>
                      <a:srgbClr val="000000"/>
                    </a:solidFill>
                  </a:rPr>
                  <a:t>ring</a:t>
                </a:r>
                <a:endParaRPr lang="en-GB" sz="2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Left Brace 9">
                <a:extLst>
                  <a:ext uri="{FF2B5EF4-FFF2-40B4-BE49-F238E27FC236}">
                    <a16:creationId xmlns="" xmlns:a16="http://schemas.microsoft.com/office/drawing/2014/main" id="{5E1FFF2D-D99E-933A-8D9C-55FA88AE0A6D}"/>
                  </a:ext>
                </a:extLst>
              </p:cNvPr>
              <p:cNvSpPr/>
              <p:nvPr/>
            </p:nvSpPr>
            <p:spPr>
              <a:xfrm>
                <a:off x="1079418" y="2768337"/>
                <a:ext cx="360049" cy="2447622"/>
              </a:xfrm>
              <a:prstGeom prst="leftBrac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1D54812-037C-BF49-3DF7-4E24151A2FC2}"/>
                </a:ext>
              </a:extLst>
            </p:cNvPr>
            <p:cNvSpPr txBox="1"/>
            <p:nvPr/>
          </p:nvSpPr>
          <p:spPr>
            <a:xfrm>
              <a:off x="3055857" y="4338332"/>
              <a:ext cx="983498" cy="28934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2000" b="1" dirty="0" err="1">
                  <a:solidFill>
                    <a:srgbClr val="000000"/>
                  </a:solidFill>
                </a:rPr>
                <a:t>Earlywood</a:t>
              </a:r>
              <a:endParaRPr lang="en-GB" sz="20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1">
            <a:extLst>
              <a:ext uri="{FF2B5EF4-FFF2-40B4-BE49-F238E27FC236}">
                <a16:creationId xmlns="" xmlns:a16="http://schemas.microsoft.com/office/drawing/2014/main" id="{D722D0F0-B5A0-8940-2F07-E67067385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26994"/>
            <a:ext cx="9144000" cy="5557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endParaRPr lang="en-US" altLang="en-US" sz="1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496058"/>
            <a:ext cx="91440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en-US" sz="1600" dirty="0" err="1">
                <a:solidFill>
                  <a:srgbClr val="00B050"/>
                </a:solidFill>
              </a:rPr>
              <a:t>Schweingruber</a:t>
            </a:r>
            <a:r>
              <a:rPr lang="en-US" altLang="en-US" sz="1600" dirty="0">
                <a:solidFill>
                  <a:srgbClr val="00B050"/>
                </a:solidFill>
              </a:rPr>
              <a:t> F.H., </a:t>
            </a:r>
            <a:r>
              <a:rPr lang="en-US" altLang="en-US" sz="1600" dirty="0" err="1">
                <a:solidFill>
                  <a:srgbClr val="00B050"/>
                </a:solidFill>
              </a:rPr>
              <a:t>Börner</a:t>
            </a:r>
            <a:r>
              <a:rPr lang="en-US" altLang="en-US" sz="1600" dirty="0">
                <a:solidFill>
                  <a:srgbClr val="00B050"/>
                </a:solidFill>
              </a:rPr>
              <a:t> A., Schulze E.D., 2006. Atlas of woody plant stem. Springer-</a:t>
            </a:r>
            <a:r>
              <a:rPr lang="en-US" altLang="en-US" sz="1600" dirty="0" err="1">
                <a:solidFill>
                  <a:srgbClr val="00B050"/>
                </a:solidFill>
              </a:rPr>
              <a:t>Verlach</a:t>
            </a:r>
            <a:r>
              <a:rPr lang="en-US" altLang="en-US" sz="1600" dirty="0">
                <a:solidFill>
                  <a:srgbClr val="00B050"/>
                </a:solidFill>
              </a:rPr>
              <a:t>, Berlin, 229 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12916" y="1466366"/>
            <a:ext cx="2449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Growing season in </a:t>
            </a:r>
            <a:r>
              <a:rPr lang="en-GB" sz="2000" b="1" dirty="0" err="1" smtClean="0"/>
              <a:t>Calimani</a:t>
            </a:r>
            <a:r>
              <a:rPr lang="en-GB" sz="2000" b="1" dirty="0" smtClean="0"/>
              <a:t> Mts. = May to September</a:t>
            </a:r>
            <a:endParaRPr lang="en-GB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43683" y="4376032"/>
            <a:ext cx="2267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EW = May to June </a:t>
            </a:r>
            <a:endParaRPr lang="en-GB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358285" y="2749623"/>
            <a:ext cx="2758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LW = July to September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953567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7105640"/>
              </p:ext>
            </p:extLst>
          </p:nvPr>
        </p:nvGraphicFramePr>
        <p:xfrm>
          <a:off x="518614" y="450376"/>
          <a:ext cx="8024883" cy="5923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4334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EE7104A-D5D7-A646-ECBA-365C5BEC00D3}"/>
              </a:ext>
            </a:extLst>
          </p:cNvPr>
          <p:cNvGrpSpPr/>
          <p:nvPr/>
        </p:nvGrpSpPr>
        <p:grpSpPr>
          <a:xfrm>
            <a:off x="121443" y="423608"/>
            <a:ext cx="8901113" cy="6010783"/>
            <a:chOff x="121443" y="496548"/>
            <a:chExt cx="8901113" cy="6010783"/>
          </a:xfrm>
        </p:grpSpPr>
        <p:pic>
          <p:nvPicPr>
            <p:cNvPr id="53250" name="Picture 2" descr="H:\Olimpiu\TEZA\Harti finale teza\Harti finale teza Calimani\Dumitrelul si Pinul\Figures-article-C-Fd\figure_10.tif">
              <a:extLst>
                <a:ext uri="{FF2B5EF4-FFF2-40B4-BE49-F238E27FC236}">
                  <a16:creationId xmlns="" xmlns:a16="http://schemas.microsoft.com/office/drawing/2014/main" id="{CFAD0545-D25F-D7E1-C89E-6F713472F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43" y="496548"/>
              <a:ext cx="8901113" cy="6010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6491212-DA56-01A5-4CD7-5075B1230FF6}"/>
                </a:ext>
              </a:extLst>
            </p:cNvPr>
            <p:cNvSpPr txBox="1"/>
            <p:nvPr/>
          </p:nvSpPr>
          <p:spPr>
            <a:xfrm>
              <a:off x="5134207" y="812399"/>
              <a:ext cx="1289050" cy="3683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07.07. 2004</a:t>
              </a:r>
              <a:endParaRPr lang="ro-RO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F31F35B-62E0-6CB3-9FC7-529709C14BC1}"/>
              </a:ext>
            </a:extLst>
          </p:cNvPr>
          <p:cNvGrpSpPr/>
          <p:nvPr/>
        </p:nvGrpSpPr>
        <p:grpSpPr>
          <a:xfrm>
            <a:off x="982843" y="-2920"/>
            <a:ext cx="2385957" cy="3429000"/>
            <a:chOff x="0" y="0"/>
            <a:chExt cx="2344193" cy="342900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4AE6C8BB-8AF0-490B-B435-2179FDF71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344193" cy="3429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4FB5D033-4755-416A-8048-EB397462724E}"/>
                </a:ext>
              </a:extLst>
            </p:cNvPr>
            <p:cNvSpPr txBox="1"/>
            <p:nvPr/>
          </p:nvSpPr>
          <p:spPr>
            <a:xfrm>
              <a:off x="335902" y="0"/>
              <a:ext cx="718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1994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535A25A-FF20-F83D-0189-4D8E8275C028}"/>
              </a:ext>
            </a:extLst>
          </p:cNvPr>
          <p:cNvGrpSpPr/>
          <p:nvPr/>
        </p:nvGrpSpPr>
        <p:grpSpPr>
          <a:xfrm>
            <a:off x="3467908" y="17753"/>
            <a:ext cx="2288202" cy="3411247"/>
            <a:chOff x="2344193" y="0"/>
            <a:chExt cx="2322219" cy="3429000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36BCAD7D-7F48-4A6A-AD45-A12A04D4D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4193" y="0"/>
              <a:ext cx="2322219" cy="3429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8BA10F5A-E60C-4F50-A23E-58F3A869A752}"/>
                </a:ext>
              </a:extLst>
            </p:cNvPr>
            <p:cNvSpPr txBox="1"/>
            <p:nvPr/>
          </p:nvSpPr>
          <p:spPr>
            <a:xfrm>
              <a:off x="2629881" y="0"/>
              <a:ext cx="718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2004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AE8820-BED1-92BB-100D-B56EDF91412A}"/>
              </a:ext>
            </a:extLst>
          </p:cNvPr>
          <p:cNvGrpSpPr/>
          <p:nvPr/>
        </p:nvGrpSpPr>
        <p:grpSpPr>
          <a:xfrm>
            <a:off x="5855218" y="-2920"/>
            <a:ext cx="2228911" cy="3429001"/>
            <a:chOff x="4666412" y="-1"/>
            <a:chExt cx="2228911" cy="342900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727AE252-302F-4CBF-B9AB-F3625FBCF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412" y="0"/>
              <a:ext cx="2228911" cy="3429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6372FF72-A13D-4A44-AACC-73B51A4F2D03}"/>
                </a:ext>
              </a:extLst>
            </p:cNvPr>
            <p:cNvSpPr txBox="1"/>
            <p:nvPr/>
          </p:nvSpPr>
          <p:spPr>
            <a:xfrm>
              <a:off x="4951852" y="-1"/>
              <a:ext cx="718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2007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915A25B-FF2C-285C-AA84-70A070F23288}"/>
              </a:ext>
            </a:extLst>
          </p:cNvPr>
          <p:cNvGrpSpPr/>
          <p:nvPr/>
        </p:nvGrpSpPr>
        <p:grpSpPr>
          <a:xfrm>
            <a:off x="982843" y="3426080"/>
            <a:ext cx="2385957" cy="3430947"/>
            <a:chOff x="0" y="3427053"/>
            <a:chExt cx="2344193" cy="3430947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14AE81EC-A563-42BC-BABB-A4625EABA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2344193" cy="3429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BFC87F6E-30D2-44D5-8FA0-90763544F7C9}"/>
                </a:ext>
              </a:extLst>
            </p:cNvPr>
            <p:cNvSpPr txBox="1"/>
            <p:nvPr/>
          </p:nvSpPr>
          <p:spPr>
            <a:xfrm>
              <a:off x="335901" y="3427053"/>
              <a:ext cx="718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2012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D06E228-8EFE-21C2-4BA5-F8E156A907E9}"/>
              </a:ext>
            </a:extLst>
          </p:cNvPr>
          <p:cNvGrpSpPr/>
          <p:nvPr/>
        </p:nvGrpSpPr>
        <p:grpSpPr>
          <a:xfrm>
            <a:off x="3467909" y="3429000"/>
            <a:ext cx="2288202" cy="3449673"/>
            <a:chOff x="2406080" y="3427054"/>
            <a:chExt cx="2228911" cy="3430946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EBC7988B-E9BD-48AB-A8E4-7D29E6E36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080" y="3428999"/>
              <a:ext cx="2228911" cy="342900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9B3F6A6B-05CB-4362-A183-126818F61BC6}"/>
                </a:ext>
              </a:extLst>
            </p:cNvPr>
            <p:cNvSpPr txBox="1"/>
            <p:nvPr/>
          </p:nvSpPr>
          <p:spPr>
            <a:xfrm>
              <a:off x="2691519" y="3427054"/>
              <a:ext cx="718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2016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5C13111-3511-2061-4ADF-EE62003A055B}"/>
              </a:ext>
            </a:extLst>
          </p:cNvPr>
          <p:cNvGrpSpPr/>
          <p:nvPr/>
        </p:nvGrpSpPr>
        <p:grpSpPr>
          <a:xfrm>
            <a:off x="5855218" y="3427055"/>
            <a:ext cx="2248678" cy="3430945"/>
            <a:chOff x="4696878" y="3427055"/>
            <a:chExt cx="2248678" cy="3430945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63617705-0104-4BA0-826C-2E66EDB61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878" y="3428999"/>
              <a:ext cx="2248678" cy="342900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A0AA7114-C289-44A8-9EA2-B524758B4108}"/>
                </a:ext>
              </a:extLst>
            </p:cNvPr>
            <p:cNvSpPr txBox="1"/>
            <p:nvPr/>
          </p:nvSpPr>
          <p:spPr>
            <a:xfrm>
              <a:off x="4959486" y="3427055"/>
              <a:ext cx="718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0756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1D50DB6-E56D-431B-A32A-7EF8FECA9760}"/>
              </a:ext>
            </a:extLst>
          </p:cNvPr>
          <p:cNvSpPr txBox="1"/>
          <p:nvPr/>
        </p:nvSpPr>
        <p:spPr>
          <a:xfrm>
            <a:off x="2691976" y="177800"/>
            <a:ext cx="364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CONCLUDING REMARKS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4E75AC3-487E-4E2E-AA6F-4C81445BFDEE}"/>
              </a:ext>
            </a:extLst>
          </p:cNvPr>
          <p:cNvSpPr txBox="1"/>
          <p:nvPr/>
        </p:nvSpPr>
        <p:spPr>
          <a:xfrm>
            <a:off x="95070" y="739888"/>
            <a:ext cx="883913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Between the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1970s - 2021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o-RO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mining activity created specific landforms (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opencast mine</a:t>
            </a:r>
            <a:r>
              <a:rPr lang="ro-RO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spoil heaps</a:t>
            </a:r>
            <a:r>
              <a:rPr lang="ro-RO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dams, tailing ponds etc.) in the central part of the Calimani Mountains (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Eastern Carpathians, </a:t>
            </a:r>
            <a:r>
              <a:rPr lang="ro-RO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Romania).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spoil heaps are still intensely affected by hydrogeomorphic processes.</a:t>
            </a: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Along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Pinul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stream,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 certain DF events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have been reconstructed, spanning the period 1994 – 2021, with an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average return period of 3 years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higher sample depth could allow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confirm other DF events and to determine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smaller values of DF return periods.</a:t>
            </a: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Dendrogeomorphic approach can provide valuable information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 both reconstruction and monitoring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activity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anthropogenically-disturbed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5653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Olimpiu1\Desktop\New Folder\9-1.jpg">
            <a:extLst>
              <a:ext uri="{FF2B5EF4-FFF2-40B4-BE49-F238E27FC236}">
                <a16:creationId xmlns="" xmlns:a16="http://schemas.microsoft.com/office/drawing/2014/main" id="{D8C3CA1E-1F0C-A606-4538-DB3522A4B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19457" t="23365" r="19877" b="29366"/>
          <a:stretch>
            <a:fillRect/>
          </a:stretch>
        </p:blipFill>
        <p:spPr bwMode="auto">
          <a:xfrm>
            <a:off x="-174083" y="-99392"/>
            <a:ext cx="9523727" cy="68580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10D3D03-C31B-4332-8DCA-37FA59981F90}"/>
              </a:ext>
            </a:extLst>
          </p:cNvPr>
          <p:cNvSpPr txBox="1"/>
          <p:nvPr/>
        </p:nvSpPr>
        <p:spPr>
          <a:xfrm>
            <a:off x="1476381" y="3329608"/>
            <a:ext cx="6456126" cy="70788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507849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ADFC78-68FB-4C72-F87E-E071D0AC2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20" y="864295"/>
            <a:ext cx="8512956" cy="537273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During the second half of 20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century, in the central part of the Călimani Mountains (Eastern Carpathians, Romania), the mining activities for sulfur-rich ore extraction and processing resulted in significant morphological changes.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Hydrogeomorphic processes, i.e., debris flows originating in the spoil heap area produced in the last decades an increasing volume of sediments transferred along the stream channels.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this mining area, very limited information exist about the frequency and spatial extent of debris flow activity.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8271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D72FB10-998A-4D06-893A-18B467ADB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77" y="0"/>
            <a:ext cx="8811317" cy="6858000"/>
          </a:xfrm>
          <a:prstGeom prst="rect">
            <a:avLst/>
          </a:prstGeom>
        </p:spPr>
      </p:pic>
      <p:pic>
        <p:nvPicPr>
          <p:cNvPr id="7" name="Picture 6" descr="C:\Users\User\Desktop\SEDIBUD 2015\Localizare Calimani.jpg">
            <a:extLst>
              <a:ext uri="{FF2B5EF4-FFF2-40B4-BE49-F238E27FC236}">
                <a16:creationId xmlns="" xmlns:a16="http://schemas.microsoft.com/office/drawing/2014/main" id="{8C14D75D-26E8-47D9-B30E-45596B98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852382" cy="220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274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BEBBDD-6B04-492E-BFFB-8408D9AB42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1326" r="2145" b="4140"/>
          <a:stretch/>
        </p:blipFill>
        <p:spPr>
          <a:xfrm>
            <a:off x="-169" y="188640"/>
            <a:ext cx="4572169" cy="5832648"/>
          </a:xfrm>
          <a:prstGeom prst="rect">
            <a:avLst/>
          </a:prstGeom>
        </p:spPr>
      </p:pic>
      <p:pic>
        <p:nvPicPr>
          <p:cNvPr id="5" name="Picture 2" descr="D:\Dendro\Calimani\Figure 6 b-Occupation du sol.jpg">
            <a:extLst>
              <a:ext uri="{FF2B5EF4-FFF2-40B4-BE49-F238E27FC236}">
                <a16:creationId xmlns="" xmlns:a16="http://schemas.microsoft.com/office/drawing/2014/main" id="{7EF9C9E7-B065-4D58-A1BC-831C85A00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1324" r="2185" b="3713"/>
          <a:stretch/>
        </p:blipFill>
        <p:spPr bwMode="auto">
          <a:xfrm>
            <a:off x="4572000" y="188639"/>
            <a:ext cx="4505964" cy="58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FB98AE1-22CE-4525-929D-73DB3637C908}"/>
              </a:ext>
            </a:extLst>
          </p:cNvPr>
          <p:cNvSpPr txBox="1"/>
          <p:nvPr/>
        </p:nvSpPr>
        <p:spPr>
          <a:xfrm>
            <a:off x="98332" y="6029702"/>
            <a:ext cx="8947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peak; 2 - permanent stream; 3 - contour line; 4 - opencast sulfur mine; 5 - spoil heap talus; 6 - spoil heap platform; 7 - disturbed forest; 8 - DF affected areas; 9 – old-growth forest stand; 10 – young forest stand; 11 - subalpine shrubs; 12 - alpine meadow.  </a:t>
            </a:r>
          </a:p>
        </p:txBody>
      </p:sp>
    </p:spTree>
    <p:extLst>
      <p:ext uri="{BB962C8B-B14F-4D97-AF65-F5344CB8AC3E}">
        <p14:creationId xmlns:p14="http://schemas.microsoft.com/office/powerpoint/2010/main" val="2282019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D4BA5F-CF74-4F70-9B98-A9E2C4AE7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2" y="93939"/>
            <a:ext cx="8893496" cy="6670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0870A7A-2E30-4170-A167-64A98CA3295D}"/>
              </a:ext>
            </a:extLst>
          </p:cNvPr>
          <p:cNvSpPr txBox="1"/>
          <p:nvPr/>
        </p:nvSpPr>
        <p:spPr>
          <a:xfrm>
            <a:off x="2043404" y="326571"/>
            <a:ext cx="4544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Negoiul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Românesc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peak (1895 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281F517-3A9F-42DC-9B0D-BB7256FB1E30}"/>
              </a:ext>
            </a:extLst>
          </p:cNvPr>
          <p:cNvSpPr txBox="1"/>
          <p:nvPr/>
        </p:nvSpPr>
        <p:spPr>
          <a:xfrm>
            <a:off x="2967135" y="1754156"/>
            <a:ext cx="199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pen-pit quarry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599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FCED56C-9A06-4FA1-BBE1-952D34BB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98" cy="687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87202E87-8A1A-4C4A-A94B-DD1FDE17E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"/>
          <a:stretch>
            <a:fillRect/>
          </a:stretch>
        </p:blipFill>
        <p:spPr bwMode="auto">
          <a:xfrm>
            <a:off x="107504" y="343680"/>
            <a:ext cx="2523947" cy="200669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04366AEE-5C58-4831-AEF8-D7E7EF3F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1"/>
          <a:stretch>
            <a:fillRect/>
          </a:stretch>
        </p:blipFill>
        <p:spPr bwMode="auto">
          <a:xfrm>
            <a:off x="107504" y="4520144"/>
            <a:ext cx="2544192" cy="2005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7673DEA-3BC8-42F9-8699-DEC12E1EC1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6"/>
          <a:stretch/>
        </p:blipFill>
        <p:spPr>
          <a:xfrm>
            <a:off x="107504" y="2431912"/>
            <a:ext cx="2523947" cy="2005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C7E3B5-C0CA-4E2A-8B47-862736AA3453}"/>
              </a:ext>
            </a:extLst>
          </p:cNvPr>
          <p:cNvSpPr txBox="1"/>
          <p:nvPr/>
        </p:nvSpPr>
        <p:spPr>
          <a:xfrm>
            <a:off x="4441371" y="485192"/>
            <a:ext cx="4180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Negoiul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Românesc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open-pit quarry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10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D5D54C5-7B96-49B7-926B-3AD42B85EE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39" y="443203"/>
            <a:ext cx="4798373" cy="620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7F884A8-65E3-4680-8196-CDBCF6FD4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8" y="3786509"/>
            <a:ext cx="3985202" cy="2842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BF14CB-1785-4043-81A7-7D46BF7F31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8" y="520475"/>
            <a:ext cx="4158161" cy="28428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13444ED-0D5E-408A-A7E4-5A03CD55F2CF}"/>
              </a:ext>
            </a:extLst>
          </p:cNvPr>
          <p:cNvSpPr txBox="1"/>
          <p:nvPr/>
        </p:nvSpPr>
        <p:spPr>
          <a:xfrm>
            <a:off x="1474237" y="1650045"/>
            <a:ext cx="1679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Pinul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spoil heap</a:t>
            </a:r>
            <a:endParaRPr lang="ro-R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443303E-AB44-4DA3-9487-238352068AFD}"/>
              </a:ext>
            </a:extLst>
          </p:cNvPr>
          <p:cNvSpPr txBox="1"/>
          <p:nvPr/>
        </p:nvSpPr>
        <p:spPr>
          <a:xfrm>
            <a:off x="1362269" y="4223283"/>
            <a:ext cx="1903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Pinul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 retention basin</a:t>
            </a:r>
            <a:endParaRPr lang="ro-R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C5CF6A1-CF51-4137-9153-75F9EED455D4}"/>
              </a:ext>
            </a:extLst>
          </p:cNvPr>
          <p:cNvSpPr txBox="1"/>
          <p:nvPr/>
        </p:nvSpPr>
        <p:spPr>
          <a:xfrm>
            <a:off x="3383615" y="6283530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44045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E5B9930-5663-4E56-A373-DC7929A47F79}"/>
              </a:ext>
            </a:extLst>
          </p:cNvPr>
          <p:cNvSpPr txBox="1"/>
          <p:nvPr/>
        </p:nvSpPr>
        <p:spPr>
          <a:xfrm>
            <a:off x="2267246" y="1164134"/>
            <a:ext cx="403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err="1">
                <a:latin typeface="Arial" pitchFamily="34" charset="0"/>
                <a:cs typeface="Arial" pitchFamily="34" charset="0"/>
              </a:rPr>
              <a:t>Dendrogeomorphic</a:t>
            </a:r>
            <a:r>
              <a:rPr lang="fr-FR" sz="1800" b="1" dirty="0">
                <a:latin typeface="Arial" pitchFamily="34" charset="0"/>
                <a:cs typeface="Arial" pitchFamily="34" charset="0"/>
              </a:rPr>
              <a:t> reconstruction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05C4EE-A63D-431D-87AC-949AE0E522A9}"/>
              </a:ext>
            </a:extLst>
          </p:cNvPr>
          <p:cNvSpPr txBox="1"/>
          <p:nvPr/>
        </p:nvSpPr>
        <p:spPr>
          <a:xfrm>
            <a:off x="164592" y="1324257"/>
            <a:ext cx="87416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1600" b="1" dirty="0">
              <a:latin typeface="Arial" panose="020B0604020202020204" pitchFamily="34" charset="0"/>
              <a:cs typeface="Arial" pitchFamily="34" charset="0"/>
            </a:endParaRPr>
          </a:p>
          <a:p>
            <a:pPr algn="just" eaLnBrk="1" hangingPunct="1"/>
            <a:r>
              <a:rPr lang="fr-FR" sz="1600" b="1" dirty="0">
                <a:latin typeface="Arial" panose="020B0604020202020204" pitchFamily="34" charset="0"/>
                <a:cs typeface="Arial" pitchFamily="34" charset="0"/>
              </a:rPr>
              <a:t>Identification and mapping of the 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landforms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along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the DF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channel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orthophotoplans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topographical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maps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1/5000, GPS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devices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, tape,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clinometer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and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compass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);</a:t>
            </a:r>
          </a:p>
          <a:p>
            <a:pPr algn="just" eaLnBrk="1" hangingPunct="1"/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Tree-sampling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78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trees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sampled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at the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level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of the visible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disturbances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scars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on stems: </a:t>
            </a:r>
          </a:p>
          <a:p>
            <a:pPr lvl="1" algn="just">
              <a:buFont typeface="Wingdings" pitchFamily="2" charset="2"/>
              <a:buChar char="Ø"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Location of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sampled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trees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(GPS);</a:t>
            </a: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 lvl="1" algn="just" eaLnBrk="1" hangingPunct="1">
              <a:buFont typeface="Wingdings" pitchFamily="2" charset="2"/>
              <a:buChar char="Ø"/>
            </a:pPr>
            <a:r>
              <a:rPr lang="fr-FR" sz="1600" dirty="0" err="1">
                <a:latin typeface="Arial" pitchFamily="34" charset="0"/>
                <a:cs typeface="Arial" pitchFamily="34" charset="0"/>
              </a:rPr>
              <a:t>Sample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collection: stem discs</a:t>
            </a:r>
          </a:p>
          <a:p>
            <a:pPr lvl="1" algn="just"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chronology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undisturbed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living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the DF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lvl="1" algn="just"/>
            <a:r>
              <a:rPr lang="fr-FR" sz="1600" b="1" dirty="0" err="1">
                <a:latin typeface="Arial" pitchFamily="34" charset="0"/>
                <a:cs typeface="Arial" pitchFamily="34" charset="0"/>
              </a:rPr>
              <a:t>Sample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preparation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 for analyses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: air-drying,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sanding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tree-age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determination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/>
            <a:r>
              <a:rPr lang="en-US" sz="1600" b="1" dirty="0">
                <a:latin typeface="Arial" pitchFamily="34" charset="0"/>
                <a:cs typeface="Arial" pitchFamily="34" charset="0"/>
              </a:rPr>
              <a:t>Tree-ring width measurements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: </a:t>
            </a:r>
            <a:r>
              <a:rPr lang="ro-RO" sz="1600" dirty="0" smtClean="0">
                <a:latin typeface="Arial" pitchFamily="34" charset="0"/>
                <a:cs typeface="Arial" pitchFamily="34" charset="0"/>
              </a:rPr>
              <a:t>digital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LINTAB positioning table connected to a Leica stereomicroscope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+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 TSAP-Win</a:t>
            </a:r>
            <a:r>
              <a:rPr lang="ro-RO" sz="1600" baseline="30000" dirty="0">
                <a:latin typeface="Arial" pitchFamily="34" charset="0"/>
                <a:cs typeface="Arial" pitchFamily="34" charset="0"/>
              </a:rPr>
              <a:t>TM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Scientific;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disturbances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GDs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impact: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scars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DF </a:t>
            </a:r>
            <a:r>
              <a:rPr lang="fr-FR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fr-FR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index</a:t>
            </a:r>
            <a:r>
              <a:rPr lang="en-US" altLang="en-US" sz="16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GB" sz="1600" b="1" dirty="0">
                <a:latin typeface="Arial" pitchFamily="34" charset="0"/>
                <a:cs typeface="Arial" pitchFamily="34" charset="0"/>
              </a:rPr>
              <a:t>I</a:t>
            </a:r>
            <a:r>
              <a:rPr lang="en-GB" sz="1600" b="1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 = (∑</a:t>
            </a:r>
            <a:r>
              <a:rPr lang="en-GB" sz="1600" b="1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en-GB" sz="1600" b="1" baseline="30000" dirty="0">
                <a:latin typeface="Arial" pitchFamily="34" charset="0"/>
                <a:cs typeface="Arial" pitchFamily="34" charset="0"/>
              </a:rPr>
              <a:t>n</a:t>
            </a:r>
            <a:r>
              <a:rPr lang="en-GB" sz="1600" b="1" baseline="-25000" dirty="0">
                <a:latin typeface="Arial" pitchFamily="34" charset="0"/>
                <a:cs typeface="Arial" pitchFamily="34" charset="0"/>
              </a:rPr>
              <a:t>=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R</a:t>
            </a:r>
            <a:r>
              <a:rPr lang="en-GB" sz="1600" b="1" baseline="-25000" dirty="0">
                <a:latin typeface="Arial" pitchFamily="34" charset="0"/>
                <a:cs typeface="Arial" pitchFamily="34" charset="0"/>
              </a:rPr>
              <a:t>t 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/ ∑</a:t>
            </a:r>
            <a:r>
              <a:rPr lang="en-GB" sz="1600" b="1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en-GB" sz="1600" b="1" baseline="30000" dirty="0">
                <a:latin typeface="Arial" pitchFamily="34" charset="0"/>
                <a:cs typeface="Arial" pitchFamily="34" charset="0"/>
              </a:rPr>
              <a:t>n</a:t>
            </a:r>
            <a:r>
              <a:rPr lang="en-GB" sz="1600" b="1" baseline="-25000" dirty="0">
                <a:latin typeface="Arial" pitchFamily="34" charset="0"/>
                <a:cs typeface="Arial" pitchFamily="34" charset="0"/>
              </a:rPr>
              <a:t>=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A</a:t>
            </a:r>
            <a:r>
              <a:rPr lang="en-GB" sz="1600" b="1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) ×100%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en-GB" sz="16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Shroder</a:t>
            </a:r>
            <a:r>
              <a:rPr lang="en-GB" sz="16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1978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)</a:t>
            </a:r>
            <a:endParaRPr lang="ro-RO" sz="1600" dirty="0">
              <a:latin typeface="Arial" pitchFamily="34" charset="0"/>
              <a:cs typeface="Arial" pitchFamily="34" charset="0"/>
            </a:endParaRPr>
          </a:p>
          <a:p>
            <a:r>
              <a:rPr lang="en-GB" sz="1600" dirty="0">
                <a:latin typeface="Arial" pitchFamily="34" charset="0"/>
                <a:cs typeface="Arial" pitchFamily="34" charset="0"/>
              </a:rPr>
              <a:t>	(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R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) - the number of trees showing growth disturbances in the event year (t); </a:t>
            </a:r>
            <a:endParaRPr lang="ro-RO" sz="1600" dirty="0">
              <a:latin typeface="Arial" pitchFamily="34" charset="0"/>
              <a:cs typeface="Arial" pitchFamily="34" charset="0"/>
            </a:endParaRPr>
          </a:p>
          <a:p>
            <a:r>
              <a:rPr lang="en-GB" sz="1600" dirty="0">
                <a:latin typeface="Arial" pitchFamily="34" charset="0"/>
                <a:cs typeface="Arial" pitchFamily="34" charset="0"/>
              </a:rPr>
              <a:t>	(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t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) - the event year; </a:t>
            </a:r>
            <a:endParaRPr lang="ro-RO" sz="1600" dirty="0">
              <a:latin typeface="Arial" pitchFamily="34" charset="0"/>
              <a:cs typeface="Arial" pitchFamily="34" charset="0"/>
            </a:endParaRPr>
          </a:p>
          <a:p>
            <a:r>
              <a:rPr lang="en-GB" sz="1600" dirty="0">
                <a:latin typeface="Arial" pitchFamily="34" charset="0"/>
                <a:cs typeface="Arial" pitchFamily="34" charset="0"/>
              </a:rPr>
              <a:t>	(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A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) - the total number of sampled trees alive in the year (t).</a:t>
            </a:r>
          </a:p>
          <a:p>
            <a:pPr marL="0" indent="0" algn="just">
              <a:buNone/>
            </a:pPr>
            <a:endParaRPr lang="fr-F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Event </a:t>
            </a:r>
            <a:r>
              <a:rPr lang="fr-FR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fr-FR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≥ 7 </a:t>
            </a:r>
            <a:r>
              <a:rPr lang="fr-FR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fr-F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scars</a:t>
            </a:r>
            <a:r>
              <a:rPr lang="fr-F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It ≥ 10%.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448187A-C802-4FFB-8FD6-F2DB2D169690}"/>
              </a:ext>
            </a:extLst>
          </p:cNvPr>
          <p:cNvSpPr/>
          <p:nvPr/>
        </p:nvSpPr>
        <p:spPr>
          <a:xfrm>
            <a:off x="-90264" y="6556458"/>
            <a:ext cx="9324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Shroder</a:t>
            </a:r>
            <a:r>
              <a:rPr lang="en-GB" sz="12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F., 1978</a:t>
            </a:r>
            <a:r>
              <a:rPr lang="en-GB" sz="12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Dendrogeomorphological analysis of mass movement, Table Cliff Plateau, Utah. Quaternary Research 9, 168-185.</a:t>
            </a:r>
            <a:endParaRPr lang="ro-RO" sz="1200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FFAD202-E90E-4A7F-857E-3DFA291196BA}"/>
              </a:ext>
            </a:extLst>
          </p:cNvPr>
          <p:cNvSpPr txBox="1"/>
          <p:nvPr/>
        </p:nvSpPr>
        <p:spPr>
          <a:xfrm>
            <a:off x="3420416" y="69076"/>
            <a:ext cx="223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Arial" panose="020B0604020202020204" pitchFamily="34" charset="0"/>
                <a:cs typeface="Arial" pitchFamily="34" charset="0"/>
              </a:rPr>
              <a:t>Objective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50D2148-0DBE-4333-A338-52ECD60583DA}"/>
              </a:ext>
            </a:extLst>
          </p:cNvPr>
          <p:cNvSpPr txBox="1"/>
          <p:nvPr/>
        </p:nvSpPr>
        <p:spPr>
          <a:xfrm>
            <a:off x="164592" y="438408"/>
            <a:ext cx="8858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main aim of this study is to reconstruct the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-temporal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DF activity 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mining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area and analyze the growth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reactions (scars)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disturbed trees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order to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the seasonal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occurrence of debris-flows.</a:t>
            </a:r>
          </a:p>
        </p:txBody>
      </p:sp>
    </p:spTree>
    <p:extLst>
      <p:ext uri="{BB962C8B-B14F-4D97-AF65-F5344CB8AC3E}">
        <p14:creationId xmlns:p14="http://schemas.microsoft.com/office/powerpoint/2010/main" val="2707056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50F8E9-6517-4C1E-AE72-3E238D49E8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49" y="390728"/>
            <a:ext cx="4536325" cy="6410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44FCE4-87CE-4960-AABE-2B9D8738CBD1}"/>
              </a:ext>
            </a:extLst>
          </p:cNvPr>
          <p:cNvSpPr txBox="1"/>
          <p:nvPr/>
        </p:nvSpPr>
        <p:spPr>
          <a:xfrm>
            <a:off x="7830824" y="640460"/>
            <a:ext cx="1091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Pinul</a:t>
            </a:r>
            <a:r>
              <a:rPr lang="en-US" sz="1600" b="1" dirty="0"/>
              <a:t> sediment retention basin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DC1241-0FEA-49A1-9E67-B56B36BE3CAB}"/>
              </a:ext>
            </a:extLst>
          </p:cNvPr>
          <p:cNvSpPr txBox="1"/>
          <p:nvPr/>
        </p:nvSpPr>
        <p:spPr>
          <a:xfrm>
            <a:off x="4404049" y="5987264"/>
            <a:ext cx="1184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Pinul</a:t>
            </a:r>
            <a:r>
              <a:rPr lang="en-US" sz="1600" b="1" dirty="0"/>
              <a:t> spoil heap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A4F04C0-3996-4278-87AE-FDEF06092CAC}"/>
              </a:ext>
            </a:extLst>
          </p:cNvPr>
          <p:cNvSpPr txBox="1"/>
          <p:nvPr/>
        </p:nvSpPr>
        <p:spPr>
          <a:xfrm>
            <a:off x="4749281" y="1931437"/>
            <a:ext cx="1940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Reference trees site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F4A083B-02B8-3913-786C-03256660E9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4" b="17481"/>
          <a:stretch/>
        </p:blipFill>
        <p:spPr>
          <a:xfrm rot="5400000">
            <a:off x="-448618" y="2639266"/>
            <a:ext cx="3131674" cy="1934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751269F-1348-4747-0E94-CC6B81F96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3130" y="2560988"/>
            <a:ext cx="3103322" cy="20623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80E7E0B-0C22-3870-57C6-4850EEFC6F58}"/>
              </a:ext>
            </a:extLst>
          </p:cNvPr>
          <p:cNvSpPr txBox="1"/>
          <p:nvPr/>
        </p:nvSpPr>
        <p:spPr>
          <a:xfrm>
            <a:off x="237584" y="6453570"/>
            <a:ext cx="1027371" cy="404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7757298-85FB-EBBD-BF92-674CE50B57F8}"/>
              </a:ext>
            </a:extLst>
          </p:cNvPr>
          <p:cNvSpPr txBox="1"/>
          <p:nvPr/>
        </p:nvSpPr>
        <p:spPr>
          <a:xfrm>
            <a:off x="77430" y="1562105"/>
            <a:ext cx="411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Examples of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wouded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trees sampled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F32FF57-CB51-461C-CAF7-A4CFFF73AF4C}"/>
              </a:ext>
            </a:extLst>
          </p:cNvPr>
          <p:cNvSpPr txBox="1"/>
          <p:nvPr/>
        </p:nvSpPr>
        <p:spPr>
          <a:xfrm>
            <a:off x="5495704" y="21396"/>
            <a:ext cx="238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Sampling site</a:t>
            </a:r>
          </a:p>
        </p:txBody>
      </p:sp>
    </p:spTree>
    <p:extLst>
      <p:ext uri="{BB962C8B-B14F-4D97-AF65-F5344CB8AC3E}">
        <p14:creationId xmlns:p14="http://schemas.microsoft.com/office/powerpoint/2010/main" val="3830384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801</TotalTime>
  <Words>666</Words>
  <Application>Microsoft Office PowerPoint</Application>
  <PresentationFormat>On-screen Show (4:3)</PresentationFormat>
  <Paragraphs>106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Office Theme</vt:lpstr>
      <vt:lpstr>Seasonality of debris-flow events in the mining area of Calimani Mountains (Eastern Carpathians, Romania) inferred from tree rings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Dendrogeomorphic reconstruction of debris-flow activity in the mining area of Călimani Mountains (Eastern Carpathians, Romania) </dc:title>
  <dc:creator>ANDREI-CIPRIAN RUSU</dc:creator>
  <cp:lastModifiedBy>Olimpiu Pop</cp:lastModifiedBy>
  <cp:revision>36</cp:revision>
  <dcterms:created xsi:type="dcterms:W3CDTF">2021-09-15T20:29:25Z</dcterms:created>
  <dcterms:modified xsi:type="dcterms:W3CDTF">2022-05-22T19:28:36Z</dcterms:modified>
</cp:coreProperties>
</file>