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316" r:id="rId2"/>
    <p:sldId id="352" r:id="rId3"/>
    <p:sldId id="353" r:id="rId4"/>
    <p:sldId id="342" r:id="rId5"/>
    <p:sldId id="358" r:id="rId6"/>
    <p:sldId id="331" r:id="rId7"/>
    <p:sldId id="355" r:id="rId8"/>
    <p:sldId id="328" r:id="rId9"/>
    <p:sldId id="356" r:id="rId10"/>
    <p:sldId id="333" r:id="rId11"/>
    <p:sldId id="357" r:id="rId12"/>
    <p:sldId id="344" r:id="rId13"/>
    <p:sldId id="329" r:id="rId14"/>
    <p:sldId id="338" r:id="rId15"/>
    <p:sldId id="359" r:id="rId16"/>
    <p:sldId id="339" r:id="rId17"/>
    <p:sldId id="350" r:id="rId18"/>
    <p:sldId id="347" r:id="rId19"/>
    <p:sldId id="346" r:id="rId20"/>
    <p:sldId id="349" r:id="rId21"/>
    <p:sldId id="348" r:id="rId22"/>
    <p:sldId id="34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900B9"/>
    <a:srgbClr val="4B0082"/>
    <a:srgbClr val="CC33FF"/>
    <a:srgbClr val="00E6FF"/>
    <a:srgbClr val="00FDFF"/>
    <a:srgbClr val="89880F"/>
    <a:srgbClr val="FFFFFF"/>
    <a:srgbClr val="18B822"/>
    <a:srgbClr val="DCDDDF"/>
    <a:srgbClr val="E7E7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64"/>
    <p:restoredTop sz="72943"/>
  </p:normalViewPr>
  <p:slideViewPr>
    <p:cSldViewPr snapToGrid="0" snapToObjects="1">
      <p:cViewPr varScale="1">
        <p:scale>
          <a:sx n="73" d="100"/>
          <a:sy n="73" d="100"/>
        </p:scale>
        <p:origin x="1192" y="184"/>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51D5DA-9834-CE49-B52A-B9718EAA2829}" type="datetimeFigureOut">
              <a:rPr lang="en-US" smtClean="0"/>
              <a:t>5/23/22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9ECD30-0A66-B44C-8885-FD5FAC02AE17}" type="slidenum">
              <a:rPr lang="en-US" smtClean="0"/>
              <a:t>‹#›</a:t>
            </a:fld>
            <a:endParaRPr lang="en-US"/>
          </a:p>
        </p:txBody>
      </p:sp>
    </p:spTree>
    <p:extLst>
      <p:ext uri="{BB962C8B-B14F-4D97-AF65-F5344CB8AC3E}">
        <p14:creationId xmlns:p14="http://schemas.microsoft.com/office/powerpoint/2010/main" val="291610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Ok thanks very much – so today (SWITCH SLIDES), I’ll be talking about …</a:t>
            </a:r>
          </a:p>
        </p:txBody>
      </p:sp>
      <p:sp>
        <p:nvSpPr>
          <p:cNvPr id="4" name="Slide Number Placeholder 3"/>
          <p:cNvSpPr>
            <a:spLocks noGrp="1"/>
          </p:cNvSpPr>
          <p:nvPr>
            <p:ph type="sldNum" sz="quarter" idx="5"/>
          </p:nvPr>
        </p:nvSpPr>
        <p:spPr/>
        <p:txBody>
          <a:bodyPr/>
          <a:lstStyle/>
          <a:p>
            <a:fld id="{EB9ECD30-0A66-B44C-8885-FD5FAC02AE17}" type="slidenum">
              <a:rPr lang="en-US" smtClean="0"/>
              <a:t>1</a:t>
            </a:fld>
            <a:endParaRPr lang="en-US"/>
          </a:p>
        </p:txBody>
      </p:sp>
    </p:spTree>
    <p:extLst>
      <p:ext uri="{BB962C8B-B14F-4D97-AF65-F5344CB8AC3E}">
        <p14:creationId xmlns:p14="http://schemas.microsoft.com/office/powerpoint/2010/main" val="2634252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…of </a:t>
            </a:r>
            <a:r>
              <a:rPr lang="en-US" i="0" dirty="0"/>
              <a:t>respired carbon storage at depth, </a:t>
            </a:r>
            <a:r>
              <a:rPr lang="en-US" i="1" u="none" dirty="0"/>
              <a:t>from lowered</a:t>
            </a:r>
            <a:r>
              <a:rPr lang="en-US" i="0" dirty="0"/>
              <a:t> bottom water oxygen. And this is reflected in these peaks in U/Ca (NEXT SLIDE), which reflect events of oxygen depletion…</a:t>
            </a:r>
            <a:endParaRPr lang="en-US" dirty="0"/>
          </a:p>
        </p:txBody>
      </p:sp>
      <p:sp>
        <p:nvSpPr>
          <p:cNvPr id="4" name="Slide Number Placeholder 3"/>
          <p:cNvSpPr>
            <a:spLocks noGrp="1"/>
          </p:cNvSpPr>
          <p:nvPr>
            <p:ph type="sldNum" sz="quarter" idx="5"/>
          </p:nvPr>
        </p:nvSpPr>
        <p:spPr/>
        <p:txBody>
          <a:bodyPr/>
          <a:lstStyle/>
          <a:p>
            <a:fld id="{EB9ECD30-0A66-B44C-8885-FD5FAC02AE17}" type="slidenum">
              <a:rPr lang="en-US" smtClean="0"/>
              <a:t>10</a:t>
            </a:fld>
            <a:endParaRPr lang="en-US"/>
          </a:p>
        </p:txBody>
      </p:sp>
    </p:spTree>
    <p:extLst>
      <p:ext uri="{BB962C8B-B14F-4D97-AF65-F5344CB8AC3E}">
        <p14:creationId xmlns:p14="http://schemas.microsoft.com/office/powerpoint/2010/main" val="3441834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 which reflect events of oxygen depletion, which would have come about from the respiration of organic matter sent down by the biological pump.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p:txBody>
      </p:sp>
      <p:sp>
        <p:nvSpPr>
          <p:cNvPr id="4" name="Slide Number Placeholder 3"/>
          <p:cNvSpPr>
            <a:spLocks noGrp="1"/>
          </p:cNvSpPr>
          <p:nvPr>
            <p:ph type="sldNum" sz="quarter" idx="5"/>
          </p:nvPr>
        </p:nvSpPr>
        <p:spPr/>
        <p:txBody>
          <a:bodyPr/>
          <a:lstStyle/>
          <a:p>
            <a:fld id="{EB9ECD30-0A66-B44C-8885-FD5FAC02AE17}" type="slidenum">
              <a:rPr lang="en-US" smtClean="0"/>
              <a:t>11</a:t>
            </a:fld>
            <a:endParaRPr lang="en-US"/>
          </a:p>
        </p:txBody>
      </p:sp>
    </p:spTree>
    <p:extLst>
      <p:ext uri="{BB962C8B-B14F-4D97-AF65-F5344CB8AC3E}">
        <p14:creationId xmlns:p14="http://schemas.microsoft.com/office/powerpoint/2010/main" val="2707281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So it seems like together, these two sets of processes – both physical and biogeochemical – conspire to store CO2 in the deep Southern Ocean during the glacial period(s).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I would also like to point out, if we zoom-in on these records, we see the ~</a:t>
            </a:r>
            <a:r>
              <a:rPr lang="en-US" i="1" dirty="0"/>
              <a:t>same</a:t>
            </a:r>
            <a:r>
              <a:rPr lang="en-US" dirty="0"/>
              <a:t> sense of change even on millennial time-scales (NEXT SLIDE) – </a:t>
            </a:r>
            <a:r>
              <a:rPr lang="en-US" sz="1200" dirty="0"/>
              <a:t>so where we on the previous slide saw cooling, the influence of brine rejection, and increased carbon storage…</a:t>
            </a:r>
            <a:endParaRPr lang="en-US" dirty="0"/>
          </a:p>
        </p:txBody>
      </p:sp>
      <p:sp>
        <p:nvSpPr>
          <p:cNvPr id="4" name="Slide Number Placeholder 3"/>
          <p:cNvSpPr>
            <a:spLocks noGrp="1"/>
          </p:cNvSpPr>
          <p:nvPr>
            <p:ph type="sldNum" sz="quarter" idx="5"/>
          </p:nvPr>
        </p:nvSpPr>
        <p:spPr/>
        <p:txBody>
          <a:bodyPr/>
          <a:lstStyle/>
          <a:p>
            <a:fld id="{EB9ECD30-0A66-B44C-8885-FD5FAC02AE17}" type="slidenum">
              <a:rPr lang="en-US" smtClean="0"/>
              <a:t>12</a:t>
            </a:fld>
            <a:endParaRPr lang="en-US"/>
          </a:p>
        </p:txBody>
      </p:sp>
    </p:spTree>
    <p:extLst>
      <p:ext uri="{BB962C8B-B14F-4D97-AF65-F5344CB8AC3E}">
        <p14:creationId xmlns:p14="http://schemas.microsoft.com/office/powerpoint/2010/main" val="1128151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so where we on the previous slide saw cooling, the influence of brine rejection, and increased carbon storage during periods of declining CO2, when we look instead at periods of </a:t>
            </a:r>
            <a:r>
              <a:rPr lang="en-US" sz="1200" i="1" dirty="0"/>
              <a:t>rising</a:t>
            </a:r>
            <a:r>
              <a:rPr lang="en-US" sz="1200" dirty="0"/>
              <a:t> CO2, here in the gray bars, we see the inverse – we see warming (next slide) – so increases in…</a:t>
            </a:r>
          </a:p>
        </p:txBody>
      </p:sp>
      <p:sp>
        <p:nvSpPr>
          <p:cNvPr id="4" name="Slide Number Placeholder 3"/>
          <p:cNvSpPr>
            <a:spLocks noGrp="1"/>
          </p:cNvSpPr>
          <p:nvPr>
            <p:ph type="sldNum" sz="quarter" idx="5"/>
          </p:nvPr>
        </p:nvSpPr>
        <p:spPr/>
        <p:txBody>
          <a:bodyPr/>
          <a:lstStyle/>
          <a:p>
            <a:fld id="{EB9ECD30-0A66-B44C-8885-FD5FAC02AE17}" type="slidenum">
              <a:rPr lang="en-US" smtClean="0"/>
              <a:t>13</a:t>
            </a:fld>
            <a:endParaRPr lang="en-US"/>
          </a:p>
        </p:txBody>
      </p:sp>
    </p:spTree>
    <p:extLst>
      <p:ext uri="{BB962C8B-B14F-4D97-AF65-F5344CB8AC3E}">
        <p14:creationId xmlns:p14="http://schemas.microsoft.com/office/powerpoint/2010/main" val="2509556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so increases in…  both the dark and light blue lines </a:t>
            </a:r>
            <a:r>
              <a:rPr lang="en-US" sz="1200" b="0" dirty="0"/>
              <a:t>– and also heavier, increasing signals in the “salinity” curve (next </a:t>
            </a:r>
            <a:r>
              <a:rPr lang="en-US" sz="1200" b="0" dirty="0" err="1"/>
              <a:t>slilde</a:t>
            </a:r>
            <a:r>
              <a:rPr lang="en-US" sz="1200" b="0" dirty="0"/>
              <a:t>)…, so less of that lightening-influence of brine rejection. </a:t>
            </a:r>
          </a:p>
        </p:txBody>
      </p:sp>
      <p:sp>
        <p:nvSpPr>
          <p:cNvPr id="4" name="Slide Number Placeholder 3"/>
          <p:cNvSpPr>
            <a:spLocks noGrp="1"/>
          </p:cNvSpPr>
          <p:nvPr>
            <p:ph type="sldNum" sz="quarter" idx="5"/>
          </p:nvPr>
        </p:nvSpPr>
        <p:spPr/>
        <p:txBody>
          <a:bodyPr/>
          <a:lstStyle/>
          <a:p>
            <a:fld id="{EB9ECD30-0A66-B44C-8885-FD5FAC02AE17}" type="slidenum">
              <a:rPr lang="en-US" smtClean="0"/>
              <a:t>14</a:t>
            </a:fld>
            <a:endParaRPr lang="en-US"/>
          </a:p>
        </p:txBody>
      </p:sp>
    </p:spTree>
    <p:extLst>
      <p:ext uri="{BB962C8B-B14F-4D97-AF65-F5344CB8AC3E}">
        <p14:creationId xmlns:p14="http://schemas.microsoft.com/office/powerpoint/2010/main" val="3289031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t>increasing signals in the “salinity” curve (next </a:t>
            </a:r>
            <a:r>
              <a:rPr lang="en-US" sz="1200" b="0" dirty="0" err="1"/>
              <a:t>slilde</a:t>
            </a:r>
            <a:r>
              <a:rPr lang="en-US" sz="1200" b="0" dirty="0"/>
              <a:t>), so less of that lightening-influence of brine rejection we saw before. </a:t>
            </a:r>
            <a:endParaRPr lang="en-US" dirty="0"/>
          </a:p>
        </p:txBody>
      </p:sp>
      <p:sp>
        <p:nvSpPr>
          <p:cNvPr id="4" name="Slide Number Placeholder 3"/>
          <p:cNvSpPr>
            <a:spLocks noGrp="1"/>
          </p:cNvSpPr>
          <p:nvPr>
            <p:ph type="sldNum" sz="quarter" idx="5"/>
          </p:nvPr>
        </p:nvSpPr>
        <p:spPr/>
        <p:txBody>
          <a:bodyPr/>
          <a:lstStyle/>
          <a:p>
            <a:fld id="{EB9ECD30-0A66-B44C-8885-FD5FAC02AE17}" type="slidenum">
              <a:rPr lang="en-US" smtClean="0"/>
              <a:t>15</a:t>
            </a:fld>
            <a:endParaRPr lang="en-US"/>
          </a:p>
        </p:txBody>
      </p:sp>
    </p:spTree>
    <p:extLst>
      <p:ext uri="{BB962C8B-B14F-4D97-AF65-F5344CB8AC3E}">
        <p14:creationId xmlns:p14="http://schemas.microsoft.com/office/powerpoint/2010/main" val="4364096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And finally instead of enhanced carbon storage at depth, we see </a:t>
            </a:r>
            <a:r>
              <a:rPr lang="en-US" sz="1200" i="1" dirty="0"/>
              <a:t>less</a:t>
            </a:r>
            <a:r>
              <a:rPr lang="en-US" sz="1200" i="0" dirty="0"/>
              <a:t> carbon storage (so </a:t>
            </a:r>
            <a:r>
              <a:rPr lang="en-US" sz="1200" i="1" dirty="0"/>
              <a:t>increases</a:t>
            </a:r>
            <a:r>
              <a:rPr lang="en-US" sz="1200" i="0" dirty="0"/>
              <a:t> in the two green curves)</a:t>
            </a:r>
            <a:r>
              <a:rPr lang="en-US" sz="1200" dirty="0"/>
              <a:t> during these intervals of increasing CO2.</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So it’s fascinating that we see the same sense of change on both orbital ~and </a:t>
            </a:r>
            <a:r>
              <a:rPr lang="en-US" sz="1200" dirty="0" err="1"/>
              <a:t>millenial</a:t>
            </a:r>
            <a:r>
              <a:rPr lang="en-US" sz="1200" dirty="0"/>
              <a:t> timescales. And finally, …</a:t>
            </a:r>
          </a:p>
        </p:txBody>
      </p:sp>
      <p:sp>
        <p:nvSpPr>
          <p:cNvPr id="4" name="Slide Number Placeholder 3"/>
          <p:cNvSpPr>
            <a:spLocks noGrp="1"/>
          </p:cNvSpPr>
          <p:nvPr>
            <p:ph type="sldNum" sz="quarter" idx="5"/>
          </p:nvPr>
        </p:nvSpPr>
        <p:spPr/>
        <p:txBody>
          <a:bodyPr/>
          <a:lstStyle/>
          <a:p>
            <a:fld id="{EB9ECD30-0A66-B44C-8885-FD5FAC02AE17}" type="slidenum">
              <a:rPr lang="en-US" smtClean="0"/>
              <a:t>16</a:t>
            </a:fld>
            <a:endParaRPr lang="en-US"/>
          </a:p>
        </p:txBody>
      </p:sp>
    </p:spTree>
    <p:extLst>
      <p:ext uri="{BB962C8B-B14F-4D97-AF65-F5344CB8AC3E}">
        <p14:creationId xmlns:p14="http://schemas.microsoft.com/office/powerpoint/2010/main" val="26376531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I’d just like to wrap up by quickly comparing this core’s record of carbon storage to that of another core, PS1506. (click click) And being..</a:t>
            </a:r>
          </a:p>
        </p:txBody>
      </p:sp>
      <p:sp>
        <p:nvSpPr>
          <p:cNvPr id="4" name="Slide Number Placeholder 3"/>
          <p:cNvSpPr>
            <a:spLocks noGrp="1"/>
          </p:cNvSpPr>
          <p:nvPr>
            <p:ph type="sldNum" sz="quarter" idx="5"/>
          </p:nvPr>
        </p:nvSpPr>
        <p:spPr/>
        <p:txBody>
          <a:bodyPr/>
          <a:lstStyle/>
          <a:p>
            <a:fld id="{EB9ECD30-0A66-B44C-8885-FD5FAC02AE17}" type="slidenum">
              <a:rPr lang="en-US" smtClean="0"/>
              <a:t>17</a:t>
            </a:fld>
            <a:endParaRPr lang="en-US"/>
          </a:p>
        </p:txBody>
      </p:sp>
    </p:spTree>
    <p:extLst>
      <p:ext uri="{BB962C8B-B14F-4D97-AF65-F5344CB8AC3E}">
        <p14:creationId xmlns:p14="http://schemas.microsoft.com/office/powerpoint/2010/main" val="2007365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9ECD30-0A66-B44C-8885-FD5FAC02AE17}" type="slidenum">
              <a:rPr lang="en-US" smtClean="0"/>
              <a:t>18</a:t>
            </a:fld>
            <a:endParaRPr lang="en-US"/>
          </a:p>
        </p:txBody>
      </p:sp>
    </p:spTree>
    <p:extLst>
      <p:ext uri="{BB962C8B-B14F-4D97-AF65-F5344CB8AC3E}">
        <p14:creationId xmlns:p14="http://schemas.microsoft.com/office/powerpoint/2010/main" val="4970719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And being located in the region of deep-water formation, ~this core is being bathed by those waters coming down from the surface, so it actually reflects surface conditions even despite being a benthic record.</a:t>
            </a:r>
          </a:p>
        </p:txBody>
      </p:sp>
      <p:sp>
        <p:nvSpPr>
          <p:cNvPr id="4" name="Slide Number Placeholder 3"/>
          <p:cNvSpPr>
            <a:spLocks noGrp="1"/>
          </p:cNvSpPr>
          <p:nvPr>
            <p:ph type="sldNum" sz="quarter" idx="5"/>
          </p:nvPr>
        </p:nvSpPr>
        <p:spPr/>
        <p:txBody>
          <a:bodyPr/>
          <a:lstStyle/>
          <a:p>
            <a:fld id="{EB9ECD30-0A66-B44C-8885-FD5FAC02AE17}" type="slidenum">
              <a:rPr lang="en-US" smtClean="0"/>
              <a:t>19</a:t>
            </a:fld>
            <a:endParaRPr lang="en-US"/>
          </a:p>
        </p:txBody>
      </p:sp>
    </p:spTree>
    <p:extLst>
      <p:ext uri="{BB962C8B-B14F-4D97-AF65-F5344CB8AC3E}">
        <p14:creationId xmlns:p14="http://schemas.microsoft.com/office/powerpoint/2010/main" val="3462130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Ok thanks very much – so today (SWITCH SLIDES), I’ll be talking about how the Southern Ocean drove glacial-interglacial CO2 changes, which is a relationship documented beautifully here by the ice core record. What we’re lacking, however, is much direct evidence of the processes that were at play to drive this relationship. So we know generally, the Southern Ocean’s control over atmospheric CO2 comes from it being a conduit (SWITCH SLIDES) for transferring carbon between the… vast reservoir that is the deep ocean and, surface waters and the atmosphere.</a:t>
            </a:r>
          </a:p>
          <a:p>
            <a:endParaRPr lang="en-US" dirty="0">
              <a:solidFill>
                <a:srgbClr val="FF0000"/>
              </a:solidFill>
            </a:endParaRPr>
          </a:p>
          <a:p>
            <a:endParaRPr lang="en-US" dirty="0"/>
          </a:p>
        </p:txBody>
      </p:sp>
      <p:sp>
        <p:nvSpPr>
          <p:cNvPr id="4" name="Slide Number Placeholder 3"/>
          <p:cNvSpPr>
            <a:spLocks noGrp="1"/>
          </p:cNvSpPr>
          <p:nvPr>
            <p:ph type="sldNum" sz="quarter" idx="5"/>
          </p:nvPr>
        </p:nvSpPr>
        <p:spPr/>
        <p:txBody>
          <a:bodyPr/>
          <a:lstStyle/>
          <a:p>
            <a:fld id="{EB9ECD30-0A66-B44C-8885-FD5FAC02AE17}" type="slidenum">
              <a:rPr lang="en-US" smtClean="0"/>
              <a:t>2</a:t>
            </a:fld>
            <a:endParaRPr lang="en-US"/>
          </a:p>
        </p:txBody>
      </p:sp>
    </p:spTree>
    <p:extLst>
      <p:ext uri="{BB962C8B-B14F-4D97-AF65-F5344CB8AC3E}">
        <p14:creationId xmlns:p14="http://schemas.microsoft.com/office/powerpoint/2010/main" val="42044318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9ECD30-0A66-B44C-8885-FD5FAC02AE17}" type="slidenum">
              <a:rPr lang="en-US" smtClean="0"/>
              <a:t>20</a:t>
            </a:fld>
            <a:endParaRPr lang="en-US"/>
          </a:p>
        </p:txBody>
      </p:sp>
    </p:spTree>
    <p:extLst>
      <p:ext uri="{BB962C8B-B14F-4D97-AF65-F5344CB8AC3E}">
        <p14:creationId xmlns:p14="http://schemas.microsoft.com/office/powerpoint/2010/main" val="7242151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where we see decreasing B/Ca in the MD11 record, PS1506 is actually recording an increase, and a </a:t>
            </a:r>
            <a:r>
              <a:rPr lang="en-US" u="sng" dirty="0"/>
              <a:t>loss</a:t>
            </a:r>
            <a:r>
              <a:rPr lang="en-US" u="none" dirty="0"/>
              <a:t> of carbon from these surface waters as we dip down into the LGM. So we take the divergence of these two records as further evidence of the systematic export of carbon out of surface waters, and down into deep waters, away from the atmosphere.</a:t>
            </a:r>
            <a:r>
              <a:rPr lang="en-US" dirty="0"/>
              <a:t> </a:t>
            </a:r>
          </a:p>
        </p:txBody>
      </p:sp>
      <p:sp>
        <p:nvSpPr>
          <p:cNvPr id="4" name="Slide Number Placeholder 3"/>
          <p:cNvSpPr>
            <a:spLocks noGrp="1"/>
          </p:cNvSpPr>
          <p:nvPr>
            <p:ph type="sldNum" sz="quarter" idx="5"/>
          </p:nvPr>
        </p:nvSpPr>
        <p:spPr/>
        <p:txBody>
          <a:bodyPr/>
          <a:lstStyle/>
          <a:p>
            <a:fld id="{EB9ECD30-0A66-B44C-8885-FD5FAC02AE17}" type="slidenum">
              <a:rPr lang="en-US" smtClean="0"/>
              <a:t>21</a:t>
            </a:fld>
            <a:endParaRPr lang="en-US"/>
          </a:p>
        </p:txBody>
      </p:sp>
    </p:spTree>
    <p:extLst>
      <p:ext uri="{BB962C8B-B14F-4D97-AF65-F5344CB8AC3E}">
        <p14:creationId xmlns:p14="http://schemas.microsoft.com/office/powerpoint/2010/main" val="41064225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in summary, we have evidence of both the physical </a:t>
            </a:r>
            <a:r>
              <a:rPr lang="en-US" i="1" dirty="0"/>
              <a:t>and</a:t>
            </a:r>
            <a:r>
              <a:rPr lang="en-US" dirty="0"/>
              <a:t> the biogeochemical conspiring </a:t>
            </a:r>
            <a:r>
              <a:rPr lang="en-US" u="sng" dirty="0"/>
              <a:t>together</a:t>
            </a:r>
            <a:r>
              <a:rPr lang="en-US" dirty="0"/>
              <a:t> to give enhanced carbon storage at depth over the Last Glacial Period. So thanks very much, and I’d be happy to take any questions.</a:t>
            </a:r>
          </a:p>
          <a:p>
            <a:endParaRPr lang="en-US" dirty="0"/>
          </a:p>
        </p:txBody>
      </p:sp>
      <p:sp>
        <p:nvSpPr>
          <p:cNvPr id="4" name="Slide Number Placeholder 3"/>
          <p:cNvSpPr>
            <a:spLocks noGrp="1"/>
          </p:cNvSpPr>
          <p:nvPr>
            <p:ph type="sldNum" sz="quarter" idx="5"/>
          </p:nvPr>
        </p:nvSpPr>
        <p:spPr/>
        <p:txBody>
          <a:bodyPr/>
          <a:lstStyle/>
          <a:p>
            <a:fld id="{EB9ECD30-0A66-B44C-8885-FD5FAC02AE17}" type="slidenum">
              <a:rPr lang="en-US" smtClean="0"/>
              <a:t>22</a:t>
            </a:fld>
            <a:endParaRPr lang="en-US"/>
          </a:p>
        </p:txBody>
      </p:sp>
    </p:spTree>
    <p:extLst>
      <p:ext uri="{BB962C8B-B14F-4D97-AF65-F5344CB8AC3E}">
        <p14:creationId xmlns:p14="http://schemas.microsoft.com/office/powerpoint/2010/main" val="3764442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 for transferring carbon between the vast reservoir that is the deep ocean and, surface waters and the atmosphere. So there are two aspects to this</a:t>
            </a:r>
            <a:r>
              <a:rPr lang="en-US" dirty="0"/>
              <a:t>:</a:t>
            </a:r>
            <a:endParaRPr lang="en-US" dirty="0">
              <a:solidFill>
                <a:srgbClr val="FF0000"/>
              </a:solidFill>
            </a:endParaRPr>
          </a:p>
          <a:p>
            <a:r>
              <a:rPr lang="en-US" dirty="0">
                <a:solidFill>
                  <a:srgbClr val="FF0000"/>
                </a:solidFill>
              </a:rPr>
              <a: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we have this vigorous circulation in the Southern Ocean that brings deep, carbon-rich water up to the surface. And second, once that water reaches the surface, we have a very inefficient biological pump which cannot fully utilize the major nutrients brought up with the carbon, and so CO2 outgasses to the atmosphere as a result.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for this reason, the main hypotheses for how to draw ~down atmospheric CO2 during the ice ages have focused on both of these mechanisms – essentially requiring some change to circulation or biological productivity – or both – that would have had the net result of taking this carbon out of surface waters and instead storing it more down at depth.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what I’m showing today are new records that excitingly directly record certain physical and biogeochemical changes occurring over the course of the Last Glacial Period.</a:t>
            </a:r>
          </a:p>
        </p:txBody>
      </p:sp>
      <p:sp>
        <p:nvSpPr>
          <p:cNvPr id="4" name="Slide Number Placeholder 3"/>
          <p:cNvSpPr>
            <a:spLocks noGrp="1"/>
          </p:cNvSpPr>
          <p:nvPr>
            <p:ph type="sldNum" sz="quarter" idx="5"/>
          </p:nvPr>
        </p:nvSpPr>
        <p:spPr/>
        <p:txBody>
          <a:bodyPr/>
          <a:lstStyle/>
          <a:p>
            <a:fld id="{EB9ECD30-0A66-B44C-8885-FD5FAC02AE17}" type="slidenum">
              <a:rPr lang="en-US" smtClean="0"/>
              <a:t>3</a:t>
            </a:fld>
            <a:endParaRPr lang="en-US"/>
          </a:p>
        </p:txBody>
      </p:sp>
    </p:spTree>
    <p:extLst>
      <p:ext uri="{BB962C8B-B14F-4D97-AF65-F5344CB8AC3E}">
        <p14:creationId xmlns:p14="http://schemas.microsoft.com/office/powerpoint/2010/main" val="3962988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these data come from a site in the Indian Ocean sector of the Southern Ocean and were measured on benthic foraminifera, so these records are reflecting changing bottom water or specifically Antarctic Bottom Water conditions at this site.</a:t>
            </a:r>
          </a:p>
        </p:txBody>
      </p:sp>
      <p:sp>
        <p:nvSpPr>
          <p:cNvPr id="4" name="Slide Number Placeholder 3"/>
          <p:cNvSpPr>
            <a:spLocks noGrp="1"/>
          </p:cNvSpPr>
          <p:nvPr>
            <p:ph type="sldNum" sz="quarter" idx="5"/>
          </p:nvPr>
        </p:nvSpPr>
        <p:spPr/>
        <p:txBody>
          <a:bodyPr/>
          <a:lstStyle/>
          <a:p>
            <a:fld id="{EB9ECD30-0A66-B44C-8885-FD5FAC02AE17}" type="slidenum">
              <a:rPr lang="en-US" smtClean="0"/>
              <a:t>4</a:t>
            </a:fld>
            <a:endParaRPr lang="en-US"/>
          </a:p>
        </p:txBody>
      </p:sp>
    </p:spTree>
    <p:extLst>
      <p:ext uri="{BB962C8B-B14F-4D97-AF65-F5344CB8AC3E}">
        <p14:creationId xmlns:p14="http://schemas.microsoft.com/office/powerpoint/2010/main" val="2124437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And interestingly, we see many of the same features of the CO2 record, recorded in these various geochemical proxies. So if we focus on dips in the CO2 specifically, which I’ve colored here in blue bars, we see firstly very excitingly…</a:t>
            </a:r>
          </a:p>
        </p:txBody>
      </p:sp>
      <p:sp>
        <p:nvSpPr>
          <p:cNvPr id="4" name="Slide Number Placeholder 3"/>
          <p:cNvSpPr>
            <a:spLocks noGrp="1"/>
          </p:cNvSpPr>
          <p:nvPr>
            <p:ph type="sldNum" sz="quarter" idx="5"/>
          </p:nvPr>
        </p:nvSpPr>
        <p:spPr/>
        <p:txBody>
          <a:bodyPr/>
          <a:lstStyle/>
          <a:p>
            <a:fld id="{EB9ECD30-0A66-B44C-8885-FD5FAC02AE17}" type="slidenum">
              <a:rPr lang="en-US" smtClean="0"/>
              <a:t>5</a:t>
            </a:fld>
            <a:endParaRPr lang="en-US"/>
          </a:p>
        </p:txBody>
      </p:sp>
    </p:spTree>
    <p:extLst>
      <p:ext uri="{BB962C8B-B14F-4D97-AF65-F5344CB8AC3E}">
        <p14:creationId xmlns:p14="http://schemas.microsoft.com/office/powerpoint/2010/main" val="1917148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evidence for that enhanced carbon content in these deep waters. So here we have the B/Ca ratio of these forams tests, and where it declines, this indicates decreasing (NEXT SLIDE) saturation state of the carbonate ion</a:t>
            </a:r>
          </a:p>
        </p:txBody>
      </p:sp>
      <p:sp>
        <p:nvSpPr>
          <p:cNvPr id="4" name="Slide Number Placeholder 3"/>
          <p:cNvSpPr>
            <a:spLocks noGrp="1"/>
          </p:cNvSpPr>
          <p:nvPr>
            <p:ph type="sldNum" sz="quarter" idx="5"/>
          </p:nvPr>
        </p:nvSpPr>
        <p:spPr/>
        <p:txBody>
          <a:bodyPr/>
          <a:lstStyle/>
          <a:p>
            <a:fld id="{EB9ECD30-0A66-B44C-8885-FD5FAC02AE17}" type="slidenum">
              <a:rPr lang="en-US" smtClean="0"/>
              <a:t>6</a:t>
            </a:fld>
            <a:endParaRPr lang="en-US"/>
          </a:p>
        </p:txBody>
      </p:sp>
    </p:spTree>
    <p:extLst>
      <p:ext uri="{BB962C8B-B14F-4D97-AF65-F5344CB8AC3E}">
        <p14:creationId xmlns:p14="http://schemas.microsoft.com/office/powerpoint/2010/main" val="3533845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saturation state of the carbonate ion, or in other words more acidic conditions, and more carbon at depth. And we see this not only generally decreasing down into the LGM, but we also see dips even during smaller, shorter-lived periods of CO2 decline such as MIS4 and MIS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to complement this, we also have the CaCO3 record showing very similar structure, </a:t>
            </a:r>
            <a:r>
              <a:rPr lang="en-US" i="0" dirty="0"/>
              <a:t>likely reflecting changes in carbonate preservation at this site as a </a:t>
            </a:r>
            <a:r>
              <a:rPr lang="en-US" i="1" dirty="0"/>
              <a:t>function</a:t>
            </a:r>
            <a:r>
              <a:rPr lang="en-US" i="0" dirty="0"/>
              <a:t> of bottom water carbonate ion saturation … so this record also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suggests we could see similar structure in the B/Ca record, beyond where we currently have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But, besides this carbon storage, we also record notable changes in the physical properties of the water, (NEXT SLIDE) so if we look at the Mg/Ca and oxygen isotope records…</a:t>
            </a:r>
          </a:p>
        </p:txBody>
      </p:sp>
      <p:sp>
        <p:nvSpPr>
          <p:cNvPr id="4" name="Slide Number Placeholder 3"/>
          <p:cNvSpPr>
            <a:spLocks noGrp="1"/>
          </p:cNvSpPr>
          <p:nvPr>
            <p:ph type="sldNum" sz="quarter" idx="5"/>
          </p:nvPr>
        </p:nvSpPr>
        <p:spPr/>
        <p:txBody>
          <a:bodyPr/>
          <a:lstStyle/>
          <a:p>
            <a:fld id="{EB9ECD30-0A66-B44C-8885-FD5FAC02AE17}" type="slidenum">
              <a:rPr lang="en-US" smtClean="0"/>
              <a:t>7</a:t>
            </a:fld>
            <a:endParaRPr lang="en-US"/>
          </a:p>
        </p:txBody>
      </p:sp>
    </p:spTree>
    <p:extLst>
      <p:ext uri="{BB962C8B-B14F-4D97-AF65-F5344CB8AC3E}">
        <p14:creationId xmlns:p14="http://schemas.microsoft.com/office/powerpoint/2010/main" val="3018093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 so if we look at the Mg/Ca and oxygen isotope records of this site, we see signals of deep-water cooling – again, decreasing from MIS5e into the LGM (NEXT SLIDE), but also with dips occurring conspicuously …</a:t>
            </a:r>
            <a:endParaRPr lang="en-US" dirty="0"/>
          </a:p>
          <a:p>
            <a:endParaRPr lang="en-US" dirty="0"/>
          </a:p>
        </p:txBody>
      </p:sp>
      <p:sp>
        <p:nvSpPr>
          <p:cNvPr id="4" name="Slide Number Placeholder 3"/>
          <p:cNvSpPr>
            <a:spLocks noGrp="1"/>
          </p:cNvSpPr>
          <p:nvPr>
            <p:ph type="sldNum" sz="quarter" idx="5"/>
          </p:nvPr>
        </p:nvSpPr>
        <p:spPr/>
        <p:txBody>
          <a:bodyPr/>
          <a:lstStyle/>
          <a:p>
            <a:fld id="{EB9ECD30-0A66-B44C-8885-FD5FAC02AE17}" type="slidenum">
              <a:rPr lang="en-US" smtClean="0"/>
              <a:t>8</a:t>
            </a:fld>
            <a:endParaRPr lang="en-US"/>
          </a:p>
        </p:txBody>
      </p:sp>
    </p:spTree>
    <p:extLst>
      <p:ext uri="{BB962C8B-B14F-4D97-AF65-F5344CB8AC3E}">
        <p14:creationId xmlns:p14="http://schemas.microsoft.com/office/powerpoint/2010/main" val="3481570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dips occurring conspicuously occurring during </a:t>
            </a:r>
            <a:r>
              <a:rPr lang="en-US" dirty="0"/>
              <a:t>periods of CO2 decline such as MIS4 and MIS2 (particularly in the Mg/Ca record). </a:t>
            </a:r>
          </a:p>
          <a:p>
            <a:endParaRPr lang="en-US" i="1" dirty="0"/>
          </a:p>
          <a:p>
            <a:r>
              <a:rPr lang="en-US" b="0" dirty="0"/>
              <a:t>Now, if we then correct the d18O record for sea level change and temperature, as is done here (point to purple line), what remains will be the salinity signal, and these similar dips that we get during periods of low CO2 (point MIS 4, 2) we interpret to be the light-d18O signal of brine rejection.</a:t>
            </a:r>
            <a:endParaRPr lang="en-US" b="0"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we can see that there’s this general correspondence of the carbon storage (point to B/Ca, </a:t>
            </a:r>
            <a:r>
              <a:rPr lang="en-US" dirty="0" err="1"/>
              <a:t>CaXRF</a:t>
            </a:r>
            <a:r>
              <a:rPr lang="en-US" dirty="0"/>
              <a:t>) with bottom water temperature and salinity, suggesting the importance of physical processes, but we can also see that there’s clear evidence (NEXT SLIDE) of </a:t>
            </a:r>
            <a:r>
              <a:rPr lang="en-US" i="0" dirty="0"/>
              <a:t>respired carbon storage at depth...</a:t>
            </a:r>
            <a:endParaRPr lang="en-US" dirty="0"/>
          </a:p>
          <a:p>
            <a:endParaRPr lang="en-US" i="1" dirty="0"/>
          </a:p>
        </p:txBody>
      </p:sp>
      <p:sp>
        <p:nvSpPr>
          <p:cNvPr id="4" name="Slide Number Placeholder 3"/>
          <p:cNvSpPr>
            <a:spLocks noGrp="1"/>
          </p:cNvSpPr>
          <p:nvPr>
            <p:ph type="sldNum" sz="quarter" idx="5"/>
          </p:nvPr>
        </p:nvSpPr>
        <p:spPr/>
        <p:txBody>
          <a:bodyPr/>
          <a:lstStyle/>
          <a:p>
            <a:fld id="{EB9ECD30-0A66-B44C-8885-FD5FAC02AE17}" type="slidenum">
              <a:rPr lang="en-US" smtClean="0"/>
              <a:t>9</a:t>
            </a:fld>
            <a:endParaRPr lang="en-US"/>
          </a:p>
        </p:txBody>
      </p:sp>
    </p:spTree>
    <p:extLst>
      <p:ext uri="{BB962C8B-B14F-4D97-AF65-F5344CB8AC3E}">
        <p14:creationId xmlns:p14="http://schemas.microsoft.com/office/powerpoint/2010/main" val="1624589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D5B3E-618A-6DC8-8FCD-62A77496B5D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BC441BD-2ECA-CE60-0B51-3B06919C02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D04D2C4-D6A7-E44E-98C2-7D23925CE687}"/>
              </a:ext>
            </a:extLst>
          </p:cNvPr>
          <p:cNvSpPr>
            <a:spLocks noGrp="1"/>
          </p:cNvSpPr>
          <p:nvPr>
            <p:ph type="dt" sz="half" idx="10"/>
          </p:nvPr>
        </p:nvSpPr>
        <p:spPr/>
        <p:txBody>
          <a:bodyPr/>
          <a:lstStyle/>
          <a:p>
            <a:fld id="{A30A3B79-D2EC-4643-ABF1-1AEC41C02E3A}" type="datetimeFigureOut">
              <a:rPr lang="en-US" smtClean="0"/>
              <a:t>5/23/22</a:t>
            </a:fld>
            <a:endParaRPr lang="en-US"/>
          </a:p>
        </p:txBody>
      </p:sp>
      <p:sp>
        <p:nvSpPr>
          <p:cNvPr id="5" name="Footer Placeholder 4">
            <a:extLst>
              <a:ext uri="{FF2B5EF4-FFF2-40B4-BE49-F238E27FC236}">
                <a16:creationId xmlns:a16="http://schemas.microsoft.com/office/drawing/2014/main" id="{14F3CAE7-7819-8366-5481-F0BFDC955E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988CB1-85DA-90E8-3395-CF1D49966C08}"/>
              </a:ext>
            </a:extLst>
          </p:cNvPr>
          <p:cNvSpPr>
            <a:spLocks noGrp="1"/>
          </p:cNvSpPr>
          <p:nvPr>
            <p:ph type="sldNum" sz="quarter" idx="12"/>
          </p:nvPr>
        </p:nvSpPr>
        <p:spPr/>
        <p:txBody>
          <a:bodyPr/>
          <a:lstStyle/>
          <a:p>
            <a:fld id="{D9CDF7B8-87A7-574A-8945-233A34FD3E4C}" type="slidenum">
              <a:rPr lang="en-US" smtClean="0"/>
              <a:t>‹#›</a:t>
            </a:fld>
            <a:endParaRPr lang="en-US"/>
          </a:p>
        </p:txBody>
      </p:sp>
    </p:spTree>
    <p:extLst>
      <p:ext uri="{BB962C8B-B14F-4D97-AF65-F5344CB8AC3E}">
        <p14:creationId xmlns:p14="http://schemas.microsoft.com/office/powerpoint/2010/main" val="2823092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1C249-7EEC-0C1B-0D82-872B4F4C472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927026F-0877-D733-9654-5BFCED4254D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1765248-8189-928C-1C55-029716781522}"/>
              </a:ext>
            </a:extLst>
          </p:cNvPr>
          <p:cNvSpPr>
            <a:spLocks noGrp="1"/>
          </p:cNvSpPr>
          <p:nvPr>
            <p:ph type="dt" sz="half" idx="10"/>
          </p:nvPr>
        </p:nvSpPr>
        <p:spPr/>
        <p:txBody>
          <a:bodyPr/>
          <a:lstStyle/>
          <a:p>
            <a:fld id="{A30A3B79-D2EC-4643-ABF1-1AEC41C02E3A}" type="datetimeFigureOut">
              <a:rPr lang="en-US" smtClean="0"/>
              <a:t>5/23/22</a:t>
            </a:fld>
            <a:endParaRPr lang="en-US"/>
          </a:p>
        </p:txBody>
      </p:sp>
      <p:sp>
        <p:nvSpPr>
          <p:cNvPr id="5" name="Footer Placeholder 4">
            <a:extLst>
              <a:ext uri="{FF2B5EF4-FFF2-40B4-BE49-F238E27FC236}">
                <a16:creationId xmlns:a16="http://schemas.microsoft.com/office/drawing/2014/main" id="{F5D498C1-59A7-E70E-BEBA-DD0ED0A481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71E164-282C-966B-8545-06E3A599C4BC}"/>
              </a:ext>
            </a:extLst>
          </p:cNvPr>
          <p:cNvSpPr>
            <a:spLocks noGrp="1"/>
          </p:cNvSpPr>
          <p:nvPr>
            <p:ph type="sldNum" sz="quarter" idx="12"/>
          </p:nvPr>
        </p:nvSpPr>
        <p:spPr/>
        <p:txBody>
          <a:bodyPr/>
          <a:lstStyle/>
          <a:p>
            <a:fld id="{D9CDF7B8-87A7-574A-8945-233A34FD3E4C}" type="slidenum">
              <a:rPr lang="en-US" smtClean="0"/>
              <a:t>‹#›</a:t>
            </a:fld>
            <a:endParaRPr lang="en-US"/>
          </a:p>
        </p:txBody>
      </p:sp>
    </p:spTree>
    <p:extLst>
      <p:ext uri="{BB962C8B-B14F-4D97-AF65-F5344CB8AC3E}">
        <p14:creationId xmlns:p14="http://schemas.microsoft.com/office/powerpoint/2010/main" val="3902382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E28550-A10F-2532-284E-5353C2D654B3}"/>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9158D0B-128C-4291-0B18-3CEA6942BFA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F47824C-2F7D-4DD3-6777-C0ED3D4EB159}"/>
              </a:ext>
            </a:extLst>
          </p:cNvPr>
          <p:cNvSpPr>
            <a:spLocks noGrp="1"/>
          </p:cNvSpPr>
          <p:nvPr>
            <p:ph type="dt" sz="half" idx="10"/>
          </p:nvPr>
        </p:nvSpPr>
        <p:spPr/>
        <p:txBody>
          <a:bodyPr/>
          <a:lstStyle/>
          <a:p>
            <a:fld id="{A30A3B79-D2EC-4643-ABF1-1AEC41C02E3A}" type="datetimeFigureOut">
              <a:rPr lang="en-US" smtClean="0"/>
              <a:t>5/23/22</a:t>
            </a:fld>
            <a:endParaRPr lang="en-US"/>
          </a:p>
        </p:txBody>
      </p:sp>
      <p:sp>
        <p:nvSpPr>
          <p:cNvPr id="5" name="Footer Placeholder 4">
            <a:extLst>
              <a:ext uri="{FF2B5EF4-FFF2-40B4-BE49-F238E27FC236}">
                <a16:creationId xmlns:a16="http://schemas.microsoft.com/office/drawing/2014/main" id="{276F3955-EEA0-CFB0-173D-FF1AC56956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1462FD-1CEB-4DFE-0CEF-293822D28CFA}"/>
              </a:ext>
            </a:extLst>
          </p:cNvPr>
          <p:cNvSpPr>
            <a:spLocks noGrp="1"/>
          </p:cNvSpPr>
          <p:nvPr>
            <p:ph type="sldNum" sz="quarter" idx="12"/>
          </p:nvPr>
        </p:nvSpPr>
        <p:spPr/>
        <p:txBody>
          <a:bodyPr/>
          <a:lstStyle/>
          <a:p>
            <a:fld id="{D9CDF7B8-87A7-574A-8945-233A34FD3E4C}" type="slidenum">
              <a:rPr lang="en-US" smtClean="0"/>
              <a:t>‹#›</a:t>
            </a:fld>
            <a:endParaRPr lang="en-US"/>
          </a:p>
        </p:txBody>
      </p:sp>
    </p:spTree>
    <p:extLst>
      <p:ext uri="{BB962C8B-B14F-4D97-AF65-F5344CB8AC3E}">
        <p14:creationId xmlns:p14="http://schemas.microsoft.com/office/powerpoint/2010/main" val="1662539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52001-2F8F-969C-4EF6-A18115E7102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2AE148C-3E93-E4B1-65FD-F0AF6F2D011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8775CA0-5754-E1D5-388F-ADC289888BBD}"/>
              </a:ext>
            </a:extLst>
          </p:cNvPr>
          <p:cNvSpPr>
            <a:spLocks noGrp="1"/>
          </p:cNvSpPr>
          <p:nvPr>
            <p:ph type="dt" sz="half" idx="10"/>
          </p:nvPr>
        </p:nvSpPr>
        <p:spPr/>
        <p:txBody>
          <a:bodyPr/>
          <a:lstStyle/>
          <a:p>
            <a:fld id="{A30A3B79-D2EC-4643-ABF1-1AEC41C02E3A}" type="datetimeFigureOut">
              <a:rPr lang="en-US" smtClean="0"/>
              <a:t>5/23/22</a:t>
            </a:fld>
            <a:endParaRPr lang="en-US"/>
          </a:p>
        </p:txBody>
      </p:sp>
      <p:sp>
        <p:nvSpPr>
          <p:cNvPr id="5" name="Footer Placeholder 4">
            <a:extLst>
              <a:ext uri="{FF2B5EF4-FFF2-40B4-BE49-F238E27FC236}">
                <a16:creationId xmlns:a16="http://schemas.microsoft.com/office/drawing/2014/main" id="{FACF59EF-CFC9-98F9-8262-2080E1094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0DE908-7BDD-69BC-30ED-8E3E34209617}"/>
              </a:ext>
            </a:extLst>
          </p:cNvPr>
          <p:cNvSpPr>
            <a:spLocks noGrp="1"/>
          </p:cNvSpPr>
          <p:nvPr>
            <p:ph type="sldNum" sz="quarter" idx="12"/>
          </p:nvPr>
        </p:nvSpPr>
        <p:spPr/>
        <p:txBody>
          <a:bodyPr/>
          <a:lstStyle/>
          <a:p>
            <a:fld id="{D9CDF7B8-87A7-574A-8945-233A34FD3E4C}" type="slidenum">
              <a:rPr lang="en-US" smtClean="0"/>
              <a:t>‹#›</a:t>
            </a:fld>
            <a:endParaRPr lang="en-US"/>
          </a:p>
        </p:txBody>
      </p:sp>
    </p:spTree>
    <p:extLst>
      <p:ext uri="{BB962C8B-B14F-4D97-AF65-F5344CB8AC3E}">
        <p14:creationId xmlns:p14="http://schemas.microsoft.com/office/powerpoint/2010/main" val="3921109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FCE66-6C76-BBAA-60E2-51E3404E57D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09CA1BE-77E7-ACA9-B424-3E6EF4FA06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3594727-B66F-3722-E1DD-37696D4C2C74}"/>
              </a:ext>
            </a:extLst>
          </p:cNvPr>
          <p:cNvSpPr>
            <a:spLocks noGrp="1"/>
          </p:cNvSpPr>
          <p:nvPr>
            <p:ph type="dt" sz="half" idx="10"/>
          </p:nvPr>
        </p:nvSpPr>
        <p:spPr/>
        <p:txBody>
          <a:bodyPr/>
          <a:lstStyle/>
          <a:p>
            <a:fld id="{A30A3B79-D2EC-4643-ABF1-1AEC41C02E3A}" type="datetimeFigureOut">
              <a:rPr lang="en-US" smtClean="0"/>
              <a:t>5/23/22</a:t>
            </a:fld>
            <a:endParaRPr lang="en-US"/>
          </a:p>
        </p:txBody>
      </p:sp>
      <p:sp>
        <p:nvSpPr>
          <p:cNvPr id="5" name="Footer Placeholder 4">
            <a:extLst>
              <a:ext uri="{FF2B5EF4-FFF2-40B4-BE49-F238E27FC236}">
                <a16:creationId xmlns:a16="http://schemas.microsoft.com/office/drawing/2014/main" id="{D523B37D-74A9-16C6-601F-147CC64A7C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F47B5A-C271-9A7C-91F7-53A315C4CE65}"/>
              </a:ext>
            </a:extLst>
          </p:cNvPr>
          <p:cNvSpPr>
            <a:spLocks noGrp="1"/>
          </p:cNvSpPr>
          <p:nvPr>
            <p:ph type="sldNum" sz="quarter" idx="12"/>
          </p:nvPr>
        </p:nvSpPr>
        <p:spPr/>
        <p:txBody>
          <a:bodyPr/>
          <a:lstStyle/>
          <a:p>
            <a:fld id="{D9CDF7B8-87A7-574A-8945-233A34FD3E4C}" type="slidenum">
              <a:rPr lang="en-US" smtClean="0"/>
              <a:t>‹#›</a:t>
            </a:fld>
            <a:endParaRPr lang="en-US"/>
          </a:p>
        </p:txBody>
      </p:sp>
    </p:spTree>
    <p:extLst>
      <p:ext uri="{BB962C8B-B14F-4D97-AF65-F5344CB8AC3E}">
        <p14:creationId xmlns:p14="http://schemas.microsoft.com/office/powerpoint/2010/main" val="4027707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313FE-A9B7-539A-96F6-B09825EE9A1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C73FE7A-8AE6-150D-654F-120803900C8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A2FEAAC-165C-2CED-C84E-5776E9CED34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184A8F3-0470-0FF8-7C3B-B3AFC801CB05}"/>
              </a:ext>
            </a:extLst>
          </p:cNvPr>
          <p:cNvSpPr>
            <a:spLocks noGrp="1"/>
          </p:cNvSpPr>
          <p:nvPr>
            <p:ph type="dt" sz="half" idx="10"/>
          </p:nvPr>
        </p:nvSpPr>
        <p:spPr/>
        <p:txBody>
          <a:bodyPr/>
          <a:lstStyle/>
          <a:p>
            <a:fld id="{A30A3B79-D2EC-4643-ABF1-1AEC41C02E3A}" type="datetimeFigureOut">
              <a:rPr lang="en-US" smtClean="0"/>
              <a:t>5/23/22</a:t>
            </a:fld>
            <a:endParaRPr lang="en-US"/>
          </a:p>
        </p:txBody>
      </p:sp>
      <p:sp>
        <p:nvSpPr>
          <p:cNvPr id="6" name="Footer Placeholder 5">
            <a:extLst>
              <a:ext uri="{FF2B5EF4-FFF2-40B4-BE49-F238E27FC236}">
                <a16:creationId xmlns:a16="http://schemas.microsoft.com/office/drawing/2014/main" id="{C9C7FD4C-253C-9B76-2B19-B095EFA9EB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6F31C9-EBCC-F191-69E9-C9445CF39DDB}"/>
              </a:ext>
            </a:extLst>
          </p:cNvPr>
          <p:cNvSpPr>
            <a:spLocks noGrp="1"/>
          </p:cNvSpPr>
          <p:nvPr>
            <p:ph type="sldNum" sz="quarter" idx="12"/>
          </p:nvPr>
        </p:nvSpPr>
        <p:spPr/>
        <p:txBody>
          <a:bodyPr/>
          <a:lstStyle/>
          <a:p>
            <a:fld id="{D9CDF7B8-87A7-574A-8945-233A34FD3E4C}" type="slidenum">
              <a:rPr lang="en-US" smtClean="0"/>
              <a:t>‹#›</a:t>
            </a:fld>
            <a:endParaRPr lang="en-US"/>
          </a:p>
        </p:txBody>
      </p:sp>
    </p:spTree>
    <p:extLst>
      <p:ext uri="{BB962C8B-B14F-4D97-AF65-F5344CB8AC3E}">
        <p14:creationId xmlns:p14="http://schemas.microsoft.com/office/powerpoint/2010/main" val="2942295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E33A1-BBEB-3A2A-6820-C83A37B2F5B3}"/>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28B8C8A-85C6-6382-EF40-E860253506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4E49A42-D5E3-0373-EF01-255F577CA56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F7F2C984-9A61-B4EF-ACE7-865D71952C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9E0203B-2E1E-CF54-966A-74630062E0C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4C2814D-7DEA-61BB-CE31-389EB9D5C47E}"/>
              </a:ext>
            </a:extLst>
          </p:cNvPr>
          <p:cNvSpPr>
            <a:spLocks noGrp="1"/>
          </p:cNvSpPr>
          <p:nvPr>
            <p:ph type="dt" sz="half" idx="10"/>
          </p:nvPr>
        </p:nvSpPr>
        <p:spPr/>
        <p:txBody>
          <a:bodyPr/>
          <a:lstStyle/>
          <a:p>
            <a:fld id="{A30A3B79-D2EC-4643-ABF1-1AEC41C02E3A}" type="datetimeFigureOut">
              <a:rPr lang="en-US" smtClean="0"/>
              <a:t>5/23/22</a:t>
            </a:fld>
            <a:endParaRPr lang="en-US"/>
          </a:p>
        </p:txBody>
      </p:sp>
      <p:sp>
        <p:nvSpPr>
          <p:cNvPr id="8" name="Footer Placeholder 7">
            <a:extLst>
              <a:ext uri="{FF2B5EF4-FFF2-40B4-BE49-F238E27FC236}">
                <a16:creationId xmlns:a16="http://schemas.microsoft.com/office/drawing/2014/main" id="{0E1034BC-C502-B726-CF96-27C3AB6BE2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45E020F-80B8-3544-569A-8A322467AF23}"/>
              </a:ext>
            </a:extLst>
          </p:cNvPr>
          <p:cNvSpPr>
            <a:spLocks noGrp="1"/>
          </p:cNvSpPr>
          <p:nvPr>
            <p:ph type="sldNum" sz="quarter" idx="12"/>
          </p:nvPr>
        </p:nvSpPr>
        <p:spPr/>
        <p:txBody>
          <a:bodyPr/>
          <a:lstStyle/>
          <a:p>
            <a:fld id="{D9CDF7B8-87A7-574A-8945-233A34FD3E4C}" type="slidenum">
              <a:rPr lang="en-US" smtClean="0"/>
              <a:t>‹#›</a:t>
            </a:fld>
            <a:endParaRPr lang="en-US"/>
          </a:p>
        </p:txBody>
      </p:sp>
    </p:spTree>
    <p:extLst>
      <p:ext uri="{BB962C8B-B14F-4D97-AF65-F5344CB8AC3E}">
        <p14:creationId xmlns:p14="http://schemas.microsoft.com/office/powerpoint/2010/main" val="1103065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D2CE0-5179-336E-7713-54D92EB621D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7448D0C9-5194-D7C3-A2A2-D7245EF817AC}"/>
              </a:ext>
            </a:extLst>
          </p:cNvPr>
          <p:cNvSpPr>
            <a:spLocks noGrp="1"/>
          </p:cNvSpPr>
          <p:nvPr>
            <p:ph type="dt" sz="half" idx="10"/>
          </p:nvPr>
        </p:nvSpPr>
        <p:spPr/>
        <p:txBody>
          <a:bodyPr/>
          <a:lstStyle/>
          <a:p>
            <a:fld id="{A30A3B79-D2EC-4643-ABF1-1AEC41C02E3A}" type="datetimeFigureOut">
              <a:rPr lang="en-US" smtClean="0"/>
              <a:t>5/23/22</a:t>
            </a:fld>
            <a:endParaRPr lang="en-US"/>
          </a:p>
        </p:txBody>
      </p:sp>
      <p:sp>
        <p:nvSpPr>
          <p:cNvPr id="4" name="Footer Placeholder 3">
            <a:extLst>
              <a:ext uri="{FF2B5EF4-FFF2-40B4-BE49-F238E27FC236}">
                <a16:creationId xmlns:a16="http://schemas.microsoft.com/office/drawing/2014/main" id="{8CCE3F1D-F095-EFD5-1701-FAD8EAA97C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A1C826C-C0BE-3A56-964E-9F19A33961BA}"/>
              </a:ext>
            </a:extLst>
          </p:cNvPr>
          <p:cNvSpPr>
            <a:spLocks noGrp="1"/>
          </p:cNvSpPr>
          <p:nvPr>
            <p:ph type="sldNum" sz="quarter" idx="12"/>
          </p:nvPr>
        </p:nvSpPr>
        <p:spPr/>
        <p:txBody>
          <a:bodyPr/>
          <a:lstStyle/>
          <a:p>
            <a:fld id="{D9CDF7B8-87A7-574A-8945-233A34FD3E4C}" type="slidenum">
              <a:rPr lang="en-US" smtClean="0"/>
              <a:t>‹#›</a:t>
            </a:fld>
            <a:endParaRPr lang="en-US"/>
          </a:p>
        </p:txBody>
      </p:sp>
    </p:spTree>
    <p:extLst>
      <p:ext uri="{BB962C8B-B14F-4D97-AF65-F5344CB8AC3E}">
        <p14:creationId xmlns:p14="http://schemas.microsoft.com/office/powerpoint/2010/main" val="3909793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383A9C-D5A4-86DB-8BDB-7A4DD8F7A24B}"/>
              </a:ext>
            </a:extLst>
          </p:cNvPr>
          <p:cNvSpPr>
            <a:spLocks noGrp="1"/>
          </p:cNvSpPr>
          <p:nvPr>
            <p:ph type="dt" sz="half" idx="10"/>
          </p:nvPr>
        </p:nvSpPr>
        <p:spPr/>
        <p:txBody>
          <a:bodyPr/>
          <a:lstStyle/>
          <a:p>
            <a:fld id="{A30A3B79-D2EC-4643-ABF1-1AEC41C02E3A}" type="datetimeFigureOut">
              <a:rPr lang="en-US" smtClean="0"/>
              <a:t>5/23/22</a:t>
            </a:fld>
            <a:endParaRPr lang="en-US"/>
          </a:p>
        </p:txBody>
      </p:sp>
      <p:sp>
        <p:nvSpPr>
          <p:cNvPr id="3" name="Footer Placeholder 2">
            <a:extLst>
              <a:ext uri="{FF2B5EF4-FFF2-40B4-BE49-F238E27FC236}">
                <a16:creationId xmlns:a16="http://schemas.microsoft.com/office/drawing/2014/main" id="{5FA46ED1-0B01-BC84-E119-9497E405EC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B95B33D-6971-E745-0342-A064B57BA091}"/>
              </a:ext>
            </a:extLst>
          </p:cNvPr>
          <p:cNvSpPr>
            <a:spLocks noGrp="1"/>
          </p:cNvSpPr>
          <p:nvPr>
            <p:ph type="sldNum" sz="quarter" idx="12"/>
          </p:nvPr>
        </p:nvSpPr>
        <p:spPr/>
        <p:txBody>
          <a:bodyPr/>
          <a:lstStyle/>
          <a:p>
            <a:fld id="{D9CDF7B8-87A7-574A-8945-233A34FD3E4C}" type="slidenum">
              <a:rPr lang="en-US" smtClean="0"/>
              <a:t>‹#›</a:t>
            </a:fld>
            <a:endParaRPr lang="en-US"/>
          </a:p>
        </p:txBody>
      </p:sp>
    </p:spTree>
    <p:extLst>
      <p:ext uri="{BB962C8B-B14F-4D97-AF65-F5344CB8AC3E}">
        <p14:creationId xmlns:p14="http://schemas.microsoft.com/office/powerpoint/2010/main" val="1154632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DFBC9-9A9E-87D0-8E4F-EC59ED92083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768EBB7-A745-3B81-FECD-25236B484A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341C85C-6A90-E13F-5DFA-13F837CEA6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52BFF0B-2C28-80BB-54DC-A38B6529895C}"/>
              </a:ext>
            </a:extLst>
          </p:cNvPr>
          <p:cNvSpPr>
            <a:spLocks noGrp="1"/>
          </p:cNvSpPr>
          <p:nvPr>
            <p:ph type="dt" sz="half" idx="10"/>
          </p:nvPr>
        </p:nvSpPr>
        <p:spPr/>
        <p:txBody>
          <a:bodyPr/>
          <a:lstStyle/>
          <a:p>
            <a:fld id="{A30A3B79-D2EC-4643-ABF1-1AEC41C02E3A}" type="datetimeFigureOut">
              <a:rPr lang="en-US" smtClean="0"/>
              <a:t>5/23/22</a:t>
            </a:fld>
            <a:endParaRPr lang="en-US"/>
          </a:p>
        </p:txBody>
      </p:sp>
      <p:sp>
        <p:nvSpPr>
          <p:cNvPr id="6" name="Footer Placeholder 5">
            <a:extLst>
              <a:ext uri="{FF2B5EF4-FFF2-40B4-BE49-F238E27FC236}">
                <a16:creationId xmlns:a16="http://schemas.microsoft.com/office/drawing/2014/main" id="{6226A90D-4B40-8981-A900-C2BCFF56AA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0D2591-006C-F90D-8D73-C1D39ED18B96}"/>
              </a:ext>
            </a:extLst>
          </p:cNvPr>
          <p:cNvSpPr>
            <a:spLocks noGrp="1"/>
          </p:cNvSpPr>
          <p:nvPr>
            <p:ph type="sldNum" sz="quarter" idx="12"/>
          </p:nvPr>
        </p:nvSpPr>
        <p:spPr/>
        <p:txBody>
          <a:bodyPr/>
          <a:lstStyle/>
          <a:p>
            <a:fld id="{D9CDF7B8-87A7-574A-8945-233A34FD3E4C}" type="slidenum">
              <a:rPr lang="en-US" smtClean="0"/>
              <a:t>‹#›</a:t>
            </a:fld>
            <a:endParaRPr lang="en-US"/>
          </a:p>
        </p:txBody>
      </p:sp>
    </p:spTree>
    <p:extLst>
      <p:ext uri="{BB962C8B-B14F-4D97-AF65-F5344CB8AC3E}">
        <p14:creationId xmlns:p14="http://schemas.microsoft.com/office/powerpoint/2010/main" val="3140467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96E49-26B5-F71C-1D5F-56EF68EBC44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9B885FB-A640-40E6-DFF7-C73D53237C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14BC60-4FAC-A613-5286-1D17523767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A7AE5E0-178F-A765-09E1-0A1359C5500D}"/>
              </a:ext>
            </a:extLst>
          </p:cNvPr>
          <p:cNvSpPr>
            <a:spLocks noGrp="1"/>
          </p:cNvSpPr>
          <p:nvPr>
            <p:ph type="dt" sz="half" idx="10"/>
          </p:nvPr>
        </p:nvSpPr>
        <p:spPr/>
        <p:txBody>
          <a:bodyPr/>
          <a:lstStyle/>
          <a:p>
            <a:fld id="{A30A3B79-D2EC-4643-ABF1-1AEC41C02E3A}" type="datetimeFigureOut">
              <a:rPr lang="en-US" smtClean="0"/>
              <a:t>5/23/22</a:t>
            </a:fld>
            <a:endParaRPr lang="en-US"/>
          </a:p>
        </p:txBody>
      </p:sp>
      <p:sp>
        <p:nvSpPr>
          <p:cNvPr id="6" name="Footer Placeholder 5">
            <a:extLst>
              <a:ext uri="{FF2B5EF4-FFF2-40B4-BE49-F238E27FC236}">
                <a16:creationId xmlns:a16="http://schemas.microsoft.com/office/drawing/2014/main" id="{92E98D60-FDCB-3EBB-F0A4-65BEC30AB7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03EDFB-A32C-1E23-2B17-912773D971CB}"/>
              </a:ext>
            </a:extLst>
          </p:cNvPr>
          <p:cNvSpPr>
            <a:spLocks noGrp="1"/>
          </p:cNvSpPr>
          <p:nvPr>
            <p:ph type="sldNum" sz="quarter" idx="12"/>
          </p:nvPr>
        </p:nvSpPr>
        <p:spPr/>
        <p:txBody>
          <a:bodyPr/>
          <a:lstStyle/>
          <a:p>
            <a:fld id="{D9CDF7B8-87A7-574A-8945-233A34FD3E4C}" type="slidenum">
              <a:rPr lang="en-US" smtClean="0"/>
              <a:t>‹#›</a:t>
            </a:fld>
            <a:endParaRPr lang="en-US"/>
          </a:p>
        </p:txBody>
      </p:sp>
    </p:spTree>
    <p:extLst>
      <p:ext uri="{BB962C8B-B14F-4D97-AF65-F5344CB8AC3E}">
        <p14:creationId xmlns:p14="http://schemas.microsoft.com/office/powerpoint/2010/main" val="1048817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11E389-23D0-AC86-05F0-453D1D7958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5F50F8E-63F3-8022-AAAD-2FE6C5972B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9ECC7B1-B1F4-EB89-F153-762E9172D7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0A3B79-D2EC-4643-ABF1-1AEC41C02E3A}" type="datetimeFigureOut">
              <a:rPr lang="en-US" smtClean="0"/>
              <a:t>5/23/22</a:t>
            </a:fld>
            <a:endParaRPr lang="en-US"/>
          </a:p>
        </p:txBody>
      </p:sp>
      <p:sp>
        <p:nvSpPr>
          <p:cNvPr id="5" name="Footer Placeholder 4">
            <a:extLst>
              <a:ext uri="{FF2B5EF4-FFF2-40B4-BE49-F238E27FC236}">
                <a16:creationId xmlns:a16="http://schemas.microsoft.com/office/drawing/2014/main" id="{0C018FDF-2AA3-9186-50FF-30DF0CB935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3B5ED90-C87E-18E7-67AC-F47D0E9AFE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CDF7B8-87A7-574A-8945-233A34FD3E4C}" type="slidenum">
              <a:rPr lang="en-US" smtClean="0"/>
              <a:t>‹#›</a:t>
            </a:fld>
            <a:endParaRPr lang="en-US"/>
          </a:p>
        </p:txBody>
      </p:sp>
    </p:spTree>
    <p:extLst>
      <p:ext uri="{BB962C8B-B14F-4D97-AF65-F5344CB8AC3E}">
        <p14:creationId xmlns:p14="http://schemas.microsoft.com/office/powerpoint/2010/main" val="21991912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1.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1.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1.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1.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1.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9.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0.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205B5A-C076-0FC2-3C0C-4CA0D1B35458}"/>
              </a:ext>
            </a:extLst>
          </p:cNvPr>
          <p:cNvSpPr>
            <a:spLocks noGrp="1"/>
          </p:cNvSpPr>
          <p:nvPr>
            <p:ph type="ctrTitle"/>
          </p:nvPr>
        </p:nvSpPr>
        <p:spPr>
          <a:xfrm>
            <a:off x="5198806" y="372343"/>
            <a:ext cx="6682035" cy="2941683"/>
          </a:xfrm>
        </p:spPr>
        <p:txBody>
          <a:bodyPr anchor="b">
            <a:normAutofit/>
          </a:bodyPr>
          <a:lstStyle/>
          <a:p>
            <a:pPr algn="l"/>
            <a:r>
              <a:rPr lang="en-GB" sz="4800" b="1" dirty="0">
                <a:latin typeface="Gill Sans Nova Light" panose="020B0302020104020203" pitchFamily="34" charset="0"/>
                <a:cs typeface="Arial" panose="020B0604020202020204" pitchFamily="34" charset="0"/>
              </a:rPr>
              <a:t>Southern Ocean CO</a:t>
            </a:r>
            <a:r>
              <a:rPr lang="en-GB" sz="4800" b="1" baseline="-25000" dirty="0">
                <a:latin typeface="Gill Sans Nova Light" panose="020B0302020104020203" pitchFamily="34" charset="0"/>
                <a:cs typeface="Arial" panose="020B0604020202020204" pitchFamily="34" charset="0"/>
              </a:rPr>
              <a:t>2</a:t>
            </a:r>
            <a:r>
              <a:rPr lang="en-GB" sz="4800" b="1" dirty="0">
                <a:latin typeface="Gill Sans Nova Light" panose="020B0302020104020203" pitchFamily="34" charset="0"/>
                <a:cs typeface="Arial" panose="020B0604020202020204" pitchFamily="34" charset="0"/>
              </a:rPr>
              <a:t> draw down and release on glacial-interglacial timescales</a:t>
            </a:r>
            <a:endParaRPr lang="en-US" sz="4800" dirty="0"/>
          </a:p>
        </p:txBody>
      </p:sp>
      <p:sp>
        <p:nvSpPr>
          <p:cNvPr id="3" name="Subtitle 2">
            <a:extLst>
              <a:ext uri="{FF2B5EF4-FFF2-40B4-BE49-F238E27FC236}">
                <a16:creationId xmlns:a16="http://schemas.microsoft.com/office/drawing/2014/main" id="{663FA0F3-314B-B04B-9649-E2A5CB1B2E96}"/>
              </a:ext>
            </a:extLst>
          </p:cNvPr>
          <p:cNvSpPr>
            <a:spLocks noGrp="1"/>
          </p:cNvSpPr>
          <p:nvPr>
            <p:ph type="subTitle" idx="1"/>
          </p:nvPr>
        </p:nvSpPr>
        <p:spPr>
          <a:xfrm>
            <a:off x="5193590" y="4636008"/>
            <a:ext cx="6251111" cy="1572768"/>
          </a:xfrm>
        </p:spPr>
        <p:txBody>
          <a:bodyPr>
            <a:normAutofit/>
          </a:bodyPr>
          <a:lstStyle/>
          <a:p>
            <a:pPr algn="l"/>
            <a:r>
              <a:rPr lang="en-US" sz="2000" b="1" dirty="0">
                <a:latin typeface="Gill Sans Nova Light" panose="020B0302020104020203" pitchFamily="34" charset="0"/>
              </a:rPr>
              <a:t>Maddie Shankle</a:t>
            </a:r>
            <a:r>
              <a:rPr lang="en-US" sz="2000" b="1" baseline="30000" dirty="0">
                <a:latin typeface="Gill Sans Nova Light" panose="020B0302020104020203" pitchFamily="34" charset="0"/>
              </a:rPr>
              <a:t>1</a:t>
            </a:r>
            <a:r>
              <a:rPr lang="en-US" sz="2000" b="1" dirty="0">
                <a:latin typeface="Gill Sans Nova Light" panose="020B0302020104020203" pitchFamily="34" charset="0"/>
              </a:rPr>
              <a:t>, Molly Trudgill</a:t>
            </a:r>
            <a:r>
              <a:rPr lang="en-US" sz="2000" b="1" baseline="30000" dirty="0">
                <a:latin typeface="Gill Sans Nova Light" panose="020B0302020104020203" pitchFamily="34" charset="0"/>
              </a:rPr>
              <a:t>1</a:t>
            </a:r>
            <a:r>
              <a:rPr lang="en-US" sz="2000" b="1" dirty="0">
                <a:latin typeface="Gill Sans Nova Light" panose="020B0302020104020203" pitchFamily="34" charset="0"/>
              </a:rPr>
              <a:t>, Romain Euverte</a:t>
            </a:r>
            <a:r>
              <a:rPr lang="en-US" sz="2000" b="1" baseline="30000" dirty="0">
                <a:latin typeface="Gill Sans Nova Light" panose="020B0302020104020203" pitchFamily="34" charset="0"/>
              </a:rPr>
              <a:t>2</a:t>
            </a:r>
            <a:r>
              <a:rPr lang="en-US" sz="2000" b="1" dirty="0">
                <a:latin typeface="Gill Sans Nova Light" panose="020B0302020104020203" pitchFamily="34" charset="0"/>
              </a:rPr>
              <a:t>, Elisabeth Michel</a:t>
            </a:r>
            <a:r>
              <a:rPr lang="en-US" sz="2000" b="1" baseline="30000" dirty="0">
                <a:latin typeface="Gill Sans Nova Light" panose="020B0302020104020203" pitchFamily="34" charset="0"/>
              </a:rPr>
              <a:t>2</a:t>
            </a:r>
            <a:r>
              <a:rPr lang="en-US" sz="2000" b="1" dirty="0">
                <a:latin typeface="Gill Sans Nova Light" panose="020B0302020104020203" pitchFamily="34" charset="0"/>
              </a:rPr>
              <a:t>, William Gray</a:t>
            </a:r>
            <a:r>
              <a:rPr lang="en-US" sz="2000" b="1" baseline="30000" dirty="0">
                <a:latin typeface="Gill Sans Nova Light" panose="020B0302020104020203" pitchFamily="34" charset="0"/>
              </a:rPr>
              <a:t>2</a:t>
            </a:r>
            <a:r>
              <a:rPr lang="en-US" sz="2000" b="1" dirty="0">
                <a:latin typeface="Gill Sans Nova Light" panose="020B0302020104020203" pitchFamily="34" charset="0"/>
              </a:rPr>
              <a:t>, James Rae</a:t>
            </a:r>
            <a:r>
              <a:rPr lang="en-US" sz="2000" b="1" baseline="30000" dirty="0">
                <a:latin typeface="Gill Sans Nova Light" panose="020B0302020104020203" pitchFamily="34" charset="0"/>
              </a:rPr>
              <a:t>1</a:t>
            </a:r>
          </a:p>
        </p:txBody>
      </p:sp>
      <p:pic>
        <p:nvPicPr>
          <p:cNvPr id="4" name="Picture 3" descr="Aerial view of icebergs in Antarctica">
            <a:extLst>
              <a:ext uri="{FF2B5EF4-FFF2-40B4-BE49-F238E27FC236}">
                <a16:creationId xmlns:a16="http://schemas.microsoft.com/office/drawing/2014/main" id="{211104A9-7A95-52CD-CCDE-D6E6AA9FBD5A}"/>
              </a:ext>
            </a:extLst>
          </p:cNvPr>
          <p:cNvPicPr>
            <a:picLocks noChangeAspect="1"/>
          </p:cNvPicPr>
          <p:nvPr/>
        </p:nvPicPr>
        <p:blipFill rotWithShape="1">
          <a:blip r:embed="rId3"/>
          <a:srcRect l="20750" r="34089"/>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C295E62-81F4-F001-8C9D-33C5FEBD7202}"/>
              </a:ext>
            </a:extLst>
          </p:cNvPr>
          <p:cNvPicPr>
            <a:picLocks noChangeAspect="1"/>
          </p:cNvPicPr>
          <p:nvPr/>
        </p:nvPicPr>
        <p:blipFill>
          <a:blip r:embed="rId4"/>
          <a:stretch>
            <a:fillRect/>
          </a:stretch>
        </p:blipFill>
        <p:spPr>
          <a:xfrm>
            <a:off x="4939175" y="5793817"/>
            <a:ext cx="3037806" cy="829917"/>
          </a:xfrm>
          <a:prstGeom prst="rect">
            <a:avLst/>
          </a:prstGeom>
        </p:spPr>
      </p:pic>
      <p:pic>
        <p:nvPicPr>
          <p:cNvPr id="8" name="Picture 7">
            <a:extLst>
              <a:ext uri="{FF2B5EF4-FFF2-40B4-BE49-F238E27FC236}">
                <a16:creationId xmlns:a16="http://schemas.microsoft.com/office/drawing/2014/main" id="{E5CBB5E1-AE7C-73C3-6110-C161DEBD78F5}"/>
              </a:ext>
            </a:extLst>
          </p:cNvPr>
          <p:cNvPicPr>
            <a:picLocks noChangeAspect="1"/>
          </p:cNvPicPr>
          <p:nvPr/>
        </p:nvPicPr>
        <p:blipFill>
          <a:blip r:embed="rId5"/>
          <a:stretch>
            <a:fillRect/>
          </a:stretch>
        </p:blipFill>
        <p:spPr>
          <a:xfrm>
            <a:off x="8297189" y="5775118"/>
            <a:ext cx="2217071" cy="973294"/>
          </a:xfrm>
          <a:prstGeom prst="rect">
            <a:avLst/>
          </a:prstGeom>
        </p:spPr>
      </p:pic>
      <p:pic>
        <p:nvPicPr>
          <p:cNvPr id="10" name="Picture 2" descr="Jobs – Page 8 – ENVRI Community">
            <a:extLst>
              <a:ext uri="{FF2B5EF4-FFF2-40B4-BE49-F238E27FC236}">
                <a16:creationId xmlns:a16="http://schemas.microsoft.com/office/drawing/2014/main" id="{155897A1-E469-339B-FB47-967F40A805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19378" y="5688743"/>
            <a:ext cx="1365967" cy="100685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8B68143-184E-114B-01F5-6F945963F088}"/>
              </a:ext>
            </a:extLst>
          </p:cNvPr>
          <p:cNvSpPr txBox="1"/>
          <p:nvPr/>
        </p:nvSpPr>
        <p:spPr>
          <a:xfrm>
            <a:off x="8297188" y="5906729"/>
            <a:ext cx="485273" cy="377172"/>
          </a:xfrm>
          <a:prstGeom prst="rect">
            <a:avLst/>
          </a:prstGeom>
          <a:noFill/>
        </p:spPr>
        <p:txBody>
          <a:bodyPr wrap="square">
            <a:spAutoFit/>
          </a:bodyPr>
          <a:lstStyle/>
          <a:p>
            <a:r>
              <a:rPr lang="en-US" sz="1800" b="1" baseline="30000" dirty="0">
                <a:latin typeface="Gill Sans Nova Light" panose="020B0302020104020203" pitchFamily="34" charset="0"/>
              </a:rPr>
              <a:t>1</a:t>
            </a:r>
            <a:endParaRPr lang="en-US" dirty="0"/>
          </a:p>
        </p:txBody>
      </p:sp>
      <p:sp>
        <p:nvSpPr>
          <p:cNvPr id="13" name="TextBox 12">
            <a:extLst>
              <a:ext uri="{FF2B5EF4-FFF2-40B4-BE49-F238E27FC236}">
                <a16:creationId xmlns:a16="http://schemas.microsoft.com/office/drawing/2014/main" id="{B9B77EC2-BEAD-3CEC-1DE2-6CAAA7990C1C}"/>
              </a:ext>
            </a:extLst>
          </p:cNvPr>
          <p:cNvSpPr txBox="1"/>
          <p:nvPr/>
        </p:nvSpPr>
        <p:spPr>
          <a:xfrm>
            <a:off x="10688354" y="5904909"/>
            <a:ext cx="485273" cy="377172"/>
          </a:xfrm>
          <a:prstGeom prst="rect">
            <a:avLst/>
          </a:prstGeom>
          <a:noFill/>
        </p:spPr>
        <p:txBody>
          <a:bodyPr wrap="square">
            <a:spAutoFit/>
          </a:bodyPr>
          <a:lstStyle/>
          <a:p>
            <a:r>
              <a:rPr lang="en-US" b="1" baseline="30000" dirty="0">
                <a:latin typeface="Gill Sans Nova Light" panose="020B0302020104020203" pitchFamily="34" charset="0"/>
              </a:rPr>
              <a:t>2</a:t>
            </a:r>
            <a:endParaRPr lang="en-US" dirty="0"/>
          </a:p>
        </p:txBody>
      </p:sp>
      <p:sp>
        <p:nvSpPr>
          <p:cNvPr id="15" name="Rectangle 14">
            <a:extLst>
              <a:ext uri="{FF2B5EF4-FFF2-40B4-BE49-F238E27FC236}">
                <a16:creationId xmlns:a16="http://schemas.microsoft.com/office/drawing/2014/main" id="{8D7A9068-46FD-4E7A-D436-86AED0788685}"/>
              </a:ext>
            </a:extLst>
          </p:cNvPr>
          <p:cNvSpPr/>
          <p:nvPr/>
        </p:nvSpPr>
        <p:spPr>
          <a:xfrm>
            <a:off x="5391088" y="4354836"/>
            <a:ext cx="4389519" cy="171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BA2F98-0E71-BDF4-B665-87E33D139945}"/>
              </a:ext>
            </a:extLst>
          </p:cNvPr>
          <p:cNvSpPr/>
          <p:nvPr/>
        </p:nvSpPr>
        <p:spPr>
          <a:xfrm>
            <a:off x="5576285" y="4088825"/>
            <a:ext cx="4284000" cy="126000"/>
          </a:xfrm>
          <a:prstGeom prst="rect">
            <a:avLst/>
          </a:prstGeom>
          <a:solidFill>
            <a:srgbClr val="137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0912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erial view of icebergs in Antarctica">
            <a:extLst>
              <a:ext uri="{FF2B5EF4-FFF2-40B4-BE49-F238E27FC236}">
                <a16:creationId xmlns:a16="http://schemas.microsoft.com/office/drawing/2014/main" id="{211104A9-7A95-52CD-CCDE-D6E6AA9FBD5A}"/>
              </a:ext>
            </a:extLst>
          </p:cNvPr>
          <p:cNvPicPr>
            <a:picLocks noChangeAspect="1"/>
          </p:cNvPicPr>
          <p:nvPr/>
        </p:nvPicPr>
        <p:blipFill rotWithShape="1">
          <a:blip r:embed="rId3"/>
          <a:srcRect l="41626" r="34089"/>
          <a:stretch/>
        </p:blipFill>
        <p:spPr>
          <a:xfrm>
            <a:off x="0" y="10"/>
            <a:ext cx="250445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D7A9068-46FD-4E7A-D436-86AED0788685}"/>
              </a:ext>
            </a:extLst>
          </p:cNvPr>
          <p:cNvSpPr/>
          <p:nvPr/>
        </p:nvSpPr>
        <p:spPr>
          <a:xfrm>
            <a:off x="5391088" y="4354836"/>
            <a:ext cx="4389519" cy="171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D67CE852-096F-1BED-FDB1-63AB75890CB3}"/>
              </a:ext>
            </a:extLst>
          </p:cNvPr>
          <p:cNvPicPr>
            <a:picLocks noChangeAspect="1"/>
          </p:cNvPicPr>
          <p:nvPr/>
        </p:nvPicPr>
        <p:blipFill>
          <a:blip r:embed="rId4"/>
          <a:stretch>
            <a:fillRect/>
          </a:stretch>
        </p:blipFill>
        <p:spPr>
          <a:xfrm>
            <a:off x="3515965" y="18288"/>
            <a:ext cx="5243946" cy="6911152"/>
          </a:xfrm>
          <a:prstGeom prst="rect">
            <a:avLst/>
          </a:prstGeom>
        </p:spPr>
      </p:pic>
      <p:grpSp>
        <p:nvGrpSpPr>
          <p:cNvPr id="14" name="Group 13">
            <a:extLst>
              <a:ext uri="{FF2B5EF4-FFF2-40B4-BE49-F238E27FC236}">
                <a16:creationId xmlns:a16="http://schemas.microsoft.com/office/drawing/2014/main" id="{E41163FA-5758-7A57-2420-2A04217FE700}"/>
              </a:ext>
            </a:extLst>
          </p:cNvPr>
          <p:cNvGrpSpPr/>
          <p:nvPr/>
        </p:nvGrpSpPr>
        <p:grpSpPr>
          <a:xfrm>
            <a:off x="-20832" y="5723895"/>
            <a:ext cx="2533523" cy="1088488"/>
            <a:chOff x="-20832" y="5723895"/>
            <a:chExt cx="2533523" cy="1088488"/>
          </a:xfrm>
        </p:grpSpPr>
        <p:pic>
          <p:nvPicPr>
            <p:cNvPr id="16" name="Picture 15">
              <a:extLst>
                <a:ext uri="{FF2B5EF4-FFF2-40B4-BE49-F238E27FC236}">
                  <a16:creationId xmlns:a16="http://schemas.microsoft.com/office/drawing/2014/main" id="{8F148BD4-84F0-F3D7-A014-D92AAF5DDECC}"/>
                </a:ext>
              </a:extLst>
            </p:cNvPr>
            <p:cNvPicPr>
              <a:picLocks noChangeAspect="1"/>
            </p:cNvPicPr>
            <p:nvPr/>
          </p:nvPicPr>
          <p:blipFill>
            <a:blip r:embed="rId5"/>
            <a:stretch>
              <a:fillRect/>
            </a:stretch>
          </p:blipFill>
          <p:spPr>
            <a:xfrm>
              <a:off x="118924" y="5986475"/>
              <a:ext cx="1885634" cy="825908"/>
            </a:xfrm>
            <a:prstGeom prst="rect">
              <a:avLst/>
            </a:prstGeom>
          </p:spPr>
        </p:pic>
        <p:sp>
          <p:nvSpPr>
            <p:cNvPr id="17" name="TextBox 16">
              <a:extLst>
                <a:ext uri="{FF2B5EF4-FFF2-40B4-BE49-F238E27FC236}">
                  <a16:creationId xmlns:a16="http://schemas.microsoft.com/office/drawing/2014/main" id="{CB9E0A98-2B33-F977-6789-C7DC37F21695}"/>
                </a:ext>
              </a:extLst>
            </p:cNvPr>
            <p:cNvSpPr txBox="1"/>
            <p:nvPr/>
          </p:nvSpPr>
          <p:spPr>
            <a:xfrm>
              <a:off x="-20832" y="5723895"/>
              <a:ext cx="2533523" cy="600164"/>
            </a:xfrm>
            <a:prstGeom prst="rect">
              <a:avLst/>
            </a:prstGeom>
            <a:noFill/>
          </p:spPr>
          <p:txBody>
            <a:bodyPr wrap="square" rtlCol="0">
              <a:spAutoFit/>
            </a:bodyPr>
            <a:lstStyle/>
            <a:p>
              <a:r>
                <a:rPr lang="en-US" sz="1100" dirty="0">
                  <a:solidFill>
                    <a:srgbClr val="F2F2F2"/>
                  </a:solidFill>
                  <a:latin typeface="Times" pitchFamily="2" charset="0"/>
                  <a:cs typeface="Times New Roman" panose="02020603050405020304" pitchFamily="18" charset="0"/>
                </a:rPr>
                <a:t>Maddie Shankle       @MaddieShankle</a:t>
              </a:r>
            </a:p>
            <a:p>
              <a:r>
                <a:rPr lang="en-US" sz="1100" dirty="0">
                  <a:solidFill>
                    <a:srgbClr val="F2F2F2"/>
                  </a:solidFill>
                  <a:latin typeface="Times" pitchFamily="2" charset="0"/>
                  <a:cs typeface="Times New Roman" panose="02020603050405020304" pitchFamily="18" charset="0"/>
                </a:rPr>
                <a:t>       mgs23@st-andrews.ac.uk</a:t>
              </a:r>
            </a:p>
            <a:p>
              <a:r>
                <a:rPr lang="en-US" sz="1100" dirty="0">
                  <a:solidFill>
                    <a:srgbClr val="F2F2F2"/>
                  </a:solidFill>
                  <a:latin typeface="Times" pitchFamily="2" charset="0"/>
                  <a:cs typeface="Times New Roman" panose="02020603050405020304" pitchFamily="18" charset="0"/>
                </a:rPr>
                <a:t>     </a:t>
              </a:r>
            </a:p>
          </p:txBody>
        </p:sp>
        <p:pic>
          <p:nvPicPr>
            <p:cNvPr id="18" name="Picture 2" descr="Twitter Logo transparent PNG - StickPNG">
              <a:extLst>
                <a:ext uri="{FF2B5EF4-FFF2-40B4-BE49-F238E27FC236}">
                  <a16:creationId xmlns:a16="http://schemas.microsoft.com/office/drawing/2014/main" id="{D16CAE96-8987-5D7A-F026-8611A401C1A6}"/>
                </a:ext>
              </a:extLst>
            </p:cNvPr>
            <p:cNvPicPr>
              <a:picLocks noChangeAspect="1" noChangeArrowheads="1"/>
            </p:cNvPicPr>
            <p:nvPr/>
          </p:nvPicPr>
          <p:blipFill>
            <a:blip r:embed="rId6">
              <a:biLevel thresh="25000"/>
              <a:extLst>
                <a:ext uri="{28A0092B-C50C-407E-A947-70E740481C1C}">
                  <a14:useLocalDpi xmlns:a14="http://schemas.microsoft.com/office/drawing/2010/main" val="0"/>
                </a:ext>
              </a:extLst>
            </a:blip>
            <a:srcRect/>
            <a:stretch>
              <a:fillRect/>
            </a:stretch>
          </p:blipFill>
          <p:spPr bwMode="auto">
            <a:xfrm>
              <a:off x="1061741" y="5768346"/>
              <a:ext cx="173678" cy="173678"/>
            </a:xfrm>
            <a:prstGeom prst="rect">
              <a:avLst/>
            </a:prstGeom>
            <a:noFill/>
            <a:extLst>
              <a:ext uri="{909E8E84-426E-40DD-AFC4-6F175D3DCCD1}">
                <a14:hiddenFill xmlns:a14="http://schemas.microsoft.com/office/drawing/2010/main">
                  <a:solidFill>
                    <a:srgbClr val="FFFFFF"/>
                  </a:solidFill>
                </a14:hiddenFill>
              </a:ext>
            </a:extLst>
          </p:spPr>
        </p:pic>
      </p:grpSp>
      <p:sp>
        <p:nvSpPr>
          <p:cNvPr id="24" name="TextBox 23">
            <a:extLst>
              <a:ext uri="{FF2B5EF4-FFF2-40B4-BE49-F238E27FC236}">
                <a16:creationId xmlns:a16="http://schemas.microsoft.com/office/drawing/2014/main" id="{981E2C12-F1E8-DD39-404E-92326099191F}"/>
              </a:ext>
            </a:extLst>
          </p:cNvPr>
          <p:cNvSpPr txBox="1"/>
          <p:nvPr/>
        </p:nvSpPr>
        <p:spPr>
          <a:xfrm>
            <a:off x="7423308" y="6642657"/>
            <a:ext cx="1901483" cy="253916"/>
          </a:xfrm>
          <a:prstGeom prst="rect">
            <a:avLst/>
          </a:prstGeom>
          <a:noFill/>
        </p:spPr>
        <p:txBody>
          <a:bodyPr wrap="none" rtlCol="0">
            <a:spAutoFit/>
          </a:bodyPr>
          <a:lstStyle/>
          <a:p>
            <a:r>
              <a:rPr lang="en-US" sz="1050" i="1" dirty="0">
                <a:latin typeface="Gill Sans Nova Light" panose="020B0302020104020203" pitchFamily="34" charset="0"/>
              </a:rPr>
              <a:t>[Data back to 140ka in progress]</a:t>
            </a:r>
          </a:p>
        </p:txBody>
      </p:sp>
      <p:sp>
        <p:nvSpPr>
          <p:cNvPr id="25" name="Rectangle 24">
            <a:extLst>
              <a:ext uri="{FF2B5EF4-FFF2-40B4-BE49-F238E27FC236}">
                <a16:creationId xmlns:a16="http://schemas.microsoft.com/office/drawing/2014/main" id="{23EABEAD-5987-E899-5E88-92D2245D9979}"/>
              </a:ext>
            </a:extLst>
          </p:cNvPr>
          <p:cNvSpPr/>
          <p:nvPr/>
        </p:nvSpPr>
        <p:spPr>
          <a:xfrm>
            <a:off x="9034780" y="4230573"/>
            <a:ext cx="426859" cy="1330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7FDC861-71C1-DF8E-D293-902DC1C7C60B}"/>
              </a:ext>
            </a:extLst>
          </p:cNvPr>
          <p:cNvSpPr/>
          <p:nvPr/>
        </p:nvSpPr>
        <p:spPr>
          <a:xfrm>
            <a:off x="4128094" y="4857750"/>
            <a:ext cx="4588163" cy="471488"/>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A0D2616-D2BD-DDAB-EDDC-137165888F51}"/>
              </a:ext>
            </a:extLst>
          </p:cNvPr>
          <p:cNvSpPr/>
          <p:nvPr/>
        </p:nvSpPr>
        <p:spPr>
          <a:xfrm>
            <a:off x="8158163" y="5327735"/>
            <a:ext cx="609128" cy="471488"/>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9F20F74C-60E8-049D-3949-51706CA247E9}"/>
              </a:ext>
            </a:extLst>
          </p:cNvPr>
          <p:cNvSpPr txBox="1"/>
          <p:nvPr/>
        </p:nvSpPr>
        <p:spPr>
          <a:xfrm>
            <a:off x="8898828" y="4383457"/>
            <a:ext cx="3150417" cy="830997"/>
          </a:xfrm>
          <a:prstGeom prst="rect">
            <a:avLst/>
          </a:prstGeom>
          <a:noFill/>
          <a:ln>
            <a:noFill/>
          </a:ln>
        </p:spPr>
        <p:txBody>
          <a:bodyPr wrap="square">
            <a:spAutoFit/>
          </a:bodyPr>
          <a:lstStyle/>
          <a:p>
            <a:r>
              <a:rPr lang="en-US" sz="2400" b="1" dirty="0">
                <a:solidFill>
                  <a:srgbClr val="029C06"/>
                </a:solidFill>
                <a:latin typeface="Gill Sans Nova Light" panose="020B0302020104020203" pitchFamily="34" charset="0"/>
              </a:rPr>
              <a:t>… respired carbon storage at depth</a:t>
            </a:r>
          </a:p>
        </p:txBody>
      </p:sp>
      <p:sp>
        <p:nvSpPr>
          <p:cNvPr id="22" name="Rectangle 21">
            <a:extLst>
              <a:ext uri="{FF2B5EF4-FFF2-40B4-BE49-F238E27FC236}">
                <a16:creationId xmlns:a16="http://schemas.microsoft.com/office/drawing/2014/main" id="{2A991F1A-90EC-4AF3-CC2D-E3D8CF7CAF14}"/>
              </a:ext>
            </a:extLst>
          </p:cNvPr>
          <p:cNvSpPr/>
          <p:nvPr/>
        </p:nvSpPr>
        <p:spPr>
          <a:xfrm>
            <a:off x="2984500" y="422031"/>
            <a:ext cx="5790172" cy="4435719"/>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E0E3CEC-0647-86D3-5512-4092D2C2E7E6}"/>
              </a:ext>
            </a:extLst>
          </p:cNvPr>
          <p:cNvSpPr/>
          <p:nvPr/>
        </p:nvSpPr>
        <p:spPr>
          <a:xfrm>
            <a:off x="3464628" y="158932"/>
            <a:ext cx="681051" cy="315317"/>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E6BFB79-02EB-2DE4-7A2E-EBE569EF3A93}"/>
              </a:ext>
            </a:extLst>
          </p:cNvPr>
          <p:cNvSpPr txBox="1"/>
          <p:nvPr/>
        </p:nvSpPr>
        <p:spPr>
          <a:xfrm>
            <a:off x="8374050" y="58751"/>
            <a:ext cx="3814901" cy="830997"/>
          </a:xfrm>
          <a:prstGeom prst="rect">
            <a:avLst/>
          </a:prstGeom>
          <a:noFill/>
          <a:ln>
            <a:noFill/>
          </a:ln>
        </p:spPr>
        <p:txBody>
          <a:bodyPr wrap="square">
            <a:spAutoFit/>
          </a:bodyPr>
          <a:lstStyle/>
          <a:p>
            <a:r>
              <a:rPr lang="en-US" sz="2400" b="1" dirty="0">
                <a:latin typeface="Gill Sans Nova Light" panose="020B0302020104020203" pitchFamily="34" charset="0"/>
              </a:rPr>
              <a:t>During periods of CO</a:t>
            </a:r>
            <a:r>
              <a:rPr lang="en-US" sz="2400" b="1" baseline="-25000" dirty="0">
                <a:latin typeface="Gill Sans Nova Light" panose="020B0302020104020203" pitchFamily="34" charset="0"/>
              </a:rPr>
              <a:t>2</a:t>
            </a:r>
            <a:r>
              <a:rPr lang="en-US" sz="2400" b="1" dirty="0">
                <a:latin typeface="Gill Sans Nova Light" panose="020B0302020104020203" pitchFamily="34" charset="0"/>
              </a:rPr>
              <a:t> decline, we record signals of…</a:t>
            </a:r>
          </a:p>
        </p:txBody>
      </p:sp>
    </p:spTree>
    <p:extLst>
      <p:ext uri="{BB962C8B-B14F-4D97-AF65-F5344CB8AC3E}">
        <p14:creationId xmlns:p14="http://schemas.microsoft.com/office/powerpoint/2010/main" val="2351113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erial view of icebergs in Antarctica">
            <a:extLst>
              <a:ext uri="{FF2B5EF4-FFF2-40B4-BE49-F238E27FC236}">
                <a16:creationId xmlns:a16="http://schemas.microsoft.com/office/drawing/2014/main" id="{211104A9-7A95-52CD-CCDE-D6E6AA9FBD5A}"/>
              </a:ext>
            </a:extLst>
          </p:cNvPr>
          <p:cNvPicPr>
            <a:picLocks noChangeAspect="1"/>
          </p:cNvPicPr>
          <p:nvPr/>
        </p:nvPicPr>
        <p:blipFill rotWithShape="1">
          <a:blip r:embed="rId3"/>
          <a:srcRect l="41626" r="34089"/>
          <a:stretch/>
        </p:blipFill>
        <p:spPr>
          <a:xfrm>
            <a:off x="0" y="10"/>
            <a:ext cx="250445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D7A9068-46FD-4E7A-D436-86AED0788685}"/>
              </a:ext>
            </a:extLst>
          </p:cNvPr>
          <p:cNvSpPr/>
          <p:nvPr/>
        </p:nvSpPr>
        <p:spPr>
          <a:xfrm>
            <a:off x="5391088" y="4354836"/>
            <a:ext cx="4389519" cy="171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844E9863-9D8D-2F3D-F595-21ABE8D661BE}"/>
              </a:ext>
            </a:extLst>
          </p:cNvPr>
          <p:cNvPicPr>
            <a:picLocks noChangeAspect="1"/>
          </p:cNvPicPr>
          <p:nvPr/>
        </p:nvPicPr>
        <p:blipFill>
          <a:blip r:embed="rId4"/>
          <a:stretch>
            <a:fillRect/>
          </a:stretch>
        </p:blipFill>
        <p:spPr>
          <a:xfrm>
            <a:off x="3515965" y="18288"/>
            <a:ext cx="5243946" cy="6911152"/>
          </a:xfrm>
          <a:prstGeom prst="rect">
            <a:avLst/>
          </a:prstGeom>
        </p:spPr>
      </p:pic>
      <p:grpSp>
        <p:nvGrpSpPr>
          <p:cNvPr id="19" name="Group 18">
            <a:extLst>
              <a:ext uri="{FF2B5EF4-FFF2-40B4-BE49-F238E27FC236}">
                <a16:creationId xmlns:a16="http://schemas.microsoft.com/office/drawing/2014/main" id="{109CC088-0F12-0549-2FA8-006414EA524F}"/>
              </a:ext>
            </a:extLst>
          </p:cNvPr>
          <p:cNvGrpSpPr/>
          <p:nvPr/>
        </p:nvGrpSpPr>
        <p:grpSpPr>
          <a:xfrm>
            <a:off x="8810194" y="5311366"/>
            <a:ext cx="2167686" cy="1007032"/>
            <a:chOff x="7315200" y="3429000"/>
            <a:chExt cx="2167686" cy="1007032"/>
          </a:xfrm>
        </p:grpSpPr>
        <p:cxnSp>
          <p:nvCxnSpPr>
            <p:cNvPr id="20" name="Straight Arrow Connector 19">
              <a:extLst>
                <a:ext uri="{FF2B5EF4-FFF2-40B4-BE49-F238E27FC236}">
                  <a16:creationId xmlns:a16="http://schemas.microsoft.com/office/drawing/2014/main" id="{125A81E0-1916-16A2-AEFA-AED839186ABE}"/>
                </a:ext>
              </a:extLst>
            </p:cNvPr>
            <p:cNvCxnSpPr>
              <a:cxnSpLocks/>
            </p:cNvCxnSpPr>
            <p:nvPr/>
          </p:nvCxnSpPr>
          <p:spPr>
            <a:xfrm>
              <a:off x="7315200" y="3592752"/>
              <a:ext cx="0" cy="843280"/>
            </a:xfrm>
            <a:prstGeom prst="straightConnector1">
              <a:avLst/>
            </a:prstGeom>
            <a:ln w="28575">
              <a:solidFill>
                <a:srgbClr val="92D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BB998D8-F4A8-B467-5036-F7B8148273F6}"/>
                </a:ext>
              </a:extLst>
            </p:cNvPr>
            <p:cNvSpPr txBox="1"/>
            <p:nvPr/>
          </p:nvSpPr>
          <p:spPr>
            <a:xfrm>
              <a:off x="7388087" y="3429000"/>
              <a:ext cx="2094799" cy="646331"/>
            </a:xfrm>
            <a:prstGeom prst="rect">
              <a:avLst/>
            </a:prstGeom>
            <a:noFill/>
            <a:ln>
              <a:noFill/>
            </a:ln>
          </p:spPr>
          <p:txBody>
            <a:bodyPr wrap="square">
              <a:spAutoFit/>
            </a:bodyPr>
            <a:lstStyle/>
            <a:p>
              <a:r>
                <a:rPr lang="en-US" sz="1400" b="1" dirty="0">
                  <a:solidFill>
                    <a:srgbClr val="92D050"/>
                  </a:solidFill>
                  <a:latin typeface="Gill Sans Nova Light" panose="020B0302020104020203" pitchFamily="34" charset="0"/>
                </a:rPr>
                <a:t>Anoxic/O</a:t>
              </a:r>
              <a:r>
                <a:rPr lang="en-US" sz="1400" b="1" baseline="-25000" dirty="0">
                  <a:solidFill>
                    <a:srgbClr val="92D050"/>
                  </a:solidFill>
                  <a:latin typeface="Gill Sans Nova Light" panose="020B0302020104020203" pitchFamily="34" charset="0"/>
                </a:rPr>
                <a:t>2</a:t>
              </a:r>
              <a:r>
                <a:rPr lang="en-US" sz="1400" b="1" dirty="0">
                  <a:solidFill>
                    <a:srgbClr val="92D050"/>
                  </a:solidFill>
                  <a:latin typeface="Gill Sans Nova Light" panose="020B0302020104020203" pitchFamily="34" charset="0"/>
                </a:rPr>
                <a:t> depletion</a:t>
              </a:r>
              <a:br>
                <a:rPr lang="en-US" sz="1400" b="1" dirty="0">
                  <a:solidFill>
                    <a:srgbClr val="92D050"/>
                  </a:solidFill>
                  <a:latin typeface="Gill Sans Nova Light" panose="020B0302020104020203" pitchFamily="34" charset="0"/>
                </a:rPr>
              </a:br>
              <a:r>
                <a:rPr lang="en-US" sz="1100" b="1" dirty="0">
                  <a:solidFill>
                    <a:srgbClr val="92D050"/>
                  </a:solidFill>
                  <a:latin typeface="Gill Sans Nova Light" panose="020B0302020104020203" pitchFamily="34" charset="0"/>
                </a:rPr>
                <a:t>(O</a:t>
              </a:r>
              <a:r>
                <a:rPr lang="en-US" sz="1100" b="1" baseline="-25000" dirty="0">
                  <a:solidFill>
                    <a:srgbClr val="92D050"/>
                  </a:solidFill>
                  <a:latin typeface="Gill Sans Nova Light" panose="020B0302020104020203" pitchFamily="34" charset="0"/>
                </a:rPr>
                <a:t>2</a:t>
              </a:r>
              <a:r>
                <a:rPr lang="en-US" sz="1100" b="1" dirty="0">
                  <a:solidFill>
                    <a:srgbClr val="92D050"/>
                  </a:solidFill>
                  <a:latin typeface="Gill Sans Nova Light" panose="020B0302020104020203" pitchFamily="34" charset="0"/>
                </a:rPr>
                <a:t> taken up by respiration of organic matter)</a:t>
              </a:r>
              <a:endParaRPr lang="en-US" sz="1100" b="1" dirty="0">
                <a:solidFill>
                  <a:srgbClr val="92D050"/>
                </a:solidFill>
              </a:endParaRPr>
            </a:p>
          </p:txBody>
        </p:sp>
      </p:grpSp>
      <p:sp>
        <p:nvSpPr>
          <p:cNvPr id="23" name="TextBox 22">
            <a:extLst>
              <a:ext uri="{FF2B5EF4-FFF2-40B4-BE49-F238E27FC236}">
                <a16:creationId xmlns:a16="http://schemas.microsoft.com/office/drawing/2014/main" id="{F4BE923F-3E1A-C24E-D458-F7256F5C250D}"/>
              </a:ext>
            </a:extLst>
          </p:cNvPr>
          <p:cNvSpPr txBox="1"/>
          <p:nvPr/>
        </p:nvSpPr>
        <p:spPr>
          <a:xfrm>
            <a:off x="8898828" y="4383457"/>
            <a:ext cx="3150417" cy="830997"/>
          </a:xfrm>
          <a:prstGeom prst="rect">
            <a:avLst/>
          </a:prstGeom>
          <a:noFill/>
          <a:ln>
            <a:noFill/>
          </a:ln>
        </p:spPr>
        <p:txBody>
          <a:bodyPr wrap="square">
            <a:spAutoFit/>
          </a:bodyPr>
          <a:lstStyle/>
          <a:p>
            <a:r>
              <a:rPr lang="en-US" sz="2400" b="1" dirty="0">
                <a:solidFill>
                  <a:srgbClr val="029C06"/>
                </a:solidFill>
                <a:latin typeface="Gill Sans Nova Light" panose="020B0302020104020203" pitchFamily="34" charset="0"/>
              </a:rPr>
              <a:t>… respired carbon storage at depth</a:t>
            </a:r>
          </a:p>
        </p:txBody>
      </p:sp>
      <p:sp>
        <p:nvSpPr>
          <p:cNvPr id="13" name="TextBox 12">
            <a:extLst>
              <a:ext uri="{FF2B5EF4-FFF2-40B4-BE49-F238E27FC236}">
                <a16:creationId xmlns:a16="http://schemas.microsoft.com/office/drawing/2014/main" id="{BF1C5574-3045-A3E1-8708-F37408DB9DD9}"/>
              </a:ext>
            </a:extLst>
          </p:cNvPr>
          <p:cNvSpPr txBox="1"/>
          <p:nvPr/>
        </p:nvSpPr>
        <p:spPr>
          <a:xfrm>
            <a:off x="8883081" y="6079871"/>
            <a:ext cx="2369120" cy="307777"/>
          </a:xfrm>
          <a:prstGeom prst="rect">
            <a:avLst/>
          </a:prstGeom>
          <a:noFill/>
          <a:ln>
            <a:noFill/>
          </a:ln>
        </p:spPr>
        <p:txBody>
          <a:bodyPr wrap="square">
            <a:spAutoFit/>
          </a:bodyPr>
          <a:lstStyle/>
          <a:p>
            <a:r>
              <a:rPr lang="en-US" sz="1400" b="1" dirty="0" err="1">
                <a:solidFill>
                  <a:srgbClr val="92D050"/>
                </a:solidFill>
                <a:latin typeface="Gill Sans Nova Light" panose="020B0302020104020203" pitchFamily="34" charset="0"/>
              </a:rPr>
              <a:t>oxic</a:t>
            </a:r>
            <a:endParaRPr lang="en-US" sz="1100" b="1" dirty="0">
              <a:solidFill>
                <a:srgbClr val="92D050"/>
              </a:solidFill>
            </a:endParaRPr>
          </a:p>
        </p:txBody>
      </p:sp>
      <p:grpSp>
        <p:nvGrpSpPr>
          <p:cNvPr id="14" name="Group 13">
            <a:extLst>
              <a:ext uri="{FF2B5EF4-FFF2-40B4-BE49-F238E27FC236}">
                <a16:creationId xmlns:a16="http://schemas.microsoft.com/office/drawing/2014/main" id="{E41163FA-5758-7A57-2420-2A04217FE700}"/>
              </a:ext>
            </a:extLst>
          </p:cNvPr>
          <p:cNvGrpSpPr/>
          <p:nvPr/>
        </p:nvGrpSpPr>
        <p:grpSpPr>
          <a:xfrm>
            <a:off x="-20832" y="5723895"/>
            <a:ext cx="2533523" cy="1088488"/>
            <a:chOff x="-20832" y="5723895"/>
            <a:chExt cx="2533523" cy="1088488"/>
          </a:xfrm>
        </p:grpSpPr>
        <p:pic>
          <p:nvPicPr>
            <p:cNvPr id="16" name="Picture 15">
              <a:extLst>
                <a:ext uri="{FF2B5EF4-FFF2-40B4-BE49-F238E27FC236}">
                  <a16:creationId xmlns:a16="http://schemas.microsoft.com/office/drawing/2014/main" id="{8F148BD4-84F0-F3D7-A014-D92AAF5DDECC}"/>
                </a:ext>
              </a:extLst>
            </p:cNvPr>
            <p:cNvPicPr>
              <a:picLocks noChangeAspect="1"/>
            </p:cNvPicPr>
            <p:nvPr/>
          </p:nvPicPr>
          <p:blipFill>
            <a:blip r:embed="rId5"/>
            <a:stretch>
              <a:fillRect/>
            </a:stretch>
          </p:blipFill>
          <p:spPr>
            <a:xfrm>
              <a:off x="118924" y="5986475"/>
              <a:ext cx="1885634" cy="825908"/>
            </a:xfrm>
            <a:prstGeom prst="rect">
              <a:avLst/>
            </a:prstGeom>
          </p:spPr>
        </p:pic>
        <p:sp>
          <p:nvSpPr>
            <p:cNvPr id="17" name="TextBox 16">
              <a:extLst>
                <a:ext uri="{FF2B5EF4-FFF2-40B4-BE49-F238E27FC236}">
                  <a16:creationId xmlns:a16="http://schemas.microsoft.com/office/drawing/2014/main" id="{CB9E0A98-2B33-F977-6789-C7DC37F21695}"/>
                </a:ext>
              </a:extLst>
            </p:cNvPr>
            <p:cNvSpPr txBox="1"/>
            <p:nvPr/>
          </p:nvSpPr>
          <p:spPr>
            <a:xfrm>
              <a:off x="-20832" y="5723895"/>
              <a:ext cx="2533523" cy="600164"/>
            </a:xfrm>
            <a:prstGeom prst="rect">
              <a:avLst/>
            </a:prstGeom>
            <a:noFill/>
          </p:spPr>
          <p:txBody>
            <a:bodyPr wrap="square" rtlCol="0">
              <a:spAutoFit/>
            </a:bodyPr>
            <a:lstStyle/>
            <a:p>
              <a:r>
                <a:rPr lang="en-US" sz="1100" dirty="0">
                  <a:solidFill>
                    <a:srgbClr val="F2F2F2"/>
                  </a:solidFill>
                  <a:latin typeface="Times" pitchFamily="2" charset="0"/>
                  <a:cs typeface="Times New Roman" panose="02020603050405020304" pitchFamily="18" charset="0"/>
                </a:rPr>
                <a:t>Maddie Shankle       @MaddieShankle</a:t>
              </a:r>
            </a:p>
            <a:p>
              <a:r>
                <a:rPr lang="en-US" sz="1100" dirty="0">
                  <a:solidFill>
                    <a:srgbClr val="F2F2F2"/>
                  </a:solidFill>
                  <a:latin typeface="Times" pitchFamily="2" charset="0"/>
                  <a:cs typeface="Times New Roman" panose="02020603050405020304" pitchFamily="18" charset="0"/>
                </a:rPr>
                <a:t>       mgs23@st-andrews.ac.uk</a:t>
              </a:r>
            </a:p>
            <a:p>
              <a:r>
                <a:rPr lang="en-US" sz="1100" dirty="0">
                  <a:solidFill>
                    <a:srgbClr val="F2F2F2"/>
                  </a:solidFill>
                  <a:latin typeface="Times" pitchFamily="2" charset="0"/>
                  <a:cs typeface="Times New Roman" panose="02020603050405020304" pitchFamily="18" charset="0"/>
                </a:rPr>
                <a:t>     </a:t>
              </a:r>
            </a:p>
          </p:txBody>
        </p:sp>
        <p:pic>
          <p:nvPicPr>
            <p:cNvPr id="18" name="Picture 2" descr="Twitter Logo transparent PNG - StickPNG">
              <a:extLst>
                <a:ext uri="{FF2B5EF4-FFF2-40B4-BE49-F238E27FC236}">
                  <a16:creationId xmlns:a16="http://schemas.microsoft.com/office/drawing/2014/main" id="{D16CAE96-8987-5D7A-F026-8611A401C1A6}"/>
                </a:ext>
              </a:extLst>
            </p:cNvPr>
            <p:cNvPicPr>
              <a:picLocks noChangeAspect="1" noChangeArrowheads="1"/>
            </p:cNvPicPr>
            <p:nvPr/>
          </p:nvPicPr>
          <p:blipFill>
            <a:blip r:embed="rId6">
              <a:biLevel thresh="25000"/>
              <a:extLst>
                <a:ext uri="{28A0092B-C50C-407E-A947-70E740481C1C}">
                  <a14:useLocalDpi xmlns:a14="http://schemas.microsoft.com/office/drawing/2010/main" val="0"/>
                </a:ext>
              </a:extLst>
            </a:blip>
            <a:srcRect/>
            <a:stretch>
              <a:fillRect/>
            </a:stretch>
          </p:blipFill>
          <p:spPr bwMode="auto">
            <a:xfrm>
              <a:off x="1061741" y="5768346"/>
              <a:ext cx="173678" cy="173678"/>
            </a:xfrm>
            <a:prstGeom prst="rect">
              <a:avLst/>
            </a:prstGeom>
            <a:noFill/>
            <a:extLst>
              <a:ext uri="{909E8E84-426E-40DD-AFC4-6F175D3DCCD1}">
                <a14:hiddenFill xmlns:a14="http://schemas.microsoft.com/office/drawing/2010/main">
                  <a:solidFill>
                    <a:srgbClr val="FFFFFF"/>
                  </a:solidFill>
                </a14:hiddenFill>
              </a:ext>
            </a:extLst>
          </p:spPr>
        </p:pic>
      </p:grpSp>
      <p:sp>
        <p:nvSpPr>
          <p:cNvPr id="24" name="TextBox 23">
            <a:extLst>
              <a:ext uri="{FF2B5EF4-FFF2-40B4-BE49-F238E27FC236}">
                <a16:creationId xmlns:a16="http://schemas.microsoft.com/office/drawing/2014/main" id="{981E2C12-F1E8-DD39-404E-92326099191F}"/>
              </a:ext>
            </a:extLst>
          </p:cNvPr>
          <p:cNvSpPr txBox="1"/>
          <p:nvPr/>
        </p:nvSpPr>
        <p:spPr>
          <a:xfrm>
            <a:off x="7423308" y="6642657"/>
            <a:ext cx="1901483" cy="253916"/>
          </a:xfrm>
          <a:prstGeom prst="rect">
            <a:avLst/>
          </a:prstGeom>
          <a:noFill/>
        </p:spPr>
        <p:txBody>
          <a:bodyPr wrap="none" rtlCol="0">
            <a:spAutoFit/>
          </a:bodyPr>
          <a:lstStyle/>
          <a:p>
            <a:r>
              <a:rPr lang="en-US" sz="1050" i="1" dirty="0">
                <a:latin typeface="Gill Sans Nova Light" panose="020B0302020104020203" pitchFamily="34" charset="0"/>
              </a:rPr>
              <a:t>[Data back to 140ka in progress]</a:t>
            </a:r>
          </a:p>
        </p:txBody>
      </p:sp>
      <p:cxnSp>
        <p:nvCxnSpPr>
          <p:cNvPr id="30" name="Straight Arrow Connector 29">
            <a:extLst>
              <a:ext uri="{FF2B5EF4-FFF2-40B4-BE49-F238E27FC236}">
                <a16:creationId xmlns:a16="http://schemas.microsoft.com/office/drawing/2014/main" id="{CF70F422-0821-518F-2B0D-E867F7E74954}"/>
              </a:ext>
            </a:extLst>
          </p:cNvPr>
          <p:cNvCxnSpPr>
            <a:cxnSpLocks/>
          </p:cNvCxnSpPr>
          <p:nvPr/>
        </p:nvCxnSpPr>
        <p:spPr>
          <a:xfrm>
            <a:off x="6103634" y="5720931"/>
            <a:ext cx="6654" cy="483166"/>
          </a:xfrm>
          <a:prstGeom prst="straightConnector1">
            <a:avLst/>
          </a:prstGeom>
          <a:ln w="28575">
            <a:solidFill>
              <a:srgbClr val="92D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ECC8CD9A-983C-7C7B-7885-A31B0FEF08B6}"/>
              </a:ext>
            </a:extLst>
          </p:cNvPr>
          <p:cNvCxnSpPr>
            <a:cxnSpLocks/>
          </p:cNvCxnSpPr>
          <p:nvPr/>
        </p:nvCxnSpPr>
        <p:spPr>
          <a:xfrm>
            <a:off x="4933646" y="5520230"/>
            <a:ext cx="0" cy="683867"/>
          </a:xfrm>
          <a:prstGeom prst="straightConnector1">
            <a:avLst/>
          </a:prstGeom>
          <a:ln w="28575">
            <a:solidFill>
              <a:srgbClr val="92D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8475D9F8-1FEC-FABF-3380-870261965629}"/>
              </a:ext>
            </a:extLst>
          </p:cNvPr>
          <p:cNvCxnSpPr>
            <a:cxnSpLocks/>
          </p:cNvCxnSpPr>
          <p:nvPr/>
        </p:nvCxnSpPr>
        <p:spPr>
          <a:xfrm>
            <a:off x="6673546" y="6043621"/>
            <a:ext cx="0" cy="229726"/>
          </a:xfrm>
          <a:prstGeom prst="straightConnector1">
            <a:avLst/>
          </a:prstGeom>
          <a:ln w="28575">
            <a:solidFill>
              <a:srgbClr val="92D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006BF7BD-8AED-9B4B-2943-C99D97FDC186}"/>
              </a:ext>
            </a:extLst>
          </p:cNvPr>
          <p:cNvSpPr/>
          <p:nvPr/>
        </p:nvSpPr>
        <p:spPr>
          <a:xfrm>
            <a:off x="2984500" y="422031"/>
            <a:ext cx="5790172" cy="4435719"/>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469FE17-B72A-66C0-266A-34E646052C35}"/>
              </a:ext>
            </a:extLst>
          </p:cNvPr>
          <p:cNvSpPr/>
          <p:nvPr/>
        </p:nvSpPr>
        <p:spPr>
          <a:xfrm>
            <a:off x="4128094" y="4857750"/>
            <a:ext cx="4588163" cy="471488"/>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E6BFB79-02EB-2DE4-7A2E-EBE569EF3A93}"/>
              </a:ext>
            </a:extLst>
          </p:cNvPr>
          <p:cNvSpPr txBox="1"/>
          <p:nvPr/>
        </p:nvSpPr>
        <p:spPr>
          <a:xfrm>
            <a:off x="8374050" y="58751"/>
            <a:ext cx="3814901" cy="830997"/>
          </a:xfrm>
          <a:prstGeom prst="rect">
            <a:avLst/>
          </a:prstGeom>
          <a:noFill/>
          <a:ln>
            <a:noFill/>
          </a:ln>
        </p:spPr>
        <p:txBody>
          <a:bodyPr wrap="square">
            <a:spAutoFit/>
          </a:bodyPr>
          <a:lstStyle/>
          <a:p>
            <a:r>
              <a:rPr lang="en-US" sz="2400" b="1" dirty="0">
                <a:latin typeface="Gill Sans Nova Light" panose="020B0302020104020203" pitchFamily="34" charset="0"/>
              </a:rPr>
              <a:t>During periods of CO</a:t>
            </a:r>
            <a:r>
              <a:rPr lang="en-US" sz="2400" b="1" baseline="-25000" dirty="0">
                <a:latin typeface="Gill Sans Nova Light" panose="020B0302020104020203" pitchFamily="34" charset="0"/>
              </a:rPr>
              <a:t>2</a:t>
            </a:r>
            <a:r>
              <a:rPr lang="en-US" sz="2400" b="1" dirty="0">
                <a:latin typeface="Gill Sans Nova Light" panose="020B0302020104020203" pitchFamily="34" charset="0"/>
              </a:rPr>
              <a:t> decline, we record signals of…</a:t>
            </a:r>
          </a:p>
        </p:txBody>
      </p:sp>
      <p:sp>
        <p:nvSpPr>
          <p:cNvPr id="36" name="Rectangle 35">
            <a:extLst>
              <a:ext uri="{FF2B5EF4-FFF2-40B4-BE49-F238E27FC236}">
                <a16:creationId xmlns:a16="http://schemas.microsoft.com/office/drawing/2014/main" id="{896EC980-8B7A-F965-66E0-B2ADAE5D094D}"/>
              </a:ext>
            </a:extLst>
          </p:cNvPr>
          <p:cNvSpPr/>
          <p:nvPr/>
        </p:nvSpPr>
        <p:spPr>
          <a:xfrm>
            <a:off x="8158163" y="5327735"/>
            <a:ext cx="609128" cy="471488"/>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E54E20F-E4F0-4461-6854-1B10DA5CD1B3}"/>
              </a:ext>
            </a:extLst>
          </p:cNvPr>
          <p:cNvSpPr/>
          <p:nvPr/>
        </p:nvSpPr>
        <p:spPr>
          <a:xfrm>
            <a:off x="3464628" y="158932"/>
            <a:ext cx="681051" cy="315317"/>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0857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erial view of icebergs in Antarctica">
            <a:extLst>
              <a:ext uri="{FF2B5EF4-FFF2-40B4-BE49-F238E27FC236}">
                <a16:creationId xmlns:a16="http://schemas.microsoft.com/office/drawing/2014/main" id="{211104A9-7A95-52CD-CCDE-D6E6AA9FBD5A}"/>
              </a:ext>
            </a:extLst>
          </p:cNvPr>
          <p:cNvPicPr>
            <a:picLocks noChangeAspect="1"/>
          </p:cNvPicPr>
          <p:nvPr/>
        </p:nvPicPr>
        <p:blipFill rotWithShape="1">
          <a:blip r:embed="rId3"/>
          <a:srcRect l="41626" r="34089"/>
          <a:stretch/>
        </p:blipFill>
        <p:spPr>
          <a:xfrm>
            <a:off x="0" y="10"/>
            <a:ext cx="250445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5" name="Rectangle 14">
            <a:extLst>
              <a:ext uri="{FF2B5EF4-FFF2-40B4-BE49-F238E27FC236}">
                <a16:creationId xmlns:a16="http://schemas.microsoft.com/office/drawing/2014/main" id="{8D7A9068-46FD-4E7A-D436-86AED0788685}"/>
              </a:ext>
            </a:extLst>
          </p:cNvPr>
          <p:cNvSpPr/>
          <p:nvPr/>
        </p:nvSpPr>
        <p:spPr>
          <a:xfrm>
            <a:off x="5391088" y="4354836"/>
            <a:ext cx="4389519" cy="171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DED3E12-299B-5FBD-E38A-338F2188694D}"/>
              </a:ext>
            </a:extLst>
          </p:cNvPr>
          <p:cNvSpPr txBox="1"/>
          <p:nvPr/>
        </p:nvSpPr>
        <p:spPr>
          <a:xfrm>
            <a:off x="8374050" y="58751"/>
            <a:ext cx="3817949" cy="830997"/>
          </a:xfrm>
          <a:prstGeom prst="rect">
            <a:avLst/>
          </a:prstGeom>
          <a:noFill/>
          <a:ln>
            <a:noFill/>
          </a:ln>
        </p:spPr>
        <p:txBody>
          <a:bodyPr wrap="square">
            <a:spAutoFit/>
          </a:bodyPr>
          <a:lstStyle/>
          <a:p>
            <a:r>
              <a:rPr lang="en-US" sz="2400" b="1" dirty="0">
                <a:latin typeface="Gill Sans Nova Light" panose="020B0302020104020203" pitchFamily="34" charset="0"/>
              </a:rPr>
              <a:t>During periods of CO</a:t>
            </a:r>
            <a:r>
              <a:rPr lang="en-US" sz="2400" b="1" baseline="-25000" dirty="0">
                <a:latin typeface="Gill Sans Nova Light" panose="020B0302020104020203" pitchFamily="34" charset="0"/>
              </a:rPr>
              <a:t>2</a:t>
            </a:r>
            <a:r>
              <a:rPr lang="en-US" sz="2400" b="1" dirty="0">
                <a:latin typeface="Gill Sans Nova Light" panose="020B0302020104020203" pitchFamily="34" charset="0"/>
              </a:rPr>
              <a:t> decline, we record signals of…</a:t>
            </a:r>
          </a:p>
        </p:txBody>
      </p:sp>
      <p:sp>
        <p:nvSpPr>
          <p:cNvPr id="8" name="TextBox 7">
            <a:extLst>
              <a:ext uri="{FF2B5EF4-FFF2-40B4-BE49-F238E27FC236}">
                <a16:creationId xmlns:a16="http://schemas.microsoft.com/office/drawing/2014/main" id="{EC430CAD-2117-AB12-EB92-CFC0958E94BE}"/>
              </a:ext>
            </a:extLst>
          </p:cNvPr>
          <p:cNvSpPr txBox="1"/>
          <p:nvPr/>
        </p:nvSpPr>
        <p:spPr>
          <a:xfrm>
            <a:off x="8835821" y="2349954"/>
            <a:ext cx="2893024" cy="461665"/>
          </a:xfrm>
          <a:prstGeom prst="rect">
            <a:avLst/>
          </a:prstGeom>
          <a:noFill/>
          <a:ln>
            <a:noFill/>
          </a:ln>
        </p:spPr>
        <p:txBody>
          <a:bodyPr wrap="square">
            <a:spAutoFit/>
          </a:bodyPr>
          <a:lstStyle/>
          <a:p>
            <a:r>
              <a:rPr lang="en-US" sz="2400" b="1" dirty="0">
                <a:solidFill>
                  <a:schemeClr val="accent1">
                    <a:lumMod val="60000"/>
                    <a:lumOff val="40000"/>
                  </a:schemeClr>
                </a:solidFill>
                <a:latin typeface="Gill Sans Nova Light" panose="020B0302020104020203" pitchFamily="34" charset="0"/>
              </a:rPr>
              <a:t>… deep-water cooling</a:t>
            </a:r>
          </a:p>
        </p:txBody>
      </p:sp>
      <p:pic>
        <p:nvPicPr>
          <p:cNvPr id="22" name="Picture 21">
            <a:extLst>
              <a:ext uri="{FF2B5EF4-FFF2-40B4-BE49-F238E27FC236}">
                <a16:creationId xmlns:a16="http://schemas.microsoft.com/office/drawing/2014/main" id="{E015546C-A3AF-62D8-894B-FF7A77970431}"/>
              </a:ext>
            </a:extLst>
          </p:cNvPr>
          <p:cNvPicPr>
            <a:picLocks noChangeAspect="1"/>
          </p:cNvPicPr>
          <p:nvPr/>
        </p:nvPicPr>
        <p:blipFill>
          <a:blip r:embed="rId4"/>
          <a:stretch>
            <a:fillRect/>
          </a:stretch>
        </p:blipFill>
        <p:spPr>
          <a:xfrm>
            <a:off x="3515965" y="18288"/>
            <a:ext cx="5243946" cy="6911152"/>
          </a:xfrm>
          <a:prstGeom prst="rect">
            <a:avLst/>
          </a:prstGeom>
        </p:spPr>
      </p:pic>
      <p:sp>
        <p:nvSpPr>
          <p:cNvPr id="9" name="Rectangle 8">
            <a:extLst>
              <a:ext uri="{FF2B5EF4-FFF2-40B4-BE49-F238E27FC236}">
                <a16:creationId xmlns:a16="http://schemas.microsoft.com/office/drawing/2014/main" id="{1662D55C-C36F-1668-1A3E-11D0D8B05D32}"/>
              </a:ext>
            </a:extLst>
          </p:cNvPr>
          <p:cNvSpPr/>
          <p:nvPr/>
        </p:nvSpPr>
        <p:spPr>
          <a:xfrm>
            <a:off x="5090571" y="766637"/>
            <a:ext cx="1635760" cy="965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213EC2A8-A251-3898-1E8D-CBD6DD4062D8}"/>
              </a:ext>
            </a:extLst>
          </p:cNvPr>
          <p:cNvGrpSpPr/>
          <p:nvPr/>
        </p:nvGrpSpPr>
        <p:grpSpPr>
          <a:xfrm>
            <a:off x="-20832" y="5723895"/>
            <a:ext cx="2533523" cy="1088488"/>
            <a:chOff x="-20832" y="5723895"/>
            <a:chExt cx="2533523" cy="1088488"/>
          </a:xfrm>
        </p:grpSpPr>
        <p:pic>
          <p:nvPicPr>
            <p:cNvPr id="13" name="Picture 12">
              <a:extLst>
                <a:ext uri="{FF2B5EF4-FFF2-40B4-BE49-F238E27FC236}">
                  <a16:creationId xmlns:a16="http://schemas.microsoft.com/office/drawing/2014/main" id="{F3FA90C6-3C3F-7A67-AC37-6C51A7D35933}"/>
                </a:ext>
              </a:extLst>
            </p:cNvPr>
            <p:cNvPicPr>
              <a:picLocks noChangeAspect="1"/>
            </p:cNvPicPr>
            <p:nvPr/>
          </p:nvPicPr>
          <p:blipFill>
            <a:blip r:embed="rId5"/>
            <a:stretch>
              <a:fillRect/>
            </a:stretch>
          </p:blipFill>
          <p:spPr>
            <a:xfrm>
              <a:off x="118924" y="5986475"/>
              <a:ext cx="1885634" cy="825908"/>
            </a:xfrm>
            <a:prstGeom prst="rect">
              <a:avLst/>
            </a:prstGeom>
          </p:spPr>
        </p:pic>
        <p:sp>
          <p:nvSpPr>
            <p:cNvPr id="14" name="TextBox 13">
              <a:extLst>
                <a:ext uri="{FF2B5EF4-FFF2-40B4-BE49-F238E27FC236}">
                  <a16:creationId xmlns:a16="http://schemas.microsoft.com/office/drawing/2014/main" id="{07FC8FDD-D0B7-AB53-28EF-DF66FEF0D043}"/>
                </a:ext>
              </a:extLst>
            </p:cNvPr>
            <p:cNvSpPr txBox="1"/>
            <p:nvPr/>
          </p:nvSpPr>
          <p:spPr>
            <a:xfrm>
              <a:off x="-20832" y="5723895"/>
              <a:ext cx="2533523" cy="600164"/>
            </a:xfrm>
            <a:prstGeom prst="rect">
              <a:avLst/>
            </a:prstGeom>
            <a:noFill/>
          </p:spPr>
          <p:txBody>
            <a:bodyPr wrap="square" rtlCol="0">
              <a:spAutoFit/>
            </a:bodyPr>
            <a:lstStyle/>
            <a:p>
              <a:r>
                <a:rPr lang="en-US" sz="1100" dirty="0">
                  <a:solidFill>
                    <a:srgbClr val="F2F2F2"/>
                  </a:solidFill>
                  <a:latin typeface="Times" pitchFamily="2" charset="0"/>
                  <a:cs typeface="Times New Roman" panose="02020603050405020304" pitchFamily="18" charset="0"/>
                </a:rPr>
                <a:t>Maddie Shankle       @MaddieShankle</a:t>
              </a:r>
            </a:p>
            <a:p>
              <a:r>
                <a:rPr lang="en-US" sz="1100" dirty="0">
                  <a:solidFill>
                    <a:srgbClr val="F2F2F2"/>
                  </a:solidFill>
                  <a:latin typeface="Times" pitchFamily="2" charset="0"/>
                  <a:cs typeface="Times New Roman" panose="02020603050405020304" pitchFamily="18" charset="0"/>
                </a:rPr>
                <a:t>       mgs23@st-andrews.ac.uk</a:t>
              </a:r>
            </a:p>
            <a:p>
              <a:r>
                <a:rPr lang="en-US" sz="1100" dirty="0">
                  <a:solidFill>
                    <a:srgbClr val="F2F2F2"/>
                  </a:solidFill>
                  <a:latin typeface="Times" pitchFamily="2" charset="0"/>
                  <a:cs typeface="Times New Roman" panose="02020603050405020304" pitchFamily="18" charset="0"/>
                </a:rPr>
                <a:t>     </a:t>
              </a:r>
            </a:p>
          </p:txBody>
        </p:sp>
        <p:pic>
          <p:nvPicPr>
            <p:cNvPr id="16" name="Picture 2" descr="Twitter Logo transparent PNG - StickPNG">
              <a:extLst>
                <a:ext uri="{FF2B5EF4-FFF2-40B4-BE49-F238E27FC236}">
                  <a16:creationId xmlns:a16="http://schemas.microsoft.com/office/drawing/2014/main" id="{C631AD22-9BC4-B5C2-5210-97B96862D8B5}"/>
                </a:ext>
              </a:extLst>
            </p:cNvPr>
            <p:cNvPicPr>
              <a:picLocks noChangeAspect="1" noChangeArrowheads="1"/>
            </p:cNvPicPr>
            <p:nvPr/>
          </p:nvPicPr>
          <p:blipFill>
            <a:blip r:embed="rId6">
              <a:biLevel thresh="25000"/>
              <a:extLst>
                <a:ext uri="{28A0092B-C50C-407E-A947-70E740481C1C}">
                  <a14:useLocalDpi xmlns:a14="http://schemas.microsoft.com/office/drawing/2010/main" val="0"/>
                </a:ext>
              </a:extLst>
            </a:blip>
            <a:srcRect/>
            <a:stretch>
              <a:fillRect/>
            </a:stretch>
          </p:blipFill>
          <p:spPr bwMode="auto">
            <a:xfrm>
              <a:off x="1061741" y="5768346"/>
              <a:ext cx="173678" cy="173678"/>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TextBox 16">
            <a:extLst>
              <a:ext uri="{FF2B5EF4-FFF2-40B4-BE49-F238E27FC236}">
                <a16:creationId xmlns:a16="http://schemas.microsoft.com/office/drawing/2014/main" id="{F6C1EF9B-88C1-2C75-7958-E51CDF95FE71}"/>
              </a:ext>
            </a:extLst>
          </p:cNvPr>
          <p:cNvSpPr txBox="1"/>
          <p:nvPr/>
        </p:nvSpPr>
        <p:spPr>
          <a:xfrm>
            <a:off x="7423308" y="6642657"/>
            <a:ext cx="1901483" cy="253916"/>
          </a:xfrm>
          <a:prstGeom prst="rect">
            <a:avLst/>
          </a:prstGeom>
          <a:noFill/>
        </p:spPr>
        <p:txBody>
          <a:bodyPr wrap="none" rtlCol="0">
            <a:spAutoFit/>
          </a:bodyPr>
          <a:lstStyle/>
          <a:p>
            <a:r>
              <a:rPr lang="en-US" sz="1050" i="1" dirty="0">
                <a:latin typeface="Gill Sans Nova Light" panose="020B0302020104020203" pitchFamily="34" charset="0"/>
              </a:rPr>
              <a:t>[Data back to 140ka in progress]</a:t>
            </a:r>
          </a:p>
        </p:txBody>
      </p:sp>
      <p:sp>
        <p:nvSpPr>
          <p:cNvPr id="18" name="TextBox 17">
            <a:extLst>
              <a:ext uri="{FF2B5EF4-FFF2-40B4-BE49-F238E27FC236}">
                <a16:creationId xmlns:a16="http://schemas.microsoft.com/office/drawing/2014/main" id="{06B315C0-39EB-3047-99A9-885686DD41D0}"/>
              </a:ext>
            </a:extLst>
          </p:cNvPr>
          <p:cNvSpPr txBox="1"/>
          <p:nvPr/>
        </p:nvSpPr>
        <p:spPr>
          <a:xfrm>
            <a:off x="8835821" y="5192980"/>
            <a:ext cx="3150417" cy="830997"/>
          </a:xfrm>
          <a:prstGeom prst="rect">
            <a:avLst/>
          </a:prstGeom>
          <a:noFill/>
          <a:ln>
            <a:noFill/>
          </a:ln>
        </p:spPr>
        <p:txBody>
          <a:bodyPr wrap="square">
            <a:spAutoFit/>
          </a:bodyPr>
          <a:lstStyle/>
          <a:p>
            <a:r>
              <a:rPr lang="en-US" sz="2400" b="1" dirty="0">
                <a:solidFill>
                  <a:srgbClr val="029C06"/>
                </a:solidFill>
                <a:latin typeface="Gill Sans Nova Light" panose="020B0302020104020203" pitchFamily="34" charset="0"/>
              </a:rPr>
              <a:t>… respired carbon storage at depth</a:t>
            </a:r>
          </a:p>
        </p:txBody>
      </p:sp>
      <p:sp>
        <p:nvSpPr>
          <p:cNvPr id="20" name="TextBox 19">
            <a:extLst>
              <a:ext uri="{FF2B5EF4-FFF2-40B4-BE49-F238E27FC236}">
                <a16:creationId xmlns:a16="http://schemas.microsoft.com/office/drawing/2014/main" id="{16CDF47C-3D1B-D6D0-D0D6-7D563507AAE8}"/>
              </a:ext>
            </a:extLst>
          </p:cNvPr>
          <p:cNvSpPr txBox="1"/>
          <p:nvPr/>
        </p:nvSpPr>
        <p:spPr>
          <a:xfrm>
            <a:off x="8835821" y="3856326"/>
            <a:ext cx="2893024" cy="830997"/>
          </a:xfrm>
          <a:prstGeom prst="rect">
            <a:avLst/>
          </a:prstGeom>
          <a:noFill/>
          <a:ln>
            <a:noFill/>
          </a:ln>
        </p:spPr>
        <p:txBody>
          <a:bodyPr wrap="square">
            <a:spAutoFit/>
          </a:bodyPr>
          <a:lstStyle/>
          <a:p>
            <a:r>
              <a:rPr lang="en-US" sz="2400" b="1" dirty="0">
                <a:solidFill>
                  <a:srgbClr val="89880F"/>
                </a:solidFill>
                <a:latin typeface="Gill Sans Nova Light" panose="020B0302020104020203" pitchFamily="34" charset="0"/>
              </a:rPr>
              <a:t>… accumulation of carbon in deep waters</a:t>
            </a:r>
          </a:p>
        </p:txBody>
      </p:sp>
    </p:spTree>
    <p:extLst>
      <p:ext uri="{BB962C8B-B14F-4D97-AF65-F5344CB8AC3E}">
        <p14:creationId xmlns:p14="http://schemas.microsoft.com/office/powerpoint/2010/main" val="3232228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erial view of icebergs in Antarctica">
            <a:extLst>
              <a:ext uri="{FF2B5EF4-FFF2-40B4-BE49-F238E27FC236}">
                <a16:creationId xmlns:a16="http://schemas.microsoft.com/office/drawing/2014/main" id="{211104A9-7A95-52CD-CCDE-D6E6AA9FBD5A}"/>
              </a:ext>
            </a:extLst>
          </p:cNvPr>
          <p:cNvPicPr>
            <a:picLocks noChangeAspect="1"/>
          </p:cNvPicPr>
          <p:nvPr/>
        </p:nvPicPr>
        <p:blipFill rotWithShape="1">
          <a:blip r:embed="rId3"/>
          <a:srcRect l="41626" r="34089"/>
          <a:stretch/>
        </p:blipFill>
        <p:spPr>
          <a:xfrm>
            <a:off x="0" y="10"/>
            <a:ext cx="250445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D7A9068-46FD-4E7A-D436-86AED0788685}"/>
              </a:ext>
            </a:extLst>
          </p:cNvPr>
          <p:cNvSpPr/>
          <p:nvPr/>
        </p:nvSpPr>
        <p:spPr>
          <a:xfrm>
            <a:off x="5391088" y="4354836"/>
            <a:ext cx="4389519" cy="171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7E13E9DB-E294-6202-0792-A337001E77B0}"/>
              </a:ext>
            </a:extLst>
          </p:cNvPr>
          <p:cNvSpPr>
            <a:spLocks noGrp="1"/>
          </p:cNvSpPr>
          <p:nvPr>
            <p:ph type="ctrTitle"/>
          </p:nvPr>
        </p:nvSpPr>
        <p:spPr>
          <a:xfrm>
            <a:off x="2168438" y="20770"/>
            <a:ext cx="10036061" cy="915439"/>
          </a:xfrm>
        </p:spPr>
        <p:txBody>
          <a:bodyPr anchor="ctr">
            <a:noAutofit/>
          </a:bodyPr>
          <a:lstStyle/>
          <a:p>
            <a:r>
              <a:rPr lang="en-GB" sz="4000" b="1" dirty="0">
                <a:latin typeface="Gill Sans Nova Light" panose="020B0302020104020203" pitchFamily="34" charset="0"/>
                <a:cs typeface="Arial" panose="020B0604020202020204" pitchFamily="34" charset="0"/>
              </a:rPr>
              <a:t>Same sense of change in millennial-scale variations</a:t>
            </a:r>
            <a:endParaRPr lang="en-US" sz="4000" dirty="0"/>
          </a:p>
        </p:txBody>
      </p:sp>
      <p:grpSp>
        <p:nvGrpSpPr>
          <p:cNvPr id="16" name="Group 15">
            <a:extLst>
              <a:ext uri="{FF2B5EF4-FFF2-40B4-BE49-F238E27FC236}">
                <a16:creationId xmlns:a16="http://schemas.microsoft.com/office/drawing/2014/main" id="{0C954026-B58E-D675-556A-C59316B79641}"/>
              </a:ext>
            </a:extLst>
          </p:cNvPr>
          <p:cNvGrpSpPr>
            <a:grpSpLocks noChangeAspect="1"/>
          </p:cNvGrpSpPr>
          <p:nvPr/>
        </p:nvGrpSpPr>
        <p:grpSpPr>
          <a:xfrm>
            <a:off x="2481306" y="4849794"/>
            <a:ext cx="1500645" cy="2006546"/>
            <a:chOff x="2504454" y="3839761"/>
            <a:chExt cx="2264678" cy="3028152"/>
          </a:xfrm>
        </p:grpSpPr>
        <p:pic>
          <p:nvPicPr>
            <p:cNvPr id="17" name="Picture 16">
              <a:extLst>
                <a:ext uri="{FF2B5EF4-FFF2-40B4-BE49-F238E27FC236}">
                  <a16:creationId xmlns:a16="http://schemas.microsoft.com/office/drawing/2014/main" id="{36953193-7BA2-DDA2-6983-DC4904D0561A}"/>
                </a:ext>
              </a:extLst>
            </p:cNvPr>
            <p:cNvPicPr>
              <a:picLocks noChangeAspect="1"/>
            </p:cNvPicPr>
            <p:nvPr/>
          </p:nvPicPr>
          <p:blipFill>
            <a:blip r:embed="rId4"/>
            <a:stretch>
              <a:fillRect/>
            </a:stretch>
          </p:blipFill>
          <p:spPr>
            <a:xfrm>
              <a:off x="2504454" y="4104460"/>
              <a:ext cx="2145978" cy="2763453"/>
            </a:xfrm>
            <a:prstGeom prst="rect">
              <a:avLst/>
            </a:prstGeom>
          </p:spPr>
        </p:pic>
        <p:sp>
          <p:nvSpPr>
            <p:cNvPr id="18" name="Rectangle 17">
              <a:extLst>
                <a:ext uri="{FF2B5EF4-FFF2-40B4-BE49-F238E27FC236}">
                  <a16:creationId xmlns:a16="http://schemas.microsoft.com/office/drawing/2014/main" id="{DBC84C0B-C098-B99A-A94D-9123C2620A4E}"/>
                </a:ext>
              </a:extLst>
            </p:cNvPr>
            <p:cNvSpPr/>
            <p:nvPr/>
          </p:nvSpPr>
          <p:spPr>
            <a:xfrm>
              <a:off x="2504454" y="3839761"/>
              <a:ext cx="2264678" cy="2988365"/>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DBE968F4-D91F-290D-0484-A7F3904BFFE8}"/>
              </a:ext>
            </a:extLst>
          </p:cNvPr>
          <p:cNvGrpSpPr/>
          <p:nvPr/>
        </p:nvGrpSpPr>
        <p:grpSpPr>
          <a:xfrm>
            <a:off x="-20832" y="5723895"/>
            <a:ext cx="2533523" cy="1088488"/>
            <a:chOff x="-20832" y="5723895"/>
            <a:chExt cx="2533523" cy="1088488"/>
          </a:xfrm>
        </p:grpSpPr>
        <p:pic>
          <p:nvPicPr>
            <p:cNvPr id="13" name="Picture 12">
              <a:extLst>
                <a:ext uri="{FF2B5EF4-FFF2-40B4-BE49-F238E27FC236}">
                  <a16:creationId xmlns:a16="http://schemas.microsoft.com/office/drawing/2014/main" id="{63028E16-B712-F8A2-39D8-A73B8F278085}"/>
                </a:ext>
              </a:extLst>
            </p:cNvPr>
            <p:cNvPicPr>
              <a:picLocks noChangeAspect="1"/>
            </p:cNvPicPr>
            <p:nvPr/>
          </p:nvPicPr>
          <p:blipFill>
            <a:blip r:embed="rId5"/>
            <a:stretch>
              <a:fillRect/>
            </a:stretch>
          </p:blipFill>
          <p:spPr>
            <a:xfrm>
              <a:off x="118924" y="5986475"/>
              <a:ext cx="1885634" cy="825908"/>
            </a:xfrm>
            <a:prstGeom prst="rect">
              <a:avLst/>
            </a:prstGeom>
          </p:spPr>
        </p:pic>
        <p:sp>
          <p:nvSpPr>
            <p:cNvPr id="14" name="TextBox 13">
              <a:extLst>
                <a:ext uri="{FF2B5EF4-FFF2-40B4-BE49-F238E27FC236}">
                  <a16:creationId xmlns:a16="http://schemas.microsoft.com/office/drawing/2014/main" id="{B277A779-7158-5E16-50A8-9D13FFF5D8D3}"/>
                </a:ext>
              </a:extLst>
            </p:cNvPr>
            <p:cNvSpPr txBox="1"/>
            <p:nvPr/>
          </p:nvSpPr>
          <p:spPr>
            <a:xfrm>
              <a:off x="-20832" y="5723895"/>
              <a:ext cx="2533523" cy="600164"/>
            </a:xfrm>
            <a:prstGeom prst="rect">
              <a:avLst/>
            </a:prstGeom>
            <a:noFill/>
          </p:spPr>
          <p:txBody>
            <a:bodyPr wrap="square" rtlCol="0">
              <a:spAutoFit/>
            </a:bodyPr>
            <a:lstStyle/>
            <a:p>
              <a:r>
                <a:rPr lang="en-US" sz="1100" dirty="0">
                  <a:solidFill>
                    <a:srgbClr val="F2F2F2"/>
                  </a:solidFill>
                  <a:latin typeface="Times" pitchFamily="2" charset="0"/>
                  <a:cs typeface="Times New Roman" panose="02020603050405020304" pitchFamily="18" charset="0"/>
                </a:rPr>
                <a:t>Maddie Shankle       @MaddieShankle</a:t>
              </a:r>
            </a:p>
            <a:p>
              <a:r>
                <a:rPr lang="en-US" sz="1100" dirty="0">
                  <a:solidFill>
                    <a:srgbClr val="F2F2F2"/>
                  </a:solidFill>
                  <a:latin typeface="Times" pitchFamily="2" charset="0"/>
                  <a:cs typeface="Times New Roman" panose="02020603050405020304" pitchFamily="18" charset="0"/>
                </a:rPr>
                <a:t>       mgs23@st-andrews.ac.uk</a:t>
              </a:r>
            </a:p>
            <a:p>
              <a:r>
                <a:rPr lang="en-US" sz="1100" dirty="0">
                  <a:solidFill>
                    <a:srgbClr val="F2F2F2"/>
                  </a:solidFill>
                  <a:latin typeface="Times" pitchFamily="2" charset="0"/>
                  <a:cs typeface="Times New Roman" panose="02020603050405020304" pitchFamily="18" charset="0"/>
                </a:rPr>
                <a:t>     </a:t>
              </a:r>
            </a:p>
          </p:txBody>
        </p:sp>
        <p:pic>
          <p:nvPicPr>
            <p:cNvPr id="21" name="Picture 2" descr="Twitter Logo transparent PNG - StickPNG">
              <a:extLst>
                <a:ext uri="{FF2B5EF4-FFF2-40B4-BE49-F238E27FC236}">
                  <a16:creationId xmlns:a16="http://schemas.microsoft.com/office/drawing/2014/main" id="{98958D33-B3E6-D74E-109E-8589883FCD5D}"/>
                </a:ext>
              </a:extLst>
            </p:cNvPr>
            <p:cNvPicPr>
              <a:picLocks noChangeAspect="1" noChangeArrowheads="1"/>
            </p:cNvPicPr>
            <p:nvPr/>
          </p:nvPicPr>
          <p:blipFill>
            <a:blip r:embed="rId6">
              <a:biLevel thresh="25000"/>
              <a:extLst>
                <a:ext uri="{28A0092B-C50C-407E-A947-70E740481C1C}">
                  <a14:useLocalDpi xmlns:a14="http://schemas.microsoft.com/office/drawing/2010/main" val="0"/>
                </a:ext>
              </a:extLst>
            </a:blip>
            <a:srcRect/>
            <a:stretch>
              <a:fillRect/>
            </a:stretch>
          </p:blipFill>
          <p:spPr bwMode="auto">
            <a:xfrm>
              <a:off x="1061741" y="5768346"/>
              <a:ext cx="173678" cy="173678"/>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Picture 2">
            <a:extLst>
              <a:ext uri="{FF2B5EF4-FFF2-40B4-BE49-F238E27FC236}">
                <a16:creationId xmlns:a16="http://schemas.microsoft.com/office/drawing/2014/main" id="{0E79F4BB-2A07-4643-1CCC-3474D8C4A804}"/>
              </a:ext>
            </a:extLst>
          </p:cNvPr>
          <p:cNvPicPr>
            <a:picLocks noChangeAspect="1"/>
          </p:cNvPicPr>
          <p:nvPr/>
        </p:nvPicPr>
        <p:blipFill>
          <a:blip r:embed="rId7"/>
          <a:stretch>
            <a:fillRect/>
          </a:stretch>
        </p:blipFill>
        <p:spPr>
          <a:xfrm>
            <a:off x="4514439" y="819798"/>
            <a:ext cx="5829711" cy="6066779"/>
          </a:xfrm>
          <a:prstGeom prst="rect">
            <a:avLst/>
          </a:prstGeom>
        </p:spPr>
      </p:pic>
    </p:spTree>
    <p:extLst>
      <p:ext uri="{BB962C8B-B14F-4D97-AF65-F5344CB8AC3E}">
        <p14:creationId xmlns:p14="http://schemas.microsoft.com/office/powerpoint/2010/main" val="3589391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erial view of icebergs in Antarctica">
            <a:extLst>
              <a:ext uri="{FF2B5EF4-FFF2-40B4-BE49-F238E27FC236}">
                <a16:creationId xmlns:a16="http://schemas.microsoft.com/office/drawing/2014/main" id="{211104A9-7A95-52CD-CCDE-D6E6AA9FBD5A}"/>
              </a:ext>
            </a:extLst>
          </p:cNvPr>
          <p:cNvPicPr>
            <a:picLocks noChangeAspect="1"/>
          </p:cNvPicPr>
          <p:nvPr/>
        </p:nvPicPr>
        <p:blipFill rotWithShape="1">
          <a:blip r:embed="rId3"/>
          <a:srcRect l="41626" r="34089"/>
          <a:stretch/>
        </p:blipFill>
        <p:spPr>
          <a:xfrm>
            <a:off x="0" y="10"/>
            <a:ext cx="250445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5" name="Rectangle 14">
            <a:extLst>
              <a:ext uri="{FF2B5EF4-FFF2-40B4-BE49-F238E27FC236}">
                <a16:creationId xmlns:a16="http://schemas.microsoft.com/office/drawing/2014/main" id="{8D7A9068-46FD-4E7A-D436-86AED0788685}"/>
              </a:ext>
            </a:extLst>
          </p:cNvPr>
          <p:cNvSpPr/>
          <p:nvPr/>
        </p:nvSpPr>
        <p:spPr>
          <a:xfrm>
            <a:off x="5391088" y="4354836"/>
            <a:ext cx="4389519" cy="171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7E13E9DB-E294-6202-0792-A337001E77B0}"/>
              </a:ext>
            </a:extLst>
          </p:cNvPr>
          <p:cNvSpPr>
            <a:spLocks noGrp="1"/>
          </p:cNvSpPr>
          <p:nvPr>
            <p:ph type="ctrTitle"/>
          </p:nvPr>
        </p:nvSpPr>
        <p:spPr>
          <a:xfrm>
            <a:off x="2168438" y="20770"/>
            <a:ext cx="10036061" cy="915439"/>
          </a:xfrm>
        </p:spPr>
        <p:txBody>
          <a:bodyPr anchor="ctr">
            <a:noAutofit/>
          </a:bodyPr>
          <a:lstStyle/>
          <a:p>
            <a:r>
              <a:rPr lang="en-GB" sz="4000" b="1" dirty="0">
                <a:latin typeface="Gill Sans Nova Light" panose="020B0302020104020203" pitchFamily="34" charset="0"/>
                <a:cs typeface="Arial" panose="020B0604020202020204" pitchFamily="34" charset="0"/>
              </a:rPr>
              <a:t>Same sense of change in millennial-scale variations</a:t>
            </a:r>
            <a:endParaRPr lang="en-US" sz="4000" dirty="0"/>
          </a:p>
        </p:txBody>
      </p:sp>
      <p:grpSp>
        <p:nvGrpSpPr>
          <p:cNvPr id="16" name="Group 15">
            <a:extLst>
              <a:ext uri="{FF2B5EF4-FFF2-40B4-BE49-F238E27FC236}">
                <a16:creationId xmlns:a16="http://schemas.microsoft.com/office/drawing/2014/main" id="{4C518D32-8928-CD25-240B-C81E9F46C630}"/>
              </a:ext>
            </a:extLst>
          </p:cNvPr>
          <p:cNvGrpSpPr>
            <a:grpSpLocks noChangeAspect="1"/>
          </p:cNvGrpSpPr>
          <p:nvPr/>
        </p:nvGrpSpPr>
        <p:grpSpPr>
          <a:xfrm>
            <a:off x="2481306" y="4849794"/>
            <a:ext cx="1500645" cy="2006546"/>
            <a:chOff x="2504454" y="3839761"/>
            <a:chExt cx="2264678" cy="3028152"/>
          </a:xfrm>
        </p:grpSpPr>
        <p:pic>
          <p:nvPicPr>
            <p:cNvPr id="17" name="Picture 16">
              <a:extLst>
                <a:ext uri="{FF2B5EF4-FFF2-40B4-BE49-F238E27FC236}">
                  <a16:creationId xmlns:a16="http://schemas.microsoft.com/office/drawing/2014/main" id="{7DDF71B4-CF45-230E-2BCE-12B6891D674B}"/>
                </a:ext>
              </a:extLst>
            </p:cNvPr>
            <p:cNvPicPr>
              <a:picLocks noChangeAspect="1"/>
            </p:cNvPicPr>
            <p:nvPr/>
          </p:nvPicPr>
          <p:blipFill>
            <a:blip r:embed="rId4"/>
            <a:stretch>
              <a:fillRect/>
            </a:stretch>
          </p:blipFill>
          <p:spPr>
            <a:xfrm>
              <a:off x="2504454" y="4104460"/>
              <a:ext cx="2145978" cy="2763453"/>
            </a:xfrm>
            <a:prstGeom prst="rect">
              <a:avLst/>
            </a:prstGeom>
          </p:spPr>
        </p:pic>
        <p:sp>
          <p:nvSpPr>
            <p:cNvPr id="18" name="Rectangle 17">
              <a:extLst>
                <a:ext uri="{FF2B5EF4-FFF2-40B4-BE49-F238E27FC236}">
                  <a16:creationId xmlns:a16="http://schemas.microsoft.com/office/drawing/2014/main" id="{C2B15F35-ED0B-5157-D9FE-E12CCFC7E8B0}"/>
                </a:ext>
              </a:extLst>
            </p:cNvPr>
            <p:cNvSpPr/>
            <p:nvPr/>
          </p:nvSpPr>
          <p:spPr>
            <a:xfrm>
              <a:off x="2504454" y="3839761"/>
              <a:ext cx="2264678" cy="2988365"/>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1EDCFD66-A6E7-4A31-37F4-635798B57B9B}"/>
              </a:ext>
            </a:extLst>
          </p:cNvPr>
          <p:cNvGrpSpPr/>
          <p:nvPr/>
        </p:nvGrpSpPr>
        <p:grpSpPr>
          <a:xfrm>
            <a:off x="-20832" y="5723895"/>
            <a:ext cx="2533523" cy="1088488"/>
            <a:chOff x="-20832" y="5723895"/>
            <a:chExt cx="2533523" cy="1088488"/>
          </a:xfrm>
        </p:grpSpPr>
        <p:pic>
          <p:nvPicPr>
            <p:cNvPr id="11" name="Picture 10">
              <a:extLst>
                <a:ext uri="{FF2B5EF4-FFF2-40B4-BE49-F238E27FC236}">
                  <a16:creationId xmlns:a16="http://schemas.microsoft.com/office/drawing/2014/main" id="{A8DD8AB4-5716-2F53-F40C-6E92753E459C}"/>
                </a:ext>
              </a:extLst>
            </p:cNvPr>
            <p:cNvPicPr>
              <a:picLocks noChangeAspect="1"/>
            </p:cNvPicPr>
            <p:nvPr/>
          </p:nvPicPr>
          <p:blipFill>
            <a:blip r:embed="rId5"/>
            <a:stretch>
              <a:fillRect/>
            </a:stretch>
          </p:blipFill>
          <p:spPr>
            <a:xfrm>
              <a:off x="118924" y="5986475"/>
              <a:ext cx="1885634" cy="825908"/>
            </a:xfrm>
            <a:prstGeom prst="rect">
              <a:avLst/>
            </a:prstGeom>
          </p:spPr>
        </p:pic>
        <p:sp>
          <p:nvSpPr>
            <p:cNvPr id="12" name="TextBox 11">
              <a:extLst>
                <a:ext uri="{FF2B5EF4-FFF2-40B4-BE49-F238E27FC236}">
                  <a16:creationId xmlns:a16="http://schemas.microsoft.com/office/drawing/2014/main" id="{4793611C-9E0B-645A-BF00-853B2E85A81C}"/>
                </a:ext>
              </a:extLst>
            </p:cNvPr>
            <p:cNvSpPr txBox="1"/>
            <p:nvPr/>
          </p:nvSpPr>
          <p:spPr>
            <a:xfrm>
              <a:off x="-20832" y="5723895"/>
              <a:ext cx="2533523" cy="600164"/>
            </a:xfrm>
            <a:prstGeom prst="rect">
              <a:avLst/>
            </a:prstGeom>
            <a:noFill/>
          </p:spPr>
          <p:txBody>
            <a:bodyPr wrap="square" rtlCol="0">
              <a:spAutoFit/>
            </a:bodyPr>
            <a:lstStyle/>
            <a:p>
              <a:r>
                <a:rPr lang="en-US" sz="1100" dirty="0">
                  <a:solidFill>
                    <a:srgbClr val="F2F2F2"/>
                  </a:solidFill>
                  <a:latin typeface="Times" pitchFamily="2" charset="0"/>
                  <a:cs typeface="Times New Roman" panose="02020603050405020304" pitchFamily="18" charset="0"/>
                </a:rPr>
                <a:t>Maddie Shankle       @MaddieShankle</a:t>
              </a:r>
            </a:p>
            <a:p>
              <a:r>
                <a:rPr lang="en-US" sz="1100" dirty="0">
                  <a:solidFill>
                    <a:srgbClr val="F2F2F2"/>
                  </a:solidFill>
                  <a:latin typeface="Times" pitchFamily="2" charset="0"/>
                  <a:cs typeface="Times New Roman" panose="02020603050405020304" pitchFamily="18" charset="0"/>
                </a:rPr>
                <a:t>       mgs23@st-andrews.ac.uk</a:t>
              </a:r>
            </a:p>
            <a:p>
              <a:r>
                <a:rPr lang="en-US" sz="1100" dirty="0">
                  <a:solidFill>
                    <a:srgbClr val="F2F2F2"/>
                  </a:solidFill>
                  <a:latin typeface="Times" pitchFamily="2" charset="0"/>
                  <a:cs typeface="Times New Roman" panose="02020603050405020304" pitchFamily="18" charset="0"/>
                </a:rPr>
                <a:t>     </a:t>
              </a:r>
            </a:p>
          </p:txBody>
        </p:sp>
        <p:pic>
          <p:nvPicPr>
            <p:cNvPr id="13" name="Picture 2" descr="Twitter Logo transparent PNG - StickPNG">
              <a:extLst>
                <a:ext uri="{FF2B5EF4-FFF2-40B4-BE49-F238E27FC236}">
                  <a16:creationId xmlns:a16="http://schemas.microsoft.com/office/drawing/2014/main" id="{BDFD9615-CF39-ABEB-1447-418BAD3219F6}"/>
                </a:ext>
              </a:extLst>
            </p:cNvPr>
            <p:cNvPicPr>
              <a:picLocks noChangeAspect="1" noChangeArrowheads="1"/>
            </p:cNvPicPr>
            <p:nvPr/>
          </p:nvPicPr>
          <p:blipFill>
            <a:blip r:embed="rId6">
              <a:biLevel thresh="25000"/>
              <a:extLst>
                <a:ext uri="{28A0092B-C50C-407E-A947-70E740481C1C}">
                  <a14:useLocalDpi xmlns:a14="http://schemas.microsoft.com/office/drawing/2010/main" val="0"/>
                </a:ext>
              </a:extLst>
            </a:blip>
            <a:srcRect/>
            <a:stretch>
              <a:fillRect/>
            </a:stretch>
          </p:blipFill>
          <p:spPr bwMode="auto">
            <a:xfrm>
              <a:off x="1061741" y="5768346"/>
              <a:ext cx="173678" cy="173678"/>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a:extLst>
              <a:ext uri="{FF2B5EF4-FFF2-40B4-BE49-F238E27FC236}">
                <a16:creationId xmlns:a16="http://schemas.microsoft.com/office/drawing/2014/main" id="{0AA8A0BA-1C5D-B2A4-B7CB-9A69E2D9B1FF}"/>
              </a:ext>
            </a:extLst>
          </p:cNvPr>
          <p:cNvPicPr>
            <a:picLocks noChangeAspect="1"/>
          </p:cNvPicPr>
          <p:nvPr/>
        </p:nvPicPr>
        <p:blipFill>
          <a:blip r:embed="rId7"/>
          <a:stretch>
            <a:fillRect/>
          </a:stretch>
        </p:blipFill>
        <p:spPr>
          <a:xfrm>
            <a:off x="4514439" y="819798"/>
            <a:ext cx="5829711" cy="6066779"/>
          </a:xfrm>
          <a:prstGeom prst="rect">
            <a:avLst/>
          </a:prstGeom>
        </p:spPr>
      </p:pic>
      <p:cxnSp>
        <p:nvCxnSpPr>
          <p:cNvPr id="23" name="Straight Arrow Connector 22">
            <a:extLst>
              <a:ext uri="{FF2B5EF4-FFF2-40B4-BE49-F238E27FC236}">
                <a16:creationId xmlns:a16="http://schemas.microsoft.com/office/drawing/2014/main" id="{2659764E-5FD1-2C3E-3B3A-00648B8FC0BA}"/>
              </a:ext>
            </a:extLst>
          </p:cNvPr>
          <p:cNvCxnSpPr>
            <a:cxnSpLocks noChangeAspect="1"/>
          </p:cNvCxnSpPr>
          <p:nvPr/>
        </p:nvCxnSpPr>
        <p:spPr>
          <a:xfrm>
            <a:off x="8643194" y="3455139"/>
            <a:ext cx="386243" cy="741991"/>
          </a:xfrm>
          <a:prstGeom prst="straightConnector1">
            <a:avLst/>
          </a:prstGeom>
          <a:ln w="28575">
            <a:solidFill>
              <a:srgbClr val="00BAFF"/>
            </a:solidFill>
            <a:headEnd type="arrow" w="med" len="med"/>
            <a:tailEnd type="none" w="med" len="med"/>
          </a:ln>
          <a:effectLst>
            <a:glow rad="1016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AF41281-231D-A565-CF8E-565818CF47F8}"/>
              </a:ext>
            </a:extLst>
          </p:cNvPr>
          <p:cNvCxnSpPr>
            <a:cxnSpLocks noChangeAspect="1"/>
          </p:cNvCxnSpPr>
          <p:nvPr/>
        </p:nvCxnSpPr>
        <p:spPr>
          <a:xfrm>
            <a:off x="6768321" y="3852066"/>
            <a:ext cx="329187" cy="632384"/>
          </a:xfrm>
          <a:prstGeom prst="straightConnector1">
            <a:avLst/>
          </a:prstGeom>
          <a:ln w="28575">
            <a:solidFill>
              <a:srgbClr val="00BAFF"/>
            </a:solidFill>
            <a:headEnd type="arrow" w="med" len="med"/>
            <a:tailEnd type="none" w="med" len="med"/>
          </a:ln>
          <a:effectLst>
            <a:glow rad="1016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18EE311-747E-DC52-4353-FF775DB1C04F}"/>
              </a:ext>
            </a:extLst>
          </p:cNvPr>
          <p:cNvCxnSpPr>
            <a:cxnSpLocks noChangeAspect="1"/>
          </p:cNvCxnSpPr>
          <p:nvPr/>
        </p:nvCxnSpPr>
        <p:spPr>
          <a:xfrm>
            <a:off x="6277952" y="3624943"/>
            <a:ext cx="297851" cy="572187"/>
          </a:xfrm>
          <a:prstGeom prst="straightConnector1">
            <a:avLst/>
          </a:prstGeom>
          <a:ln w="28575">
            <a:solidFill>
              <a:srgbClr val="00BAFF"/>
            </a:solidFill>
            <a:headEnd type="arrow" w="med" len="med"/>
            <a:tailEnd type="none" w="med" len="med"/>
          </a:ln>
          <a:effectLst>
            <a:glow rad="1016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0BC55FA-A227-EDA0-EF1D-AF55038AE527}"/>
              </a:ext>
            </a:extLst>
          </p:cNvPr>
          <p:cNvCxnSpPr>
            <a:cxnSpLocks noChangeAspect="1"/>
          </p:cNvCxnSpPr>
          <p:nvPr/>
        </p:nvCxnSpPr>
        <p:spPr>
          <a:xfrm>
            <a:off x="8643194" y="1990200"/>
            <a:ext cx="341127" cy="655322"/>
          </a:xfrm>
          <a:prstGeom prst="straightConnector1">
            <a:avLst/>
          </a:prstGeom>
          <a:ln w="28575">
            <a:solidFill>
              <a:srgbClr val="00BAFF"/>
            </a:solidFill>
            <a:headEnd type="arrow" w="med" len="med"/>
            <a:tailEnd type="none" w="med" len="med"/>
          </a:ln>
          <a:effectLst>
            <a:glow rad="1016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6DF995B3-48DA-42EB-D464-55ACE9DAC044}"/>
              </a:ext>
            </a:extLst>
          </p:cNvPr>
          <p:cNvCxnSpPr>
            <a:cxnSpLocks noChangeAspect="1"/>
          </p:cNvCxnSpPr>
          <p:nvPr/>
        </p:nvCxnSpPr>
        <p:spPr>
          <a:xfrm>
            <a:off x="6815138" y="2470125"/>
            <a:ext cx="303435" cy="582913"/>
          </a:xfrm>
          <a:prstGeom prst="straightConnector1">
            <a:avLst/>
          </a:prstGeom>
          <a:ln w="28575">
            <a:solidFill>
              <a:srgbClr val="00BAFF"/>
            </a:solidFill>
            <a:headEnd type="arrow" w="med" len="med"/>
            <a:tailEnd type="none" w="med" len="med"/>
          </a:ln>
          <a:effectLst>
            <a:glow rad="1016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34D52251-54FE-60A3-31FA-FE94E41AE3E0}"/>
              </a:ext>
            </a:extLst>
          </p:cNvPr>
          <p:cNvCxnSpPr>
            <a:cxnSpLocks noChangeAspect="1"/>
          </p:cNvCxnSpPr>
          <p:nvPr/>
        </p:nvCxnSpPr>
        <p:spPr>
          <a:xfrm>
            <a:off x="6341185" y="2485178"/>
            <a:ext cx="171387" cy="329243"/>
          </a:xfrm>
          <a:prstGeom prst="straightConnector1">
            <a:avLst/>
          </a:prstGeom>
          <a:ln w="28575">
            <a:solidFill>
              <a:srgbClr val="00BAFF"/>
            </a:solidFill>
            <a:headEnd type="arrow" w="med" len="med"/>
            <a:tailEnd type="none" w="med" len="med"/>
          </a:ln>
          <a:effectLst>
            <a:glow rad="1016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3774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erial view of icebergs in Antarctica">
            <a:extLst>
              <a:ext uri="{FF2B5EF4-FFF2-40B4-BE49-F238E27FC236}">
                <a16:creationId xmlns:a16="http://schemas.microsoft.com/office/drawing/2014/main" id="{211104A9-7A95-52CD-CCDE-D6E6AA9FBD5A}"/>
              </a:ext>
            </a:extLst>
          </p:cNvPr>
          <p:cNvPicPr>
            <a:picLocks noChangeAspect="1"/>
          </p:cNvPicPr>
          <p:nvPr/>
        </p:nvPicPr>
        <p:blipFill rotWithShape="1">
          <a:blip r:embed="rId3"/>
          <a:srcRect l="41626" r="34089"/>
          <a:stretch/>
        </p:blipFill>
        <p:spPr>
          <a:xfrm>
            <a:off x="0" y="10"/>
            <a:ext cx="250445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5" name="Rectangle 14">
            <a:extLst>
              <a:ext uri="{FF2B5EF4-FFF2-40B4-BE49-F238E27FC236}">
                <a16:creationId xmlns:a16="http://schemas.microsoft.com/office/drawing/2014/main" id="{8D7A9068-46FD-4E7A-D436-86AED0788685}"/>
              </a:ext>
            </a:extLst>
          </p:cNvPr>
          <p:cNvSpPr/>
          <p:nvPr/>
        </p:nvSpPr>
        <p:spPr>
          <a:xfrm>
            <a:off x="5391088" y="4354836"/>
            <a:ext cx="4389519" cy="171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7E13E9DB-E294-6202-0792-A337001E77B0}"/>
              </a:ext>
            </a:extLst>
          </p:cNvPr>
          <p:cNvSpPr>
            <a:spLocks noGrp="1"/>
          </p:cNvSpPr>
          <p:nvPr>
            <p:ph type="ctrTitle"/>
          </p:nvPr>
        </p:nvSpPr>
        <p:spPr>
          <a:xfrm>
            <a:off x="2168438" y="20770"/>
            <a:ext cx="10036061" cy="915439"/>
          </a:xfrm>
        </p:spPr>
        <p:txBody>
          <a:bodyPr anchor="ctr">
            <a:noAutofit/>
          </a:bodyPr>
          <a:lstStyle/>
          <a:p>
            <a:r>
              <a:rPr lang="en-GB" sz="4000" b="1" dirty="0">
                <a:latin typeface="Gill Sans Nova Light" panose="020B0302020104020203" pitchFamily="34" charset="0"/>
                <a:cs typeface="Arial" panose="020B0604020202020204" pitchFamily="34" charset="0"/>
              </a:rPr>
              <a:t>Same sense of change in millennial-scale variations</a:t>
            </a:r>
            <a:endParaRPr lang="en-US" sz="4000" dirty="0"/>
          </a:p>
        </p:txBody>
      </p:sp>
      <p:grpSp>
        <p:nvGrpSpPr>
          <p:cNvPr id="16" name="Group 15">
            <a:extLst>
              <a:ext uri="{FF2B5EF4-FFF2-40B4-BE49-F238E27FC236}">
                <a16:creationId xmlns:a16="http://schemas.microsoft.com/office/drawing/2014/main" id="{4C518D32-8928-CD25-240B-C81E9F46C630}"/>
              </a:ext>
            </a:extLst>
          </p:cNvPr>
          <p:cNvGrpSpPr>
            <a:grpSpLocks noChangeAspect="1"/>
          </p:cNvGrpSpPr>
          <p:nvPr/>
        </p:nvGrpSpPr>
        <p:grpSpPr>
          <a:xfrm>
            <a:off x="2481306" y="4849794"/>
            <a:ext cx="1500645" cy="2006546"/>
            <a:chOff x="2504454" y="3839761"/>
            <a:chExt cx="2264678" cy="3028152"/>
          </a:xfrm>
        </p:grpSpPr>
        <p:pic>
          <p:nvPicPr>
            <p:cNvPr id="17" name="Picture 16">
              <a:extLst>
                <a:ext uri="{FF2B5EF4-FFF2-40B4-BE49-F238E27FC236}">
                  <a16:creationId xmlns:a16="http://schemas.microsoft.com/office/drawing/2014/main" id="{7DDF71B4-CF45-230E-2BCE-12B6891D674B}"/>
                </a:ext>
              </a:extLst>
            </p:cNvPr>
            <p:cNvPicPr>
              <a:picLocks noChangeAspect="1"/>
            </p:cNvPicPr>
            <p:nvPr/>
          </p:nvPicPr>
          <p:blipFill>
            <a:blip r:embed="rId4"/>
            <a:stretch>
              <a:fillRect/>
            </a:stretch>
          </p:blipFill>
          <p:spPr>
            <a:xfrm>
              <a:off x="2504454" y="4104460"/>
              <a:ext cx="2145978" cy="2763453"/>
            </a:xfrm>
            <a:prstGeom prst="rect">
              <a:avLst/>
            </a:prstGeom>
          </p:spPr>
        </p:pic>
        <p:sp>
          <p:nvSpPr>
            <p:cNvPr id="18" name="Rectangle 17">
              <a:extLst>
                <a:ext uri="{FF2B5EF4-FFF2-40B4-BE49-F238E27FC236}">
                  <a16:creationId xmlns:a16="http://schemas.microsoft.com/office/drawing/2014/main" id="{C2B15F35-ED0B-5157-D9FE-E12CCFC7E8B0}"/>
                </a:ext>
              </a:extLst>
            </p:cNvPr>
            <p:cNvSpPr/>
            <p:nvPr/>
          </p:nvSpPr>
          <p:spPr>
            <a:xfrm>
              <a:off x="2504454" y="3839761"/>
              <a:ext cx="2264678" cy="2988365"/>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1EDCFD66-A6E7-4A31-37F4-635798B57B9B}"/>
              </a:ext>
            </a:extLst>
          </p:cNvPr>
          <p:cNvGrpSpPr/>
          <p:nvPr/>
        </p:nvGrpSpPr>
        <p:grpSpPr>
          <a:xfrm>
            <a:off x="-20832" y="5723895"/>
            <a:ext cx="2533523" cy="1088488"/>
            <a:chOff x="-20832" y="5723895"/>
            <a:chExt cx="2533523" cy="1088488"/>
          </a:xfrm>
        </p:grpSpPr>
        <p:pic>
          <p:nvPicPr>
            <p:cNvPr id="11" name="Picture 10">
              <a:extLst>
                <a:ext uri="{FF2B5EF4-FFF2-40B4-BE49-F238E27FC236}">
                  <a16:creationId xmlns:a16="http://schemas.microsoft.com/office/drawing/2014/main" id="{A8DD8AB4-5716-2F53-F40C-6E92753E459C}"/>
                </a:ext>
              </a:extLst>
            </p:cNvPr>
            <p:cNvPicPr>
              <a:picLocks noChangeAspect="1"/>
            </p:cNvPicPr>
            <p:nvPr/>
          </p:nvPicPr>
          <p:blipFill>
            <a:blip r:embed="rId5"/>
            <a:stretch>
              <a:fillRect/>
            </a:stretch>
          </p:blipFill>
          <p:spPr>
            <a:xfrm>
              <a:off x="118924" y="5986475"/>
              <a:ext cx="1885634" cy="825908"/>
            </a:xfrm>
            <a:prstGeom prst="rect">
              <a:avLst/>
            </a:prstGeom>
          </p:spPr>
        </p:pic>
        <p:sp>
          <p:nvSpPr>
            <p:cNvPr id="12" name="TextBox 11">
              <a:extLst>
                <a:ext uri="{FF2B5EF4-FFF2-40B4-BE49-F238E27FC236}">
                  <a16:creationId xmlns:a16="http://schemas.microsoft.com/office/drawing/2014/main" id="{4793611C-9E0B-645A-BF00-853B2E85A81C}"/>
                </a:ext>
              </a:extLst>
            </p:cNvPr>
            <p:cNvSpPr txBox="1"/>
            <p:nvPr/>
          </p:nvSpPr>
          <p:spPr>
            <a:xfrm>
              <a:off x="-20832" y="5723895"/>
              <a:ext cx="2533523" cy="600164"/>
            </a:xfrm>
            <a:prstGeom prst="rect">
              <a:avLst/>
            </a:prstGeom>
            <a:noFill/>
          </p:spPr>
          <p:txBody>
            <a:bodyPr wrap="square" rtlCol="0">
              <a:spAutoFit/>
            </a:bodyPr>
            <a:lstStyle/>
            <a:p>
              <a:r>
                <a:rPr lang="en-US" sz="1100" dirty="0">
                  <a:solidFill>
                    <a:srgbClr val="F2F2F2"/>
                  </a:solidFill>
                  <a:latin typeface="Times" pitchFamily="2" charset="0"/>
                  <a:cs typeface="Times New Roman" panose="02020603050405020304" pitchFamily="18" charset="0"/>
                </a:rPr>
                <a:t>Maddie Shankle       @MaddieShankle</a:t>
              </a:r>
            </a:p>
            <a:p>
              <a:r>
                <a:rPr lang="en-US" sz="1100" dirty="0">
                  <a:solidFill>
                    <a:srgbClr val="F2F2F2"/>
                  </a:solidFill>
                  <a:latin typeface="Times" pitchFamily="2" charset="0"/>
                  <a:cs typeface="Times New Roman" panose="02020603050405020304" pitchFamily="18" charset="0"/>
                </a:rPr>
                <a:t>       mgs23@st-andrews.ac.uk</a:t>
              </a:r>
            </a:p>
            <a:p>
              <a:r>
                <a:rPr lang="en-US" sz="1100" dirty="0">
                  <a:solidFill>
                    <a:srgbClr val="F2F2F2"/>
                  </a:solidFill>
                  <a:latin typeface="Times" pitchFamily="2" charset="0"/>
                  <a:cs typeface="Times New Roman" panose="02020603050405020304" pitchFamily="18" charset="0"/>
                </a:rPr>
                <a:t>     </a:t>
              </a:r>
            </a:p>
          </p:txBody>
        </p:sp>
        <p:pic>
          <p:nvPicPr>
            <p:cNvPr id="13" name="Picture 2" descr="Twitter Logo transparent PNG - StickPNG">
              <a:extLst>
                <a:ext uri="{FF2B5EF4-FFF2-40B4-BE49-F238E27FC236}">
                  <a16:creationId xmlns:a16="http://schemas.microsoft.com/office/drawing/2014/main" id="{BDFD9615-CF39-ABEB-1447-418BAD3219F6}"/>
                </a:ext>
              </a:extLst>
            </p:cNvPr>
            <p:cNvPicPr>
              <a:picLocks noChangeAspect="1" noChangeArrowheads="1"/>
            </p:cNvPicPr>
            <p:nvPr/>
          </p:nvPicPr>
          <p:blipFill>
            <a:blip r:embed="rId6">
              <a:biLevel thresh="25000"/>
              <a:extLst>
                <a:ext uri="{28A0092B-C50C-407E-A947-70E740481C1C}">
                  <a14:useLocalDpi xmlns:a14="http://schemas.microsoft.com/office/drawing/2010/main" val="0"/>
                </a:ext>
              </a:extLst>
            </a:blip>
            <a:srcRect/>
            <a:stretch>
              <a:fillRect/>
            </a:stretch>
          </p:blipFill>
          <p:spPr bwMode="auto">
            <a:xfrm>
              <a:off x="1061741" y="5768346"/>
              <a:ext cx="173678" cy="173678"/>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a:extLst>
              <a:ext uri="{FF2B5EF4-FFF2-40B4-BE49-F238E27FC236}">
                <a16:creationId xmlns:a16="http://schemas.microsoft.com/office/drawing/2014/main" id="{0AA8A0BA-1C5D-B2A4-B7CB-9A69E2D9B1FF}"/>
              </a:ext>
            </a:extLst>
          </p:cNvPr>
          <p:cNvPicPr>
            <a:picLocks noChangeAspect="1"/>
          </p:cNvPicPr>
          <p:nvPr/>
        </p:nvPicPr>
        <p:blipFill>
          <a:blip r:embed="rId7"/>
          <a:stretch>
            <a:fillRect/>
          </a:stretch>
        </p:blipFill>
        <p:spPr>
          <a:xfrm>
            <a:off x="4514439" y="819798"/>
            <a:ext cx="5829711" cy="6066779"/>
          </a:xfrm>
          <a:prstGeom prst="rect">
            <a:avLst/>
          </a:prstGeom>
        </p:spPr>
      </p:pic>
      <p:cxnSp>
        <p:nvCxnSpPr>
          <p:cNvPr id="23" name="Straight Arrow Connector 22">
            <a:extLst>
              <a:ext uri="{FF2B5EF4-FFF2-40B4-BE49-F238E27FC236}">
                <a16:creationId xmlns:a16="http://schemas.microsoft.com/office/drawing/2014/main" id="{2659764E-5FD1-2C3E-3B3A-00648B8FC0BA}"/>
              </a:ext>
            </a:extLst>
          </p:cNvPr>
          <p:cNvCxnSpPr>
            <a:cxnSpLocks noChangeAspect="1"/>
          </p:cNvCxnSpPr>
          <p:nvPr/>
        </p:nvCxnSpPr>
        <p:spPr>
          <a:xfrm>
            <a:off x="8643194" y="3455139"/>
            <a:ext cx="386243" cy="741991"/>
          </a:xfrm>
          <a:prstGeom prst="straightConnector1">
            <a:avLst/>
          </a:prstGeom>
          <a:ln w="28575">
            <a:solidFill>
              <a:srgbClr val="00BAFF"/>
            </a:solidFill>
            <a:headEnd type="arrow"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AF41281-231D-A565-CF8E-565818CF47F8}"/>
              </a:ext>
            </a:extLst>
          </p:cNvPr>
          <p:cNvCxnSpPr>
            <a:cxnSpLocks noChangeAspect="1"/>
          </p:cNvCxnSpPr>
          <p:nvPr/>
        </p:nvCxnSpPr>
        <p:spPr>
          <a:xfrm>
            <a:off x="6768321" y="3852066"/>
            <a:ext cx="329187" cy="632384"/>
          </a:xfrm>
          <a:prstGeom prst="straightConnector1">
            <a:avLst/>
          </a:prstGeom>
          <a:ln w="28575">
            <a:solidFill>
              <a:srgbClr val="00BAFF"/>
            </a:solidFill>
            <a:headEnd type="arrow"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18EE311-747E-DC52-4353-FF775DB1C04F}"/>
              </a:ext>
            </a:extLst>
          </p:cNvPr>
          <p:cNvCxnSpPr>
            <a:cxnSpLocks noChangeAspect="1"/>
          </p:cNvCxnSpPr>
          <p:nvPr/>
        </p:nvCxnSpPr>
        <p:spPr>
          <a:xfrm>
            <a:off x="6277952" y="3624943"/>
            <a:ext cx="297851" cy="572187"/>
          </a:xfrm>
          <a:prstGeom prst="straightConnector1">
            <a:avLst/>
          </a:prstGeom>
          <a:ln w="28575">
            <a:solidFill>
              <a:srgbClr val="00BAFF"/>
            </a:solidFill>
            <a:headEnd type="arrow"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0BC55FA-A227-EDA0-EF1D-AF55038AE527}"/>
              </a:ext>
            </a:extLst>
          </p:cNvPr>
          <p:cNvCxnSpPr>
            <a:cxnSpLocks noChangeAspect="1"/>
          </p:cNvCxnSpPr>
          <p:nvPr/>
        </p:nvCxnSpPr>
        <p:spPr>
          <a:xfrm>
            <a:off x="8643194" y="1990200"/>
            <a:ext cx="341127" cy="655322"/>
          </a:xfrm>
          <a:prstGeom prst="straightConnector1">
            <a:avLst/>
          </a:prstGeom>
          <a:ln w="28575">
            <a:solidFill>
              <a:srgbClr val="00BAFF"/>
            </a:solidFill>
            <a:headEnd type="arrow"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6DF995B3-48DA-42EB-D464-55ACE9DAC044}"/>
              </a:ext>
            </a:extLst>
          </p:cNvPr>
          <p:cNvCxnSpPr>
            <a:cxnSpLocks noChangeAspect="1"/>
          </p:cNvCxnSpPr>
          <p:nvPr/>
        </p:nvCxnSpPr>
        <p:spPr>
          <a:xfrm>
            <a:off x="6815138" y="2470125"/>
            <a:ext cx="303435" cy="582913"/>
          </a:xfrm>
          <a:prstGeom prst="straightConnector1">
            <a:avLst/>
          </a:prstGeom>
          <a:ln w="28575">
            <a:solidFill>
              <a:srgbClr val="00BAFF"/>
            </a:solidFill>
            <a:headEnd type="arrow"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34D52251-54FE-60A3-31FA-FE94E41AE3E0}"/>
              </a:ext>
            </a:extLst>
          </p:cNvPr>
          <p:cNvCxnSpPr>
            <a:cxnSpLocks noChangeAspect="1"/>
          </p:cNvCxnSpPr>
          <p:nvPr/>
        </p:nvCxnSpPr>
        <p:spPr>
          <a:xfrm>
            <a:off x="6341185" y="2485178"/>
            <a:ext cx="171387" cy="329243"/>
          </a:xfrm>
          <a:prstGeom prst="straightConnector1">
            <a:avLst/>
          </a:prstGeom>
          <a:ln w="28575">
            <a:solidFill>
              <a:srgbClr val="00BAFF"/>
            </a:solidFill>
            <a:headEnd type="arrow"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50D12C0B-3CF6-AA81-AF8F-DA43EAAF108D}"/>
              </a:ext>
            </a:extLst>
          </p:cNvPr>
          <p:cNvCxnSpPr>
            <a:cxnSpLocks/>
          </p:cNvCxnSpPr>
          <p:nvPr/>
        </p:nvCxnSpPr>
        <p:spPr>
          <a:xfrm>
            <a:off x="8676284" y="3069762"/>
            <a:ext cx="320062" cy="476651"/>
          </a:xfrm>
          <a:prstGeom prst="straightConnector1">
            <a:avLst/>
          </a:prstGeom>
          <a:ln w="28575">
            <a:solidFill>
              <a:srgbClr val="CC33FF"/>
            </a:solidFill>
            <a:headEnd type="arrow" w="med" len="med"/>
            <a:tailEnd type="none" w="med" len="med"/>
          </a:ln>
          <a:effectLst>
            <a:glow rad="1016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BD1A822F-3B06-D634-7079-B890F7E55141}"/>
              </a:ext>
            </a:extLst>
          </p:cNvPr>
          <p:cNvCxnSpPr>
            <a:cxnSpLocks/>
          </p:cNvCxnSpPr>
          <p:nvPr/>
        </p:nvCxnSpPr>
        <p:spPr>
          <a:xfrm>
            <a:off x="6815138" y="3309225"/>
            <a:ext cx="293153" cy="463988"/>
          </a:xfrm>
          <a:prstGeom prst="straightConnector1">
            <a:avLst/>
          </a:prstGeom>
          <a:ln w="28575">
            <a:solidFill>
              <a:srgbClr val="CC33FF"/>
            </a:solidFill>
            <a:headEnd type="arrow" w="med" len="med"/>
            <a:tailEnd type="none" w="med" len="med"/>
          </a:ln>
          <a:effectLst>
            <a:glow rad="1016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1EA991D4-505E-4EFA-5F50-568434A9716B}"/>
              </a:ext>
            </a:extLst>
          </p:cNvPr>
          <p:cNvCxnSpPr>
            <a:cxnSpLocks/>
          </p:cNvCxnSpPr>
          <p:nvPr/>
        </p:nvCxnSpPr>
        <p:spPr>
          <a:xfrm>
            <a:off x="6341185" y="2972127"/>
            <a:ext cx="171387" cy="476679"/>
          </a:xfrm>
          <a:prstGeom prst="straightConnector1">
            <a:avLst/>
          </a:prstGeom>
          <a:ln w="28575">
            <a:solidFill>
              <a:srgbClr val="CC33FF"/>
            </a:solidFill>
            <a:headEnd type="arrow" w="med" len="med"/>
            <a:tailEnd type="none" w="med" len="med"/>
          </a:ln>
          <a:effectLst>
            <a:glow rad="1016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0742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erial view of icebergs in Antarctica">
            <a:extLst>
              <a:ext uri="{FF2B5EF4-FFF2-40B4-BE49-F238E27FC236}">
                <a16:creationId xmlns:a16="http://schemas.microsoft.com/office/drawing/2014/main" id="{211104A9-7A95-52CD-CCDE-D6E6AA9FBD5A}"/>
              </a:ext>
            </a:extLst>
          </p:cNvPr>
          <p:cNvPicPr>
            <a:picLocks noChangeAspect="1"/>
          </p:cNvPicPr>
          <p:nvPr/>
        </p:nvPicPr>
        <p:blipFill rotWithShape="1">
          <a:blip r:embed="rId3"/>
          <a:srcRect l="41626" r="34089"/>
          <a:stretch/>
        </p:blipFill>
        <p:spPr>
          <a:xfrm>
            <a:off x="0" y="10"/>
            <a:ext cx="250445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5" name="Rectangle 14">
            <a:extLst>
              <a:ext uri="{FF2B5EF4-FFF2-40B4-BE49-F238E27FC236}">
                <a16:creationId xmlns:a16="http://schemas.microsoft.com/office/drawing/2014/main" id="{8D7A9068-46FD-4E7A-D436-86AED0788685}"/>
              </a:ext>
            </a:extLst>
          </p:cNvPr>
          <p:cNvSpPr/>
          <p:nvPr/>
        </p:nvSpPr>
        <p:spPr>
          <a:xfrm>
            <a:off x="5391088" y="4354836"/>
            <a:ext cx="4389519" cy="171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7E13E9DB-E294-6202-0792-A337001E77B0}"/>
              </a:ext>
            </a:extLst>
          </p:cNvPr>
          <p:cNvSpPr>
            <a:spLocks noGrp="1"/>
          </p:cNvSpPr>
          <p:nvPr>
            <p:ph type="ctrTitle"/>
          </p:nvPr>
        </p:nvSpPr>
        <p:spPr>
          <a:xfrm>
            <a:off x="2168438" y="20770"/>
            <a:ext cx="10036061" cy="915439"/>
          </a:xfrm>
        </p:spPr>
        <p:txBody>
          <a:bodyPr anchor="ctr">
            <a:noAutofit/>
          </a:bodyPr>
          <a:lstStyle/>
          <a:p>
            <a:r>
              <a:rPr lang="en-GB" sz="4000" b="1" dirty="0">
                <a:latin typeface="Gill Sans Nova Light" panose="020B0302020104020203" pitchFamily="34" charset="0"/>
                <a:cs typeface="Arial" panose="020B0604020202020204" pitchFamily="34" charset="0"/>
              </a:rPr>
              <a:t>Same sense of change in millennial-scale variations</a:t>
            </a:r>
            <a:endParaRPr lang="en-US" sz="4000" dirty="0"/>
          </a:p>
        </p:txBody>
      </p:sp>
      <p:pic>
        <p:nvPicPr>
          <p:cNvPr id="24" name="Picture 23">
            <a:extLst>
              <a:ext uri="{FF2B5EF4-FFF2-40B4-BE49-F238E27FC236}">
                <a16:creationId xmlns:a16="http://schemas.microsoft.com/office/drawing/2014/main" id="{14CC333C-7C64-BED5-7A51-549BAA3367EF}"/>
              </a:ext>
            </a:extLst>
          </p:cNvPr>
          <p:cNvPicPr>
            <a:picLocks noChangeAspect="1"/>
          </p:cNvPicPr>
          <p:nvPr/>
        </p:nvPicPr>
        <p:blipFill>
          <a:blip r:embed="rId4"/>
          <a:stretch>
            <a:fillRect/>
          </a:stretch>
        </p:blipFill>
        <p:spPr>
          <a:xfrm>
            <a:off x="4514439" y="819798"/>
            <a:ext cx="5829711" cy="6066779"/>
          </a:xfrm>
          <a:prstGeom prst="rect">
            <a:avLst/>
          </a:prstGeom>
        </p:spPr>
      </p:pic>
      <p:grpSp>
        <p:nvGrpSpPr>
          <p:cNvPr id="2" name="Group 1">
            <a:extLst>
              <a:ext uri="{FF2B5EF4-FFF2-40B4-BE49-F238E27FC236}">
                <a16:creationId xmlns:a16="http://schemas.microsoft.com/office/drawing/2014/main" id="{CA292CA4-3D72-8FAD-2573-2B2D7462A800}"/>
              </a:ext>
            </a:extLst>
          </p:cNvPr>
          <p:cNvGrpSpPr>
            <a:grpSpLocks noChangeAspect="1"/>
          </p:cNvGrpSpPr>
          <p:nvPr/>
        </p:nvGrpSpPr>
        <p:grpSpPr>
          <a:xfrm>
            <a:off x="2481306" y="4849794"/>
            <a:ext cx="1500645" cy="2006546"/>
            <a:chOff x="2504454" y="3839761"/>
            <a:chExt cx="2264678" cy="3028152"/>
          </a:xfrm>
        </p:grpSpPr>
        <p:pic>
          <p:nvPicPr>
            <p:cNvPr id="8" name="Picture 7">
              <a:extLst>
                <a:ext uri="{FF2B5EF4-FFF2-40B4-BE49-F238E27FC236}">
                  <a16:creationId xmlns:a16="http://schemas.microsoft.com/office/drawing/2014/main" id="{5662AB2C-BB5D-9925-C1AC-761550F159C8}"/>
                </a:ext>
              </a:extLst>
            </p:cNvPr>
            <p:cNvPicPr>
              <a:picLocks noChangeAspect="1"/>
            </p:cNvPicPr>
            <p:nvPr/>
          </p:nvPicPr>
          <p:blipFill>
            <a:blip r:embed="rId5"/>
            <a:stretch>
              <a:fillRect/>
            </a:stretch>
          </p:blipFill>
          <p:spPr>
            <a:xfrm>
              <a:off x="2504454" y="4104460"/>
              <a:ext cx="2145978" cy="2763453"/>
            </a:xfrm>
            <a:prstGeom prst="rect">
              <a:avLst/>
            </a:prstGeom>
          </p:spPr>
        </p:pic>
        <p:sp>
          <p:nvSpPr>
            <p:cNvPr id="10" name="Rectangle 9">
              <a:extLst>
                <a:ext uri="{FF2B5EF4-FFF2-40B4-BE49-F238E27FC236}">
                  <a16:creationId xmlns:a16="http://schemas.microsoft.com/office/drawing/2014/main" id="{E271A059-24DD-E7EE-D8DA-4614797BBF4B}"/>
                </a:ext>
              </a:extLst>
            </p:cNvPr>
            <p:cNvSpPr/>
            <p:nvPr/>
          </p:nvSpPr>
          <p:spPr>
            <a:xfrm>
              <a:off x="2504454" y="3839761"/>
              <a:ext cx="2264678" cy="2988365"/>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4" name="Straight Arrow Connector 13">
            <a:extLst>
              <a:ext uri="{FF2B5EF4-FFF2-40B4-BE49-F238E27FC236}">
                <a16:creationId xmlns:a16="http://schemas.microsoft.com/office/drawing/2014/main" id="{4FFE03ED-3FF9-26A3-EDAC-C45771A3530A}"/>
              </a:ext>
            </a:extLst>
          </p:cNvPr>
          <p:cNvCxnSpPr>
            <a:cxnSpLocks/>
          </p:cNvCxnSpPr>
          <p:nvPr/>
        </p:nvCxnSpPr>
        <p:spPr>
          <a:xfrm>
            <a:off x="8676284" y="4440627"/>
            <a:ext cx="361973" cy="881586"/>
          </a:xfrm>
          <a:prstGeom prst="straightConnector1">
            <a:avLst/>
          </a:prstGeom>
          <a:ln w="28575">
            <a:solidFill>
              <a:srgbClr val="00E068"/>
            </a:solidFill>
            <a:headEnd type="arrow" w="med" len="med"/>
            <a:tailEnd type="none" w="med" len="med"/>
          </a:ln>
          <a:effectLst>
            <a:glow rad="101600">
              <a:schemeClr val="accent4">
                <a:satMod val="175000"/>
                <a:alpha val="40000"/>
              </a:schemeClr>
            </a:glow>
            <a:outerShdw blurRad="50800" dist="38100" dir="2700000" sx="104000" sy="104000" algn="tl" rotWithShape="0">
              <a:schemeClr val="tx1">
                <a:alpha val="50000"/>
              </a:scheme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787C8E74-7C2D-48C8-0E12-5CF4534BE948}"/>
              </a:ext>
            </a:extLst>
          </p:cNvPr>
          <p:cNvGrpSpPr/>
          <p:nvPr/>
        </p:nvGrpSpPr>
        <p:grpSpPr>
          <a:xfrm>
            <a:off x="-20832" y="5723895"/>
            <a:ext cx="2533523" cy="1088488"/>
            <a:chOff x="-20832" y="5723895"/>
            <a:chExt cx="2533523" cy="1088488"/>
          </a:xfrm>
        </p:grpSpPr>
        <p:pic>
          <p:nvPicPr>
            <p:cNvPr id="16" name="Picture 15">
              <a:extLst>
                <a:ext uri="{FF2B5EF4-FFF2-40B4-BE49-F238E27FC236}">
                  <a16:creationId xmlns:a16="http://schemas.microsoft.com/office/drawing/2014/main" id="{A3DE4709-22A4-012B-06E2-464BFBB162D0}"/>
                </a:ext>
              </a:extLst>
            </p:cNvPr>
            <p:cNvPicPr>
              <a:picLocks noChangeAspect="1"/>
            </p:cNvPicPr>
            <p:nvPr/>
          </p:nvPicPr>
          <p:blipFill>
            <a:blip r:embed="rId6"/>
            <a:stretch>
              <a:fillRect/>
            </a:stretch>
          </p:blipFill>
          <p:spPr>
            <a:xfrm>
              <a:off x="118924" y="5986475"/>
              <a:ext cx="1885634" cy="825908"/>
            </a:xfrm>
            <a:prstGeom prst="rect">
              <a:avLst/>
            </a:prstGeom>
          </p:spPr>
        </p:pic>
        <p:sp>
          <p:nvSpPr>
            <p:cNvPr id="17" name="TextBox 16">
              <a:extLst>
                <a:ext uri="{FF2B5EF4-FFF2-40B4-BE49-F238E27FC236}">
                  <a16:creationId xmlns:a16="http://schemas.microsoft.com/office/drawing/2014/main" id="{AB04E0DD-54BD-CC74-000D-29B3CDD6BBEF}"/>
                </a:ext>
              </a:extLst>
            </p:cNvPr>
            <p:cNvSpPr txBox="1"/>
            <p:nvPr/>
          </p:nvSpPr>
          <p:spPr>
            <a:xfrm>
              <a:off x="-20832" y="5723895"/>
              <a:ext cx="2533523" cy="600164"/>
            </a:xfrm>
            <a:prstGeom prst="rect">
              <a:avLst/>
            </a:prstGeom>
            <a:noFill/>
          </p:spPr>
          <p:txBody>
            <a:bodyPr wrap="square" rtlCol="0">
              <a:spAutoFit/>
            </a:bodyPr>
            <a:lstStyle/>
            <a:p>
              <a:r>
                <a:rPr lang="en-US" sz="1100" dirty="0">
                  <a:solidFill>
                    <a:srgbClr val="F2F2F2"/>
                  </a:solidFill>
                  <a:latin typeface="Times" pitchFamily="2" charset="0"/>
                  <a:cs typeface="Times New Roman" panose="02020603050405020304" pitchFamily="18" charset="0"/>
                </a:rPr>
                <a:t>Maddie Shankle       @MaddieShankle</a:t>
              </a:r>
            </a:p>
            <a:p>
              <a:r>
                <a:rPr lang="en-US" sz="1100" dirty="0">
                  <a:solidFill>
                    <a:srgbClr val="F2F2F2"/>
                  </a:solidFill>
                  <a:latin typeface="Times" pitchFamily="2" charset="0"/>
                  <a:cs typeface="Times New Roman" panose="02020603050405020304" pitchFamily="18" charset="0"/>
                </a:rPr>
                <a:t>       mgs23@st-andrews.ac.uk</a:t>
              </a:r>
            </a:p>
            <a:p>
              <a:r>
                <a:rPr lang="en-US" sz="1100" dirty="0">
                  <a:solidFill>
                    <a:srgbClr val="F2F2F2"/>
                  </a:solidFill>
                  <a:latin typeface="Times" pitchFamily="2" charset="0"/>
                  <a:cs typeface="Times New Roman" panose="02020603050405020304" pitchFamily="18" charset="0"/>
                </a:rPr>
                <a:t>     </a:t>
              </a:r>
            </a:p>
          </p:txBody>
        </p:sp>
        <p:pic>
          <p:nvPicPr>
            <p:cNvPr id="18" name="Picture 2" descr="Twitter Logo transparent PNG - StickPNG">
              <a:extLst>
                <a:ext uri="{FF2B5EF4-FFF2-40B4-BE49-F238E27FC236}">
                  <a16:creationId xmlns:a16="http://schemas.microsoft.com/office/drawing/2014/main" id="{C28BD118-00F9-BF8A-4E29-1D0A3AA3BEE8}"/>
                </a:ext>
              </a:extLst>
            </p:cNvPr>
            <p:cNvPicPr>
              <a:picLocks noChangeAspect="1" noChangeArrowheads="1"/>
            </p:cNvPicPr>
            <p:nvPr/>
          </p:nvPicPr>
          <p:blipFill>
            <a:blip r:embed="rId7">
              <a:biLevel thresh="25000"/>
              <a:extLst>
                <a:ext uri="{28A0092B-C50C-407E-A947-70E740481C1C}">
                  <a14:useLocalDpi xmlns:a14="http://schemas.microsoft.com/office/drawing/2010/main" val="0"/>
                </a:ext>
              </a:extLst>
            </a:blip>
            <a:srcRect/>
            <a:stretch>
              <a:fillRect/>
            </a:stretch>
          </p:blipFill>
          <p:spPr bwMode="auto">
            <a:xfrm>
              <a:off x="1061741" y="5768346"/>
              <a:ext cx="173678" cy="173678"/>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22" name="Straight Arrow Connector 21">
            <a:extLst>
              <a:ext uri="{FF2B5EF4-FFF2-40B4-BE49-F238E27FC236}">
                <a16:creationId xmlns:a16="http://schemas.microsoft.com/office/drawing/2014/main" id="{CA25AB4C-7174-1105-FC9B-5481A608165E}"/>
              </a:ext>
            </a:extLst>
          </p:cNvPr>
          <p:cNvCxnSpPr>
            <a:cxnSpLocks/>
          </p:cNvCxnSpPr>
          <p:nvPr/>
        </p:nvCxnSpPr>
        <p:spPr>
          <a:xfrm>
            <a:off x="6815138" y="4866539"/>
            <a:ext cx="303435" cy="857356"/>
          </a:xfrm>
          <a:prstGeom prst="straightConnector1">
            <a:avLst/>
          </a:prstGeom>
          <a:ln w="28575">
            <a:solidFill>
              <a:srgbClr val="00E068"/>
            </a:solidFill>
            <a:headEnd type="arrow" w="med" len="med"/>
            <a:tailEnd type="none" w="med" len="med"/>
          </a:ln>
          <a:effectLst>
            <a:glow rad="101600">
              <a:schemeClr val="accent4">
                <a:satMod val="175000"/>
                <a:alpha val="40000"/>
              </a:schemeClr>
            </a:glow>
            <a:outerShdw blurRad="50800" dist="38100" dir="2700000" sx="104000" sy="104000" algn="tl" rotWithShape="0">
              <a:schemeClr val="tx1">
                <a:alpha val="50000"/>
              </a:schemeClr>
            </a:outerShdw>
          </a:effectLst>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D0FD995-B232-1A2B-7526-58D8DE1B14F6}"/>
              </a:ext>
            </a:extLst>
          </p:cNvPr>
          <p:cNvCxnSpPr>
            <a:cxnSpLocks/>
          </p:cNvCxnSpPr>
          <p:nvPr/>
        </p:nvCxnSpPr>
        <p:spPr>
          <a:xfrm>
            <a:off x="6341185" y="4866539"/>
            <a:ext cx="262278" cy="532874"/>
          </a:xfrm>
          <a:prstGeom prst="straightConnector1">
            <a:avLst/>
          </a:prstGeom>
          <a:ln w="28575">
            <a:solidFill>
              <a:srgbClr val="00E068"/>
            </a:solidFill>
            <a:headEnd type="arrow" w="med" len="med"/>
            <a:tailEnd type="none" w="med" len="med"/>
          </a:ln>
          <a:effectLst>
            <a:glow rad="101600">
              <a:schemeClr val="accent4">
                <a:satMod val="175000"/>
                <a:alpha val="40000"/>
              </a:schemeClr>
            </a:glow>
            <a:outerShdw blurRad="50800" dist="38100" dir="2700000" sx="104000" sy="104000" algn="tl" rotWithShape="0">
              <a:schemeClr val="tx1">
                <a:alpha val="50000"/>
              </a:schemeClr>
            </a:outerShdw>
          </a:effectLst>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A105ADE0-971F-CD99-BB9F-4C184B5AE4C0}"/>
              </a:ext>
            </a:extLst>
          </p:cNvPr>
          <p:cNvCxnSpPr>
            <a:cxnSpLocks noChangeAspect="1"/>
          </p:cNvCxnSpPr>
          <p:nvPr/>
        </p:nvCxnSpPr>
        <p:spPr>
          <a:xfrm>
            <a:off x="8643194" y="3455139"/>
            <a:ext cx="386243" cy="741991"/>
          </a:xfrm>
          <a:prstGeom prst="straightConnector1">
            <a:avLst/>
          </a:prstGeom>
          <a:ln w="28575">
            <a:solidFill>
              <a:srgbClr val="00BAFF"/>
            </a:solidFill>
            <a:headEnd type="arrow"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13D6A870-4F5E-BE7D-A7D2-8A55D951F0E1}"/>
              </a:ext>
            </a:extLst>
          </p:cNvPr>
          <p:cNvCxnSpPr>
            <a:cxnSpLocks noChangeAspect="1"/>
          </p:cNvCxnSpPr>
          <p:nvPr/>
        </p:nvCxnSpPr>
        <p:spPr>
          <a:xfrm>
            <a:off x="6768321" y="3852066"/>
            <a:ext cx="329187" cy="632384"/>
          </a:xfrm>
          <a:prstGeom prst="straightConnector1">
            <a:avLst/>
          </a:prstGeom>
          <a:ln w="28575">
            <a:solidFill>
              <a:srgbClr val="00BAFF"/>
            </a:solidFill>
            <a:headEnd type="arrow"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9B142399-0AEF-F934-6E5F-6DFAA59D7AB1}"/>
              </a:ext>
            </a:extLst>
          </p:cNvPr>
          <p:cNvCxnSpPr>
            <a:cxnSpLocks noChangeAspect="1"/>
          </p:cNvCxnSpPr>
          <p:nvPr/>
        </p:nvCxnSpPr>
        <p:spPr>
          <a:xfrm>
            <a:off x="6277952" y="3624943"/>
            <a:ext cx="297851" cy="572187"/>
          </a:xfrm>
          <a:prstGeom prst="straightConnector1">
            <a:avLst/>
          </a:prstGeom>
          <a:ln w="28575">
            <a:solidFill>
              <a:srgbClr val="00BAFF"/>
            </a:solidFill>
            <a:headEnd type="arrow"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9A5503BB-0F38-36C6-6EEF-DAB98C2CA6BF}"/>
              </a:ext>
            </a:extLst>
          </p:cNvPr>
          <p:cNvCxnSpPr>
            <a:cxnSpLocks noChangeAspect="1"/>
          </p:cNvCxnSpPr>
          <p:nvPr/>
        </p:nvCxnSpPr>
        <p:spPr>
          <a:xfrm>
            <a:off x="8643194" y="1990200"/>
            <a:ext cx="341127" cy="655322"/>
          </a:xfrm>
          <a:prstGeom prst="straightConnector1">
            <a:avLst/>
          </a:prstGeom>
          <a:ln w="28575">
            <a:solidFill>
              <a:srgbClr val="00BAFF"/>
            </a:solidFill>
            <a:headEnd type="arrow"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26EF519F-16D3-0A7B-6BB9-15611AC1E64D}"/>
              </a:ext>
            </a:extLst>
          </p:cNvPr>
          <p:cNvCxnSpPr>
            <a:cxnSpLocks noChangeAspect="1"/>
          </p:cNvCxnSpPr>
          <p:nvPr/>
        </p:nvCxnSpPr>
        <p:spPr>
          <a:xfrm>
            <a:off x="6815138" y="2470125"/>
            <a:ext cx="303435" cy="582913"/>
          </a:xfrm>
          <a:prstGeom prst="straightConnector1">
            <a:avLst/>
          </a:prstGeom>
          <a:ln w="28575">
            <a:solidFill>
              <a:srgbClr val="00BAFF"/>
            </a:solidFill>
            <a:headEnd type="arrow"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7FF41C47-D12F-7881-38C9-5B432F5308D1}"/>
              </a:ext>
            </a:extLst>
          </p:cNvPr>
          <p:cNvCxnSpPr>
            <a:cxnSpLocks noChangeAspect="1"/>
          </p:cNvCxnSpPr>
          <p:nvPr/>
        </p:nvCxnSpPr>
        <p:spPr>
          <a:xfrm>
            <a:off x="6341185" y="2485178"/>
            <a:ext cx="171387" cy="329243"/>
          </a:xfrm>
          <a:prstGeom prst="straightConnector1">
            <a:avLst/>
          </a:prstGeom>
          <a:ln w="28575">
            <a:solidFill>
              <a:srgbClr val="00BAFF"/>
            </a:solidFill>
            <a:headEnd type="arrow"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E3947FED-410A-5E2F-116A-55728A79FE22}"/>
              </a:ext>
            </a:extLst>
          </p:cNvPr>
          <p:cNvCxnSpPr>
            <a:cxnSpLocks/>
          </p:cNvCxnSpPr>
          <p:nvPr/>
        </p:nvCxnSpPr>
        <p:spPr>
          <a:xfrm>
            <a:off x="8676284" y="3069762"/>
            <a:ext cx="320062" cy="476651"/>
          </a:xfrm>
          <a:prstGeom prst="straightConnector1">
            <a:avLst/>
          </a:prstGeom>
          <a:ln w="28575">
            <a:solidFill>
              <a:srgbClr val="CC33FF"/>
            </a:solidFill>
            <a:headEnd type="arrow"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D7B2EFDF-60B8-06D3-CA10-AEA28C40B3CD}"/>
              </a:ext>
            </a:extLst>
          </p:cNvPr>
          <p:cNvCxnSpPr>
            <a:cxnSpLocks/>
          </p:cNvCxnSpPr>
          <p:nvPr/>
        </p:nvCxnSpPr>
        <p:spPr>
          <a:xfrm>
            <a:off x="6815138" y="3309225"/>
            <a:ext cx="293153" cy="463988"/>
          </a:xfrm>
          <a:prstGeom prst="straightConnector1">
            <a:avLst/>
          </a:prstGeom>
          <a:ln w="28575">
            <a:solidFill>
              <a:srgbClr val="CC33FF"/>
            </a:solidFill>
            <a:headEnd type="arrow"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BF55CC63-0161-47C7-0802-7D104351E998}"/>
              </a:ext>
            </a:extLst>
          </p:cNvPr>
          <p:cNvCxnSpPr>
            <a:cxnSpLocks/>
          </p:cNvCxnSpPr>
          <p:nvPr/>
        </p:nvCxnSpPr>
        <p:spPr>
          <a:xfrm>
            <a:off x="6341185" y="2972127"/>
            <a:ext cx="171387" cy="476679"/>
          </a:xfrm>
          <a:prstGeom prst="straightConnector1">
            <a:avLst/>
          </a:prstGeom>
          <a:ln w="28575">
            <a:solidFill>
              <a:srgbClr val="CC33FF"/>
            </a:solidFill>
            <a:headEnd type="arrow" w="med" len="med"/>
            <a:tailEnd type="none" w="med" len="med"/>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5951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erial view of icebergs in Antarctica">
            <a:extLst>
              <a:ext uri="{FF2B5EF4-FFF2-40B4-BE49-F238E27FC236}">
                <a16:creationId xmlns:a16="http://schemas.microsoft.com/office/drawing/2014/main" id="{211104A9-7A95-52CD-CCDE-D6E6AA9FBD5A}"/>
              </a:ext>
            </a:extLst>
          </p:cNvPr>
          <p:cNvPicPr>
            <a:picLocks noChangeAspect="1"/>
          </p:cNvPicPr>
          <p:nvPr/>
        </p:nvPicPr>
        <p:blipFill rotWithShape="1">
          <a:blip r:embed="rId3"/>
          <a:srcRect l="41626" r="34089"/>
          <a:stretch/>
        </p:blipFill>
        <p:spPr>
          <a:xfrm>
            <a:off x="0" y="10"/>
            <a:ext cx="250445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5" name="Rectangle 14">
            <a:extLst>
              <a:ext uri="{FF2B5EF4-FFF2-40B4-BE49-F238E27FC236}">
                <a16:creationId xmlns:a16="http://schemas.microsoft.com/office/drawing/2014/main" id="{8D7A9068-46FD-4E7A-D436-86AED0788685}"/>
              </a:ext>
            </a:extLst>
          </p:cNvPr>
          <p:cNvSpPr/>
          <p:nvPr/>
        </p:nvSpPr>
        <p:spPr>
          <a:xfrm>
            <a:off x="5391088" y="4354836"/>
            <a:ext cx="4389519" cy="171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42C088D-746B-4A09-10A0-0AD5403ABB0D}"/>
              </a:ext>
            </a:extLst>
          </p:cNvPr>
          <p:cNvPicPr>
            <a:picLocks noChangeAspect="1"/>
          </p:cNvPicPr>
          <p:nvPr/>
        </p:nvPicPr>
        <p:blipFill>
          <a:blip r:embed="rId4"/>
          <a:stretch>
            <a:fillRect/>
          </a:stretch>
        </p:blipFill>
        <p:spPr>
          <a:xfrm>
            <a:off x="2832690" y="936209"/>
            <a:ext cx="8707556" cy="5880990"/>
          </a:xfrm>
          <a:prstGeom prst="rect">
            <a:avLst/>
          </a:prstGeom>
        </p:spPr>
      </p:pic>
      <p:pic>
        <p:nvPicPr>
          <p:cNvPr id="8" name="Picture 7">
            <a:extLst>
              <a:ext uri="{FF2B5EF4-FFF2-40B4-BE49-F238E27FC236}">
                <a16:creationId xmlns:a16="http://schemas.microsoft.com/office/drawing/2014/main" id="{D6E5BF50-25D2-13B3-3CC8-0E3454025C59}"/>
              </a:ext>
            </a:extLst>
          </p:cNvPr>
          <p:cNvPicPr>
            <a:picLocks noChangeAspect="1"/>
          </p:cNvPicPr>
          <p:nvPr/>
        </p:nvPicPr>
        <p:blipFill rotWithShape="1">
          <a:blip r:embed="rId5"/>
          <a:srcRect l="8772" t="5544" r="6266" b="8522"/>
          <a:stretch/>
        </p:blipFill>
        <p:spPr>
          <a:xfrm>
            <a:off x="10232020" y="4896374"/>
            <a:ext cx="1959980" cy="1982386"/>
          </a:xfrm>
          <a:prstGeom prst="rect">
            <a:avLst/>
          </a:prstGeom>
        </p:spPr>
      </p:pic>
      <p:sp>
        <p:nvSpPr>
          <p:cNvPr id="19" name="Title 1">
            <a:extLst>
              <a:ext uri="{FF2B5EF4-FFF2-40B4-BE49-F238E27FC236}">
                <a16:creationId xmlns:a16="http://schemas.microsoft.com/office/drawing/2014/main" id="{65D5B36B-2147-040B-E571-A91287664D9B}"/>
              </a:ext>
            </a:extLst>
          </p:cNvPr>
          <p:cNvSpPr txBox="1">
            <a:spLocks/>
          </p:cNvSpPr>
          <p:nvPr/>
        </p:nvSpPr>
        <p:spPr>
          <a:xfrm>
            <a:off x="2168438" y="20770"/>
            <a:ext cx="10036061" cy="91543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b="1" dirty="0">
                <a:latin typeface="Gill Sans Nova Light" panose="020B0302020104020203" pitchFamily="34" charset="0"/>
                <a:cs typeface="Arial" panose="020B0604020202020204" pitchFamily="34" charset="0"/>
              </a:rPr>
              <a:t>Export of carbon surface &gt; </a:t>
            </a:r>
            <a:r>
              <a:rPr lang="en-GB" sz="4000" b="1" dirty="0">
                <a:latin typeface="Gill Sans Nova Light" panose="020B0302020104020203" pitchFamily="34" charset="0"/>
                <a:cs typeface="Arial" panose="020B0604020202020204" pitchFamily="34" charset="0"/>
                <a:sym typeface="Wingdings" pitchFamily="2" charset="2"/>
              </a:rPr>
              <a:t>deep</a:t>
            </a:r>
            <a:r>
              <a:rPr lang="en-GB" sz="4000" b="1" dirty="0">
                <a:latin typeface="Gill Sans Nova Light" panose="020B0302020104020203" pitchFamily="34" charset="0"/>
                <a:cs typeface="Arial" panose="020B0604020202020204" pitchFamily="34" charset="0"/>
              </a:rPr>
              <a:t> at site PS1506</a:t>
            </a:r>
            <a:endParaRPr lang="en-US" sz="4000" dirty="0"/>
          </a:p>
        </p:txBody>
      </p:sp>
      <p:grpSp>
        <p:nvGrpSpPr>
          <p:cNvPr id="9" name="Group 8">
            <a:extLst>
              <a:ext uri="{FF2B5EF4-FFF2-40B4-BE49-F238E27FC236}">
                <a16:creationId xmlns:a16="http://schemas.microsoft.com/office/drawing/2014/main" id="{3B6B1E3D-97B0-2AB8-604E-D3F199BAE8C9}"/>
              </a:ext>
            </a:extLst>
          </p:cNvPr>
          <p:cNvGrpSpPr/>
          <p:nvPr/>
        </p:nvGrpSpPr>
        <p:grpSpPr>
          <a:xfrm>
            <a:off x="-20832" y="5723895"/>
            <a:ext cx="2533523" cy="1088488"/>
            <a:chOff x="-20832" y="5723895"/>
            <a:chExt cx="2533523" cy="1088488"/>
          </a:xfrm>
        </p:grpSpPr>
        <p:pic>
          <p:nvPicPr>
            <p:cNvPr id="10" name="Picture 9">
              <a:extLst>
                <a:ext uri="{FF2B5EF4-FFF2-40B4-BE49-F238E27FC236}">
                  <a16:creationId xmlns:a16="http://schemas.microsoft.com/office/drawing/2014/main" id="{F9063A76-C040-7637-0C41-E9FF82A667EB}"/>
                </a:ext>
              </a:extLst>
            </p:cNvPr>
            <p:cNvPicPr>
              <a:picLocks noChangeAspect="1"/>
            </p:cNvPicPr>
            <p:nvPr/>
          </p:nvPicPr>
          <p:blipFill>
            <a:blip r:embed="rId6"/>
            <a:stretch>
              <a:fillRect/>
            </a:stretch>
          </p:blipFill>
          <p:spPr>
            <a:xfrm>
              <a:off x="118924" y="5986475"/>
              <a:ext cx="1885634" cy="825908"/>
            </a:xfrm>
            <a:prstGeom prst="rect">
              <a:avLst/>
            </a:prstGeom>
          </p:spPr>
        </p:pic>
        <p:sp>
          <p:nvSpPr>
            <p:cNvPr id="11" name="TextBox 10">
              <a:extLst>
                <a:ext uri="{FF2B5EF4-FFF2-40B4-BE49-F238E27FC236}">
                  <a16:creationId xmlns:a16="http://schemas.microsoft.com/office/drawing/2014/main" id="{9024E4DD-8A0E-15BB-D4A2-9A5EAD7D9CAC}"/>
                </a:ext>
              </a:extLst>
            </p:cNvPr>
            <p:cNvSpPr txBox="1"/>
            <p:nvPr/>
          </p:nvSpPr>
          <p:spPr>
            <a:xfrm>
              <a:off x="-20832" y="5723895"/>
              <a:ext cx="2533523" cy="600164"/>
            </a:xfrm>
            <a:prstGeom prst="rect">
              <a:avLst/>
            </a:prstGeom>
            <a:noFill/>
          </p:spPr>
          <p:txBody>
            <a:bodyPr wrap="square" rtlCol="0">
              <a:spAutoFit/>
            </a:bodyPr>
            <a:lstStyle/>
            <a:p>
              <a:r>
                <a:rPr lang="en-US" sz="1100" dirty="0">
                  <a:solidFill>
                    <a:srgbClr val="F2F2F2"/>
                  </a:solidFill>
                  <a:latin typeface="Times" pitchFamily="2" charset="0"/>
                  <a:cs typeface="Times New Roman" panose="02020603050405020304" pitchFamily="18" charset="0"/>
                </a:rPr>
                <a:t>Maddie Shankle       @MaddieShankle</a:t>
              </a:r>
            </a:p>
            <a:p>
              <a:r>
                <a:rPr lang="en-US" sz="1100" dirty="0">
                  <a:solidFill>
                    <a:srgbClr val="F2F2F2"/>
                  </a:solidFill>
                  <a:latin typeface="Times" pitchFamily="2" charset="0"/>
                  <a:cs typeface="Times New Roman" panose="02020603050405020304" pitchFamily="18" charset="0"/>
                </a:rPr>
                <a:t>       mgs23@st-andrews.ac.uk</a:t>
              </a:r>
            </a:p>
            <a:p>
              <a:r>
                <a:rPr lang="en-US" sz="1100" dirty="0">
                  <a:solidFill>
                    <a:srgbClr val="F2F2F2"/>
                  </a:solidFill>
                  <a:latin typeface="Times" pitchFamily="2" charset="0"/>
                  <a:cs typeface="Times New Roman" panose="02020603050405020304" pitchFamily="18" charset="0"/>
                </a:rPr>
                <a:t>     </a:t>
              </a:r>
            </a:p>
          </p:txBody>
        </p:sp>
        <p:pic>
          <p:nvPicPr>
            <p:cNvPr id="12" name="Picture 2" descr="Twitter Logo transparent PNG - StickPNG">
              <a:extLst>
                <a:ext uri="{FF2B5EF4-FFF2-40B4-BE49-F238E27FC236}">
                  <a16:creationId xmlns:a16="http://schemas.microsoft.com/office/drawing/2014/main" id="{C188538C-04DB-F7CC-A3BF-6C39CA043462}"/>
                </a:ext>
              </a:extLst>
            </p:cNvPr>
            <p:cNvPicPr>
              <a:picLocks noChangeAspect="1" noChangeArrowheads="1"/>
            </p:cNvPicPr>
            <p:nvPr/>
          </p:nvPicPr>
          <p:blipFill>
            <a:blip r:embed="rId7">
              <a:biLevel thresh="25000"/>
              <a:extLst>
                <a:ext uri="{28A0092B-C50C-407E-A947-70E740481C1C}">
                  <a14:useLocalDpi xmlns:a14="http://schemas.microsoft.com/office/drawing/2010/main" val="0"/>
                </a:ext>
              </a:extLst>
            </a:blip>
            <a:srcRect/>
            <a:stretch>
              <a:fillRect/>
            </a:stretch>
          </p:blipFill>
          <p:spPr bwMode="auto">
            <a:xfrm>
              <a:off x="1061741" y="5768346"/>
              <a:ext cx="173678" cy="17367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66532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erial view of icebergs in Antarctica">
            <a:extLst>
              <a:ext uri="{FF2B5EF4-FFF2-40B4-BE49-F238E27FC236}">
                <a16:creationId xmlns:a16="http://schemas.microsoft.com/office/drawing/2014/main" id="{211104A9-7A95-52CD-CCDE-D6E6AA9FBD5A}"/>
              </a:ext>
            </a:extLst>
          </p:cNvPr>
          <p:cNvPicPr>
            <a:picLocks noChangeAspect="1"/>
          </p:cNvPicPr>
          <p:nvPr/>
        </p:nvPicPr>
        <p:blipFill rotWithShape="1">
          <a:blip r:embed="rId3"/>
          <a:srcRect l="41626" r="34089"/>
          <a:stretch/>
        </p:blipFill>
        <p:spPr>
          <a:xfrm>
            <a:off x="0" y="10"/>
            <a:ext cx="250445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5" name="Rectangle 14">
            <a:extLst>
              <a:ext uri="{FF2B5EF4-FFF2-40B4-BE49-F238E27FC236}">
                <a16:creationId xmlns:a16="http://schemas.microsoft.com/office/drawing/2014/main" id="{8D7A9068-46FD-4E7A-D436-86AED0788685}"/>
              </a:ext>
            </a:extLst>
          </p:cNvPr>
          <p:cNvSpPr/>
          <p:nvPr/>
        </p:nvSpPr>
        <p:spPr>
          <a:xfrm>
            <a:off x="5391088" y="4354836"/>
            <a:ext cx="4389519" cy="171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42C088D-746B-4A09-10A0-0AD5403ABB0D}"/>
              </a:ext>
            </a:extLst>
          </p:cNvPr>
          <p:cNvPicPr>
            <a:picLocks noChangeAspect="1"/>
          </p:cNvPicPr>
          <p:nvPr/>
        </p:nvPicPr>
        <p:blipFill>
          <a:blip r:embed="rId4"/>
          <a:stretch>
            <a:fillRect/>
          </a:stretch>
        </p:blipFill>
        <p:spPr>
          <a:xfrm>
            <a:off x="2832690" y="936209"/>
            <a:ext cx="8707556" cy="5880990"/>
          </a:xfrm>
          <a:prstGeom prst="rect">
            <a:avLst/>
          </a:prstGeom>
        </p:spPr>
      </p:pic>
      <p:pic>
        <p:nvPicPr>
          <p:cNvPr id="8" name="Picture 7">
            <a:extLst>
              <a:ext uri="{FF2B5EF4-FFF2-40B4-BE49-F238E27FC236}">
                <a16:creationId xmlns:a16="http://schemas.microsoft.com/office/drawing/2014/main" id="{D6E5BF50-25D2-13B3-3CC8-0E3454025C59}"/>
              </a:ext>
            </a:extLst>
          </p:cNvPr>
          <p:cNvPicPr>
            <a:picLocks noChangeAspect="1"/>
          </p:cNvPicPr>
          <p:nvPr/>
        </p:nvPicPr>
        <p:blipFill rotWithShape="1">
          <a:blip r:embed="rId5"/>
          <a:srcRect l="8772" t="5544" r="6266" b="8522"/>
          <a:stretch/>
        </p:blipFill>
        <p:spPr>
          <a:xfrm>
            <a:off x="10232020" y="4896374"/>
            <a:ext cx="1959980" cy="1982386"/>
          </a:xfrm>
          <a:prstGeom prst="rect">
            <a:avLst/>
          </a:prstGeom>
        </p:spPr>
      </p:pic>
      <p:sp>
        <p:nvSpPr>
          <p:cNvPr id="19" name="Title 1">
            <a:extLst>
              <a:ext uri="{FF2B5EF4-FFF2-40B4-BE49-F238E27FC236}">
                <a16:creationId xmlns:a16="http://schemas.microsoft.com/office/drawing/2014/main" id="{65D5B36B-2147-040B-E571-A91287664D9B}"/>
              </a:ext>
            </a:extLst>
          </p:cNvPr>
          <p:cNvSpPr txBox="1">
            <a:spLocks/>
          </p:cNvSpPr>
          <p:nvPr/>
        </p:nvSpPr>
        <p:spPr>
          <a:xfrm>
            <a:off x="2168438" y="20770"/>
            <a:ext cx="10036061" cy="91543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b="1" dirty="0">
                <a:latin typeface="Gill Sans Nova Light" panose="020B0302020104020203" pitchFamily="34" charset="0"/>
                <a:cs typeface="Arial" panose="020B0604020202020204" pitchFamily="34" charset="0"/>
              </a:rPr>
              <a:t>Export of carbon surface &gt; </a:t>
            </a:r>
            <a:r>
              <a:rPr lang="en-GB" sz="4000" b="1" dirty="0">
                <a:latin typeface="Gill Sans Nova Light" panose="020B0302020104020203" pitchFamily="34" charset="0"/>
                <a:cs typeface="Arial" panose="020B0604020202020204" pitchFamily="34" charset="0"/>
                <a:sym typeface="Wingdings" pitchFamily="2" charset="2"/>
              </a:rPr>
              <a:t>deep</a:t>
            </a:r>
            <a:r>
              <a:rPr lang="en-GB" sz="4000" b="1" dirty="0">
                <a:latin typeface="Gill Sans Nova Light" panose="020B0302020104020203" pitchFamily="34" charset="0"/>
                <a:cs typeface="Arial" panose="020B0604020202020204" pitchFamily="34" charset="0"/>
              </a:rPr>
              <a:t> at site PS1506</a:t>
            </a:r>
            <a:endParaRPr lang="en-US" sz="4000" dirty="0"/>
          </a:p>
        </p:txBody>
      </p:sp>
      <p:sp>
        <p:nvSpPr>
          <p:cNvPr id="22" name="TextBox 21">
            <a:extLst>
              <a:ext uri="{FF2B5EF4-FFF2-40B4-BE49-F238E27FC236}">
                <a16:creationId xmlns:a16="http://schemas.microsoft.com/office/drawing/2014/main" id="{A3FB8249-C25B-2C75-0886-42EE27C0CA2E}"/>
              </a:ext>
            </a:extLst>
          </p:cNvPr>
          <p:cNvSpPr txBox="1"/>
          <p:nvPr/>
        </p:nvSpPr>
        <p:spPr>
          <a:xfrm>
            <a:off x="5486884" y="4517184"/>
            <a:ext cx="3628410" cy="307777"/>
          </a:xfrm>
          <a:prstGeom prst="rect">
            <a:avLst/>
          </a:prstGeom>
          <a:noFill/>
        </p:spPr>
        <p:txBody>
          <a:bodyPr wrap="square" rtlCol="0">
            <a:spAutoFit/>
          </a:bodyPr>
          <a:lstStyle/>
          <a:p>
            <a:r>
              <a:rPr lang="en-US" sz="1400" dirty="0">
                <a:solidFill>
                  <a:srgbClr val="FF0000"/>
                </a:solidFill>
                <a:latin typeface="Gill Sans Nova Light" panose="020B0302020104020203" pitchFamily="34" charset="0"/>
              </a:rPr>
              <a:t>Main site (reflecting deep water conditions)</a:t>
            </a:r>
          </a:p>
        </p:txBody>
      </p:sp>
      <p:grpSp>
        <p:nvGrpSpPr>
          <p:cNvPr id="9" name="Group 8">
            <a:extLst>
              <a:ext uri="{FF2B5EF4-FFF2-40B4-BE49-F238E27FC236}">
                <a16:creationId xmlns:a16="http://schemas.microsoft.com/office/drawing/2014/main" id="{93710569-17D7-4271-F453-BD3BA97E67C9}"/>
              </a:ext>
            </a:extLst>
          </p:cNvPr>
          <p:cNvGrpSpPr/>
          <p:nvPr/>
        </p:nvGrpSpPr>
        <p:grpSpPr>
          <a:xfrm>
            <a:off x="-20832" y="5723895"/>
            <a:ext cx="2533523" cy="1088488"/>
            <a:chOff x="-20832" y="5723895"/>
            <a:chExt cx="2533523" cy="1088488"/>
          </a:xfrm>
        </p:grpSpPr>
        <p:pic>
          <p:nvPicPr>
            <p:cNvPr id="10" name="Picture 9">
              <a:extLst>
                <a:ext uri="{FF2B5EF4-FFF2-40B4-BE49-F238E27FC236}">
                  <a16:creationId xmlns:a16="http://schemas.microsoft.com/office/drawing/2014/main" id="{22857D3C-5302-C9EC-AF78-BDB64DAF2EED}"/>
                </a:ext>
              </a:extLst>
            </p:cNvPr>
            <p:cNvPicPr>
              <a:picLocks noChangeAspect="1"/>
            </p:cNvPicPr>
            <p:nvPr/>
          </p:nvPicPr>
          <p:blipFill>
            <a:blip r:embed="rId6"/>
            <a:stretch>
              <a:fillRect/>
            </a:stretch>
          </p:blipFill>
          <p:spPr>
            <a:xfrm>
              <a:off x="118924" y="5986475"/>
              <a:ext cx="1885634" cy="825908"/>
            </a:xfrm>
            <a:prstGeom prst="rect">
              <a:avLst/>
            </a:prstGeom>
          </p:spPr>
        </p:pic>
        <p:sp>
          <p:nvSpPr>
            <p:cNvPr id="11" name="TextBox 10">
              <a:extLst>
                <a:ext uri="{FF2B5EF4-FFF2-40B4-BE49-F238E27FC236}">
                  <a16:creationId xmlns:a16="http://schemas.microsoft.com/office/drawing/2014/main" id="{F158D8E2-AEB8-79CE-5629-B28C073EF125}"/>
                </a:ext>
              </a:extLst>
            </p:cNvPr>
            <p:cNvSpPr txBox="1"/>
            <p:nvPr/>
          </p:nvSpPr>
          <p:spPr>
            <a:xfrm>
              <a:off x="-20832" y="5723895"/>
              <a:ext cx="2533523" cy="600164"/>
            </a:xfrm>
            <a:prstGeom prst="rect">
              <a:avLst/>
            </a:prstGeom>
            <a:noFill/>
          </p:spPr>
          <p:txBody>
            <a:bodyPr wrap="square" rtlCol="0">
              <a:spAutoFit/>
            </a:bodyPr>
            <a:lstStyle/>
            <a:p>
              <a:r>
                <a:rPr lang="en-US" sz="1100" dirty="0">
                  <a:solidFill>
                    <a:srgbClr val="F2F2F2"/>
                  </a:solidFill>
                  <a:latin typeface="Times" pitchFamily="2" charset="0"/>
                  <a:cs typeface="Times New Roman" panose="02020603050405020304" pitchFamily="18" charset="0"/>
                </a:rPr>
                <a:t>Maddie Shankle       @MaddieShankle</a:t>
              </a:r>
            </a:p>
            <a:p>
              <a:r>
                <a:rPr lang="en-US" sz="1100" dirty="0">
                  <a:solidFill>
                    <a:srgbClr val="F2F2F2"/>
                  </a:solidFill>
                  <a:latin typeface="Times" pitchFamily="2" charset="0"/>
                  <a:cs typeface="Times New Roman" panose="02020603050405020304" pitchFamily="18" charset="0"/>
                </a:rPr>
                <a:t>       mgs23@st-andrews.ac.uk</a:t>
              </a:r>
            </a:p>
            <a:p>
              <a:r>
                <a:rPr lang="en-US" sz="1100" dirty="0">
                  <a:solidFill>
                    <a:srgbClr val="F2F2F2"/>
                  </a:solidFill>
                  <a:latin typeface="Times" pitchFamily="2" charset="0"/>
                  <a:cs typeface="Times New Roman" panose="02020603050405020304" pitchFamily="18" charset="0"/>
                </a:rPr>
                <a:t>     </a:t>
              </a:r>
            </a:p>
          </p:txBody>
        </p:sp>
        <p:pic>
          <p:nvPicPr>
            <p:cNvPr id="12" name="Picture 2" descr="Twitter Logo transparent PNG - StickPNG">
              <a:extLst>
                <a:ext uri="{FF2B5EF4-FFF2-40B4-BE49-F238E27FC236}">
                  <a16:creationId xmlns:a16="http://schemas.microsoft.com/office/drawing/2014/main" id="{FE15764B-DC03-778B-7951-6ED635F95F57}"/>
                </a:ext>
              </a:extLst>
            </p:cNvPr>
            <p:cNvPicPr>
              <a:picLocks noChangeAspect="1" noChangeArrowheads="1"/>
            </p:cNvPicPr>
            <p:nvPr/>
          </p:nvPicPr>
          <p:blipFill>
            <a:blip r:embed="rId7">
              <a:biLevel thresh="25000"/>
              <a:extLst>
                <a:ext uri="{28A0092B-C50C-407E-A947-70E740481C1C}">
                  <a14:useLocalDpi xmlns:a14="http://schemas.microsoft.com/office/drawing/2010/main" val="0"/>
                </a:ext>
              </a:extLst>
            </a:blip>
            <a:srcRect/>
            <a:stretch>
              <a:fillRect/>
            </a:stretch>
          </p:blipFill>
          <p:spPr bwMode="auto">
            <a:xfrm>
              <a:off x="1061741" y="5768346"/>
              <a:ext cx="173678" cy="17367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15049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erial view of icebergs in Antarctica">
            <a:extLst>
              <a:ext uri="{FF2B5EF4-FFF2-40B4-BE49-F238E27FC236}">
                <a16:creationId xmlns:a16="http://schemas.microsoft.com/office/drawing/2014/main" id="{211104A9-7A95-52CD-CCDE-D6E6AA9FBD5A}"/>
              </a:ext>
            </a:extLst>
          </p:cNvPr>
          <p:cNvPicPr>
            <a:picLocks noChangeAspect="1"/>
          </p:cNvPicPr>
          <p:nvPr/>
        </p:nvPicPr>
        <p:blipFill rotWithShape="1">
          <a:blip r:embed="rId3"/>
          <a:srcRect l="41626" r="34089"/>
          <a:stretch/>
        </p:blipFill>
        <p:spPr>
          <a:xfrm>
            <a:off x="0" y="10"/>
            <a:ext cx="250445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5" name="Rectangle 14">
            <a:extLst>
              <a:ext uri="{FF2B5EF4-FFF2-40B4-BE49-F238E27FC236}">
                <a16:creationId xmlns:a16="http://schemas.microsoft.com/office/drawing/2014/main" id="{8D7A9068-46FD-4E7A-D436-86AED0788685}"/>
              </a:ext>
            </a:extLst>
          </p:cNvPr>
          <p:cNvSpPr/>
          <p:nvPr/>
        </p:nvSpPr>
        <p:spPr>
          <a:xfrm>
            <a:off x="5391088" y="4354836"/>
            <a:ext cx="4389519" cy="171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42C088D-746B-4A09-10A0-0AD5403ABB0D}"/>
              </a:ext>
            </a:extLst>
          </p:cNvPr>
          <p:cNvPicPr>
            <a:picLocks noChangeAspect="1"/>
          </p:cNvPicPr>
          <p:nvPr/>
        </p:nvPicPr>
        <p:blipFill>
          <a:blip r:embed="rId4"/>
          <a:stretch>
            <a:fillRect/>
          </a:stretch>
        </p:blipFill>
        <p:spPr>
          <a:xfrm>
            <a:off x="2832690" y="936209"/>
            <a:ext cx="8707556" cy="5880990"/>
          </a:xfrm>
          <a:prstGeom prst="rect">
            <a:avLst/>
          </a:prstGeom>
        </p:spPr>
      </p:pic>
      <p:pic>
        <p:nvPicPr>
          <p:cNvPr id="8" name="Picture 7">
            <a:extLst>
              <a:ext uri="{FF2B5EF4-FFF2-40B4-BE49-F238E27FC236}">
                <a16:creationId xmlns:a16="http://schemas.microsoft.com/office/drawing/2014/main" id="{D6E5BF50-25D2-13B3-3CC8-0E3454025C59}"/>
              </a:ext>
            </a:extLst>
          </p:cNvPr>
          <p:cNvPicPr>
            <a:picLocks noChangeAspect="1"/>
          </p:cNvPicPr>
          <p:nvPr/>
        </p:nvPicPr>
        <p:blipFill rotWithShape="1">
          <a:blip r:embed="rId5"/>
          <a:srcRect l="8772" t="5544" r="6266" b="8522"/>
          <a:stretch/>
        </p:blipFill>
        <p:spPr>
          <a:xfrm>
            <a:off x="10232020" y="4896374"/>
            <a:ext cx="1959980" cy="1982386"/>
          </a:xfrm>
          <a:prstGeom prst="rect">
            <a:avLst/>
          </a:prstGeom>
        </p:spPr>
      </p:pic>
      <p:sp>
        <p:nvSpPr>
          <p:cNvPr id="19" name="Title 1">
            <a:extLst>
              <a:ext uri="{FF2B5EF4-FFF2-40B4-BE49-F238E27FC236}">
                <a16:creationId xmlns:a16="http://schemas.microsoft.com/office/drawing/2014/main" id="{65D5B36B-2147-040B-E571-A91287664D9B}"/>
              </a:ext>
            </a:extLst>
          </p:cNvPr>
          <p:cNvSpPr txBox="1">
            <a:spLocks/>
          </p:cNvSpPr>
          <p:nvPr/>
        </p:nvSpPr>
        <p:spPr>
          <a:xfrm>
            <a:off x="2168438" y="20770"/>
            <a:ext cx="10036061" cy="91543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b="1" dirty="0">
                <a:latin typeface="Gill Sans Nova Light" panose="020B0302020104020203" pitchFamily="34" charset="0"/>
                <a:cs typeface="Arial" panose="020B0604020202020204" pitchFamily="34" charset="0"/>
              </a:rPr>
              <a:t>Export of carbon surface &gt; </a:t>
            </a:r>
            <a:r>
              <a:rPr lang="en-GB" sz="4000" b="1" dirty="0">
                <a:latin typeface="Gill Sans Nova Light" panose="020B0302020104020203" pitchFamily="34" charset="0"/>
                <a:cs typeface="Arial" panose="020B0604020202020204" pitchFamily="34" charset="0"/>
                <a:sym typeface="Wingdings" pitchFamily="2" charset="2"/>
              </a:rPr>
              <a:t>deep</a:t>
            </a:r>
            <a:r>
              <a:rPr lang="en-GB" sz="4000" b="1" dirty="0">
                <a:latin typeface="Gill Sans Nova Light" panose="020B0302020104020203" pitchFamily="34" charset="0"/>
                <a:cs typeface="Arial" panose="020B0604020202020204" pitchFamily="34" charset="0"/>
              </a:rPr>
              <a:t> at site PS1506</a:t>
            </a:r>
            <a:endParaRPr lang="en-US" sz="4000" dirty="0"/>
          </a:p>
        </p:txBody>
      </p:sp>
      <p:sp>
        <p:nvSpPr>
          <p:cNvPr id="21" name="TextBox 20">
            <a:extLst>
              <a:ext uri="{FF2B5EF4-FFF2-40B4-BE49-F238E27FC236}">
                <a16:creationId xmlns:a16="http://schemas.microsoft.com/office/drawing/2014/main" id="{33159F7E-08E9-CB5E-BEC6-33587B189787}"/>
              </a:ext>
            </a:extLst>
          </p:cNvPr>
          <p:cNvSpPr txBox="1"/>
          <p:nvPr/>
        </p:nvSpPr>
        <p:spPr>
          <a:xfrm>
            <a:off x="4229692" y="875235"/>
            <a:ext cx="6303269" cy="307777"/>
          </a:xfrm>
          <a:prstGeom prst="rect">
            <a:avLst/>
          </a:prstGeom>
          <a:noFill/>
        </p:spPr>
        <p:txBody>
          <a:bodyPr wrap="square" rtlCol="0">
            <a:spAutoFit/>
          </a:bodyPr>
          <a:lstStyle/>
          <a:p>
            <a:r>
              <a:rPr lang="en-US" sz="1400" dirty="0">
                <a:solidFill>
                  <a:srgbClr val="FF0000"/>
                </a:solidFill>
                <a:latin typeface="Gill Sans Nova Light" panose="020B0302020104020203" pitchFamily="34" charset="0"/>
              </a:rPr>
              <a:t>Weddell Sea (deep-water formation site, feeling the </a:t>
            </a:r>
            <a:r>
              <a:rPr lang="en-US" sz="1400" u="sng" dirty="0">
                <a:solidFill>
                  <a:srgbClr val="FF0000"/>
                </a:solidFill>
                <a:latin typeface="Gill Sans Nova Light" panose="020B0302020104020203" pitchFamily="34" charset="0"/>
              </a:rPr>
              <a:t>surface</a:t>
            </a:r>
            <a:r>
              <a:rPr lang="en-US" sz="1400" dirty="0">
                <a:solidFill>
                  <a:srgbClr val="FF0000"/>
                </a:solidFill>
                <a:latin typeface="Gill Sans Nova Light" panose="020B0302020104020203" pitchFamily="34" charset="0"/>
              </a:rPr>
              <a:t> water signal)</a:t>
            </a:r>
          </a:p>
        </p:txBody>
      </p:sp>
      <p:sp>
        <p:nvSpPr>
          <p:cNvPr id="9" name="TextBox 8">
            <a:extLst>
              <a:ext uri="{FF2B5EF4-FFF2-40B4-BE49-F238E27FC236}">
                <a16:creationId xmlns:a16="http://schemas.microsoft.com/office/drawing/2014/main" id="{FF10B7F1-9929-726D-4AA8-88ADD26E6311}"/>
              </a:ext>
            </a:extLst>
          </p:cNvPr>
          <p:cNvSpPr txBox="1"/>
          <p:nvPr/>
        </p:nvSpPr>
        <p:spPr>
          <a:xfrm>
            <a:off x="5486884" y="4517184"/>
            <a:ext cx="3628410" cy="307777"/>
          </a:xfrm>
          <a:prstGeom prst="rect">
            <a:avLst/>
          </a:prstGeom>
          <a:noFill/>
        </p:spPr>
        <p:txBody>
          <a:bodyPr wrap="square" rtlCol="0">
            <a:spAutoFit/>
          </a:bodyPr>
          <a:lstStyle/>
          <a:p>
            <a:r>
              <a:rPr lang="en-US" sz="1400" dirty="0">
                <a:solidFill>
                  <a:srgbClr val="FF0000"/>
                </a:solidFill>
                <a:latin typeface="Gill Sans Nova Light" panose="020B0302020104020203" pitchFamily="34" charset="0"/>
              </a:rPr>
              <a:t>Main site (reflecting deep water conditions)</a:t>
            </a:r>
          </a:p>
        </p:txBody>
      </p:sp>
      <p:grpSp>
        <p:nvGrpSpPr>
          <p:cNvPr id="10" name="Group 9">
            <a:extLst>
              <a:ext uri="{FF2B5EF4-FFF2-40B4-BE49-F238E27FC236}">
                <a16:creationId xmlns:a16="http://schemas.microsoft.com/office/drawing/2014/main" id="{57954C05-84B7-F7C3-7152-F8BF96482DB6}"/>
              </a:ext>
            </a:extLst>
          </p:cNvPr>
          <p:cNvGrpSpPr/>
          <p:nvPr/>
        </p:nvGrpSpPr>
        <p:grpSpPr>
          <a:xfrm>
            <a:off x="-20832" y="5723895"/>
            <a:ext cx="2533523" cy="1088488"/>
            <a:chOff x="-20832" y="5723895"/>
            <a:chExt cx="2533523" cy="1088488"/>
          </a:xfrm>
        </p:grpSpPr>
        <p:pic>
          <p:nvPicPr>
            <p:cNvPr id="11" name="Picture 10">
              <a:extLst>
                <a:ext uri="{FF2B5EF4-FFF2-40B4-BE49-F238E27FC236}">
                  <a16:creationId xmlns:a16="http://schemas.microsoft.com/office/drawing/2014/main" id="{8AB62FC0-3C5D-416D-7DCD-C69A2A492497}"/>
                </a:ext>
              </a:extLst>
            </p:cNvPr>
            <p:cNvPicPr>
              <a:picLocks noChangeAspect="1"/>
            </p:cNvPicPr>
            <p:nvPr/>
          </p:nvPicPr>
          <p:blipFill>
            <a:blip r:embed="rId6"/>
            <a:stretch>
              <a:fillRect/>
            </a:stretch>
          </p:blipFill>
          <p:spPr>
            <a:xfrm>
              <a:off x="118924" y="5986475"/>
              <a:ext cx="1885634" cy="825908"/>
            </a:xfrm>
            <a:prstGeom prst="rect">
              <a:avLst/>
            </a:prstGeom>
          </p:spPr>
        </p:pic>
        <p:sp>
          <p:nvSpPr>
            <p:cNvPr id="12" name="TextBox 11">
              <a:extLst>
                <a:ext uri="{FF2B5EF4-FFF2-40B4-BE49-F238E27FC236}">
                  <a16:creationId xmlns:a16="http://schemas.microsoft.com/office/drawing/2014/main" id="{46A10928-1F80-6D05-B95F-04F0AAD110BF}"/>
                </a:ext>
              </a:extLst>
            </p:cNvPr>
            <p:cNvSpPr txBox="1"/>
            <p:nvPr/>
          </p:nvSpPr>
          <p:spPr>
            <a:xfrm>
              <a:off x="-20832" y="5723895"/>
              <a:ext cx="2533523" cy="600164"/>
            </a:xfrm>
            <a:prstGeom prst="rect">
              <a:avLst/>
            </a:prstGeom>
            <a:noFill/>
          </p:spPr>
          <p:txBody>
            <a:bodyPr wrap="square" rtlCol="0">
              <a:spAutoFit/>
            </a:bodyPr>
            <a:lstStyle/>
            <a:p>
              <a:r>
                <a:rPr lang="en-US" sz="1100" dirty="0">
                  <a:solidFill>
                    <a:srgbClr val="F2F2F2"/>
                  </a:solidFill>
                  <a:latin typeface="Times" pitchFamily="2" charset="0"/>
                  <a:cs typeface="Times New Roman" panose="02020603050405020304" pitchFamily="18" charset="0"/>
                </a:rPr>
                <a:t>Maddie Shankle       @MaddieShankle</a:t>
              </a:r>
            </a:p>
            <a:p>
              <a:r>
                <a:rPr lang="en-US" sz="1100" dirty="0">
                  <a:solidFill>
                    <a:srgbClr val="F2F2F2"/>
                  </a:solidFill>
                  <a:latin typeface="Times" pitchFamily="2" charset="0"/>
                  <a:cs typeface="Times New Roman" panose="02020603050405020304" pitchFamily="18" charset="0"/>
                </a:rPr>
                <a:t>       mgs23@st-andrews.ac.uk</a:t>
              </a:r>
            </a:p>
            <a:p>
              <a:r>
                <a:rPr lang="en-US" sz="1100" dirty="0">
                  <a:solidFill>
                    <a:srgbClr val="F2F2F2"/>
                  </a:solidFill>
                  <a:latin typeface="Times" pitchFamily="2" charset="0"/>
                  <a:cs typeface="Times New Roman" panose="02020603050405020304" pitchFamily="18" charset="0"/>
                </a:rPr>
                <a:t>     </a:t>
              </a:r>
            </a:p>
          </p:txBody>
        </p:sp>
        <p:pic>
          <p:nvPicPr>
            <p:cNvPr id="13" name="Picture 2" descr="Twitter Logo transparent PNG - StickPNG">
              <a:extLst>
                <a:ext uri="{FF2B5EF4-FFF2-40B4-BE49-F238E27FC236}">
                  <a16:creationId xmlns:a16="http://schemas.microsoft.com/office/drawing/2014/main" id="{B4CC9A26-9B08-D495-0606-EA5F06AAEFD6}"/>
                </a:ext>
              </a:extLst>
            </p:cNvPr>
            <p:cNvPicPr>
              <a:picLocks noChangeAspect="1" noChangeArrowheads="1"/>
            </p:cNvPicPr>
            <p:nvPr/>
          </p:nvPicPr>
          <p:blipFill>
            <a:blip r:embed="rId7">
              <a:biLevel thresh="25000"/>
              <a:extLst>
                <a:ext uri="{28A0092B-C50C-407E-A947-70E740481C1C}">
                  <a14:useLocalDpi xmlns:a14="http://schemas.microsoft.com/office/drawing/2010/main" val="0"/>
                </a:ext>
              </a:extLst>
            </a:blip>
            <a:srcRect/>
            <a:stretch>
              <a:fillRect/>
            </a:stretch>
          </p:blipFill>
          <p:spPr bwMode="auto">
            <a:xfrm>
              <a:off x="1061741" y="5768346"/>
              <a:ext cx="173678" cy="17367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37496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erial view of icebergs in Antarctica">
            <a:extLst>
              <a:ext uri="{FF2B5EF4-FFF2-40B4-BE49-F238E27FC236}">
                <a16:creationId xmlns:a16="http://schemas.microsoft.com/office/drawing/2014/main" id="{211104A9-7A95-52CD-CCDE-D6E6AA9FBD5A}"/>
              </a:ext>
            </a:extLst>
          </p:cNvPr>
          <p:cNvPicPr>
            <a:picLocks noChangeAspect="1"/>
          </p:cNvPicPr>
          <p:nvPr/>
        </p:nvPicPr>
        <p:blipFill rotWithShape="1">
          <a:blip r:embed="rId3"/>
          <a:srcRect l="41626" r="34089"/>
          <a:stretch/>
        </p:blipFill>
        <p:spPr>
          <a:xfrm>
            <a:off x="0" y="10"/>
            <a:ext cx="250445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7E13E9DB-E294-6202-0792-A337001E77B0}"/>
              </a:ext>
            </a:extLst>
          </p:cNvPr>
          <p:cNvSpPr>
            <a:spLocks noGrp="1"/>
          </p:cNvSpPr>
          <p:nvPr>
            <p:ph type="ctrTitle"/>
          </p:nvPr>
        </p:nvSpPr>
        <p:spPr>
          <a:xfrm>
            <a:off x="2078183" y="20770"/>
            <a:ext cx="10140172" cy="1286088"/>
          </a:xfrm>
        </p:spPr>
        <p:txBody>
          <a:bodyPr anchor="ctr">
            <a:noAutofit/>
          </a:bodyPr>
          <a:lstStyle/>
          <a:p>
            <a:pPr algn="just"/>
            <a:r>
              <a:rPr lang="en-GB" sz="3600" b="1" dirty="0">
                <a:latin typeface="Gill Sans Nova Light" panose="020B0302020104020203" pitchFamily="34" charset="0"/>
                <a:cs typeface="Arial" panose="020B0604020202020204" pitchFamily="34" charset="0"/>
              </a:rPr>
              <a:t>Southern Ocean key to glacial-interglacial climate change</a:t>
            </a:r>
            <a:endParaRPr lang="en-US" sz="3600" dirty="0"/>
          </a:p>
        </p:txBody>
      </p:sp>
      <p:grpSp>
        <p:nvGrpSpPr>
          <p:cNvPr id="35" name="Group 34">
            <a:extLst>
              <a:ext uri="{FF2B5EF4-FFF2-40B4-BE49-F238E27FC236}">
                <a16:creationId xmlns:a16="http://schemas.microsoft.com/office/drawing/2014/main" id="{E5CE0756-02F7-509C-2757-F64A239FBD1F}"/>
              </a:ext>
            </a:extLst>
          </p:cNvPr>
          <p:cNvGrpSpPr/>
          <p:nvPr/>
        </p:nvGrpSpPr>
        <p:grpSpPr>
          <a:xfrm>
            <a:off x="-20832" y="5723895"/>
            <a:ext cx="2533523" cy="1088488"/>
            <a:chOff x="-20832" y="5723895"/>
            <a:chExt cx="2533523" cy="1088488"/>
          </a:xfrm>
        </p:grpSpPr>
        <p:pic>
          <p:nvPicPr>
            <p:cNvPr id="37" name="Picture 36">
              <a:extLst>
                <a:ext uri="{FF2B5EF4-FFF2-40B4-BE49-F238E27FC236}">
                  <a16:creationId xmlns:a16="http://schemas.microsoft.com/office/drawing/2014/main" id="{2101D48E-2C40-79C5-275F-CF54A32E98E2}"/>
                </a:ext>
              </a:extLst>
            </p:cNvPr>
            <p:cNvPicPr>
              <a:picLocks noChangeAspect="1"/>
            </p:cNvPicPr>
            <p:nvPr/>
          </p:nvPicPr>
          <p:blipFill>
            <a:blip r:embed="rId4"/>
            <a:stretch>
              <a:fillRect/>
            </a:stretch>
          </p:blipFill>
          <p:spPr>
            <a:xfrm>
              <a:off x="118924" y="5986475"/>
              <a:ext cx="1885634" cy="825908"/>
            </a:xfrm>
            <a:prstGeom prst="rect">
              <a:avLst/>
            </a:prstGeom>
          </p:spPr>
        </p:pic>
        <p:sp>
          <p:nvSpPr>
            <p:cNvPr id="38" name="TextBox 37">
              <a:extLst>
                <a:ext uri="{FF2B5EF4-FFF2-40B4-BE49-F238E27FC236}">
                  <a16:creationId xmlns:a16="http://schemas.microsoft.com/office/drawing/2014/main" id="{8596FEC3-FAC9-8950-2455-6D197825FD6F}"/>
                </a:ext>
              </a:extLst>
            </p:cNvPr>
            <p:cNvSpPr txBox="1"/>
            <p:nvPr/>
          </p:nvSpPr>
          <p:spPr>
            <a:xfrm>
              <a:off x="-20832" y="5723895"/>
              <a:ext cx="2533523" cy="600164"/>
            </a:xfrm>
            <a:prstGeom prst="rect">
              <a:avLst/>
            </a:prstGeom>
            <a:noFill/>
          </p:spPr>
          <p:txBody>
            <a:bodyPr wrap="square" rtlCol="0">
              <a:spAutoFit/>
            </a:bodyPr>
            <a:lstStyle/>
            <a:p>
              <a:r>
                <a:rPr lang="en-US" sz="1100" dirty="0">
                  <a:solidFill>
                    <a:srgbClr val="F2F2F2"/>
                  </a:solidFill>
                  <a:latin typeface="Times" pitchFamily="2" charset="0"/>
                  <a:cs typeface="Times New Roman" panose="02020603050405020304" pitchFamily="18" charset="0"/>
                </a:rPr>
                <a:t>Maddie Shankle       @MaddieShankle</a:t>
              </a:r>
            </a:p>
            <a:p>
              <a:r>
                <a:rPr lang="en-US" sz="1100" dirty="0">
                  <a:solidFill>
                    <a:srgbClr val="F2F2F2"/>
                  </a:solidFill>
                  <a:latin typeface="Times" pitchFamily="2" charset="0"/>
                  <a:cs typeface="Times New Roman" panose="02020603050405020304" pitchFamily="18" charset="0"/>
                </a:rPr>
                <a:t>       mgs23@st-andrews.ac.uk</a:t>
              </a:r>
            </a:p>
            <a:p>
              <a:r>
                <a:rPr lang="en-US" sz="1100" dirty="0">
                  <a:solidFill>
                    <a:srgbClr val="F2F2F2"/>
                  </a:solidFill>
                  <a:latin typeface="Times" pitchFamily="2" charset="0"/>
                  <a:cs typeface="Times New Roman" panose="02020603050405020304" pitchFamily="18" charset="0"/>
                </a:rPr>
                <a:t>     </a:t>
              </a:r>
            </a:p>
          </p:txBody>
        </p:sp>
        <p:pic>
          <p:nvPicPr>
            <p:cNvPr id="39" name="Picture 2" descr="Twitter Logo transparent PNG - StickPNG">
              <a:extLst>
                <a:ext uri="{FF2B5EF4-FFF2-40B4-BE49-F238E27FC236}">
                  <a16:creationId xmlns:a16="http://schemas.microsoft.com/office/drawing/2014/main" id="{CEA3CA66-F6BB-2FD7-8D29-04159EA41AB8}"/>
                </a:ext>
              </a:extLst>
            </p:cNvPr>
            <p:cNvPicPr>
              <a:picLocks noChangeAspect="1" noChangeArrowheads="1"/>
            </p:cNvPicPr>
            <p:nvPr/>
          </p:nvPicPr>
          <p:blipFill>
            <a:blip r:embed="rId5">
              <a:biLevel thresh="25000"/>
              <a:extLst>
                <a:ext uri="{28A0092B-C50C-407E-A947-70E740481C1C}">
                  <a14:useLocalDpi xmlns:a14="http://schemas.microsoft.com/office/drawing/2010/main" val="0"/>
                </a:ext>
              </a:extLst>
            </a:blip>
            <a:srcRect/>
            <a:stretch>
              <a:fillRect/>
            </a:stretch>
          </p:blipFill>
          <p:spPr bwMode="auto">
            <a:xfrm>
              <a:off x="1061741" y="5768346"/>
              <a:ext cx="173678" cy="17367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a:extLst>
              <a:ext uri="{FF2B5EF4-FFF2-40B4-BE49-F238E27FC236}">
                <a16:creationId xmlns:a16="http://schemas.microsoft.com/office/drawing/2014/main" id="{62504A54-FBAB-BA8D-7669-0998AB4B70B2}"/>
              </a:ext>
            </a:extLst>
          </p:cNvPr>
          <p:cNvGrpSpPr/>
          <p:nvPr/>
        </p:nvGrpSpPr>
        <p:grpSpPr>
          <a:xfrm>
            <a:off x="2535461" y="2057377"/>
            <a:ext cx="9238331" cy="4455319"/>
            <a:chOff x="2588011" y="1563395"/>
            <a:chExt cx="9238331" cy="4455319"/>
          </a:xfrm>
        </p:grpSpPr>
        <p:sp>
          <p:nvSpPr>
            <p:cNvPr id="15" name="Rectangle 14">
              <a:extLst>
                <a:ext uri="{FF2B5EF4-FFF2-40B4-BE49-F238E27FC236}">
                  <a16:creationId xmlns:a16="http://schemas.microsoft.com/office/drawing/2014/main" id="{8D7A9068-46FD-4E7A-D436-86AED0788685}"/>
                </a:ext>
              </a:extLst>
            </p:cNvPr>
            <p:cNvSpPr/>
            <p:nvPr/>
          </p:nvSpPr>
          <p:spPr>
            <a:xfrm>
              <a:off x="5380578" y="4260244"/>
              <a:ext cx="4389519" cy="171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B13F5361-A8D5-6541-29D7-B41DA95EAC17}"/>
                </a:ext>
              </a:extLst>
            </p:cNvPr>
            <p:cNvGrpSpPr/>
            <p:nvPr/>
          </p:nvGrpSpPr>
          <p:grpSpPr>
            <a:xfrm>
              <a:off x="2588011" y="1672677"/>
              <a:ext cx="9096517" cy="4346037"/>
              <a:chOff x="353700" y="1649195"/>
              <a:chExt cx="8547128" cy="4660242"/>
            </a:xfrm>
          </p:grpSpPr>
          <p:grpSp>
            <p:nvGrpSpPr>
              <p:cNvPr id="27" name="Group 26">
                <a:extLst>
                  <a:ext uri="{FF2B5EF4-FFF2-40B4-BE49-F238E27FC236}">
                    <a16:creationId xmlns:a16="http://schemas.microsoft.com/office/drawing/2014/main" id="{6651DEF0-F06D-EB9A-135A-8015F1B5CACE}"/>
                  </a:ext>
                </a:extLst>
              </p:cNvPr>
              <p:cNvGrpSpPr/>
              <p:nvPr/>
            </p:nvGrpSpPr>
            <p:grpSpPr>
              <a:xfrm>
                <a:off x="353700" y="1649195"/>
                <a:ext cx="8547128" cy="4660242"/>
                <a:chOff x="879480" y="1275120"/>
                <a:chExt cx="8547128" cy="4660242"/>
              </a:xfrm>
            </p:grpSpPr>
            <p:grpSp>
              <p:nvGrpSpPr>
                <p:cNvPr id="29" name="Group 28">
                  <a:extLst>
                    <a:ext uri="{FF2B5EF4-FFF2-40B4-BE49-F238E27FC236}">
                      <a16:creationId xmlns:a16="http://schemas.microsoft.com/office/drawing/2014/main" id="{75FD4B30-A358-5AA7-4F16-CD40E33ADEEC}"/>
                    </a:ext>
                  </a:extLst>
                </p:cNvPr>
                <p:cNvGrpSpPr/>
                <p:nvPr/>
              </p:nvGrpSpPr>
              <p:grpSpPr>
                <a:xfrm>
                  <a:off x="879480" y="1275120"/>
                  <a:ext cx="8547128" cy="4414973"/>
                  <a:chOff x="1012001" y="569446"/>
                  <a:chExt cx="8547128" cy="4414973"/>
                </a:xfrm>
              </p:grpSpPr>
              <p:pic>
                <p:nvPicPr>
                  <p:cNvPr id="33" name="Picture 2" descr="Figure 1">
                    <a:extLst>
                      <a:ext uri="{FF2B5EF4-FFF2-40B4-BE49-F238E27FC236}">
                        <a16:creationId xmlns:a16="http://schemas.microsoft.com/office/drawing/2014/main" id="{E469D113-4631-36DA-D8E5-15485214DDB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6947" b="29275"/>
                  <a:stretch/>
                </p:blipFill>
                <p:spPr bwMode="auto">
                  <a:xfrm>
                    <a:off x="1014800" y="569446"/>
                    <a:ext cx="8544329" cy="368092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Figure 1">
                    <a:extLst>
                      <a:ext uri="{FF2B5EF4-FFF2-40B4-BE49-F238E27FC236}">
                        <a16:creationId xmlns:a16="http://schemas.microsoft.com/office/drawing/2014/main" id="{BB9DC5F5-CE50-8546-5755-FB0D108B6CD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91208"/>
                  <a:stretch/>
                </p:blipFill>
                <p:spPr bwMode="auto">
                  <a:xfrm>
                    <a:off x="1012001" y="4245171"/>
                    <a:ext cx="8544329" cy="739248"/>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Rectangle 29">
                  <a:extLst>
                    <a:ext uri="{FF2B5EF4-FFF2-40B4-BE49-F238E27FC236}">
                      <a16:creationId xmlns:a16="http://schemas.microsoft.com/office/drawing/2014/main" id="{E6575D5F-94FD-6C98-DB80-5D06126F681E}"/>
                    </a:ext>
                  </a:extLst>
                </p:cNvPr>
                <p:cNvSpPr/>
                <p:nvPr/>
              </p:nvSpPr>
              <p:spPr>
                <a:xfrm>
                  <a:off x="8449468" y="4644077"/>
                  <a:ext cx="614542" cy="4289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EAD6A5C-5446-4FEF-CB3E-79C206B2DB96}"/>
                    </a:ext>
                  </a:extLst>
                </p:cNvPr>
                <p:cNvSpPr/>
                <p:nvPr/>
              </p:nvSpPr>
              <p:spPr>
                <a:xfrm>
                  <a:off x="7266101" y="5612319"/>
                  <a:ext cx="340647" cy="3230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034C2FA1-322C-E40C-4572-2FCA6326074E}"/>
                  </a:ext>
                </a:extLst>
              </p:cNvPr>
              <p:cNvSpPr txBox="1"/>
              <p:nvPr/>
            </p:nvSpPr>
            <p:spPr>
              <a:xfrm>
                <a:off x="6617589" y="5959328"/>
                <a:ext cx="2001078" cy="246221"/>
              </a:xfrm>
              <a:prstGeom prst="rect">
                <a:avLst/>
              </a:prstGeom>
              <a:noFill/>
            </p:spPr>
            <p:txBody>
              <a:bodyPr wrap="square" rtlCol="0">
                <a:spAutoFit/>
              </a:bodyPr>
              <a:lstStyle/>
              <a:p>
                <a:r>
                  <a:rPr lang="en-US" sz="1000" i="1" dirty="0">
                    <a:latin typeface="Gill Sans Nova Light" panose="020B0302020104020203" pitchFamily="34" charset="0"/>
                  </a:rPr>
                  <a:t>Modified from </a:t>
                </a:r>
                <a:r>
                  <a:rPr lang="en-US" sz="1000" i="1" dirty="0" err="1">
                    <a:latin typeface="Gill Sans Nova Light" panose="020B0302020104020203" pitchFamily="34" charset="0"/>
                  </a:rPr>
                  <a:t>Sigman</a:t>
                </a:r>
                <a:r>
                  <a:rPr lang="en-US" sz="1000" i="1" dirty="0">
                    <a:latin typeface="Gill Sans Nova Light" panose="020B0302020104020203" pitchFamily="34" charset="0"/>
                  </a:rPr>
                  <a:t> et al., 2010</a:t>
                </a:r>
              </a:p>
            </p:txBody>
          </p:sp>
        </p:grpSp>
        <p:sp>
          <p:nvSpPr>
            <p:cNvPr id="24" name="Rectangle 23">
              <a:extLst>
                <a:ext uri="{FF2B5EF4-FFF2-40B4-BE49-F238E27FC236}">
                  <a16:creationId xmlns:a16="http://schemas.microsoft.com/office/drawing/2014/main" id="{A8043C86-2907-674D-55AB-7493A31FAEB1}"/>
                </a:ext>
              </a:extLst>
            </p:cNvPr>
            <p:cNvSpPr/>
            <p:nvPr/>
          </p:nvSpPr>
          <p:spPr>
            <a:xfrm>
              <a:off x="11067723" y="4768644"/>
              <a:ext cx="272940" cy="591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1A4587D-1729-93BC-37A2-FB63EF593AA7}"/>
                </a:ext>
              </a:extLst>
            </p:cNvPr>
            <p:cNvSpPr/>
            <p:nvPr/>
          </p:nvSpPr>
          <p:spPr>
            <a:xfrm>
              <a:off x="11172299" y="4466894"/>
              <a:ext cx="654043" cy="1286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5AEA5125-6500-F3B2-2314-C855ACA28665}"/>
                </a:ext>
              </a:extLst>
            </p:cNvPr>
            <p:cNvSpPr/>
            <p:nvPr/>
          </p:nvSpPr>
          <p:spPr>
            <a:xfrm>
              <a:off x="2900855" y="1563395"/>
              <a:ext cx="977461" cy="4020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480BDD1B-6610-8ED4-D39B-580D1073E87D}"/>
                </a:ext>
              </a:extLst>
            </p:cNvPr>
            <p:cNvSpPr/>
            <p:nvPr/>
          </p:nvSpPr>
          <p:spPr>
            <a:xfrm>
              <a:off x="4017402" y="1672677"/>
              <a:ext cx="170779" cy="142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03D82417-51DC-861A-4D04-97E12E1ED3F3}"/>
                </a:ext>
              </a:extLst>
            </p:cNvPr>
            <p:cNvSpPr/>
            <p:nvPr/>
          </p:nvSpPr>
          <p:spPr>
            <a:xfrm>
              <a:off x="5010630" y="1668954"/>
              <a:ext cx="170779" cy="142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FA02EC17-DBCF-10A2-359B-35141358454D}"/>
                </a:ext>
              </a:extLst>
            </p:cNvPr>
            <p:cNvSpPr/>
            <p:nvPr/>
          </p:nvSpPr>
          <p:spPr>
            <a:xfrm>
              <a:off x="7489947" y="1579188"/>
              <a:ext cx="170779" cy="321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AEBC8C63-11FF-67A0-33A8-334D3712FF40}"/>
                </a:ext>
              </a:extLst>
            </p:cNvPr>
            <p:cNvSpPr/>
            <p:nvPr/>
          </p:nvSpPr>
          <p:spPr>
            <a:xfrm>
              <a:off x="9141386" y="1626572"/>
              <a:ext cx="243763" cy="321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267FDB2A-BFAE-2CE8-C781-D8677CC7E184}"/>
                </a:ext>
              </a:extLst>
            </p:cNvPr>
            <p:cNvSpPr/>
            <p:nvPr/>
          </p:nvSpPr>
          <p:spPr>
            <a:xfrm>
              <a:off x="8106117" y="4785720"/>
              <a:ext cx="243763" cy="321838"/>
            </a:xfrm>
            <a:prstGeom prst="rect">
              <a:avLst/>
            </a:prstGeom>
            <a:solidFill>
              <a:srgbClr val="DCD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3F8484C7-DED1-3AC5-4A9C-A64A0DD491C3}"/>
                </a:ext>
              </a:extLst>
            </p:cNvPr>
            <p:cNvSpPr/>
            <p:nvPr/>
          </p:nvSpPr>
          <p:spPr>
            <a:xfrm>
              <a:off x="7210445" y="4482448"/>
              <a:ext cx="243764" cy="613856"/>
            </a:xfrm>
            <a:prstGeom prst="rect">
              <a:avLst/>
            </a:prstGeom>
            <a:solidFill>
              <a:srgbClr val="DCD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BC2144-407B-FA97-72B4-B08DB01D90A3}"/>
                </a:ext>
              </a:extLst>
            </p:cNvPr>
            <p:cNvSpPr/>
            <p:nvPr/>
          </p:nvSpPr>
          <p:spPr>
            <a:xfrm>
              <a:off x="6558536" y="4742410"/>
              <a:ext cx="179641" cy="390457"/>
            </a:xfrm>
            <a:prstGeom prst="rect">
              <a:avLst/>
            </a:prstGeom>
            <a:solidFill>
              <a:srgbClr val="DCD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7D9346F3-DBAD-145C-45EC-AB6F5ED106BE}"/>
                </a:ext>
              </a:extLst>
            </p:cNvPr>
            <p:cNvSpPr/>
            <p:nvPr/>
          </p:nvSpPr>
          <p:spPr>
            <a:xfrm>
              <a:off x="5811417" y="4814491"/>
              <a:ext cx="125156" cy="310723"/>
            </a:xfrm>
            <a:prstGeom prst="rect">
              <a:avLst/>
            </a:prstGeom>
            <a:solidFill>
              <a:srgbClr val="DCD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EEA6D2A2-08AB-57CB-6DEB-BFCE1F275EBE}"/>
                </a:ext>
              </a:extLst>
            </p:cNvPr>
            <p:cNvSpPr/>
            <p:nvPr/>
          </p:nvSpPr>
          <p:spPr>
            <a:xfrm>
              <a:off x="4849988" y="4529286"/>
              <a:ext cx="131568" cy="613855"/>
            </a:xfrm>
            <a:prstGeom prst="rect">
              <a:avLst/>
            </a:prstGeom>
            <a:solidFill>
              <a:srgbClr val="DCD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F4CCCCA7-F789-CA5B-C04A-EDAA784C859E}"/>
                </a:ext>
              </a:extLst>
            </p:cNvPr>
            <p:cNvSpPr/>
            <p:nvPr/>
          </p:nvSpPr>
          <p:spPr>
            <a:xfrm>
              <a:off x="4026591" y="1928818"/>
              <a:ext cx="323179" cy="4020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0536FDF8-38E0-760B-028D-3B7B135AF1DD}"/>
                </a:ext>
              </a:extLst>
            </p:cNvPr>
            <p:cNvSpPr/>
            <p:nvPr/>
          </p:nvSpPr>
          <p:spPr>
            <a:xfrm>
              <a:off x="4102791" y="3514697"/>
              <a:ext cx="323179" cy="4020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90BE20-401A-EFD8-1796-01F4DAF362D4}"/>
                </a:ext>
              </a:extLst>
            </p:cNvPr>
            <p:cNvSpPr/>
            <p:nvPr/>
          </p:nvSpPr>
          <p:spPr>
            <a:xfrm>
              <a:off x="5055877" y="4988261"/>
              <a:ext cx="170779"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itle 1">
            <a:extLst>
              <a:ext uri="{FF2B5EF4-FFF2-40B4-BE49-F238E27FC236}">
                <a16:creationId xmlns:a16="http://schemas.microsoft.com/office/drawing/2014/main" id="{991A2219-D689-DB64-76D9-97C09CB9512F}"/>
              </a:ext>
            </a:extLst>
          </p:cNvPr>
          <p:cNvSpPr txBox="1">
            <a:spLocks/>
          </p:cNvSpPr>
          <p:nvPr/>
        </p:nvSpPr>
        <p:spPr>
          <a:xfrm>
            <a:off x="2276617" y="1347794"/>
            <a:ext cx="10140172" cy="77580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400" dirty="0">
                <a:latin typeface="Gill Sans Nova Light" panose="020B0302020104020203" pitchFamily="34" charset="0"/>
                <a:cs typeface="Arial" panose="020B0604020202020204" pitchFamily="34" charset="0"/>
              </a:rPr>
              <a:t>Ice Core Records of Atmospheric CO</a:t>
            </a:r>
            <a:r>
              <a:rPr lang="en-GB" sz="2400" baseline="-25000" dirty="0">
                <a:latin typeface="Gill Sans Nova Light" panose="020B0302020104020203" pitchFamily="34" charset="0"/>
                <a:cs typeface="Arial" panose="020B0604020202020204" pitchFamily="34" charset="0"/>
              </a:rPr>
              <a:t>2</a:t>
            </a:r>
            <a:r>
              <a:rPr lang="en-GB" sz="2400" dirty="0">
                <a:latin typeface="Gill Sans Nova Light" panose="020B0302020104020203" pitchFamily="34" charset="0"/>
                <a:cs typeface="Arial" panose="020B0604020202020204" pitchFamily="34" charset="0"/>
              </a:rPr>
              <a:t> &amp; Antarctic Temperature</a:t>
            </a:r>
            <a:endParaRPr lang="en-US" sz="2400" dirty="0"/>
          </a:p>
        </p:txBody>
      </p:sp>
    </p:spTree>
    <p:extLst>
      <p:ext uri="{BB962C8B-B14F-4D97-AF65-F5344CB8AC3E}">
        <p14:creationId xmlns:p14="http://schemas.microsoft.com/office/powerpoint/2010/main" val="12743012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erial view of icebergs in Antarctica">
            <a:extLst>
              <a:ext uri="{FF2B5EF4-FFF2-40B4-BE49-F238E27FC236}">
                <a16:creationId xmlns:a16="http://schemas.microsoft.com/office/drawing/2014/main" id="{211104A9-7A95-52CD-CCDE-D6E6AA9FBD5A}"/>
              </a:ext>
            </a:extLst>
          </p:cNvPr>
          <p:cNvPicPr>
            <a:picLocks noChangeAspect="1"/>
          </p:cNvPicPr>
          <p:nvPr/>
        </p:nvPicPr>
        <p:blipFill rotWithShape="1">
          <a:blip r:embed="rId3"/>
          <a:srcRect l="41626" r="34089"/>
          <a:stretch/>
        </p:blipFill>
        <p:spPr>
          <a:xfrm>
            <a:off x="0" y="10"/>
            <a:ext cx="250445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5" name="Rectangle 14">
            <a:extLst>
              <a:ext uri="{FF2B5EF4-FFF2-40B4-BE49-F238E27FC236}">
                <a16:creationId xmlns:a16="http://schemas.microsoft.com/office/drawing/2014/main" id="{8D7A9068-46FD-4E7A-D436-86AED0788685}"/>
              </a:ext>
            </a:extLst>
          </p:cNvPr>
          <p:cNvSpPr/>
          <p:nvPr/>
        </p:nvSpPr>
        <p:spPr>
          <a:xfrm>
            <a:off x="5391088" y="4354836"/>
            <a:ext cx="4389519" cy="171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42C088D-746B-4A09-10A0-0AD5403ABB0D}"/>
              </a:ext>
            </a:extLst>
          </p:cNvPr>
          <p:cNvPicPr>
            <a:picLocks noChangeAspect="1"/>
          </p:cNvPicPr>
          <p:nvPr/>
        </p:nvPicPr>
        <p:blipFill>
          <a:blip r:embed="rId4"/>
          <a:stretch>
            <a:fillRect/>
          </a:stretch>
        </p:blipFill>
        <p:spPr>
          <a:xfrm>
            <a:off x="2832690" y="936209"/>
            <a:ext cx="8707556" cy="5880990"/>
          </a:xfrm>
          <a:prstGeom prst="rect">
            <a:avLst/>
          </a:prstGeom>
        </p:spPr>
      </p:pic>
      <p:pic>
        <p:nvPicPr>
          <p:cNvPr id="8" name="Picture 7">
            <a:extLst>
              <a:ext uri="{FF2B5EF4-FFF2-40B4-BE49-F238E27FC236}">
                <a16:creationId xmlns:a16="http://schemas.microsoft.com/office/drawing/2014/main" id="{D6E5BF50-25D2-13B3-3CC8-0E3454025C59}"/>
              </a:ext>
            </a:extLst>
          </p:cNvPr>
          <p:cNvPicPr>
            <a:picLocks noChangeAspect="1"/>
          </p:cNvPicPr>
          <p:nvPr/>
        </p:nvPicPr>
        <p:blipFill rotWithShape="1">
          <a:blip r:embed="rId5"/>
          <a:srcRect l="8772" t="5544" r="6266" b="8522"/>
          <a:stretch/>
        </p:blipFill>
        <p:spPr>
          <a:xfrm>
            <a:off x="10232020" y="4896374"/>
            <a:ext cx="1959980" cy="1982386"/>
          </a:xfrm>
          <a:prstGeom prst="rect">
            <a:avLst/>
          </a:prstGeom>
        </p:spPr>
      </p:pic>
      <p:sp>
        <p:nvSpPr>
          <p:cNvPr id="19" name="Title 1">
            <a:extLst>
              <a:ext uri="{FF2B5EF4-FFF2-40B4-BE49-F238E27FC236}">
                <a16:creationId xmlns:a16="http://schemas.microsoft.com/office/drawing/2014/main" id="{65D5B36B-2147-040B-E571-A91287664D9B}"/>
              </a:ext>
            </a:extLst>
          </p:cNvPr>
          <p:cNvSpPr txBox="1">
            <a:spLocks/>
          </p:cNvSpPr>
          <p:nvPr/>
        </p:nvSpPr>
        <p:spPr>
          <a:xfrm>
            <a:off x="2168438" y="20770"/>
            <a:ext cx="10036061" cy="91543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b="1" dirty="0">
                <a:latin typeface="Gill Sans Nova Light" panose="020B0302020104020203" pitchFamily="34" charset="0"/>
                <a:cs typeface="Arial" panose="020B0604020202020204" pitchFamily="34" charset="0"/>
              </a:rPr>
              <a:t>Export of carbon surface &gt; </a:t>
            </a:r>
            <a:r>
              <a:rPr lang="en-GB" sz="4000" b="1" dirty="0">
                <a:latin typeface="Gill Sans Nova Light" panose="020B0302020104020203" pitchFamily="34" charset="0"/>
                <a:cs typeface="Arial" panose="020B0604020202020204" pitchFamily="34" charset="0"/>
                <a:sym typeface="Wingdings" pitchFamily="2" charset="2"/>
              </a:rPr>
              <a:t>deep</a:t>
            </a:r>
            <a:r>
              <a:rPr lang="en-GB" sz="4000" b="1" dirty="0">
                <a:latin typeface="Gill Sans Nova Light" panose="020B0302020104020203" pitchFamily="34" charset="0"/>
                <a:cs typeface="Arial" panose="020B0604020202020204" pitchFamily="34" charset="0"/>
              </a:rPr>
              <a:t> at site PS1506</a:t>
            </a:r>
            <a:endParaRPr lang="en-US" sz="4000" dirty="0"/>
          </a:p>
        </p:txBody>
      </p:sp>
      <p:sp>
        <p:nvSpPr>
          <p:cNvPr id="21" name="TextBox 20">
            <a:extLst>
              <a:ext uri="{FF2B5EF4-FFF2-40B4-BE49-F238E27FC236}">
                <a16:creationId xmlns:a16="http://schemas.microsoft.com/office/drawing/2014/main" id="{33159F7E-08E9-CB5E-BEC6-33587B189787}"/>
              </a:ext>
            </a:extLst>
          </p:cNvPr>
          <p:cNvSpPr txBox="1"/>
          <p:nvPr/>
        </p:nvSpPr>
        <p:spPr>
          <a:xfrm>
            <a:off x="4229692" y="875235"/>
            <a:ext cx="6303269" cy="307777"/>
          </a:xfrm>
          <a:prstGeom prst="rect">
            <a:avLst/>
          </a:prstGeom>
          <a:noFill/>
        </p:spPr>
        <p:txBody>
          <a:bodyPr wrap="square" rtlCol="0">
            <a:spAutoFit/>
          </a:bodyPr>
          <a:lstStyle/>
          <a:p>
            <a:r>
              <a:rPr lang="en-US" sz="1400" dirty="0">
                <a:solidFill>
                  <a:srgbClr val="FF0000"/>
                </a:solidFill>
                <a:latin typeface="Gill Sans Nova Light" panose="020B0302020104020203" pitchFamily="34" charset="0"/>
              </a:rPr>
              <a:t>Weddell Sea (deep-water formation site, feeling the </a:t>
            </a:r>
            <a:r>
              <a:rPr lang="en-US" sz="1400" u="sng" dirty="0">
                <a:solidFill>
                  <a:srgbClr val="FF0000"/>
                </a:solidFill>
                <a:latin typeface="Gill Sans Nova Light" panose="020B0302020104020203" pitchFamily="34" charset="0"/>
              </a:rPr>
              <a:t>surface</a:t>
            </a:r>
            <a:r>
              <a:rPr lang="en-US" sz="1400" dirty="0">
                <a:solidFill>
                  <a:srgbClr val="FF0000"/>
                </a:solidFill>
                <a:latin typeface="Gill Sans Nova Light" panose="020B0302020104020203" pitchFamily="34" charset="0"/>
              </a:rPr>
              <a:t> water signal)</a:t>
            </a:r>
          </a:p>
        </p:txBody>
      </p:sp>
      <p:sp>
        <p:nvSpPr>
          <p:cNvPr id="22" name="TextBox 21">
            <a:extLst>
              <a:ext uri="{FF2B5EF4-FFF2-40B4-BE49-F238E27FC236}">
                <a16:creationId xmlns:a16="http://schemas.microsoft.com/office/drawing/2014/main" id="{A3FB8249-C25B-2C75-0886-42EE27C0CA2E}"/>
              </a:ext>
            </a:extLst>
          </p:cNvPr>
          <p:cNvSpPr txBox="1"/>
          <p:nvPr/>
        </p:nvSpPr>
        <p:spPr>
          <a:xfrm>
            <a:off x="5486884" y="4517184"/>
            <a:ext cx="3628410" cy="307777"/>
          </a:xfrm>
          <a:prstGeom prst="rect">
            <a:avLst/>
          </a:prstGeom>
          <a:noFill/>
        </p:spPr>
        <p:txBody>
          <a:bodyPr wrap="square" rtlCol="0">
            <a:spAutoFit/>
          </a:bodyPr>
          <a:lstStyle/>
          <a:p>
            <a:r>
              <a:rPr lang="en-US" sz="1400" dirty="0">
                <a:solidFill>
                  <a:srgbClr val="FF0000"/>
                </a:solidFill>
                <a:latin typeface="Gill Sans Nova Light" panose="020B0302020104020203" pitchFamily="34" charset="0"/>
              </a:rPr>
              <a:t>Main site (reflecting deep water conditions)</a:t>
            </a:r>
          </a:p>
        </p:txBody>
      </p:sp>
      <p:sp>
        <p:nvSpPr>
          <p:cNvPr id="33" name="TextBox 32">
            <a:extLst>
              <a:ext uri="{FF2B5EF4-FFF2-40B4-BE49-F238E27FC236}">
                <a16:creationId xmlns:a16="http://schemas.microsoft.com/office/drawing/2014/main" id="{E677B4E2-7F58-F5BA-F014-19415D022D87}"/>
              </a:ext>
            </a:extLst>
          </p:cNvPr>
          <p:cNvSpPr txBox="1"/>
          <p:nvPr/>
        </p:nvSpPr>
        <p:spPr>
          <a:xfrm rot="20954133">
            <a:off x="5949434" y="3214191"/>
            <a:ext cx="2703307" cy="338554"/>
          </a:xfrm>
          <a:prstGeom prst="rect">
            <a:avLst/>
          </a:prstGeom>
          <a:solidFill>
            <a:srgbClr val="FFFFFF">
              <a:alpha val="69804"/>
            </a:srgbClr>
          </a:solidFill>
        </p:spPr>
        <p:txBody>
          <a:bodyPr wrap="square" rtlCol="0">
            <a:spAutoFit/>
          </a:bodyPr>
          <a:lstStyle/>
          <a:p>
            <a:r>
              <a:rPr lang="en-US" sz="1600" b="1" dirty="0">
                <a:solidFill>
                  <a:srgbClr val="FF0000"/>
                </a:solidFill>
                <a:latin typeface="Gill Sans Nova Light" panose="020B0302020104020203" pitchFamily="34" charset="0"/>
              </a:rPr>
              <a:t>Accumulating carbon at depth</a:t>
            </a:r>
          </a:p>
        </p:txBody>
      </p:sp>
      <p:cxnSp>
        <p:nvCxnSpPr>
          <p:cNvPr id="26" name="Straight Arrow Connector 25">
            <a:extLst>
              <a:ext uri="{FF2B5EF4-FFF2-40B4-BE49-F238E27FC236}">
                <a16:creationId xmlns:a16="http://schemas.microsoft.com/office/drawing/2014/main" id="{5C13FA68-C0B4-C976-3A95-89EA273669BF}"/>
              </a:ext>
            </a:extLst>
          </p:cNvPr>
          <p:cNvCxnSpPr>
            <a:cxnSpLocks/>
          </p:cNvCxnSpPr>
          <p:nvPr/>
        </p:nvCxnSpPr>
        <p:spPr>
          <a:xfrm flipV="1">
            <a:off x="5632977" y="3200900"/>
            <a:ext cx="3336223" cy="675804"/>
          </a:xfrm>
          <a:prstGeom prst="straightConnector1">
            <a:avLst/>
          </a:prstGeom>
          <a:ln w="1905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7E2CFE90-AC4C-5B8C-219D-DCE57FA4F589}"/>
              </a:ext>
            </a:extLst>
          </p:cNvPr>
          <p:cNvGrpSpPr/>
          <p:nvPr/>
        </p:nvGrpSpPr>
        <p:grpSpPr>
          <a:xfrm>
            <a:off x="-20832" y="5723895"/>
            <a:ext cx="2533523" cy="1088488"/>
            <a:chOff x="-20832" y="5723895"/>
            <a:chExt cx="2533523" cy="1088488"/>
          </a:xfrm>
        </p:grpSpPr>
        <p:pic>
          <p:nvPicPr>
            <p:cNvPr id="12" name="Picture 11">
              <a:extLst>
                <a:ext uri="{FF2B5EF4-FFF2-40B4-BE49-F238E27FC236}">
                  <a16:creationId xmlns:a16="http://schemas.microsoft.com/office/drawing/2014/main" id="{11CCEA58-B67F-8A4A-A4C6-1423238E3BB5}"/>
                </a:ext>
              </a:extLst>
            </p:cNvPr>
            <p:cNvPicPr>
              <a:picLocks noChangeAspect="1"/>
            </p:cNvPicPr>
            <p:nvPr/>
          </p:nvPicPr>
          <p:blipFill>
            <a:blip r:embed="rId6"/>
            <a:stretch>
              <a:fillRect/>
            </a:stretch>
          </p:blipFill>
          <p:spPr>
            <a:xfrm>
              <a:off x="118924" y="5986475"/>
              <a:ext cx="1885634" cy="825908"/>
            </a:xfrm>
            <a:prstGeom prst="rect">
              <a:avLst/>
            </a:prstGeom>
          </p:spPr>
        </p:pic>
        <p:sp>
          <p:nvSpPr>
            <p:cNvPr id="13" name="TextBox 12">
              <a:extLst>
                <a:ext uri="{FF2B5EF4-FFF2-40B4-BE49-F238E27FC236}">
                  <a16:creationId xmlns:a16="http://schemas.microsoft.com/office/drawing/2014/main" id="{BE1E3DAE-A9CB-BDB4-BDFA-F53F81FCF87D}"/>
                </a:ext>
              </a:extLst>
            </p:cNvPr>
            <p:cNvSpPr txBox="1"/>
            <p:nvPr/>
          </p:nvSpPr>
          <p:spPr>
            <a:xfrm>
              <a:off x="-20832" y="5723895"/>
              <a:ext cx="2533523" cy="600164"/>
            </a:xfrm>
            <a:prstGeom prst="rect">
              <a:avLst/>
            </a:prstGeom>
            <a:noFill/>
          </p:spPr>
          <p:txBody>
            <a:bodyPr wrap="square" rtlCol="0">
              <a:spAutoFit/>
            </a:bodyPr>
            <a:lstStyle/>
            <a:p>
              <a:r>
                <a:rPr lang="en-US" sz="1100" dirty="0">
                  <a:solidFill>
                    <a:srgbClr val="F2F2F2"/>
                  </a:solidFill>
                  <a:latin typeface="Times" pitchFamily="2" charset="0"/>
                  <a:cs typeface="Times New Roman" panose="02020603050405020304" pitchFamily="18" charset="0"/>
                </a:rPr>
                <a:t>Maddie Shankle       @MaddieShankle</a:t>
              </a:r>
            </a:p>
            <a:p>
              <a:r>
                <a:rPr lang="en-US" sz="1100" dirty="0">
                  <a:solidFill>
                    <a:srgbClr val="F2F2F2"/>
                  </a:solidFill>
                  <a:latin typeface="Times" pitchFamily="2" charset="0"/>
                  <a:cs typeface="Times New Roman" panose="02020603050405020304" pitchFamily="18" charset="0"/>
                </a:rPr>
                <a:t>       mgs23@st-andrews.ac.uk</a:t>
              </a:r>
            </a:p>
            <a:p>
              <a:r>
                <a:rPr lang="en-US" sz="1100" dirty="0">
                  <a:solidFill>
                    <a:srgbClr val="F2F2F2"/>
                  </a:solidFill>
                  <a:latin typeface="Times" pitchFamily="2" charset="0"/>
                  <a:cs typeface="Times New Roman" panose="02020603050405020304" pitchFamily="18" charset="0"/>
                </a:rPr>
                <a:t>     </a:t>
              </a:r>
            </a:p>
          </p:txBody>
        </p:sp>
        <p:pic>
          <p:nvPicPr>
            <p:cNvPr id="14" name="Picture 2" descr="Twitter Logo transparent PNG - StickPNG">
              <a:extLst>
                <a:ext uri="{FF2B5EF4-FFF2-40B4-BE49-F238E27FC236}">
                  <a16:creationId xmlns:a16="http://schemas.microsoft.com/office/drawing/2014/main" id="{195E1DD9-43DA-7C0B-4A19-11E3CB997CC3}"/>
                </a:ext>
              </a:extLst>
            </p:cNvPr>
            <p:cNvPicPr>
              <a:picLocks noChangeAspect="1" noChangeArrowheads="1"/>
            </p:cNvPicPr>
            <p:nvPr/>
          </p:nvPicPr>
          <p:blipFill>
            <a:blip r:embed="rId7">
              <a:biLevel thresh="25000"/>
              <a:extLst>
                <a:ext uri="{28A0092B-C50C-407E-A947-70E740481C1C}">
                  <a14:useLocalDpi xmlns:a14="http://schemas.microsoft.com/office/drawing/2010/main" val="0"/>
                </a:ext>
              </a:extLst>
            </a:blip>
            <a:srcRect/>
            <a:stretch>
              <a:fillRect/>
            </a:stretch>
          </p:blipFill>
          <p:spPr bwMode="auto">
            <a:xfrm>
              <a:off x="1061741" y="5768346"/>
              <a:ext cx="173678" cy="17367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601051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erial view of icebergs in Antarctica">
            <a:extLst>
              <a:ext uri="{FF2B5EF4-FFF2-40B4-BE49-F238E27FC236}">
                <a16:creationId xmlns:a16="http://schemas.microsoft.com/office/drawing/2014/main" id="{211104A9-7A95-52CD-CCDE-D6E6AA9FBD5A}"/>
              </a:ext>
            </a:extLst>
          </p:cNvPr>
          <p:cNvPicPr>
            <a:picLocks noChangeAspect="1"/>
          </p:cNvPicPr>
          <p:nvPr/>
        </p:nvPicPr>
        <p:blipFill rotWithShape="1">
          <a:blip r:embed="rId3"/>
          <a:srcRect l="41626" r="34089"/>
          <a:stretch/>
        </p:blipFill>
        <p:spPr>
          <a:xfrm>
            <a:off x="0" y="10"/>
            <a:ext cx="250445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5" name="Rectangle 14">
            <a:extLst>
              <a:ext uri="{FF2B5EF4-FFF2-40B4-BE49-F238E27FC236}">
                <a16:creationId xmlns:a16="http://schemas.microsoft.com/office/drawing/2014/main" id="{8D7A9068-46FD-4E7A-D436-86AED0788685}"/>
              </a:ext>
            </a:extLst>
          </p:cNvPr>
          <p:cNvSpPr/>
          <p:nvPr/>
        </p:nvSpPr>
        <p:spPr>
          <a:xfrm>
            <a:off x="5391088" y="4354836"/>
            <a:ext cx="4389519" cy="171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42C088D-746B-4A09-10A0-0AD5403ABB0D}"/>
              </a:ext>
            </a:extLst>
          </p:cNvPr>
          <p:cNvPicPr>
            <a:picLocks noChangeAspect="1"/>
          </p:cNvPicPr>
          <p:nvPr/>
        </p:nvPicPr>
        <p:blipFill>
          <a:blip r:embed="rId4"/>
          <a:stretch>
            <a:fillRect/>
          </a:stretch>
        </p:blipFill>
        <p:spPr>
          <a:xfrm>
            <a:off x="2832690" y="936209"/>
            <a:ext cx="8707556" cy="5880990"/>
          </a:xfrm>
          <a:prstGeom prst="rect">
            <a:avLst/>
          </a:prstGeom>
        </p:spPr>
      </p:pic>
      <p:pic>
        <p:nvPicPr>
          <p:cNvPr id="8" name="Picture 7">
            <a:extLst>
              <a:ext uri="{FF2B5EF4-FFF2-40B4-BE49-F238E27FC236}">
                <a16:creationId xmlns:a16="http://schemas.microsoft.com/office/drawing/2014/main" id="{D6E5BF50-25D2-13B3-3CC8-0E3454025C59}"/>
              </a:ext>
            </a:extLst>
          </p:cNvPr>
          <p:cNvPicPr>
            <a:picLocks noChangeAspect="1"/>
          </p:cNvPicPr>
          <p:nvPr/>
        </p:nvPicPr>
        <p:blipFill rotWithShape="1">
          <a:blip r:embed="rId5"/>
          <a:srcRect l="8772" t="5544" r="6266" b="8522"/>
          <a:stretch/>
        </p:blipFill>
        <p:spPr>
          <a:xfrm>
            <a:off x="10232020" y="4896374"/>
            <a:ext cx="1959980" cy="1982386"/>
          </a:xfrm>
          <a:prstGeom prst="rect">
            <a:avLst/>
          </a:prstGeom>
        </p:spPr>
      </p:pic>
      <p:sp>
        <p:nvSpPr>
          <p:cNvPr id="19" name="Title 1">
            <a:extLst>
              <a:ext uri="{FF2B5EF4-FFF2-40B4-BE49-F238E27FC236}">
                <a16:creationId xmlns:a16="http://schemas.microsoft.com/office/drawing/2014/main" id="{65D5B36B-2147-040B-E571-A91287664D9B}"/>
              </a:ext>
            </a:extLst>
          </p:cNvPr>
          <p:cNvSpPr txBox="1">
            <a:spLocks/>
          </p:cNvSpPr>
          <p:nvPr/>
        </p:nvSpPr>
        <p:spPr>
          <a:xfrm>
            <a:off x="2168438" y="20770"/>
            <a:ext cx="10036061" cy="91543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b="1" dirty="0">
                <a:latin typeface="Gill Sans Nova Light" panose="020B0302020104020203" pitchFamily="34" charset="0"/>
                <a:cs typeface="Arial" panose="020B0604020202020204" pitchFamily="34" charset="0"/>
              </a:rPr>
              <a:t>Export of carbon surface &gt; </a:t>
            </a:r>
            <a:r>
              <a:rPr lang="en-GB" sz="4000" b="1" dirty="0">
                <a:latin typeface="Gill Sans Nova Light" panose="020B0302020104020203" pitchFamily="34" charset="0"/>
                <a:cs typeface="Arial" panose="020B0604020202020204" pitchFamily="34" charset="0"/>
                <a:sym typeface="Wingdings" pitchFamily="2" charset="2"/>
              </a:rPr>
              <a:t>deep</a:t>
            </a:r>
            <a:r>
              <a:rPr lang="en-GB" sz="4000" b="1" dirty="0">
                <a:latin typeface="Gill Sans Nova Light" panose="020B0302020104020203" pitchFamily="34" charset="0"/>
                <a:cs typeface="Arial" panose="020B0604020202020204" pitchFamily="34" charset="0"/>
              </a:rPr>
              <a:t> at site PS1506</a:t>
            </a:r>
            <a:endParaRPr lang="en-US" sz="4000" dirty="0"/>
          </a:p>
        </p:txBody>
      </p:sp>
      <p:sp>
        <p:nvSpPr>
          <p:cNvPr id="21" name="TextBox 20">
            <a:extLst>
              <a:ext uri="{FF2B5EF4-FFF2-40B4-BE49-F238E27FC236}">
                <a16:creationId xmlns:a16="http://schemas.microsoft.com/office/drawing/2014/main" id="{33159F7E-08E9-CB5E-BEC6-33587B189787}"/>
              </a:ext>
            </a:extLst>
          </p:cNvPr>
          <p:cNvSpPr txBox="1"/>
          <p:nvPr/>
        </p:nvSpPr>
        <p:spPr>
          <a:xfrm>
            <a:off x="4229692" y="875235"/>
            <a:ext cx="6303269" cy="307777"/>
          </a:xfrm>
          <a:prstGeom prst="rect">
            <a:avLst/>
          </a:prstGeom>
          <a:noFill/>
        </p:spPr>
        <p:txBody>
          <a:bodyPr wrap="square" rtlCol="0">
            <a:spAutoFit/>
          </a:bodyPr>
          <a:lstStyle/>
          <a:p>
            <a:r>
              <a:rPr lang="en-US" sz="1400" dirty="0">
                <a:solidFill>
                  <a:srgbClr val="FF0000"/>
                </a:solidFill>
                <a:latin typeface="Gill Sans Nova Light" panose="020B0302020104020203" pitchFamily="34" charset="0"/>
              </a:rPr>
              <a:t>Weddell Sea (deep-water formation site, feeling the </a:t>
            </a:r>
            <a:r>
              <a:rPr lang="en-US" sz="1400" u="sng" dirty="0">
                <a:solidFill>
                  <a:srgbClr val="FF0000"/>
                </a:solidFill>
                <a:latin typeface="Gill Sans Nova Light" panose="020B0302020104020203" pitchFamily="34" charset="0"/>
              </a:rPr>
              <a:t>surface</a:t>
            </a:r>
            <a:r>
              <a:rPr lang="en-US" sz="1400" dirty="0">
                <a:solidFill>
                  <a:srgbClr val="FF0000"/>
                </a:solidFill>
                <a:latin typeface="Gill Sans Nova Light" panose="020B0302020104020203" pitchFamily="34" charset="0"/>
              </a:rPr>
              <a:t> water signal)</a:t>
            </a:r>
          </a:p>
        </p:txBody>
      </p:sp>
      <p:sp>
        <p:nvSpPr>
          <p:cNvPr id="22" name="TextBox 21">
            <a:extLst>
              <a:ext uri="{FF2B5EF4-FFF2-40B4-BE49-F238E27FC236}">
                <a16:creationId xmlns:a16="http://schemas.microsoft.com/office/drawing/2014/main" id="{A3FB8249-C25B-2C75-0886-42EE27C0CA2E}"/>
              </a:ext>
            </a:extLst>
          </p:cNvPr>
          <p:cNvSpPr txBox="1"/>
          <p:nvPr/>
        </p:nvSpPr>
        <p:spPr>
          <a:xfrm>
            <a:off x="5486884" y="4517184"/>
            <a:ext cx="3628410" cy="307777"/>
          </a:xfrm>
          <a:prstGeom prst="rect">
            <a:avLst/>
          </a:prstGeom>
          <a:noFill/>
        </p:spPr>
        <p:txBody>
          <a:bodyPr wrap="square" rtlCol="0">
            <a:spAutoFit/>
          </a:bodyPr>
          <a:lstStyle/>
          <a:p>
            <a:r>
              <a:rPr lang="en-US" sz="1400" dirty="0">
                <a:solidFill>
                  <a:srgbClr val="FF0000"/>
                </a:solidFill>
                <a:latin typeface="Gill Sans Nova Light" panose="020B0302020104020203" pitchFamily="34" charset="0"/>
              </a:rPr>
              <a:t>Main site (reflecting deep water conditions)</a:t>
            </a:r>
          </a:p>
        </p:txBody>
      </p:sp>
      <p:sp>
        <p:nvSpPr>
          <p:cNvPr id="32" name="TextBox 31">
            <a:extLst>
              <a:ext uri="{FF2B5EF4-FFF2-40B4-BE49-F238E27FC236}">
                <a16:creationId xmlns:a16="http://schemas.microsoft.com/office/drawing/2014/main" id="{58BE4048-943D-3BFC-A2E2-B5794EC13EB9}"/>
              </a:ext>
            </a:extLst>
          </p:cNvPr>
          <p:cNvSpPr txBox="1"/>
          <p:nvPr/>
        </p:nvSpPr>
        <p:spPr>
          <a:xfrm rot="1020000">
            <a:off x="6367163" y="1969360"/>
            <a:ext cx="2437368" cy="338554"/>
          </a:xfrm>
          <a:prstGeom prst="rect">
            <a:avLst/>
          </a:prstGeom>
          <a:solidFill>
            <a:srgbClr val="FFFFFF">
              <a:alpha val="69804"/>
            </a:srgbClr>
          </a:solidFill>
        </p:spPr>
        <p:txBody>
          <a:bodyPr wrap="square" rtlCol="0">
            <a:spAutoFit/>
          </a:bodyPr>
          <a:lstStyle/>
          <a:p>
            <a:r>
              <a:rPr lang="en-US" sz="1600" b="1" dirty="0">
                <a:solidFill>
                  <a:srgbClr val="FF0000"/>
                </a:solidFill>
                <a:latin typeface="Gill Sans Nova Light" panose="020B0302020104020203" pitchFamily="34" charset="0"/>
              </a:rPr>
              <a:t>Losing carbon at the surface</a:t>
            </a:r>
          </a:p>
        </p:txBody>
      </p:sp>
      <p:cxnSp>
        <p:nvCxnSpPr>
          <p:cNvPr id="25" name="Straight Arrow Connector 24">
            <a:extLst>
              <a:ext uri="{FF2B5EF4-FFF2-40B4-BE49-F238E27FC236}">
                <a16:creationId xmlns:a16="http://schemas.microsoft.com/office/drawing/2014/main" id="{3F17D5F7-2051-7C28-346F-59B4EE9FB762}"/>
              </a:ext>
            </a:extLst>
          </p:cNvPr>
          <p:cNvCxnSpPr>
            <a:cxnSpLocks/>
          </p:cNvCxnSpPr>
          <p:nvPr/>
        </p:nvCxnSpPr>
        <p:spPr>
          <a:xfrm>
            <a:off x="6076200" y="1531269"/>
            <a:ext cx="3019294" cy="940582"/>
          </a:xfrm>
          <a:prstGeom prst="straightConnector1">
            <a:avLst/>
          </a:prstGeom>
          <a:ln w="1905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67ADC04-A89F-BDB9-2EF1-2974387C31E7}"/>
              </a:ext>
            </a:extLst>
          </p:cNvPr>
          <p:cNvSpPr txBox="1"/>
          <p:nvPr/>
        </p:nvSpPr>
        <p:spPr>
          <a:xfrm rot="20954133">
            <a:off x="5949434" y="3214191"/>
            <a:ext cx="2703307" cy="338554"/>
          </a:xfrm>
          <a:prstGeom prst="rect">
            <a:avLst/>
          </a:prstGeom>
          <a:solidFill>
            <a:srgbClr val="FFFFFF">
              <a:alpha val="69804"/>
            </a:srgbClr>
          </a:solidFill>
        </p:spPr>
        <p:txBody>
          <a:bodyPr wrap="square" rtlCol="0">
            <a:spAutoFit/>
          </a:bodyPr>
          <a:lstStyle/>
          <a:p>
            <a:r>
              <a:rPr lang="en-US" sz="1600" b="1" dirty="0">
                <a:solidFill>
                  <a:srgbClr val="FF0000"/>
                </a:solidFill>
                <a:latin typeface="Gill Sans Nova Light" panose="020B0302020104020203" pitchFamily="34" charset="0"/>
              </a:rPr>
              <a:t>Accumulating carbon at depth</a:t>
            </a:r>
          </a:p>
        </p:txBody>
      </p:sp>
      <p:cxnSp>
        <p:nvCxnSpPr>
          <p:cNvPr id="12" name="Straight Arrow Connector 11">
            <a:extLst>
              <a:ext uri="{FF2B5EF4-FFF2-40B4-BE49-F238E27FC236}">
                <a16:creationId xmlns:a16="http://schemas.microsoft.com/office/drawing/2014/main" id="{5EC04942-2D02-F529-D197-DD0C0D4C0E40}"/>
              </a:ext>
            </a:extLst>
          </p:cNvPr>
          <p:cNvCxnSpPr>
            <a:cxnSpLocks/>
          </p:cNvCxnSpPr>
          <p:nvPr/>
        </p:nvCxnSpPr>
        <p:spPr>
          <a:xfrm flipV="1">
            <a:off x="5632977" y="3200900"/>
            <a:ext cx="3336223" cy="675804"/>
          </a:xfrm>
          <a:prstGeom prst="straightConnector1">
            <a:avLst/>
          </a:prstGeom>
          <a:ln w="1905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0AA2BF34-D482-0BC7-1324-989C1502F190}"/>
              </a:ext>
            </a:extLst>
          </p:cNvPr>
          <p:cNvGrpSpPr/>
          <p:nvPr/>
        </p:nvGrpSpPr>
        <p:grpSpPr>
          <a:xfrm>
            <a:off x="-20832" y="5723895"/>
            <a:ext cx="2533523" cy="1088488"/>
            <a:chOff x="-20832" y="5723895"/>
            <a:chExt cx="2533523" cy="1088488"/>
          </a:xfrm>
        </p:grpSpPr>
        <p:pic>
          <p:nvPicPr>
            <p:cNvPr id="14" name="Picture 13">
              <a:extLst>
                <a:ext uri="{FF2B5EF4-FFF2-40B4-BE49-F238E27FC236}">
                  <a16:creationId xmlns:a16="http://schemas.microsoft.com/office/drawing/2014/main" id="{2149FF53-3439-A818-3037-BB62D2C98939}"/>
                </a:ext>
              </a:extLst>
            </p:cNvPr>
            <p:cNvPicPr>
              <a:picLocks noChangeAspect="1"/>
            </p:cNvPicPr>
            <p:nvPr/>
          </p:nvPicPr>
          <p:blipFill>
            <a:blip r:embed="rId6"/>
            <a:stretch>
              <a:fillRect/>
            </a:stretch>
          </p:blipFill>
          <p:spPr>
            <a:xfrm>
              <a:off x="118924" y="5986475"/>
              <a:ext cx="1885634" cy="825908"/>
            </a:xfrm>
            <a:prstGeom prst="rect">
              <a:avLst/>
            </a:prstGeom>
          </p:spPr>
        </p:pic>
        <p:sp>
          <p:nvSpPr>
            <p:cNvPr id="16" name="TextBox 15">
              <a:extLst>
                <a:ext uri="{FF2B5EF4-FFF2-40B4-BE49-F238E27FC236}">
                  <a16:creationId xmlns:a16="http://schemas.microsoft.com/office/drawing/2014/main" id="{E2092477-E1D6-BAAA-FE05-781C441528E1}"/>
                </a:ext>
              </a:extLst>
            </p:cNvPr>
            <p:cNvSpPr txBox="1"/>
            <p:nvPr/>
          </p:nvSpPr>
          <p:spPr>
            <a:xfrm>
              <a:off x="-20832" y="5723895"/>
              <a:ext cx="2533523" cy="600164"/>
            </a:xfrm>
            <a:prstGeom prst="rect">
              <a:avLst/>
            </a:prstGeom>
            <a:noFill/>
          </p:spPr>
          <p:txBody>
            <a:bodyPr wrap="square" rtlCol="0">
              <a:spAutoFit/>
            </a:bodyPr>
            <a:lstStyle/>
            <a:p>
              <a:r>
                <a:rPr lang="en-US" sz="1100" dirty="0">
                  <a:solidFill>
                    <a:srgbClr val="F2F2F2"/>
                  </a:solidFill>
                  <a:latin typeface="Times" pitchFamily="2" charset="0"/>
                  <a:cs typeface="Times New Roman" panose="02020603050405020304" pitchFamily="18" charset="0"/>
                </a:rPr>
                <a:t>Maddie Shankle       @MaddieShankle</a:t>
              </a:r>
            </a:p>
            <a:p>
              <a:r>
                <a:rPr lang="en-US" sz="1100" dirty="0">
                  <a:solidFill>
                    <a:srgbClr val="F2F2F2"/>
                  </a:solidFill>
                  <a:latin typeface="Times" pitchFamily="2" charset="0"/>
                  <a:cs typeface="Times New Roman" panose="02020603050405020304" pitchFamily="18" charset="0"/>
                </a:rPr>
                <a:t>       mgs23@st-andrews.ac.uk</a:t>
              </a:r>
            </a:p>
            <a:p>
              <a:r>
                <a:rPr lang="en-US" sz="1100" dirty="0">
                  <a:solidFill>
                    <a:srgbClr val="F2F2F2"/>
                  </a:solidFill>
                  <a:latin typeface="Times" pitchFamily="2" charset="0"/>
                  <a:cs typeface="Times New Roman" panose="02020603050405020304" pitchFamily="18" charset="0"/>
                </a:rPr>
                <a:t>     </a:t>
              </a:r>
            </a:p>
          </p:txBody>
        </p:sp>
        <p:pic>
          <p:nvPicPr>
            <p:cNvPr id="17" name="Picture 2" descr="Twitter Logo transparent PNG - StickPNG">
              <a:extLst>
                <a:ext uri="{FF2B5EF4-FFF2-40B4-BE49-F238E27FC236}">
                  <a16:creationId xmlns:a16="http://schemas.microsoft.com/office/drawing/2014/main" id="{F07DDE3E-7834-176B-F6D1-D52D7C40DE38}"/>
                </a:ext>
              </a:extLst>
            </p:cNvPr>
            <p:cNvPicPr>
              <a:picLocks noChangeAspect="1" noChangeArrowheads="1"/>
            </p:cNvPicPr>
            <p:nvPr/>
          </p:nvPicPr>
          <p:blipFill>
            <a:blip r:embed="rId7">
              <a:biLevel thresh="25000"/>
              <a:extLst>
                <a:ext uri="{28A0092B-C50C-407E-A947-70E740481C1C}">
                  <a14:useLocalDpi xmlns:a14="http://schemas.microsoft.com/office/drawing/2010/main" val="0"/>
                </a:ext>
              </a:extLst>
            </a:blip>
            <a:srcRect/>
            <a:stretch>
              <a:fillRect/>
            </a:stretch>
          </p:blipFill>
          <p:spPr bwMode="auto">
            <a:xfrm>
              <a:off x="1061741" y="5768346"/>
              <a:ext cx="173678" cy="17367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801344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erial view of icebergs in Antarctica">
            <a:extLst>
              <a:ext uri="{FF2B5EF4-FFF2-40B4-BE49-F238E27FC236}">
                <a16:creationId xmlns:a16="http://schemas.microsoft.com/office/drawing/2014/main" id="{211104A9-7A95-52CD-CCDE-D6E6AA9FBD5A}"/>
              </a:ext>
            </a:extLst>
          </p:cNvPr>
          <p:cNvPicPr>
            <a:picLocks noChangeAspect="1"/>
          </p:cNvPicPr>
          <p:nvPr/>
        </p:nvPicPr>
        <p:blipFill rotWithShape="1">
          <a:blip r:embed="rId3"/>
          <a:srcRect l="41626" r="34089"/>
          <a:stretch/>
        </p:blipFill>
        <p:spPr>
          <a:xfrm>
            <a:off x="0" y="10"/>
            <a:ext cx="250445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5" name="Rectangle 14">
            <a:extLst>
              <a:ext uri="{FF2B5EF4-FFF2-40B4-BE49-F238E27FC236}">
                <a16:creationId xmlns:a16="http://schemas.microsoft.com/office/drawing/2014/main" id="{8D7A9068-46FD-4E7A-D436-86AED0788685}"/>
              </a:ext>
            </a:extLst>
          </p:cNvPr>
          <p:cNvSpPr/>
          <p:nvPr/>
        </p:nvSpPr>
        <p:spPr>
          <a:xfrm>
            <a:off x="5391088" y="4354836"/>
            <a:ext cx="4389519" cy="171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DED3E12-299B-5FBD-E38A-338F2188694D}"/>
              </a:ext>
            </a:extLst>
          </p:cNvPr>
          <p:cNvSpPr txBox="1"/>
          <p:nvPr/>
        </p:nvSpPr>
        <p:spPr>
          <a:xfrm>
            <a:off x="8374050" y="58751"/>
            <a:ext cx="3817949" cy="830997"/>
          </a:xfrm>
          <a:prstGeom prst="rect">
            <a:avLst/>
          </a:prstGeom>
          <a:noFill/>
          <a:ln>
            <a:noFill/>
          </a:ln>
        </p:spPr>
        <p:txBody>
          <a:bodyPr wrap="square">
            <a:spAutoFit/>
          </a:bodyPr>
          <a:lstStyle/>
          <a:p>
            <a:r>
              <a:rPr lang="en-US" sz="2400" b="1" dirty="0">
                <a:latin typeface="Gill Sans Nova Light" panose="020B0302020104020203" pitchFamily="34" charset="0"/>
              </a:rPr>
              <a:t>During periods of CO</a:t>
            </a:r>
            <a:r>
              <a:rPr lang="en-US" sz="2400" b="1" baseline="-25000" dirty="0">
                <a:latin typeface="Gill Sans Nova Light" panose="020B0302020104020203" pitchFamily="34" charset="0"/>
              </a:rPr>
              <a:t>2</a:t>
            </a:r>
            <a:r>
              <a:rPr lang="en-US" sz="2400" b="1" dirty="0">
                <a:latin typeface="Gill Sans Nova Light" panose="020B0302020104020203" pitchFamily="34" charset="0"/>
              </a:rPr>
              <a:t> decline, we record signals of…</a:t>
            </a:r>
          </a:p>
        </p:txBody>
      </p:sp>
      <p:grpSp>
        <p:nvGrpSpPr>
          <p:cNvPr id="9" name="Group 8">
            <a:extLst>
              <a:ext uri="{FF2B5EF4-FFF2-40B4-BE49-F238E27FC236}">
                <a16:creationId xmlns:a16="http://schemas.microsoft.com/office/drawing/2014/main" id="{5AB15628-0566-9D8F-959E-0CD5DD77235B}"/>
              </a:ext>
            </a:extLst>
          </p:cNvPr>
          <p:cNvGrpSpPr/>
          <p:nvPr/>
        </p:nvGrpSpPr>
        <p:grpSpPr>
          <a:xfrm>
            <a:off x="-20832" y="5723895"/>
            <a:ext cx="2533523" cy="1088488"/>
            <a:chOff x="-20832" y="5723895"/>
            <a:chExt cx="2533523" cy="1088488"/>
          </a:xfrm>
        </p:grpSpPr>
        <p:pic>
          <p:nvPicPr>
            <p:cNvPr id="11" name="Picture 10">
              <a:extLst>
                <a:ext uri="{FF2B5EF4-FFF2-40B4-BE49-F238E27FC236}">
                  <a16:creationId xmlns:a16="http://schemas.microsoft.com/office/drawing/2014/main" id="{422DC5DC-0A9B-E79E-D207-E24C6E553EA3}"/>
                </a:ext>
              </a:extLst>
            </p:cNvPr>
            <p:cNvPicPr>
              <a:picLocks noChangeAspect="1"/>
            </p:cNvPicPr>
            <p:nvPr/>
          </p:nvPicPr>
          <p:blipFill>
            <a:blip r:embed="rId4"/>
            <a:stretch>
              <a:fillRect/>
            </a:stretch>
          </p:blipFill>
          <p:spPr>
            <a:xfrm>
              <a:off x="118924" y="5986475"/>
              <a:ext cx="1885634" cy="825908"/>
            </a:xfrm>
            <a:prstGeom prst="rect">
              <a:avLst/>
            </a:prstGeom>
          </p:spPr>
        </p:pic>
        <p:sp>
          <p:nvSpPr>
            <p:cNvPr id="13" name="TextBox 12">
              <a:extLst>
                <a:ext uri="{FF2B5EF4-FFF2-40B4-BE49-F238E27FC236}">
                  <a16:creationId xmlns:a16="http://schemas.microsoft.com/office/drawing/2014/main" id="{7D85F6F6-CBA5-EA4B-961A-59C26C50F845}"/>
                </a:ext>
              </a:extLst>
            </p:cNvPr>
            <p:cNvSpPr txBox="1"/>
            <p:nvPr/>
          </p:nvSpPr>
          <p:spPr>
            <a:xfrm>
              <a:off x="-20832" y="5723895"/>
              <a:ext cx="2533523" cy="600164"/>
            </a:xfrm>
            <a:prstGeom prst="rect">
              <a:avLst/>
            </a:prstGeom>
            <a:noFill/>
          </p:spPr>
          <p:txBody>
            <a:bodyPr wrap="square" rtlCol="0">
              <a:spAutoFit/>
            </a:bodyPr>
            <a:lstStyle/>
            <a:p>
              <a:r>
                <a:rPr lang="en-US" sz="1100" dirty="0">
                  <a:solidFill>
                    <a:srgbClr val="F2F2F2"/>
                  </a:solidFill>
                  <a:latin typeface="Times" pitchFamily="2" charset="0"/>
                  <a:cs typeface="Times New Roman" panose="02020603050405020304" pitchFamily="18" charset="0"/>
                </a:rPr>
                <a:t>Maddie Shankle       @MaddieShankle</a:t>
              </a:r>
            </a:p>
            <a:p>
              <a:r>
                <a:rPr lang="en-US" sz="1100" dirty="0">
                  <a:solidFill>
                    <a:srgbClr val="F2F2F2"/>
                  </a:solidFill>
                  <a:latin typeface="Times" pitchFamily="2" charset="0"/>
                  <a:cs typeface="Times New Roman" panose="02020603050405020304" pitchFamily="18" charset="0"/>
                </a:rPr>
                <a:t>       mgs23@st-andrews.ac.uk</a:t>
              </a:r>
            </a:p>
            <a:p>
              <a:r>
                <a:rPr lang="en-US" sz="1100" dirty="0">
                  <a:solidFill>
                    <a:srgbClr val="F2F2F2"/>
                  </a:solidFill>
                  <a:latin typeface="Times" pitchFamily="2" charset="0"/>
                  <a:cs typeface="Times New Roman" panose="02020603050405020304" pitchFamily="18" charset="0"/>
                </a:rPr>
                <a:t>     </a:t>
              </a:r>
            </a:p>
          </p:txBody>
        </p:sp>
        <p:pic>
          <p:nvPicPr>
            <p:cNvPr id="14" name="Picture 2" descr="Twitter Logo transparent PNG - StickPNG">
              <a:extLst>
                <a:ext uri="{FF2B5EF4-FFF2-40B4-BE49-F238E27FC236}">
                  <a16:creationId xmlns:a16="http://schemas.microsoft.com/office/drawing/2014/main" id="{73958213-616C-88CD-B88B-618F1D2B1603}"/>
                </a:ext>
              </a:extLst>
            </p:cNvPr>
            <p:cNvPicPr>
              <a:picLocks noChangeAspect="1" noChangeArrowheads="1"/>
            </p:cNvPicPr>
            <p:nvPr/>
          </p:nvPicPr>
          <p:blipFill>
            <a:blip r:embed="rId5">
              <a:biLevel thresh="25000"/>
              <a:extLst>
                <a:ext uri="{28A0092B-C50C-407E-A947-70E740481C1C}">
                  <a14:useLocalDpi xmlns:a14="http://schemas.microsoft.com/office/drawing/2010/main" val="0"/>
                </a:ext>
              </a:extLst>
            </a:blip>
            <a:srcRect/>
            <a:stretch>
              <a:fillRect/>
            </a:stretch>
          </p:blipFill>
          <p:spPr bwMode="auto">
            <a:xfrm>
              <a:off x="1061741" y="5768346"/>
              <a:ext cx="173678" cy="173678"/>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TextBox 15">
            <a:extLst>
              <a:ext uri="{FF2B5EF4-FFF2-40B4-BE49-F238E27FC236}">
                <a16:creationId xmlns:a16="http://schemas.microsoft.com/office/drawing/2014/main" id="{B1089F18-5C15-B928-CCBF-D8B36A10B7CA}"/>
              </a:ext>
            </a:extLst>
          </p:cNvPr>
          <p:cNvSpPr txBox="1"/>
          <p:nvPr/>
        </p:nvSpPr>
        <p:spPr>
          <a:xfrm>
            <a:off x="7423308" y="6642657"/>
            <a:ext cx="1901483" cy="253916"/>
          </a:xfrm>
          <a:prstGeom prst="rect">
            <a:avLst/>
          </a:prstGeom>
          <a:noFill/>
        </p:spPr>
        <p:txBody>
          <a:bodyPr wrap="none" rtlCol="0">
            <a:spAutoFit/>
          </a:bodyPr>
          <a:lstStyle/>
          <a:p>
            <a:r>
              <a:rPr lang="en-US" sz="1050" i="1" dirty="0">
                <a:latin typeface="Gill Sans Nova Light" panose="020B0302020104020203" pitchFamily="34" charset="0"/>
              </a:rPr>
              <a:t>[Data back to 140ka in progress]</a:t>
            </a:r>
          </a:p>
        </p:txBody>
      </p:sp>
      <p:sp>
        <p:nvSpPr>
          <p:cNvPr id="22" name="TextBox 21">
            <a:extLst>
              <a:ext uri="{FF2B5EF4-FFF2-40B4-BE49-F238E27FC236}">
                <a16:creationId xmlns:a16="http://schemas.microsoft.com/office/drawing/2014/main" id="{8A05F9AD-30C0-84DD-0140-6F324AA13E2A}"/>
              </a:ext>
            </a:extLst>
          </p:cNvPr>
          <p:cNvSpPr txBox="1"/>
          <p:nvPr/>
        </p:nvSpPr>
        <p:spPr>
          <a:xfrm>
            <a:off x="8835821" y="2349954"/>
            <a:ext cx="2893024" cy="461665"/>
          </a:xfrm>
          <a:prstGeom prst="rect">
            <a:avLst/>
          </a:prstGeom>
          <a:noFill/>
          <a:ln>
            <a:noFill/>
          </a:ln>
        </p:spPr>
        <p:txBody>
          <a:bodyPr wrap="square">
            <a:spAutoFit/>
          </a:bodyPr>
          <a:lstStyle/>
          <a:p>
            <a:r>
              <a:rPr lang="en-US" sz="2400" b="1" dirty="0">
                <a:solidFill>
                  <a:schemeClr val="accent1">
                    <a:lumMod val="60000"/>
                    <a:lumOff val="40000"/>
                  </a:schemeClr>
                </a:solidFill>
                <a:latin typeface="Gill Sans Nova Light" panose="020B0302020104020203" pitchFamily="34" charset="0"/>
              </a:rPr>
              <a:t>… deep-water cooling</a:t>
            </a:r>
          </a:p>
        </p:txBody>
      </p:sp>
      <p:pic>
        <p:nvPicPr>
          <p:cNvPr id="23" name="Picture 22">
            <a:extLst>
              <a:ext uri="{FF2B5EF4-FFF2-40B4-BE49-F238E27FC236}">
                <a16:creationId xmlns:a16="http://schemas.microsoft.com/office/drawing/2014/main" id="{8F2EFBA0-6003-43DC-08DC-A8B524D4DFA9}"/>
              </a:ext>
            </a:extLst>
          </p:cNvPr>
          <p:cNvPicPr>
            <a:picLocks noChangeAspect="1"/>
          </p:cNvPicPr>
          <p:nvPr/>
        </p:nvPicPr>
        <p:blipFill>
          <a:blip r:embed="rId6"/>
          <a:stretch>
            <a:fillRect/>
          </a:stretch>
        </p:blipFill>
        <p:spPr>
          <a:xfrm>
            <a:off x="3515965" y="18288"/>
            <a:ext cx="5243946" cy="6911152"/>
          </a:xfrm>
          <a:prstGeom prst="rect">
            <a:avLst/>
          </a:prstGeom>
        </p:spPr>
      </p:pic>
      <p:sp>
        <p:nvSpPr>
          <p:cNvPr id="24" name="TextBox 23">
            <a:extLst>
              <a:ext uri="{FF2B5EF4-FFF2-40B4-BE49-F238E27FC236}">
                <a16:creationId xmlns:a16="http://schemas.microsoft.com/office/drawing/2014/main" id="{F6F8A247-3CD1-EB2C-5276-9850CAFC0217}"/>
              </a:ext>
            </a:extLst>
          </p:cNvPr>
          <p:cNvSpPr txBox="1"/>
          <p:nvPr/>
        </p:nvSpPr>
        <p:spPr>
          <a:xfrm>
            <a:off x="8835821" y="5192980"/>
            <a:ext cx="3150417" cy="830997"/>
          </a:xfrm>
          <a:prstGeom prst="rect">
            <a:avLst/>
          </a:prstGeom>
          <a:noFill/>
          <a:ln>
            <a:noFill/>
          </a:ln>
        </p:spPr>
        <p:txBody>
          <a:bodyPr wrap="square">
            <a:spAutoFit/>
          </a:bodyPr>
          <a:lstStyle/>
          <a:p>
            <a:r>
              <a:rPr lang="en-US" sz="2400" b="1" dirty="0">
                <a:solidFill>
                  <a:srgbClr val="029C06"/>
                </a:solidFill>
                <a:latin typeface="Gill Sans Nova Light" panose="020B0302020104020203" pitchFamily="34" charset="0"/>
              </a:rPr>
              <a:t>… respired carbon storage at depth</a:t>
            </a:r>
          </a:p>
        </p:txBody>
      </p:sp>
      <p:sp>
        <p:nvSpPr>
          <p:cNvPr id="25" name="TextBox 24">
            <a:extLst>
              <a:ext uri="{FF2B5EF4-FFF2-40B4-BE49-F238E27FC236}">
                <a16:creationId xmlns:a16="http://schemas.microsoft.com/office/drawing/2014/main" id="{0B25A597-F573-A180-6AFE-2C132E510F28}"/>
              </a:ext>
            </a:extLst>
          </p:cNvPr>
          <p:cNvSpPr txBox="1"/>
          <p:nvPr/>
        </p:nvSpPr>
        <p:spPr>
          <a:xfrm>
            <a:off x="8835821" y="3856326"/>
            <a:ext cx="2893024" cy="830997"/>
          </a:xfrm>
          <a:prstGeom prst="rect">
            <a:avLst/>
          </a:prstGeom>
          <a:noFill/>
          <a:ln>
            <a:noFill/>
          </a:ln>
        </p:spPr>
        <p:txBody>
          <a:bodyPr wrap="square">
            <a:spAutoFit/>
          </a:bodyPr>
          <a:lstStyle/>
          <a:p>
            <a:r>
              <a:rPr lang="en-US" sz="2400" b="1" dirty="0">
                <a:solidFill>
                  <a:srgbClr val="89880F"/>
                </a:solidFill>
                <a:latin typeface="Gill Sans Nova Light" panose="020B0302020104020203" pitchFamily="34" charset="0"/>
              </a:rPr>
              <a:t>… accumulation of carbon in deep waters</a:t>
            </a:r>
          </a:p>
        </p:txBody>
      </p:sp>
    </p:spTree>
    <p:extLst>
      <p:ext uri="{BB962C8B-B14F-4D97-AF65-F5344CB8AC3E}">
        <p14:creationId xmlns:p14="http://schemas.microsoft.com/office/powerpoint/2010/main" val="777242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erial view of icebergs in Antarctica">
            <a:extLst>
              <a:ext uri="{FF2B5EF4-FFF2-40B4-BE49-F238E27FC236}">
                <a16:creationId xmlns:a16="http://schemas.microsoft.com/office/drawing/2014/main" id="{211104A9-7A95-52CD-CCDE-D6E6AA9FBD5A}"/>
              </a:ext>
            </a:extLst>
          </p:cNvPr>
          <p:cNvPicPr>
            <a:picLocks noChangeAspect="1"/>
          </p:cNvPicPr>
          <p:nvPr/>
        </p:nvPicPr>
        <p:blipFill rotWithShape="1">
          <a:blip r:embed="rId3"/>
          <a:srcRect l="41626" r="34089"/>
          <a:stretch/>
        </p:blipFill>
        <p:spPr>
          <a:xfrm>
            <a:off x="0" y="10"/>
            <a:ext cx="250445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D7A9068-46FD-4E7A-D436-86AED0788685}"/>
              </a:ext>
            </a:extLst>
          </p:cNvPr>
          <p:cNvSpPr/>
          <p:nvPr/>
        </p:nvSpPr>
        <p:spPr>
          <a:xfrm>
            <a:off x="5391088" y="4354836"/>
            <a:ext cx="4389519" cy="171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7E13E9DB-E294-6202-0792-A337001E77B0}"/>
              </a:ext>
            </a:extLst>
          </p:cNvPr>
          <p:cNvSpPr>
            <a:spLocks noGrp="1"/>
          </p:cNvSpPr>
          <p:nvPr>
            <p:ph type="ctrTitle"/>
          </p:nvPr>
        </p:nvSpPr>
        <p:spPr>
          <a:xfrm>
            <a:off x="2051450" y="20770"/>
            <a:ext cx="10213797" cy="1286088"/>
          </a:xfrm>
        </p:spPr>
        <p:txBody>
          <a:bodyPr anchor="ctr">
            <a:noAutofit/>
          </a:bodyPr>
          <a:lstStyle/>
          <a:p>
            <a:r>
              <a:rPr lang="en-GB" sz="3000" b="1" dirty="0">
                <a:latin typeface="Gill Sans Nova Light" panose="020B0302020104020203" pitchFamily="34" charset="0"/>
                <a:cs typeface="Arial" panose="020B0604020202020204" pitchFamily="34" charset="0"/>
              </a:rPr>
              <a:t>Southern Ocean and Carbon: a conduit between surface and deep</a:t>
            </a:r>
            <a:endParaRPr lang="en-US" sz="3000" dirty="0"/>
          </a:p>
        </p:txBody>
      </p:sp>
      <p:sp>
        <p:nvSpPr>
          <p:cNvPr id="35" name="TextBox 34">
            <a:extLst>
              <a:ext uri="{FF2B5EF4-FFF2-40B4-BE49-F238E27FC236}">
                <a16:creationId xmlns:a16="http://schemas.microsoft.com/office/drawing/2014/main" id="{757D4FB4-33EB-E81E-C764-87C313CD0334}"/>
              </a:ext>
            </a:extLst>
          </p:cNvPr>
          <p:cNvSpPr txBox="1"/>
          <p:nvPr/>
        </p:nvSpPr>
        <p:spPr>
          <a:xfrm>
            <a:off x="7966710" y="1583779"/>
            <a:ext cx="3830306" cy="923330"/>
          </a:xfrm>
          <a:prstGeom prst="rect">
            <a:avLst/>
          </a:prstGeom>
          <a:noFill/>
        </p:spPr>
        <p:txBody>
          <a:bodyPr wrap="square" rtlCol="0">
            <a:spAutoFit/>
          </a:bodyPr>
          <a:lstStyle/>
          <a:p>
            <a:pPr algn="ctr"/>
            <a:r>
              <a:rPr lang="en-US" dirty="0">
                <a:latin typeface="Gill Sans Nova Light" panose="020B0302020104020203" pitchFamily="34" charset="0"/>
              </a:rPr>
              <a:t>Circulation and mixing pathways connect surface and abyssal waters, bringing carbon-rich deep waters up to surface</a:t>
            </a:r>
            <a:endParaRPr lang="en-US" sz="1200" i="1" dirty="0">
              <a:latin typeface="Gill Sans Nova Light" panose="020B0302020104020203" pitchFamily="34" charset="0"/>
            </a:endParaRPr>
          </a:p>
        </p:txBody>
      </p:sp>
      <p:sp>
        <p:nvSpPr>
          <p:cNvPr id="36" name="TextBox 35">
            <a:extLst>
              <a:ext uri="{FF2B5EF4-FFF2-40B4-BE49-F238E27FC236}">
                <a16:creationId xmlns:a16="http://schemas.microsoft.com/office/drawing/2014/main" id="{0AA76EA8-0783-3C08-E6C7-57A5E6E6AB28}"/>
              </a:ext>
            </a:extLst>
          </p:cNvPr>
          <p:cNvSpPr txBox="1"/>
          <p:nvPr/>
        </p:nvSpPr>
        <p:spPr>
          <a:xfrm>
            <a:off x="7917190" y="4325492"/>
            <a:ext cx="3929345" cy="1200329"/>
          </a:xfrm>
          <a:prstGeom prst="rect">
            <a:avLst/>
          </a:prstGeom>
          <a:solidFill>
            <a:schemeClr val="bg1"/>
          </a:solidFill>
        </p:spPr>
        <p:txBody>
          <a:bodyPr wrap="square" rtlCol="0">
            <a:spAutoFit/>
          </a:bodyPr>
          <a:lstStyle/>
          <a:p>
            <a:pPr algn="ctr"/>
            <a:r>
              <a:rPr lang="en-US" dirty="0">
                <a:latin typeface="Gill Sans Nova Light" panose="020B0302020104020203" pitchFamily="34" charset="0"/>
              </a:rPr>
              <a:t>Inefficient biological pump limited by trace nutrients: nutrients brought up with carbon not be fully used, resulting in carbon outgassing </a:t>
            </a:r>
            <a:endParaRPr lang="en-US" sz="1200" i="1" dirty="0">
              <a:latin typeface="Gill Sans Nova Light" panose="020B0302020104020203" pitchFamily="34" charset="0"/>
            </a:endParaRPr>
          </a:p>
        </p:txBody>
      </p:sp>
      <p:grpSp>
        <p:nvGrpSpPr>
          <p:cNvPr id="3" name="Group 2">
            <a:extLst>
              <a:ext uri="{FF2B5EF4-FFF2-40B4-BE49-F238E27FC236}">
                <a16:creationId xmlns:a16="http://schemas.microsoft.com/office/drawing/2014/main" id="{74C93966-F201-EF44-A2DB-C120585D7021}"/>
              </a:ext>
            </a:extLst>
          </p:cNvPr>
          <p:cNvGrpSpPr/>
          <p:nvPr/>
        </p:nvGrpSpPr>
        <p:grpSpPr>
          <a:xfrm>
            <a:off x="2755104" y="885522"/>
            <a:ext cx="4779552" cy="2891839"/>
            <a:chOff x="5696984" y="3087726"/>
            <a:chExt cx="4779552" cy="2891839"/>
          </a:xfrm>
        </p:grpSpPr>
        <p:pic>
          <p:nvPicPr>
            <p:cNvPr id="2" name="Picture 1">
              <a:extLst>
                <a:ext uri="{FF2B5EF4-FFF2-40B4-BE49-F238E27FC236}">
                  <a16:creationId xmlns:a16="http://schemas.microsoft.com/office/drawing/2014/main" id="{FEC07C7C-C1AF-B969-C383-E4308BF062F9}"/>
                </a:ext>
              </a:extLst>
            </p:cNvPr>
            <p:cNvPicPr>
              <a:picLocks noChangeAspect="1"/>
            </p:cNvPicPr>
            <p:nvPr/>
          </p:nvPicPr>
          <p:blipFill>
            <a:blip r:embed="rId4"/>
            <a:stretch>
              <a:fillRect/>
            </a:stretch>
          </p:blipFill>
          <p:spPr>
            <a:xfrm>
              <a:off x="5696984" y="3087726"/>
              <a:ext cx="4779552" cy="2841896"/>
            </a:xfrm>
            <a:prstGeom prst="rect">
              <a:avLst/>
            </a:prstGeom>
          </p:spPr>
        </p:pic>
        <p:sp>
          <p:nvSpPr>
            <p:cNvPr id="42" name="TextBox 41">
              <a:extLst>
                <a:ext uri="{FF2B5EF4-FFF2-40B4-BE49-F238E27FC236}">
                  <a16:creationId xmlns:a16="http://schemas.microsoft.com/office/drawing/2014/main" id="{6BBEF773-4185-E0C7-9A75-BFAA5838020D}"/>
                </a:ext>
              </a:extLst>
            </p:cNvPr>
            <p:cNvSpPr txBox="1"/>
            <p:nvPr/>
          </p:nvSpPr>
          <p:spPr>
            <a:xfrm>
              <a:off x="9427623" y="5733344"/>
              <a:ext cx="729687" cy="246221"/>
            </a:xfrm>
            <a:prstGeom prst="rect">
              <a:avLst/>
            </a:prstGeom>
            <a:noFill/>
          </p:spPr>
          <p:txBody>
            <a:bodyPr wrap="none" rtlCol="0">
              <a:spAutoFit/>
            </a:bodyPr>
            <a:lstStyle/>
            <a:p>
              <a:r>
                <a:rPr lang="en-US" sz="1000" i="1" dirty="0">
                  <a:latin typeface="Gill Sans Nova Light" panose="020B0302020104020203" pitchFamily="34" charset="0"/>
                </a:rPr>
                <a:t>Gent, 2016</a:t>
              </a:r>
            </a:p>
          </p:txBody>
        </p:sp>
      </p:grpSp>
      <p:grpSp>
        <p:nvGrpSpPr>
          <p:cNvPr id="43" name="Group 42">
            <a:extLst>
              <a:ext uri="{FF2B5EF4-FFF2-40B4-BE49-F238E27FC236}">
                <a16:creationId xmlns:a16="http://schemas.microsoft.com/office/drawing/2014/main" id="{D71974B9-E6CC-D90A-B478-A874E9FCE9F6}"/>
              </a:ext>
            </a:extLst>
          </p:cNvPr>
          <p:cNvGrpSpPr/>
          <p:nvPr/>
        </p:nvGrpSpPr>
        <p:grpSpPr>
          <a:xfrm>
            <a:off x="2713232" y="4004454"/>
            <a:ext cx="4745688" cy="2515689"/>
            <a:chOff x="4302909" y="4381124"/>
            <a:chExt cx="4745688" cy="2515689"/>
          </a:xfrm>
        </p:grpSpPr>
        <p:grpSp>
          <p:nvGrpSpPr>
            <p:cNvPr id="44" name="Group 43">
              <a:extLst>
                <a:ext uri="{FF2B5EF4-FFF2-40B4-BE49-F238E27FC236}">
                  <a16:creationId xmlns:a16="http://schemas.microsoft.com/office/drawing/2014/main" id="{4910CF1E-850C-D916-5ADD-9B3AA7BB62DF}"/>
                </a:ext>
              </a:extLst>
            </p:cNvPr>
            <p:cNvGrpSpPr/>
            <p:nvPr/>
          </p:nvGrpSpPr>
          <p:grpSpPr>
            <a:xfrm>
              <a:off x="4302909" y="4600261"/>
              <a:ext cx="4745688" cy="2296552"/>
              <a:chOff x="4302909" y="4600261"/>
              <a:chExt cx="4745688" cy="2296552"/>
            </a:xfrm>
          </p:grpSpPr>
          <p:grpSp>
            <p:nvGrpSpPr>
              <p:cNvPr id="46" name="Group 45">
                <a:extLst>
                  <a:ext uri="{FF2B5EF4-FFF2-40B4-BE49-F238E27FC236}">
                    <a16:creationId xmlns:a16="http://schemas.microsoft.com/office/drawing/2014/main" id="{8B0A7EC6-AFB2-BF2C-F673-31279E2F1D88}"/>
                  </a:ext>
                </a:extLst>
              </p:cNvPr>
              <p:cNvGrpSpPr/>
              <p:nvPr/>
            </p:nvGrpSpPr>
            <p:grpSpPr>
              <a:xfrm>
                <a:off x="4302909" y="4600261"/>
                <a:ext cx="4745688" cy="2182624"/>
                <a:chOff x="3793392" y="4600261"/>
                <a:chExt cx="4745688" cy="2182624"/>
              </a:xfrm>
            </p:grpSpPr>
            <p:pic>
              <p:nvPicPr>
                <p:cNvPr id="48" name="Picture 4" descr="Details are in the caption following the image">
                  <a:extLst>
                    <a:ext uri="{FF2B5EF4-FFF2-40B4-BE49-F238E27FC236}">
                      <a16:creationId xmlns:a16="http://schemas.microsoft.com/office/drawing/2014/main" id="{FC626269-6D51-D4B0-5F60-FDBC970C664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1848" t="3231" r="50498" b="64552"/>
                <a:stretch/>
              </p:blipFill>
              <p:spPr bwMode="auto">
                <a:xfrm>
                  <a:off x="3793392" y="4688901"/>
                  <a:ext cx="667004" cy="1961691"/>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descr="Details are in the caption following the image">
                  <a:extLst>
                    <a:ext uri="{FF2B5EF4-FFF2-40B4-BE49-F238E27FC236}">
                      <a16:creationId xmlns:a16="http://schemas.microsoft.com/office/drawing/2014/main" id="{A03DE1AB-3597-A273-8FB3-B7650BB5CAE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231" r="58151" b="64552"/>
                <a:stretch/>
              </p:blipFill>
              <p:spPr bwMode="auto">
                <a:xfrm>
                  <a:off x="4481227" y="4600261"/>
                  <a:ext cx="4057853" cy="2182624"/>
                </a:xfrm>
                <a:prstGeom prst="rect">
                  <a:avLst/>
                </a:prstGeom>
                <a:noFill/>
                <a:extLst>
                  <a:ext uri="{909E8E84-426E-40DD-AFC4-6F175D3DCCD1}">
                    <a14:hiddenFill xmlns:a14="http://schemas.microsoft.com/office/drawing/2010/main">
                      <a:solidFill>
                        <a:srgbClr val="FFFFFF"/>
                      </a:solidFill>
                    </a14:hiddenFill>
                  </a:ext>
                </a:extLst>
              </p:spPr>
            </p:pic>
          </p:grpSp>
          <p:sp>
            <p:nvSpPr>
              <p:cNvPr id="47" name="TextBox 46">
                <a:extLst>
                  <a:ext uri="{FF2B5EF4-FFF2-40B4-BE49-F238E27FC236}">
                    <a16:creationId xmlns:a16="http://schemas.microsoft.com/office/drawing/2014/main" id="{77C36D06-12D6-6893-1E6D-88B89FEC5675}"/>
                  </a:ext>
                </a:extLst>
              </p:cNvPr>
              <p:cNvSpPr txBox="1"/>
              <p:nvPr/>
            </p:nvSpPr>
            <p:spPr>
              <a:xfrm>
                <a:off x="7473941" y="6650592"/>
                <a:ext cx="1104790" cy="246221"/>
              </a:xfrm>
              <a:prstGeom prst="rect">
                <a:avLst/>
              </a:prstGeom>
              <a:noFill/>
            </p:spPr>
            <p:txBody>
              <a:bodyPr wrap="none" rtlCol="0">
                <a:spAutoFit/>
              </a:bodyPr>
              <a:lstStyle/>
              <a:p>
                <a:r>
                  <a:rPr lang="en-US" sz="1000" i="1" dirty="0">
                    <a:latin typeface="Gill Sans Nova Light" panose="020B0302020104020203" pitchFamily="34" charset="0"/>
                  </a:rPr>
                  <a:t>Arteaga et al, 2015</a:t>
                </a:r>
              </a:p>
            </p:txBody>
          </p:sp>
        </p:grpSp>
        <p:sp>
          <p:nvSpPr>
            <p:cNvPr id="45" name="TextBox 44">
              <a:extLst>
                <a:ext uri="{FF2B5EF4-FFF2-40B4-BE49-F238E27FC236}">
                  <a16:creationId xmlns:a16="http://schemas.microsoft.com/office/drawing/2014/main" id="{711C2423-3F66-422E-618D-426A2BCAAD63}"/>
                </a:ext>
              </a:extLst>
            </p:cNvPr>
            <p:cNvSpPr txBox="1"/>
            <p:nvPr/>
          </p:nvSpPr>
          <p:spPr>
            <a:xfrm>
              <a:off x="5368061" y="4381124"/>
              <a:ext cx="3411912" cy="307777"/>
            </a:xfrm>
            <a:prstGeom prst="rect">
              <a:avLst/>
            </a:prstGeom>
            <a:noFill/>
          </p:spPr>
          <p:txBody>
            <a:bodyPr wrap="square">
              <a:spAutoFit/>
            </a:bodyPr>
            <a:lstStyle/>
            <a:p>
              <a:pPr algn="ctr"/>
              <a:r>
                <a:rPr lang="en-US" sz="1400" dirty="0">
                  <a:latin typeface="Gill Sans Nova Light" panose="020B0302020104020203" pitchFamily="34" charset="0"/>
                </a:rPr>
                <a:t>Modern surface nitrate concentrations</a:t>
              </a:r>
              <a:endParaRPr lang="en-US" sz="1400" dirty="0"/>
            </a:p>
          </p:txBody>
        </p:sp>
      </p:grpSp>
      <p:grpSp>
        <p:nvGrpSpPr>
          <p:cNvPr id="50" name="Group 49">
            <a:extLst>
              <a:ext uri="{FF2B5EF4-FFF2-40B4-BE49-F238E27FC236}">
                <a16:creationId xmlns:a16="http://schemas.microsoft.com/office/drawing/2014/main" id="{41D9DD9A-A375-1FE6-F129-7A453E56A5BD}"/>
              </a:ext>
            </a:extLst>
          </p:cNvPr>
          <p:cNvGrpSpPr/>
          <p:nvPr/>
        </p:nvGrpSpPr>
        <p:grpSpPr>
          <a:xfrm>
            <a:off x="6248187" y="5943341"/>
            <a:ext cx="2998454" cy="854331"/>
            <a:chOff x="7898793" y="5805657"/>
            <a:chExt cx="2336822" cy="854331"/>
          </a:xfrm>
        </p:grpSpPr>
        <p:sp>
          <p:nvSpPr>
            <p:cNvPr id="51" name="TextBox 50">
              <a:extLst>
                <a:ext uri="{FF2B5EF4-FFF2-40B4-BE49-F238E27FC236}">
                  <a16:creationId xmlns:a16="http://schemas.microsoft.com/office/drawing/2014/main" id="{8799514D-D99D-EBB1-9F4C-A83334EC8C0F}"/>
                </a:ext>
              </a:extLst>
            </p:cNvPr>
            <p:cNvSpPr txBox="1"/>
            <p:nvPr/>
          </p:nvSpPr>
          <p:spPr>
            <a:xfrm>
              <a:off x="8535642" y="6059824"/>
              <a:ext cx="1699973" cy="600164"/>
            </a:xfrm>
            <a:prstGeom prst="rect">
              <a:avLst/>
            </a:prstGeom>
            <a:noFill/>
          </p:spPr>
          <p:txBody>
            <a:bodyPr wrap="square">
              <a:spAutoFit/>
            </a:bodyPr>
            <a:lstStyle/>
            <a:p>
              <a:r>
                <a:rPr lang="en-US" sz="1100" dirty="0">
                  <a:latin typeface="Gill Sans Nova Light" panose="020B0302020104020203" pitchFamily="34" charset="0"/>
                </a:rPr>
                <a:t>Elevated nitrate concentrations indicate iron limitation (and light limitation)</a:t>
              </a:r>
              <a:endParaRPr lang="en-US" sz="1100" dirty="0"/>
            </a:p>
          </p:txBody>
        </p:sp>
        <p:cxnSp>
          <p:nvCxnSpPr>
            <p:cNvPr id="52" name="Straight Connector 51">
              <a:extLst>
                <a:ext uri="{FF2B5EF4-FFF2-40B4-BE49-F238E27FC236}">
                  <a16:creationId xmlns:a16="http://schemas.microsoft.com/office/drawing/2014/main" id="{09611353-215D-870B-ABE8-4736F0015220}"/>
                </a:ext>
              </a:extLst>
            </p:cNvPr>
            <p:cNvCxnSpPr>
              <a:cxnSpLocks/>
            </p:cNvCxnSpPr>
            <p:nvPr/>
          </p:nvCxnSpPr>
          <p:spPr>
            <a:xfrm flipH="1" flipV="1">
              <a:off x="7898793" y="5805657"/>
              <a:ext cx="685791" cy="383392"/>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25" name="Group 24">
            <a:extLst>
              <a:ext uri="{FF2B5EF4-FFF2-40B4-BE49-F238E27FC236}">
                <a16:creationId xmlns:a16="http://schemas.microsoft.com/office/drawing/2014/main" id="{7433DD96-A2E1-D5D5-F7F2-2CCA130D6CAB}"/>
              </a:ext>
            </a:extLst>
          </p:cNvPr>
          <p:cNvGrpSpPr/>
          <p:nvPr/>
        </p:nvGrpSpPr>
        <p:grpSpPr>
          <a:xfrm>
            <a:off x="-20832" y="5723895"/>
            <a:ext cx="2533523" cy="1088488"/>
            <a:chOff x="-20832" y="5723895"/>
            <a:chExt cx="2533523" cy="1088488"/>
          </a:xfrm>
        </p:grpSpPr>
        <p:pic>
          <p:nvPicPr>
            <p:cNvPr id="26" name="Picture 25">
              <a:extLst>
                <a:ext uri="{FF2B5EF4-FFF2-40B4-BE49-F238E27FC236}">
                  <a16:creationId xmlns:a16="http://schemas.microsoft.com/office/drawing/2014/main" id="{1D42DC6C-52B5-D470-4D42-8E1DF580BA83}"/>
                </a:ext>
              </a:extLst>
            </p:cNvPr>
            <p:cNvPicPr>
              <a:picLocks noChangeAspect="1"/>
            </p:cNvPicPr>
            <p:nvPr/>
          </p:nvPicPr>
          <p:blipFill>
            <a:blip r:embed="rId6"/>
            <a:stretch>
              <a:fillRect/>
            </a:stretch>
          </p:blipFill>
          <p:spPr>
            <a:xfrm>
              <a:off x="118924" y="5986475"/>
              <a:ext cx="1885634" cy="825908"/>
            </a:xfrm>
            <a:prstGeom prst="rect">
              <a:avLst/>
            </a:prstGeom>
          </p:spPr>
        </p:pic>
        <p:sp>
          <p:nvSpPr>
            <p:cNvPr id="27" name="TextBox 26">
              <a:extLst>
                <a:ext uri="{FF2B5EF4-FFF2-40B4-BE49-F238E27FC236}">
                  <a16:creationId xmlns:a16="http://schemas.microsoft.com/office/drawing/2014/main" id="{C9664048-5E6C-6CD8-DFD7-873B85F1D5A1}"/>
                </a:ext>
              </a:extLst>
            </p:cNvPr>
            <p:cNvSpPr txBox="1"/>
            <p:nvPr/>
          </p:nvSpPr>
          <p:spPr>
            <a:xfrm>
              <a:off x="-20832" y="5723895"/>
              <a:ext cx="2533523" cy="600164"/>
            </a:xfrm>
            <a:prstGeom prst="rect">
              <a:avLst/>
            </a:prstGeom>
            <a:noFill/>
          </p:spPr>
          <p:txBody>
            <a:bodyPr wrap="square" rtlCol="0">
              <a:spAutoFit/>
            </a:bodyPr>
            <a:lstStyle/>
            <a:p>
              <a:r>
                <a:rPr lang="en-US" sz="1100" dirty="0">
                  <a:solidFill>
                    <a:srgbClr val="F2F2F2"/>
                  </a:solidFill>
                  <a:latin typeface="Times" pitchFamily="2" charset="0"/>
                  <a:cs typeface="Times New Roman" panose="02020603050405020304" pitchFamily="18" charset="0"/>
                </a:rPr>
                <a:t>Maddie Shankle       @MaddieShankle</a:t>
              </a:r>
            </a:p>
            <a:p>
              <a:r>
                <a:rPr lang="en-US" sz="1100" dirty="0">
                  <a:solidFill>
                    <a:srgbClr val="F2F2F2"/>
                  </a:solidFill>
                  <a:latin typeface="Times" pitchFamily="2" charset="0"/>
                  <a:cs typeface="Times New Roman" panose="02020603050405020304" pitchFamily="18" charset="0"/>
                </a:rPr>
                <a:t>       mgs23@st-andrews.ac.uk</a:t>
              </a:r>
            </a:p>
            <a:p>
              <a:r>
                <a:rPr lang="en-US" sz="1100" dirty="0">
                  <a:solidFill>
                    <a:srgbClr val="F2F2F2"/>
                  </a:solidFill>
                  <a:latin typeface="Times" pitchFamily="2" charset="0"/>
                  <a:cs typeface="Times New Roman" panose="02020603050405020304" pitchFamily="18" charset="0"/>
                </a:rPr>
                <a:t>     </a:t>
              </a:r>
            </a:p>
          </p:txBody>
        </p:sp>
        <p:pic>
          <p:nvPicPr>
            <p:cNvPr id="28" name="Picture 2" descr="Twitter Logo transparent PNG - StickPNG">
              <a:extLst>
                <a:ext uri="{FF2B5EF4-FFF2-40B4-BE49-F238E27FC236}">
                  <a16:creationId xmlns:a16="http://schemas.microsoft.com/office/drawing/2014/main" id="{ED79B219-0834-2AA5-2CC0-E3EE59EB1F9C}"/>
                </a:ext>
              </a:extLst>
            </p:cNvPr>
            <p:cNvPicPr>
              <a:picLocks noChangeAspect="1" noChangeArrowheads="1"/>
            </p:cNvPicPr>
            <p:nvPr/>
          </p:nvPicPr>
          <p:blipFill>
            <a:blip r:embed="rId7">
              <a:biLevel thresh="25000"/>
              <a:extLst>
                <a:ext uri="{28A0092B-C50C-407E-A947-70E740481C1C}">
                  <a14:useLocalDpi xmlns:a14="http://schemas.microsoft.com/office/drawing/2010/main" val="0"/>
                </a:ext>
              </a:extLst>
            </a:blip>
            <a:srcRect/>
            <a:stretch>
              <a:fillRect/>
            </a:stretch>
          </p:blipFill>
          <p:spPr bwMode="auto">
            <a:xfrm>
              <a:off x="1061741" y="5768346"/>
              <a:ext cx="173678" cy="17367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8058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AC72B7-5EFD-8567-7056-D0901022779B}"/>
              </a:ext>
            </a:extLst>
          </p:cNvPr>
          <p:cNvPicPr>
            <a:picLocks noChangeAspect="1"/>
          </p:cNvPicPr>
          <p:nvPr/>
        </p:nvPicPr>
        <p:blipFill>
          <a:blip r:embed="rId3"/>
          <a:stretch>
            <a:fillRect/>
          </a:stretch>
        </p:blipFill>
        <p:spPr>
          <a:xfrm>
            <a:off x="3022362" y="1311599"/>
            <a:ext cx="4204800" cy="5541631"/>
          </a:xfrm>
          <a:prstGeom prst="rect">
            <a:avLst/>
          </a:prstGeom>
        </p:spPr>
      </p:pic>
      <p:pic>
        <p:nvPicPr>
          <p:cNvPr id="4" name="Picture 3" descr="Aerial view of icebergs in Antarctica">
            <a:extLst>
              <a:ext uri="{FF2B5EF4-FFF2-40B4-BE49-F238E27FC236}">
                <a16:creationId xmlns:a16="http://schemas.microsoft.com/office/drawing/2014/main" id="{211104A9-7A95-52CD-CCDE-D6E6AA9FBD5A}"/>
              </a:ext>
            </a:extLst>
          </p:cNvPr>
          <p:cNvPicPr>
            <a:picLocks noChangeAspect="1"/>
          </p:cNvPicPr>
          <p:nvPr/>
        </p:nvPicPr>
        <p:blipFill rotWithShape="1">
          <a:blip r:embed="rId4"/>
          <a:srcRect l="41626" r="34089"/>
          <a:stretch/>
        </p:blipFill>
        <p:spPr>
          <a:xfrm>
            <a:off x="0" y="10"/>
            <a:ext cx="250445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5" name="Rectangle 14">
            <a:extLst>
              <a:ext uri="{FF2B5EF4-FFF2-40B4-BE49-F238E27FC236}">
                <a16:creationId xmlns:a16="http://schemas.microsoft.com/office/drawing/2014/main" id="{8D7A9068-46FD-4E7A-D436-86AED0788685}"/>
              </a:ext>
            </a:extLst>
          </p:cNvPr>
          <p:cNvSpPr/>
          <p:nvPr/>
        </p:nvSpPr>
        <p:spPr>
          <a:xfrm>
            <a:off x="8101685" y="4354837"/>
            <a:ext cx="1678921" cy="171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FA258820-1394-09E2-AACC-E7BCE4565D6E}"/>
              </a:ext>
            </a:extLst>
          </p:cNvPr>
          <p:cNvSpPr>
            <a:spLocks noGrp="1"/>
          </p:cNvSpPr>
          <p:nvPr>
            <p:ph type="ctrTitle"/>
          </p:nvPr>
        </p:nvSpPr>
        <p:spPr>
          <a:xfrm>
            <a:off x="2168438" y="20770"/>
            <a:ext cx="10036061" cy="1286088"/>
          </a:xfrm>
        </p:spPr>
        <p:txBody>
          <a:bodyPr anchor="ctr">
            <a:noAutofit/>
          </a:bodyPr>
          <a:lstStyle/>
          <a:p>
            <a:r>
              <a:rPr lang="en-GB" sz="3500" b="1" dirty="0">
                <a:latin typeface="Gill Sans Nova Light" panose="020B0302020104020203" pitchFamily="34" charset="0"/>
                <a:cs typeface="Arial" panose="020B0604020202020204" pitchFamily="34" charset="0"/>
              </a:rPr>
              <a:t>New records reflect physical, biogeochemical processes at play in deep-sea, ice age CO</a:t>
            </a:r>
            <a:r>
              <a:rPr lang="en-GB" sz="3500" b="1" baseline="-25000" dirty="0">
                <a:latin typeface="Gill Sans Nova Light" panose="020B0302020104020203" pitchFamily="34" charset="0"/>
                <a:cs typeface="Arial" panose="020B0604020202020204" pitchFamily="34" charset="0"/>
              </a:rPr>
              <a:t>2</a:t>
            </a:r>
            <a:r>
              <a:rPr lang="en-GB" sz="3500" b="1" dirty="0">
                <a:latin typeface="Gill Sans Nova Light" panose="020B0302020104020203" pitchFamily="34" charset="0"/>
                <a:cs typeface="Arial" panose="020B0604020202020204" pitchFamily="34" charset="0"/>
              </a:rPr>
              <a:t> storage</a:t>
            </a:r>
            <a:endParaRPr lang="en-US" sz="3500" dirty="0"/>
          </a:p>
        </p:txBody>
      </p:sp>
      <p:pic>
        <p:nvPicPr>
          <p:cNvPr id="6" name="Picture 5">
            <a:extLst>
              <a:ext uri="{FF2B5EF4-FFF2-40B4-BE49-F238E27FC236}">
                <a16:creationId xmlns:a16="http://schemas.microsoft.com/office/drawing/2014/main" id="{5A014E93-4D5B-39C2-510E-9EF351B6DADC}"/>
              </a:ext>
            </a:extLst>
          </p:cNvPr>
          <p:cNvPicPr>
            <a:picLocks noChangeAspect="1"/>
          </p:cNvPicPr>
          <p:nvPr/>
        </p:nvPicPr>
        <p:blipFill rotWithShape="1">
          <a:blip r:embed="rId5"/>
          <a:srcRect l="8772" t="5544" r="6266" b="8522"/>
          <a:stretch/>
        </p:blipFill>
        <p:spPr>
          <a:xfrm>
            <a:off x="8508359" y="1165866"/>
            <a:ext cx="2875549" cy="2908423"/>
          </a:xfrm>
          <a:prstGeom prst="rect">
            <a:avLst/>
          </a:prstGeom>
        </p:spPr>
      </p:pic>
      <p:grpSp>
        <p:nvGrpSpPr>
          <p:cNvPr id="8" name="Group 7">
            <a:extLst>
              <a:ext uri="{FF2B5EF4-FFF2-40B4-BE49-F238E27FC236}">
                <a16:creationId xmlns:a16="http://schemas.microsoft.com/office/drawing/2014/main" id="{6540AE94-EFC1-7B23-FC56-5C58AAF3CA57}"/>
              </a:ext>
            </a:extLst>
          </p:cNvPr>
          <p:cNvGrpSpPr/>
          <p:nvPr/>
        </p:nvGrpSpPr>
        <p:grpSpPr>
          <a:xfrm>
            <a:off x="8854742" y="4218315"/>
            <a:ext cx="2268413" cy="2618915"/>
            <a:chOff x="4473885" y="3645145"/>
            <a:chExt cx="2268413" cy="2618915"/>
          </a:xfrm>
        </p:grpSpPr>
        <p:pic>
          <p:nvPicPr>
            <p:cNvPr id="9" name="Picture 8" descr="A picture containing text&#10;&#10;Description automatically generated">
              <a:extLst>
                <a:ext uri="{FF2B5EF4-FFF2-40B4-BE49-F238E27FC236}">
                  <a16:creationId xmlns:a16="http://schemas.microsoft.com/office/drawing/2014/main" id="{32CDD6A3-AD2A-7DE7-04C7-A6F54A441154}"/>
                </a:ext>
              </a:extLst>
            </p:cNvPr>
            <p:cNvPicPr>
              <a:picLocks noChangeAspect="1"/>
            </p:cNvPicPr>
            <p:nvPr/>
          </p:nvPicPr>
          <p:blipFill rotWithShape="1">
            <a:blip r:embed="rId6">
              <a:extLst>
                <a:ext uri="{28A0092B-C50C-407E-A947-70E740481C1C}">
                  <a14:useLocalDpi xmlns:a14="http://schemas.microsoft.com/office/drawing/2010/main" val="0"/>
                </a:ext>
              </a:extLst>
            </a:blip>
            <a:srcRect r="26796"/>
            <a:stretch/>
          </p:blipFill>
          <p:spPr>
            <a:xfrm>
              <a:off x="4473885" y="3645145"/>
              <a:ext cx="2268413" cy="2354207"/>
            </a:xfrm>
            <a:prstGeom prst="rect">
              <a:avLst/>
            </a:prstGeom>
          </p:spPr>
        </p:pic>
        <p:sp>
          <p:nvSpPr>
            <p:cNvPr id="10" name="TextBox 9">
              <a:extLst>
                <a:ext uri="{FF2B5EF4-FFF2-40B4-BE49-F238E27FC236}">
                  <a16:creationId xmlns:a16="http://schemas.microsoft.com/office/drawing/2014/main" id="{236D4BDB-7EB0-76E5-7F05-E5BF8D01DE25}"/>
                </a:ext>
              </a:extLst>
            </p:cNvPr>
            <p:cNvSpPr txBox="1"/>
            <p:nvPr/>
          </p:nvSpPr>
          <p:spPr>
            <a:xfrm>
              <a:off x="4631834" y="6017839"/>
              <a:ext cx="1891865" cy="246221"/>
            </a:xfrm>
            <a:prstGeom prst="rect">
              <a:avLst/>
            </a:prstGeom>
            <a:noFill/>
          </p:spPr>
          <p:txBody>
            <a:bodyPr wrap="none" rtlCol="0">
              <a:spAutoFit/>
            </a:bodyPr>
            <a:lstStyle/>
            <a:p>
              <a:r>
                <a:rPr lang="en-US" sz="1000" i="1" dirty="0" err="1">
                  <a:latin typeface="Gill Sans Nova Light" panose="020B0302020104020203" pitchFamily="34" charset="0"/>
                </a:rPr>
                <a:t>Cibicidoides</a:t>
              </a:r>
              <a:r>
                <a:rPr lang="en-US" sz="1000" i="1" dirty="0">
                  <a:latin typeface="Gill Sans Nova Light" panose="020B0302020104020203" pitchFamily="34" charset="0"/>
                </a:rPr>
                <a:t> </a:t>
              </a:r>
              <a:r>
                <a:rPr lang="en-US" sz="1000" i="1" dirty="0" err="1">
                  <a:latin typeface="Gill Sans Nova Light" panose="020B0302020104020203" pitchFamily="34" charset="0"/>
                </a:rPr>
                <a:t>wullerstorfi</a:t>
              </a:r>
              <a:r>
                <a:rPr lang="en-US" sz="1000" dirty="0">
                  <a:latin typeface="Gill Sans Nova Light" panose="020B0302020104020203" pitchFamily="34" charset="0"/>
                </a:rPr>
                <a:t> (M. Shankle)</a:t>
              </a:r>
              <a:endParaRPr lang="en-US" sz="1000" i="1" dirty="0">
                <a:latin typeface="Gill Sans Nova Light" panose="020B0302020104020203" pitchFamily="34" charset="0"/>
              </a:endParaRPr>
            </a:p>
          </p:txBody>
        </p:sp>
      </p:grpSp>
      <p:cxnSp>
        <p:nvCxnSpPr>
          <p:cNvPr id="3" name="Straight Connector 2">
            <a:extLst>
              <a:ext uri="{FF2B5EF4-FFF2-40B4-BE49-F238E27FC236}">
                <a16:creationId xmlns:a16="http://schemas.microsoft.com/office/drawing/2014/main" id="{13897BD3-4B94-8955-5631-64D2927FC868}"/>
              </a:ext>
            </a:extLst>
          </p:cNvPr>
          <p:cNvCxnSpPr>
            <a:cxnSpLocks/>
          </p:cNvCxnSpPr>
          <p:nvPr/>
        </p:nvCxnSpPr>
        <p:spPr>
          <a:xfrm flipH="1">
            <a:off x="7980218" y="2550247"/>
            <a:ext cx="2534022" cy="1804589"/>
          </a:xfrm>
          <a:prstGeom prst="line">
            <a:avLst/>
          </a:prstGeom>
          <a:ln w="1905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88A53B1F-06B3-D761-4B4A-D75F3C64BB51}"/>
              </a:ext>
            </a:extLst>
          </p:cNvPr>
          <p:cNvCxnSpPr>
            <a:cxnSpLocks/>
          </p:cNvCxnSpPr>
          <p:nvPr/>
        </p:nvCxnSpPr>
        <p:spPr>
          <a:xfrm flipH="1" flipV="1">
            <a:off x="7980218" y="4526419"/>
            <a:ext cx="793390" cy="682189"/>
          </a:xfrm>
          <a:prstGeom prst="line">
            <a:avLst/>
          </a:prstGeom>
          <a:ln w="19050"/>
        </p:spPr>
        <p:style>
          <a:lnRef idx="1">
            <a:schemeClr val="dk1"/>
          </a:lnRef>
          <a:fillRef idx="0">
            <a:schemeClr val="dk1"/>
          </a:fillRef>
          <a:effectRef idx="0">
            <a:schemeClr val="dk1"/>
          </a:effectRef>
          <a:fontRef idx="minor">
            <a:schemeClr val="tx1"/>
          </a:fontRef>
        </p:style>
      </p:cxnSp>
      <p:sp>
        <p:nvSpPr>
          <p:cNvPr id="16" name="Right Brace 15">
            <a:extLst>
              <a:ext uri="{FF2B5EF4-FFF2-40B4-BE49-F238E27FC236}">
                <a16:creationId xmlns:a16="http://schemas.microsoft.com/office/drawing/2014/main" id="{B7BB99C5-E30E-ECA8-7615-6BDAAB9C8EB9}"/>
              </a:ext>
            </a:extLst>
          </p:cNvPr>
          <p:cNvSpPr/>
          <p:nvPr/>
        </p:nvSpPr>
        <p:spPr>
          <a:xfrm>
            <a:off x="6926729" y="2365657"/>
            <a:ext cx="777180" cy="4149940"/>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9" name="Group 18">
            <a:extLst>
              <a:ext uri="{FF2B5EF4-FFF2-40B4-BE49-F238E27FC236}">
                <a16:creationId xmlns:a16="http://schemas.microsoft.com/office/drawing/2014/main" id="{C3A91736-F7F4-310E-C556-C4291391AAD8}"/>
              </a:ext>
            </a:extLst>
          </p:cNvPr>
          <p:cNvGrpSpPr/>
          <p:nvPr/>
        </p:nvGrpSpPr>
        <p:grpSpPr>
          <a:xfrm>
            <a:off x="-20832" y="5723895"/>
            <a:ext cx="2533523" cy="1088488"/>
            <a:chOff x="-20832" y="5723895"/>
            <a:chExt cx="2533523" cy="1088488"/>
          </a:xfrm>
        </p:grpSpPr>
        <p:pic>
          <p:nvPicPr>
            <p:cNvPr id="20" name="Picture 19">
              <a:extLst>
                <a:ext uri="{FF2B5EF4-FFF2-40B4-BE49-F238E27FC236}">
                  <a16:creationId xmlns:a16="http://schemas.microsoft.com/office/drawing/2014/main" id="{7B6A0ED6-A036-8E9B-4592-9EE42C2B4EDE}"/>
                </a:ext>
              </a:extLst>
            </p:cNvPr>
            <p:cNvPicPr>
              <a:picLocks noChangeAspect="1"/>
            </p:cNvPicPr>
            <p:nvPr/>
          </p:nvPicPr>
          <p:blipFill>
            <a:blip r:embed="rId7"/>
            <a:stretch>
              <a:fillRect/>
            </a:stretch>
          </p:blipFill>
          <p:spPr>
            <a:xfrm>
              <a:off x="118924" y="5986475"/>
              <a:ext cx="1885634" cy="825908"/>
            </a:xfrm>
            <a:prstGeom prst="rect">
              <a:avLst/>
            </a:prstGeom>
          </p:spPr>
        </p:pic>
        <p:sp>
          <p:nvSpPr>
            <p:cNvPr id="21" name="TextBox 20">
              <a:extLst>
                <a:ext uri="{FF2B5EF4-FFF2-40B4-BE49-F238E27FC236}">
                  <a16:creationId xmlns:a16="http://schemas.microsoft.com/office/drawing/2014/main" id="{7F9E83F3-A071-A1CF-22B7-4BC9B646394F}"/>
                </a:ext>
              </a:extLst>
            </p:cNvPr>
            <p:cNvSpPr txBox="1"/>
            <p:nvPr/>
          </p:nvSpPr>
          <p:spPr>
            <a:xfrm>
              <a:off x="-20832" y="5723895"/>
              <a:ext cx="2533523" cy="600164"/>
            </a:xfrm>
            <a:prstGeom prst="rect">
              <a:avLst/>
            </a:prstGeom>
            <a:noFill/>
          </p:spPr>
          <p:txBody>
            <a:bodyPr wrap="square" rtlCol="0">
              <a:spAutoFit/>
            </a:bodyPr>
            <a:lstStyle/>
            <a:p>
              <a:r>
                <a:rPr lang="en-US" sz="1100" dirty="0">
                  <a:solidFill>
                    <a:srgbClr val="F2F2F2"/>
                  </a:solidFill>
                  <a:latin typeface="Times" pitchFamily="2" charset="0"/>
                  <a:cs typeface="Times New Roman" panose="02020603050405020304" pitchFamily="18" charset="0"/>
                </a:rPr>
                <a:t>Maddie Shankle       @MaddieShankle</a:t>
              </a:r>
            </a:p>
            <a:p>
              <a:r>
                <a:rPr lang="en-US" sz="1100" dirty="0">
                  <a:solidFill>
                    <a:srgbClr val="F2F2F2"/>
                  </a:solidFill>
                  <a:latin typeface="Times" pitchFamily="2" charset="0"/>
                  <a:cs typeface="Times New Roman" panose="02020603050405020304" pitchFamily="18" charset="0"/>
                </a:rPr>
                <a:t>       mgs23@st-andrews.ac.uk</a:t>
              </a:r>
            </a:p>
            <a:p>
              <a:r>
                <a:rPr lang="en-US" sz="1100" dirty="0">
                  <a:solidFill>
                    <a:srgbClr val="F2F2F2"/>
                  </a:solidFill>
                  <a:latin typeface="Times" pitchFamily="2" charset="0"/>
                  <a:cs typeface="Times New Roman" panose="02020603050405020304" pitchFamily="18" charset="0"/>
                </a:rPr>
                <a:t>     </a:t>
              </a:r>
            </a:p>
          </p:txBody>
        </p:sp>
        <p:pic>
          <p:nvPicPr>
            <p:cNvPr id="22" name="Picture 2" descr="Twitter Logo transparent PNG - StickPNG">
              <a:extLst>
                <a:ext uri="{FF2B5EF4-FFF2-40B4-BE49-F238E27FC236}">
                  <a16:creationId xmlns:a16="http://schemas.microsoft.com/office/drawing/2014/main" id="{02FAA6AF-774A-F19F-CFF7-7257EF1E6F29}"/>
                </a:ext>
              </a:extLst>
            </p:cNvPr>
            <p:cNvPicPr>
              <a:picLocks noChangeAspect="1" noChangeArrowheads="1"/>
            </p:cNvPicPr>
            <p:nvPr/>
          </p:nvPicPr>
          <p:blipFill>
            <a:blip r:embed="rId8">
              <a:biLevel thresh="25000"/>
              <a:extLst>
                <a:ext uri="{28A0092B-C50C-407E-A947-70E740481C1C}">
                  <a14:useLocalDpi xmlns:a14="http://schemas.microsoft.com/office/drawing/2010/main" val="0"/>
                </a:ext>
              </a:extLst>
            </a:blip>
            <a:srcRect/>
            <a:stretch>
              <a:fillRect/>
            </a:stretch>
          </p:blipFill>
          <p:spPr bwMode="auto">
            <a:xfrm>
              <a:off x="1061741" y="5768346"/>
              <a:ext cx="173678" cy="17367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41972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00256AC-3FFA-803C-F96E-F19654657585}"/>
              </a:ext>
            </a:extLst>
          </p:cNvPr>
          <p:cNvPicPr>
            <a:picLocks noChangeAspect="1"/>
          </p:cNvPicPr>
          <p:nvPr/>
        </p:nvPicPr>
        <p:blipFill>
          <a:blip r:embed="rId3"/>
          <a:stretch>
            <a:fillRect/>
          </a:stretch>
        </p:blipFill>
        <p:spPr>
          <a:xfrm>
            <a:off x="3494192" y="0"/>
            <a:ext cx="5203616" cy="6858000"/>
          </a:xfrm>
          <a:prstGeom prst="rect">
            <a:avLst/>
          </a:prstGeom>
        </p:spPr>
      </p:pic>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erial view of icebergs in Antarctica">
            <a:extLst>
              <a:ext uri="{FF2B5EF4-FFF2-40B4-BE49-F238E27FC236}">
                <a16:creationId xmlns:a16="http://schemas.microsoft.com/office/drawing/2014/main" id="{211104A9-7A95-52CD-CCDE-D6E6AA9FBD5A}"/>
              </a:ext>
            </a:extLst>
          </p:cNvPr>
          <p:cNvPicPr>
            <a:picLocks noChangeAspect="1"/>
          </p:cNvPicPr>
          <p:nvPr/>
        </p:nvPicPr>
        <p:blipFill rotWithShape="1">
          <a:blip r:embed="rId4"/>
          <a:srcRect l="41626" r="34089"/>
          <a:stretch/>
        </p:blipFill>
        <p:spPr>
          <a:xfrm>
            <a:off x="0" y="10"/>
            <a:ext cx="250445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D7A9068-46FD-4E7A-D436-86AED0788685}"/>
              </a:ext>
            </a:extLst>
          </p:cNvPr>
          <p:cNvSpPr/>
          <p:nvPr/>
        </p:nvSpPr>
        <p:spPr>
          <a:xfrm>
            <a:off x="5391088" y="4354836"/>
            <a:ext cx="4389519" cy="171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DED3E12-299B-5FBD-E38A-338F2188694D}"/>
              </a:ext>
            </a:extLst>
          </p:cNvPr>
          <p:cNvSpPr txBox="1"/>
          <p:nvPr/>
        </p:nvSpPr>
        <p:spPr>
          <a:xfrm>
            <a:off x="8374050" y="58751"/>
            <a:ext cx="3814901" cy="830997"/>
          </a:xfrm>
          <a:prstGeom prst="rect">
            <a:avLst/>
          </a:prstGeom>
          <a:noFill/>
          <a:ln>
            <a:noFill/>
          </a:ln>
        </p:spPr>
        <p:txBody>
          <a:bodyPr wrap="square">
            <a:spAutoFit/>
          </a:bodyPr>
          <a:lstStyle/>
          <a:p>
            <a:r>
              <a:rPr lang="en-US" sz="2400" b="1" dirty="0">
                <a:latin typeface="Gill Sans Nova Light" panose="020B0302020104020203" pitchFamily="34" charset="0"/>
              </a:rPr>
              <a:t>During periods of CO</a:t>
            </a:r>
            <a:r>
              <a:rPr lang="en-US" sz="2400" b="1" baseline="-25000" dirty="0">
                <a:latin typeface="Gill Sans Nova Light" panose="020B0302020104020203" pitchFamily="34" charset="0"/>
              </a:rPr>
              <a:t>2</a:t>
            </a:r>
            <a:r>
              <a:rPr lang="en-US" sz="2400" b="1" dirty="0">
                <a:latin typeface="Gill Sans Nova Light" panose="020B0302020104020203" pitchFamily="34" charset="0"/>
              </a:rPr>
              <a:t> decline, we record signals of…</a:t>
            </a:r>
          </a:p>
        </p:txBody>
      </p:sp>
      <p:grpSp>
        <p:nvGrpSpPr>
          <p:cNvPr id="14" name="Group 13">
            <a:extLst>
              <a:ext uri="{FF2B5EF4-FFF2-40B4-BE49-F238E27FC236}">
                <a16:creationId xmlns:a16="http://schemas.microsoft.com/office/drawing/2014/main" id="{375AAF64-7AD0-428C-8463-1B9A30A3F6EE}"/>
              </a:ext>
            </a:extLst>
          </p:cNvPr>
          <p:cNvGrpSpPr/>
          <p:nvPr/>
        </p:nvGrpSpPr>
        <p:grpSpPr>
          <a:xfrm>
            <a:off x="-20832" y="5723895"/>
            <a:ext cx="2533523" cy="1088488"/>
            <a:chOff x="-20832" y="5723895"/>
            <a:chExt cx="2533523" cy="1088488"/>
          </a:xfrm>
        </p:grpSpPr>
        <p:pic>
          <p:nvPicPr>
            <p:cNvPr id="16" name="Picture 15">
              <a:extLst>
                <a:ext uri="{FF2B5EF4-FFF2-40B4-BE49-F238E27FC236}">
                  <a16:creationId xmlns:a16="http://schemas.microsoft.com/office/drawing/2014/main" id="{01CAE402-3562-F297-7D4C-2C69FD080D42}"/>
                </a:ext>
              </a:extLst>
            </p:cNvPr>
            <p:cNvPicPr>
              <a:picLocks noChangeAspect="1"/>
            </p:cNvPicPr>
            <p:nvPr/>
          </p:nvPicPr>
          <p:blipFill>
            <a:blip r:embed="rId5"/>
            <a:stretch>
              <a:fillRect/>
            </a:stretch>
          </p:blipFill>
          <p:spPr>
            <a:xfrm>
              <a:off x="118924" y="5986475"/>
              <a:ext cx="1885634" cy="825908"/>
            </a:xfrm>
            <a:prstGeom prst="rect">
              <a:avLst/>
            </a:prstGeom>
          </p:spPr>
        </p:pic>
        <p:sp>
          <p:nvSpPr>
            <p:cNvPr id="17" name="TextBox 16">
              <a:extLst>
                <a:ext uri="{FF2B5EF4-FFF2-40B4-BE49-F238E27FC236}">
                  <a16:creationId xmlns:a16="http://schemas.microsoft.com/office/drawing/2014/main" id="{7C45E69C-DBFD-9502-E850-7F2EAA82D60F}"/>
                </a:ext>
              </a:extLst>
            </p:cNvPr>
            <p:cNvSpPr txBox="1"/>
            <p:nvPr/>
          </p:nvSpPr>
          <p:spPr>
            <a:xfrm>
              <a:off x="-20832" y="5723895"/>
              <a:ext cx="2533523" cy="600164"/>
            </a:xfrm>
            <a:prstGeom prst="rect">
              <a:avLst/>
            </a:prstGeom>
            <a:noFill/>
          </p:spPr>
          <p:txBody>
            <a:bodyPr wrap="square" rtlCol="0">
              <a:spAutoFit/>
            </a:bodyPr>
            <a:lstStyle/>
            <a:p>
              <a:r>
                <a:rPr lang="en-US" sz="1100" dirty="0">
                  <a:solidFill>
                    <a:srgbClr val="F2F2F2"/>
                  </a:solidFill>
                  <a:latin typeface="Times" pitchFamily="2" charset="0"/>
                  <a:cs typeface="Times New Roman" panose="02020603050405020304" pitchFamily="18" charset="0"/>
                </a:rPr>
                <a:t>Maddie Shankle       @MaddieShankle</a:t>
              </a:r>
            </a:p>
            <a:p>
              <a:r>
                <a:rPr lang="en-US" sz="1100" dirty="0">
                  <a:solidFill>
                    <a:srgbClr val="F2F2F2"/>
                  </a:solidFill>
                  <a:latin typeface="Times" pitchFamily="2" charset="0"/>
                  <a:cs typeface="Times New Roman" panose="02020603050405020304" pitchFamily="18" charset="0"/>
                </a:rPr>
                <a:t>       mgs23@st-andrews.ac.uk</a:t>
              </a:r>
            </a:p>
            <a:p>
              <a:r>
                <a:rPr lang="en-US" sz="1100" dirty="0">
                  <a:solidFill>
                    <a:srgbClr val="F2F2F2"/>
                  </a:solidFill>
                  <a:latin typeface="Times" pitchFamily="2" charset="0"/>
                  <a:cs typeface="Times New Roman" panose="02020603050405020304" pitchFamily="18" charset="0"/>
                </a:rPr>
                <a:t>     </a:t>
              </a:r>
            </a:p>
          </p:txBody>
        </p:sp>
        <p:pic>
          <p:nvPicPr>
            <p:cNvPr id="18" name="Picture 2" descr="Twitter Logo transparent PNG - StickPNG">
              <a:extLst>
                <a:ext uri="{FF2B5EF4-FFF2-40B4-BE49-F238E27FC236}">
                  <a16:creationId xmlns:a16="http://schemas.microsoft.com/office/drawing/2014/main" id="{F2772F10-9028-AEDB-BA9F-3F80E6A263A1}"/>
                </a:ext>
              </a:extLst>
            </p:cNvPr>
            <p:cNvPicPr>
              <a:picLocks noChangeAspect="1" noChangeArrowheads="1"/>
            </p:cNvPicPr>
            <p:nvPr/>
          </p:nvPicPr>
          <p:blipFill>
            <a:blip r:embed="rId6">
              <a:biLevel thresh="25000"/>
              <a:extLst>
                <a:ext uri="{28A0092B-C50C-407E-A947-70E740481C1C}">
                  <a14:useLocalDpi xmlns:a14="http://schemas.microsoft.com/office/drawing/2010/main" val="0"/>
                </a:ext>
              </a:extLst>
            </a:blip>
            <a:srcRect/>
            <a:stretch>
              <a:fillRect/>
            </a:stretch>
          </p:blipFill>
          <p:spPr bwMode="auto">
            <a:xfrm>
              <a:off x="1061741" y="5768346"/>
              <a:ext cx="173678" cy="173678"/>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Box 2">
            <a:extLst>
              <a:ext uri="{FF2B5EF4-FFF2-40B4-BE49-F238E27FC236}">
                <a16:creationId xmlns:a16="http://schemas.microsoft.com/office/drawing/2014/main" id="{02C235C5-3485-76AE-5330-D19EE87BDCF5}"/>
              </a:ext>
            </a:extLst>
          </p:cNvPr>
          <p:cNvSpPr txBox="1"/>
          <p:nvPr/>
        </p:nvSpPr>
        <p:spPr>
          <a:xfrm>
            <a:off x="7423308" y="6642657"/>
            <a:ext cx="1901483" cy="253916"/>
          </a:xfrm>
          <a:prstGeom prst="rect">
            <a:avLst/>
          </a:prstGeom>
          <a:noFill/>
        </p:spPr>
        <p:txBody>
          <a:bodyPr wrap="none" rtlCol="0">
            <a:spAutoFit/>
          </a:bodyPr>
          <a:lstStyle/>
          <a:p>
            <a:r>
              <a:rPr lang="en-US" sz="1050" i="1" dirty="0">
                <a:latin typeface="Gill Sans Nova Light" panose="020B0302020104020203" pitchFamily="34" charset="0"/>
              </a:rPr>
              <a:t>[Data back to 140ka in progress]</a:t>
            </a:r>
          </a:p>
        </p:txBody>
      </p:sp>
      <p:sp>
        <p:nvSpPr>
          <p:cNvPr id="5" name="Rectangle 4">
            <a:extLst>
              <a:ext uri="{FF2B5EF4-FFF2-40B4-BE49-F238E27FC236}">
                <a16:creationId xmlns:a16="http://schemas.microsoft.com/office/drawing/2014/main" id="{B5B80888-E873-5417-57C6-274F5D7E9D41}"/>
              </a:ext>
            </a:extLst>
          </p:cNvPr>
          <p:cNvSpPr/>
          <p:nvPr/>
        </p:nvSpPr>
        <p:spPr>
          <a:xfrm>
            <a:off x="8836852" y="4255972"/>
            <a:ext cx="726248" cy="171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6313FB2-99AF-4346-2695-8ED997F5AF02}"/>
              </a:ext>
            </a:extLst>
          </p:cNvPr>
          <p:cNvPicPr>
            <a:picLocks noChangeAspect="1"/>
          </p:cNvPicPr>
          <p:nvPr/>
        </p:nvPicPr>
        <p:blipFill>
          <a:blip r:embed="rId7"/>
          <a:stretch>
            <a:fillRect/>
          </a:stretch>
        </p:blipFill>
        <p:spPr>
          <a:xfrm>
            <a:off x="3515965" y="18288"/>
            <a:ext cx="5243946" cy="6911152"/>
          </a:xfrm>
          <a:prstGeom prst="rect">
            <a:avLst/>
          </a:prstGeom>
        </p:spPr>
      </p:pic>
    </p:spTree>
    <p:extLst>
      <p:ext uri="{BB962C8B-B14F-4D97-AF65-F5344CB8AC3E}">
        <p14:creationId xmlns:p14="http://schemas.microsoft.com/office/powerpoint/2010/main" val="1228237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erial view of icebergs in Antarctica">
            <a:extLst>
              <a:ext uri="{FF2B5EF4-FFF2-40B4-BE49-F238E27FC236}">
                <a16:creationId xmlns:a16="http://schemas.microsoft.com/office/drawing/2014/main" id="{211104A9-7A95-52CD-CCDE-D6E6AA9FBD5A}"/>
              </a:ext>
            </a:extLst>
          </p:cNvPr>
          <p:cNvPicPr>
            <a:picLocks noChangeAspect="1"/>
          </p:cNvPicPr>
          <p:nvPr/>
        </p:nvPicPr>
        <p:blipFill rotWithShape="1">
          <a:blip r:embed="rId3"/>
          <a:srcRect l="41626" r="34089"/>
          <a:stretch/>
        </p:blipFill>
        <p:spPr>
          <a:xfrm>
            <a:off x="0" y="10"/>
            <a:ext cx="250445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D7A9068-46FD-4E7A-D436-86AED0788685}"/>
              </a:ext>
            </a:extLst>
          </p:cNvPr>
          <p:cNvSpPr/>
          <p:nvPr/>
        </p:nvSpPr>
        <p:spPr>
          <a:xfrm>
            <a:off x="5391088" y="4354836"/>
            <a:ext cx="4389519" cy="171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6784753B-E01E-2B9F-EFA0-DC44AA4E8BBD}"/>
              </a:ext>
            </a:extLst>
          </p:cNvPr>
          <p:cNvPicPr>
            <a:picLocks noChangeAspect="1"/>
          </p:cNvPicPr>
          <p:nvPr/>
        </p:nvPicPr>
        <p:blipFill>
          <a:blip r:embed="rId4"/>
          <a:stretch>
            <a:fillRect/>
          </a:stretch>
        </p:blipFill>
        <p:spPr>
          <a:xfrm>
            <a:off x="3515965" y="18288"/>
            <a:ext cx="5243946" cy="6911152"/>
          </a:xfrm>
          <a:prstGeom prst="rect">
            <a:avLst/>
          </a:prstGeom>
        </p:spPr>
      </p:pic>
      <p:grpSp>
        <p:nvGrpSpPr>
          <p:cNvPr id="28" name="Group 27">
            <a:extLst>
              <a:ext uri="{FF2B5EF4-FFF2-40B4-BE49-F238E27FC236}">
                <a16:creationId xmlns:a16="http://schemas.microsoft.com/office/drawing/2014/main" id="{37B99F45-024D-7841-5F2B-EF651514F9E8}"/>
              </a:ext>
            </a:extLst>
          </p:cNvPr>
          <p:cNvGrpSpPr/>
          <p:nvPr/>
        </p:nvGrpSpPr>
        <p:grpSpPr>
          <a:xfrm>
            <a:off x="-20832" y="5723895"/>
            <a:ext cx="2533523" cy="1088488"/>
            <a:chOff x="-20832" y="5723895"/>
            <a:chExt cx="2533523" cy="1088488"/>
          </a:xfrm>
        </p:grpSpPr>
        <p:pic>
          <p:nvPicPr>
            <p:cNvPr id="29" name="Picture 28">
              <a:extLst>
                <a:ext uri="{FF2B5EF4-FFF2-40B4-BE49-F238E27FC236}">
                  <a16:creationId xmlns:a16="http://schemas.microsoft.com/office/drawing/2014/main" id="{AD5AAD9E-3045-5FB0-A493-A30228C1350F}"/>
                </a:ext>
              </a:extLst>
            </p:cNvPr>
            <p:cNvPicPr>
              <a:picLocks noChangeAspect="1"/>
            </p:cNvPicPr>
            <p:nvPr/>
          </p:nvPicPr>
          <p:blipFill>
            <a:blip r:embed="rId5"/>
            <a:stretch>
              <a:fillRect/>
            </a:stretch>
          </p:blipFill>
          <p:spPr>
            <a:xfrm>
              <a:off x="118924" y="5986475"/>
              <a:ext cx="1885634" cy="825908"/>
            </a:xfrm>
            <a:prstGeom prst="rect">
              <a:avLst/>
            </a:prstGeom>
          </p:spPr>
        </p:pic>
        <p:sp>
          <p:nvSpPr>
            <p:cNvPr id="30" name="TextBox 29">
              <a:extLst>
                <a:ext uri="{FF2B5EF4-FFF2-40B4-BE49-F238E27FC236}">
                  <a16:creationId xmlns:a16="http://schemas.microsoft.com/office/drawing/2014/main" id="{BD4B4572-792A-8E53-5F2C-17F2598528EF}"/>
                </a:ext>
              </a:extLst>
            </p:cNvPr>
            <p:cNvSpPr txBox="1"/>
            <p:nvPr/>
          </p:nvSpPr>
          <p:spPr>
            <a:xfrm>
              <a:off x="-20832" y="5723895"/>
              <a:ext cx="2533523" cy="600164"/>
            </a:xfrm>
            <a:prstGeom prst="rect">
              <a:avLst/>
            </a:prstGeom>
            <a:noFill/>
          </p:spPr>
          <p:txBody>
            <a:bodyPr wrap="square" rtlCol="0">
              <a:spAutoFit/>
            </a:bodyPr>
            <a:lstStyle/>
            <a:p>
              <a:r>
                <a:rPr lang="en-US" sz="1100" dirty="0">
                  <a:solidFill>
                    <a:srgbClr val="F2F2F2"/>
                  </a:solidFill>
                  <a:latin typeface="Times" pitchFamily="2" charset="0"/>
                  <a:cs typeface="Times New Roman" panose="02020603050405020304" pitchFamily="18" charset="0"/>
                </a:rPr>
                <a:t>Maddie Shankle       @MaddieShankle</a:t>
              </a:r>
            </a:p>
            <a:p>
              <a:r>
                <a:rPr lang="en-US" sz="1100" dirty="0">
                  <a:solidFill>
                    <a:srgbClr val="F2F2F2"/>
                  </a:solidFill>
                  <a:latin typeface="Times" pitchFamily="2" charset="0"/>
                  <a:cs typeface="Times New Roman" panose="02020603050405020304" pitchFamily="18" charset="0"/>
                </a:rPr>
                <a:t>       mgs23@st-andrews.ac.uk</a:t>
              </a:r>
            </a:p>
            <a:p>
              <a:r>
                <a:rPr lang="en-US" sz="1100" dirty="0">
                  <a:solidFill>
                    <a:srgbClr val="F2F2F2"/>
                  </a:solidFill>
                  <a:latin typeface="Times" pitchFamily="2" charset="0"/>
                  <a:cs typeface="Times New Roman" panose="02020603050405020304" pitchFamily="18" charset="0"/>
                </a:rPr>
                <a:t>     </a:t>
              </a:r>
            </a:p>
          </p:txBody>
        </p:sp>
        <p:pic>
          <p:nvPicPr>
            <p:cNvPr id="31" name="Picture 2" descr="Twitter Logo transparent PNG - StickPNG">
              <a:extLst>
                <a:ext uri="{FF2B5EF4-FFF2-40B4-BE49-F238E27FC236}">
                  <a16:creationId xmlns:a16="http://schemas.microsoft.com/office/drawing/2014/main" id="{6FDEC5D1-2297-14C4-A79B-7A1B4F6FBF56}"/>
                </a:ext>
              </a:extLst>
            </p:cNvPr>
            <p:cNvPicPr>
              <a:picLocks noChangeAspect="1" noChangeArrowheads="1"/>
            </p:cNvPicPr>
            <p:nvPr/>
          </p:nvPicPr>
          <p:blipFill>
            <a:blip r:embed="rId6">
              <a:biLevel thresh="25000"/>
              <a:extLst>
                <a:ext uri="{28A0092B-C50C-407E-A947-70E740481C1C}">
                  <a14:useLocalDpi xmlns:a14="http://schemas.microsoft.com/office/drawing/2010/main" val="0"/>
                </a:ext>
              </a:extLst>
            </a:blip>
            <a:srcRect/>
            <a:stretch>
              <a:fillRect/>
            </a:stretch>
          </p:blipFill>
          <p:spPr bwMode="auto">
            <a:xfrm>
              <a:off x="1061741" y="5768346"/>
              <a:ext cx="173678" cy="173678"/>
            </a:xfrm>
            <a:prstGeom prst="rect">
              <a:avLst/>
            </a:prstGeom>
            <a:noFill/>
            <a:extLst>
              <a:ext uri="{909E8E84-426E-40DD-AFC4-6F175D3DCCD1}">
                <a14:hiddenFill xmlns:a14="http://schemas.microsoft.com/office/drawing/2010/main">
                  <a:solidFill>
                    <a:srgbClr val="FFFFFF"/>
                  </a:solidFill>
                </a14:hiddenFill>
              </a:ext>
            </a:extLst>
          </p:spPr>
        </p:pic>
      </p:grpSp>
      <p:sp>
        <p:nvSpPr>
          <p:cNvPr id="24" name="TextBox 23">
            <a:extLst>
              <a:ext uri="{FF2B5EF4-FFF2-40B4-BE49-F238E27FC236}">
                <a16:creationId xmlns:a16="http://schemas.microsoft.com/office/drawing/2014/main" id="{0AC556D0-68A6-4DAC-9CA0-68F2F56F8745}"/>
              </a:ext>
            </a:extLst>
          </p:cNvPr>
          <p:cNvSpPr txBox="1"/>
          <p:nvPr/>
        </p:nvSpPr>
        <p:spPr>
          <a:xfrm>
            <a:off x="7423308" y="6642657"/>
            <a:ext cx="1901483" cy="253916"/>
          </a:xfrm>
          <a:prstGeom prst="rect">
            <a:avLst/>
          </a:prstGeom>
          <a:noFill/>
        </p:spPr>
        <p:txBody>
          <a:bodyPr wrap="none" rtlCol="0">
            <a:spAutoFit/>
          </a:bodyPr>
          <a:lstStyle/>
          <a:p>
            <a:r>
              <a:rPr lang="en-US" sz="1050" i="1" dirty="0">
                <a:latin typeface="Gill Sans Nova Light" panose="020B0302020104020203" pitchFamily="34" charset="0"/>
              </a:rPr>
              <a:t>[Data back to 140ka in progress]</a:t>
            </a:r>
          </a:p>
        </p:txBody>
      </p:sp>
      <p:sp>
        <p:nvSpPr>
          <p:cNvPr id="25" name="Rectangle 24">
            <a:extLst>
              <a:ext uri="{FF2B5EF4-FFF2-40B4-BE49-F238E27FC236}">
                <a16:creationId xmlns:a16="http://schemas.microsoft.com/office/drawing/2014/main" id="{2308293A-6980-A383-CFDC-F766CB0BE7FB}"/>
              </a:ext>
            </a:extLst>
          </p:cNvPr>
          <p:cNvSpPr/>
          <p:nvPr/>
        </p:nvSpPr>
        <p:spPr>
          <a:xfrm>
            <a:off x="9034780" y="4255973"/>
            <a:ext cx="426859" cy="1330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3C299E7E-703D-FDA9-1FB9-428840765454}"/>
              </a:ext>
            </a:extLst>
          </p:cNvPr>
          <p:cNvSpPr txBox="1"/>
          <p:nvPr/>
        </p:nvSpPr>
        <p:spPr>
          <a:xfrm>
            <a:off x="8374050" y="58751"/>
            <a:ext cx="3817949" cy="830997"/>
          </a:xfrm>
          <a:prstGeom prst="rect">
            <a:avLst/>
          </a:prstGeom>
          <a:noFill/>
          <a:ln>
            <a:noFill/>
          </a:ln>
        </p:spPr>
        <p:txBody>
          <a:bodyPr wrap="square">
            <a:spAutoFit/>
          </a:bodyPr>
          <a:lstStyle/>
          <a:p>
            <a:r>
              <a:rPr lang="en-US" sz="2400" b="1" dirty="0">
                <a:latin typeface="Gill Sans Nova Light" panose="020B0302020104020203" pitchFamily="34" charset="0"/>
              </a:rPr>
              <a:t>During periods of CO</a:t>
            </a:r>
            <a:r>
              <a:rPr lang="en-US" sz="2400" b="1" baseline="-25000" dirty="0">
                <a:latin typeface="Gill Sans Nova Light" panose="020B0302020104020203" pitchFamily="34" charset="0"/>
              </a:rPr>
              <a:t>2</a:t>
            </a:r>
            <a:r>
              <a:rPr lang="en-US" sz="2400" b="1" dirty="0">
                <a:latin typeface="Gill Sans Nova Light" panose="020B0302020104020203" pitchFamily="34" charset="0"/>
              </a:rPr>
              <a:t> decline, we record signals of…</a:t>
            </a:r>
          </a:p>
        </p:txBody>
      </p:sp>
      <p:sp>
        <p:nvSpPr>
          <p:cNvPr id="19" name="Rectangle 18">
            <a:extLst>
              <a:ext uri="{FF2B5EF4-FFF2-40B4-BE49-F238E27FC236}">
                <a16:creationId xmlns:a16="http://schemas.microsoft.com/office/drawing/2014/main" id="{09F8F4F5-47E1-6801-0281-178EC7E65C84}"/>
              </a:ext>
            </a:extLst>
          </p:cNvPr>
          <p:cNvSpPr/>
          <p:nvPr/>
        </p:nvSpPr>
        <p:spPr>
          <a:xfrm>
            <a:off x="4517676" y="3397893"/>
            <a:ext cx="2354612" cy="228085"/>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D809547-AEC4-7482-AC8D-215ECA16DFCE}"/>
              </a:ext>
            </a:extLst>
          </p:cNvPr>
          <p:cNvSpPr/>
          <p:nvPr/>
        </p:nvSpPr>
        <p:spPr>
          <a:xfrm>
            <a:off x="8139570" y="3370770"/>
            <a:ext cx="495069" cy="810874"/>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E277479-1B11-F1E3-3E18-A715F457DFF8}"/>
              </a:ext>
            </a:extLst>
          </p:cNvPr>
          <p:cNvSpPr/>
          <p:nvPr/>
        </p:nvSpPr>
        <p:spPr>
          <a:xfrm>
            <a:off x="4517675" y="3625978"/>
            <a:ext cx="1697387" cy="317539"/>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01F4867-E6D7-B1CE-68EF-4C60CE77CA9E}"/>
              </a:ext>
            </a:extLst>
          </p:cNvPr>
          <p:cNvSpPr/>
          <p:nvPr/>
        </p:nvSpPr>
        <p:spPr>
          <a:xfrm>
            <a:off x="3632280" y="5033564"/>
            <a:ext cx="495069" cy="575016"/>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2C5BBCA3-6F0E-96F4-95AE-DA93A29DFBB9}"/>
              </a:ext>
            </a:extLst>
          </p:cNvPr>
          <p:cNvSpPr/>
          <p:nvPr/>
        </p:nvSpPr>
        <p:spPr>
          <a:xfrm>
            <a:off x="3055541" y="5608580"/>
            <a:ext cx="5658054" cy="78367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8F6A5A26-CAEA-74AA-BCAA-0C31686A2C59}"/>
              </a:ext>
            </a:extLst>
          </p:cNvPr>
          <p:cNvSpPr txBox="1"/>
          <p:nvPr/>
        </p:nvSpPr>
        <p:spPr>
          <a:xfrm>
            <a:off x="9152829" y="3444319"/>
            <a:ext cx="2893024" cy="830997"/>
          </a:xfrm>
          <a:prstGeom prst="rect">
            <a:avLst/>
          </a:prstGeom>
          <a:noFill/>
          <a:ln>
            <a:noFill/>
          </a:ln>
        </p:spPr>
        <p:txBody>
          <a:bodyPr wrap="square">
            <a:spAutoFit/>
          </a:bodyPr>
          <a:lstStyle/>
          <a:p>
            <a:r>
              <a:rPr lang="en-US" sz="2400" b="1" dirty="0">
                <a:solidFill>
                  <a:srgbClr val="89880F"/>
                </a:solidFill>
                <a:latin typeface="Gill Sans Nova Light" panose="020B0302020104020203" pitchFamily="34" charset="0"/>
              </a:rPr>
              <a:t>… accumulation of carbon in deep waters</a:t>
            </a:r>
          </a:p>
        </p:txBody>
      </p:sp>
      <p:sp>
        <p:nvSpPr>
          <p:cNvPr id="35" name="Rectangle 34">
            <a:extLst>
              <a:ext uri="{FF2B5EF4-FFF2-40B4-BE49-F238E27FC236}">
                <a16:creationId xmlns:a16="http://schemas.microsoft.com/office/drawing/2014/main" id="{A283E38B-640C-39E6-BA80-9CC4E30E8874}"/>
              </a:ext>
            </a:extLst>
          </p:cNvPr>
          <p:cNvSpPr/>
          <p:nvPr/>
        </p:nvSpPr>
        <p:spPr>
          <a:xfrm>
            <a:off x="2984500" y="465750"/>
            <a:ext cx="5658054" cy="2932144"/>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8E89E97-A002-8953-16F2-6E784BB83C30}"/>
              </a:ext>
            </a:extLst>
          </p:cNvPr>
          <p:cNvSpPr/>
          <p:nvPr/>
        </p:nvSpPr>
        <p:spPr>
          <a:xfrm>
            <a:off x="3463883" y="158932"/>
            <a:ext cx="681051" cy="315317"/>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2002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erial view of icebergs in Antarctica">
            <a:extLst>
              <a:ext uri="{FF2B5EF4-FFF2-40B4-BE49-F238E27FC236}">
                <a16:creationId xmlns:a16="http://schemas.microsoft.com/office/drawing/2014/main" id="{211104A9-7A95-52CD-CCDE-D6E6AA9FBD5A}"/>
              </a:ext>
            </a:extLst>
          </p:cNvPr>
          <p:cNvPicPr>
            <a:picLocks noChangeAspect="1"/>
          </p:cNvPicPr>
          <p:nvPr/>
        </p:nvPicPr>
        <p:blipFill rotWithShape="1">
          <a:blip r:embed="rId3"/>
          <a:srcRect l="41626" r="34089"/>
          <a:stretch/>
        </p:blipFill>
        <p:spPr>
          <a:xfrm>
            <a:off x="0" y="10"/>
            <a:ext cx="250445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D7A9068-46FD-4E7A-D436-86AED0788685}"/>
              </a:ext>
            </a:extLst>
          </p:cNvPr>
          <p:cNvSpPr/>
          <p:nvPr/>
        </p:nvSpPr>
        <p:spPr>
          <a:xfrm>
            <a:off x="5391088" y="4354836"/>
            <a:ext cx="4389519" cy="171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441CCDFF-789E-7488-18F3-98D2307AD0AD}"/>
              </a:ext>
            </a:extLst>
          </p:cNvPr>
          <p:cNvPicPr>
            <a:picLocks noChangeAspect="1"/>
          </p:cNvPicPr>
          <p:nvPr/>
        </p:nvPicPr>
        <p:blipFill>
          <a:blip r:embed="rId4"/>
          <a:stretch>
            <a:fillRect/>
          </a:stretch>
        </p:blipFill>
        <p:spPr>
          <a:xfrm>
            <a:off x="3515965" y="18288"/>
            <a:ext cx="5243946" cy="6911152"/>
          </a:xfrm>
          <a:prstGeom prst="rect">
            <a:avLst/>
          </a:prstGeom>
        </p:spPr>
      </p:pic>
      <p:sp>
        <p:nvSpPr>
          <p:cNvPr id="13" name="TextBox 12">
            <a:extLst>
              <a:ext uri="{FF2B5EF4-FFF2-40B4-BE49-F238E27FC236}">
                <a16:creationId xmlns:a16="http://schemas.microsoft.com/office/drawing/2014/main" id="{A3DE8D09-E9BB-1485-7170-C07233970C75}"/>
              </a:ext>
            </a:extLst>
          </p:cNvPr>
          <p:cNvSpPr txBox="1"/>
          <p:nvPr/>
        </p:nvSpPr>
        <p:spPr>
          <a:xfrm>
            <a:off x="9152829" y="3444319"/>
            <a:ext cx="2893024" cy="830997"/>
          </a:xfrm>
          <a:prstGeom prst="rect">
            <a:avLst/>
          </a:prstGeom>
          <a:noFill/>
          <a:ln>
            <a:noFill/>
          </a:ln>
        </p:spPr>
        <p:txBody>
          <a:bodyPr wrap="square">
            <a:spAutoFit/>
          </a:bodyPr>
          <a:lstStyle/>
          <a:p>
            <a:r>
              <a:rPr lang="en-US" sz="2400" b="1" dirty="0">
                <a:solidFill>
                  <a:srgbClr val="89880F"/>
                </a:solidFill>
                <a:latin typeface="Gill Sans Nova Light" panose="020B0302020104020203" pitchFamily="34" charset="0"/>
              </a:rPr>
              <a:t>… accumulation of carbon in deep waters</a:t>
            </a:r>
          </a:p>
        </p:txBody>
      </p:sp>
      <p:grpSp>
        <p:nvGrpSpPr>
          <p:cNvPr id="28" name="Group 27">
            <a:extLst>
              <a:ext uri="{FF2B5EF4-FFF2-40B4-BE49-F238E27FC236}">
                <a16:creationId xmlns:a16="http://schemas.microsoft.com/office/drawing/2014/main" id="{37B99F45-024D-7841-5F2B-EF651514F9E8}"/>
              </a:ext>
            </a:extLst>
          </p:cNvPr>
          <p:cNvGrpSpPr/>
          <p:nvPr/>
        </p:nvGrpSpPr>
        <p:grpSpPr>
          <a:xfrm>
            <a:off x="-20832" y="5723895"/>
            <a:ext cx="2533523" cy="1088488"/>
            <a:chOff x="-20832" y="5723895"/>
            <a:chExt cx="2533523" cy="1088488"/>
          </a:xfrm>
        </p:grpSpPr>
        <p:pic>
          <p:nvPicPr>
            <p:cNvPr id="29" name="Picture 28">
              <a:extLst>
                <a:ext uri="{FF2B5EF4-FFF2-40B4-BE49-F238E27FC236}">
                  <a16:creationId xmlns:a16="http://schemas.microsoft.com/office/drawing/2014/main" id="{AD5AAD9E-3045-5FB0-A493-A30228C1350F}"/>
                </a:ext>
              </a:extLst>
            </p:cNvPr>
            <p:cNvPicPr>
              <a:picLocks noChangeAspect="1"/>
            </p:cNvPicPr>
            <p:nvPr/>
          </p:nvPicPr>
          <p:blipFill>
            <a:blip r:embed="rId5"/>
            <a:stretch>
              <a:fillRect/>
            </a:stretch>
          </p:blipFill>
          <p:spPr>
            <a:xfrm>
              <a:off x="118924" y="5986475"/>
              <a:ext cx="1885634" cy="825908"/>
            </a:xfrm>
            <a:prstGeom prst="rect">
              <a:avLst/>
            </a:prstGeom>
          </p:spPr>
        </p:pic>
        <p:sp>
          <p:nvSpPr>
            <p:cNvPr id="30" name="TextBox 29">
              <a:extLst>
                <a:ext uri="{FF2B5EF4-FFF2-40B4-BE49-F238E27FC236}">
                  <a16:creationId xmlns:a16="http://schemas.microsoft.com/office/drawing/2014/main" id="{BD4B4572-792A-8E53-5F2C-17F2598528EF}"/>
                </a:ext>
              </a:extLst>
            </p:cNvPr>
            <p:cNvSpPr txBox="1"/>
            <p:nvPr/>
          </p:nvSpPr>
          <p:spPr>
            <a:xfrm>
              <a:off x="-20832" y="5723895"/>
              <a:ext cx="2533523" cy="600164"/>
            </a:xfrm>
            <a:prstGeom prst="rect">
              <a:avLst/>
            </a:prstGeom>
            <a:noFill/>
          </p:spPr>
          <p:txBody>
            <a:bodyPr wrap="square" rtlCol="0">
              <a:spAutoFit/>
            </a:bodyPr>
            <a:lstStyle/>
            <a:p>
              <a:r>
                <a:rPr lang="en-US" sz="1100" dirty="0">
                  <a:solidFill>
                    <a:srgbClr val="F2F2F2"/>
                  </a:solidFill>
                  <a:latin typeface="Times" pitchFamily="2" charset="0"/>
                  <a:cs typeface="Times New Roman" panose="02020603050405020304" pitchFamily="18" charset="0"/>
                </a:rPr>
                <a:t>Maddie Shankle       @MaddieShankle</a:t>
              </a:r>
            </a:p>
            <a:p>
              <a:r>
                <a:rPr lang="en-US" sz="1100" dirty="0">
                  <a:solidFill>
                    <a:srgbClr val="F2F2F2"/>
                  </a:solidFill>
                  <a:latin typeface="Times" pitchFamily="2" charset="0"/>
                  <a:cs typeface="Times New Roman" panose="02020603050405020304" pitchFamily="18" charset="0"/>
                </a:rPr>
                <a:t>       mgs23@st-andrews.ac.uk</a:t>
              </a:r>
            </a:p>
            <a:p>
              <a:r>
                <a:rPr lang="en-US" sz="1100" dirty="0">
                  <a:solidFill>
                    <a:srgbClr val="F2F2F2"/>
                  </a:solidFill>
                  <a:latin typeface="Times" pitchFamily="2" charset="0"/>
                  <a:cs typeface="Times New Roman" panose="02020603050405020304" pitchFamily="18" charset="0"/>
                </a:rPr>
                <a:t>     </a:t>
              </a:r>
            </a:p>
          </p:txBody>
        </p:sp>
        <p:pic>
          <p:nvPicPr>
            <p:cNvPr id="31" name="Picture 2" descr="Twitter Logo transparent PNG - StickPNG">
              <a:extLst>
                <a:ext uri="{FF2B5EF4-FFF2-40B4-BE49-F238E27FC236}">
                  <a16:creationId xmlns:a16="http://schemas.microsoft.com/office/drawing/2014/main" id="{6FDEC5D1-2297-14C4-A79B-7A1B4F6FBF56}"/>
                </a:ext>
              </a:extLst>
            </p:cNvPr>
            <p:cNvPicPr>
              <a:picLocks noChangeAspect="1" noChangeArrowheads="1"/>
            </p:cNvPicPr>
            <p:nvPr/>
          </p:nvPicPr>
          <p:blipFill>
            <a:blip r:embed="rId6">
              <a:biLevel thresh="25000"/>
              <a:extLst>
                <a:ext uri="{28A0092B-C50C-407E-A947-70E740481C1C}">
                  <a14:useLocalDpi xmlns:a14="http://schemas.microsoft.com/office/drawing/2010/main" val="0"/>
                </a:ext>
              </a:extLst>
            </a:blip>
            <a:srcRect/>
            <a:stretch>
              <a:fillRect/>
            </a:stretch>
          </p:blipFill>
          <p:spPr bwMode="auto">
            <a:xfrm>
              <a:off x="1061741" y="5768346"/>
              <a:ext cx="173678" cy="173678"/>
            </a:xfrm>
            <a:prstGeom prst="rect">
              <a:avLst/>
            </a:prstGeom>
            <a:noFill/>
            <a:extLst>
              <a:ext uri="{909E8E84-426E-40DD-AFC4-6F175D3DCCD1}">
                <a14:hiddenFill xmlns:a14="http://schemas.microsoft.com/office/drawing/2010/main">
                  <a:solidFill>
                    <a:srgbClr val="FFFFFF"/>
                  </a:solidFill>
                </a14:hiddenFill>
              </a:ext>
            </a:extLst>
          </p:spPr>
        </p:pic>
      </p:grpSp>
      <p:sp>
        <p:nvSpPr>
          <p:cNvPr id="24" name="TextBox 23">
            <a:extLst>
              <a:ext uri="{FF2B5EF4-FFF2-40B4-BE49-F238E27FC236}">
                <a16:creationId xmlns:a16="http://schemas.microsoft.com/office/drawing/2014/main" id="{0AC556D0-68A6-4DAC-9CA0-68F2F56F8745}"/>
              </a:ext>
            </a:extLst>
          </p:cNvPr>
          <p:cNvSpPr txBox="1"/>
          <p:nvPr/>
        </p:nvSpPr>
        <p:spPr>
          <a:xfrm>
            <a:off x="7423308" y="6642657"/>
            <a:ext cx="1901483" cy="253916"/>
          </a:xfrm>
          <a:prstGeom prst="rect">
            <a:avLst/>
          </a:prstGeom>
          <a:noFill/>
        </p:spPr>
        <p:txBody>
          <a:bodyPr wrap="none" rtlCol="0">
            <a:spAutoFit/>
          </a:bodyPr>
          <a:lstStyle/>
          <a:p>
            <a:r>
              <a:rPr lang="en-US" sz="1050" i="1" dirty="0">
                <a:latin typeface="Gill Sans Nova Light" panose="020B0302020104020203" pitchFamily="34" charset="0"/>
              </a:rPr>
              <a:t>[Data back to 140ka in progress]</a:t>
            </a:r>
          </a:p>
        </p:txBody>
      </p:sp>
      <p:sp>
        <p:nvSpPr>
          <p:cNvPr id="25" name="Rectangle 24">
            <a:extLst>
              <a:ext uri="{FF2B5EF4-FFF2-40B4-BE49-F238E27FC236}">
                <a16:creationId xmlns:a16="http://schemas.microsoft.com/office/drawing/2014/main" id="{2308293A-6980-A383-CFDC-F766CB0BE7FB}"/>
              </a:ext>
            </a:extLst>
          </p:cNvPr>
          <p:cNvSpPr/>
          <p:nvPr/>
        </p:nvSpPr>
        <p:spPr>
          <a:xfrm>
            <a:off x="9034780" y="4255973"/>
            <a:ext cx="426859" cy="1330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2CB7B813-1BA5-6208-9A20-F5794CCABEFE}"/>
              </a:ext>
            </a:extLst>
          </p:cNvPr>
          <p:cNvCxnSpPr>
            <a:cxnSpLocks/>
          </p:cNvCxnSpPr>
          <p:nvPr/>
        </p:nvCxnSpPr>
        <p:spPr>
          <a:xfrm flipV="1">
            <a:off x="8802674" y="4655008"/>
            <a:ext cx="0" cy="689302"/>
          </a:xfrm>
          <a:prstGeom prst="straightConnector1">
            <a:avLst/>
          </a:prstGeom>
          <a:ln w="28575">
            <a:solidFill>
              <a:srgbClr val="808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7E09EC36-CFE7-8CB5-0C74-A10ABCA256E9}"/>
              </a:ext>
            </a:extLst>
          </p:cNvPr>
          <p:cNvSpPr txBox="1"/>
          <p:nvPr/>
        </p:nvSpPr>
        <p:spPr>
          <a:xfrm>
            <a:off x="8883183" y="4569216"/>
            <a:ext cx="2802394" cy="1031051"/>
          </a:xfrm>
          <a:prstGeom prst="rect">
            <a:avLst/>
          </a:prstGeom>
          <a:noFill/>
          <a:ln>
            <a:noFill/>
          </a:ln>
        </p:spPr>
        <p:txBody>
          <a:bodyPr wrap="square">
            <a:spAutoFit/>
          </a:bodyPr>
          <a:lstStyle/>
          <a:p>
            <a:r>
              <a:rPr lang="en-US" b="1" dirty="0">
                <a:solidFill>
                  <a:srgbClr val="89880F"/>
                </a:solidFill>
                <a:latin typeface="Gill Sans Nova Light" panose="020B0302020104020203" pitchFamily="34" charset="0"/>
              </a:rPr>
              <a:t>Dips in Ca, B/Ca</a:t>
            </a:r>
          </a:p>
          <a:p>
            <a:endParaRPr lang="en-US" sz="1400" b="1" dirty="0">
              <a:solidFill>
                <a:srgbClr val="89880F"/>
              </a:solidFill>
              <a:latin typeface="Gill Sans Nova Light" panose="020B0302020104020203" pitchFamily="34" charset="0"/>
            </a:endParaRPr>
          </a:p>
          <a:p>
            <a:r>
              <a:rPr lang="en-US" b="1" dirty="0">
                <a:solidFill>
                  <a:srgbClr val="89880F"/>
                </a:solidFill>
                <a:latin typeface="Gill Sans Nova Light" panose="020B0302020104020203" pitchFamily="34" charset="0"/>
              </a:rPr>
              <a:t>= increased carbon storage</a:t>
            </a:r>
          </a:p>
          <a:p>
            <a:r>
              <a:rPr lang="en-US" sz="1100" b="1" dirty="0">
                <a:solidFill>
                  <a:srgbClr val="89880F"/>
                </a:solidFill>
                <a:latin typeface="Gill Sans Nova Light" panose="020B0302020104020203" pitchFamily="34" charset="0"/>
              </a:rPr>
              <a:t>     (decreased [CO</a:t>
            </a:r>
            <a:r>
              <a:rPr lang="en-US" sz="1100" b="1" baseline="-25000" dirty="0">
                <a:solidFill>
                  <a:srgbClr val="89880F"/>
                </a:solidFill>
                <a:latin typeface="Gill Sans Nova Light" panose="020B0302020104020203" pitchFamily="34" charset="0"/>
              </a:rPr>
              <a:t>3</a:t>
            </a:r>
            <a:r>
              <a:rPr lang="en-US" sz="1100" b="1" baseline="30000" dirty="0">
                <a:solidFill>
                  <a:srgbClr val="89880F"/>
                </a:solidFill>
                <a:latin typeface="Gill Sans Nova Light" panose="020B0302020104020203" pitchFamily="34" charset="0"/>
              </a:rPr>
              <a:t>2-</a:t>
            </a:r>
            <a:r>
              <a:rPr lang="en-US" sz="1100" b="1" dirty="0">
                <a:solidFill>
                  <a:srgbClr val="89880F"/>
                </a:solidFill>
                <a:latin typeface="Gill Sans Nova Light" panose="020B0302020104020203" pitchFamily="34" charset="0"/>
              </a:rPr>
              <a:t>] saturation state)</a:t>
            </a:r>
            <a:endParaRPr lang="en-US" sz="1100" b="1" dirty="0">
              <a:solidFill>
                <a:srgbClr val="89880F"/>
              </a:solidFill>
            </a:endParaRPr>
          </a:p>
        </p:txBody>
      </p:sp>
      <p:cxnSp>
        <p:nvCxnSpPr>
          <p:cNvPr id="36" name="Straight Arrow Connector 35">
            <a:extLst>
              <a:ext uri="{FF2B5EF4-FFF2-40B4-BE49-F238E27FC236}">
                <a16:creationId xmlns:a16="http://schemas.microsoft.com/office/drawing/2014/main" id="{CD9C43FB-56E4-C8B6-112A-4783ADC6AF29}"/>
              </a:ext>
            </a:extLst>
          </p:cNvPr>
          <p:cNvCxnSpPr>
            <a:cxnSpLocks/>
          </p:cNvCxnSpPr>
          <p:nvPr/>
        </p:nvCxnSpPr>
        <p:spPr>
          <a:xfrm flipV="1">
            <a:off x="5992812" y="4755027"/>
            <a:ext cx="0" cy="418856"/>
          </a:xfrm>
          <a:prstGeom prst="straightConnector1">
            <a:avLst/>
          </a:prstGeom>
          <a:ln w="28575">
            <a:solidFill>
              <a:srgbClr val="808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953303A2-2393-591B-859D-404E8EE8B62B}"/>
              </a:ext>
            </a:extLst>
          </p:cNvPr>
          <p:cNvCxnSpPr>
            <a:cxnSpLocks/>
          </p:cNvCxnSpPr>
          <p:nvPr/>
        </p:nvCxnSpPr>
        <p:spPr>
          <a:xfrm flipV="1">
            <a:off x="6665912" y="4583444"/>
            <a:ext cx="0" cy="347785"/>
          </a:xfrm>
          <a:prstGeom prst="straightConnector1">
            <a:avLst/>
          </a:prstGeom>
          <a:ln w="28575">
            <a:solidFill>
              <a:srgbClr val="808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AE01A927-EAD5-41AA-686B-F0634D07CB28}"/>
              </a:ext>
            </a:extLst>
          </p:cNvPr>
          <p:cNvCxnSpPr>
            <a:cxnSpLocks/>
          </p:cNvCxnSpPr>
          <p:nvPr/>
        </p:nvCxnSpPr>
        <p:spPr>
          <a:xfrm flipV="1">
            <a:off x="4714876" y="4755027"/>
            <a:ext cx="0" cy="418856"/>
          </a:xfrm>
          <a:prstGeom prst="straightConnector1">
            <a:avLst/>
          </a:prstGeom>
          <a:ln w="28575">
            <a:solidFill>
              <a:srgbClr val="808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BC4D28A7-72D7-2B2D-541E-33F0CC02BE67}"/>
              </a:ext>
            </a:extLst>
          </p:cNvPr>
          <p:cNvSpPr/>
          <p:nvPr/>
        </p:nvSpPr>
        <p:spPr>
          <a:xfrm>
            <a:off x="2984500" y="465750"/>
            <a:ext cx="5658054" cy="2932144"/>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31BAFAF-7A33-6739-43E4-769B2FEDA429}"/>
              </a:ext>
            </a:extLst>
          </p:cNvPr>
          <p:cNvSpPr/>
          <p:nvPr/>
        </p:nvSpPr>
        <p:spPr>
          <a:xfrm>
            <a:off x="3055541" y="5608580"/>
            <a:ext cx="5658054" cy="78367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C29B4B07-0394-0C8A-C2AE-F20DFF6F9E9E}"/>
              </a:ext>
            </a:extLst>
          </p:cNvPr>
          <p:cNvSpPr/>
          <p:nvPr/>
        </p:nvSpPr>
        <p:spPr>
          <a:xfrm>
            <a:off x="4517676" y="3397893"/>
            <a:ext cx="2354612" cy="228085"/>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3C299E7E-703D-FDA9-1FB9-428840765454}"/>
              </a:ext>
            </a:extLst>
          </p:cNvPr>
          <p:cNvSpPr txBox="1"/>
          <p:nvPr/>
        </p:nvSpPr>
        <p:spPr>
          <a:xfrm>
            <a:off x="8374050" y="58751"/>
            <a:ext cx="3817949" cy="830997"/>
          </a:xfrm>
          <a:prstGeom prst="rect">
            <a:avLst/>
          </a:prstGeom>
          <a:noFill/>
          <a:ln>
            <a:noFill/>
          </a:ln>
        </p:spPr>
        <p:txBody>
          <a:bodyPr wrap="square">
            <a:spAutoFit/>
          </a:bodyPr>
          <a:lstStyle/>
          <a:p>
            <a:r>
              <a:rPr lang="en-US" sz="2400" b="1" dirty="0">
                <a:latin typeface="Gill Sans Nova Light" panose="020B0302020104020203" pitchFamily="34" charset="0"/>
              </a:rPr>
              <a:t>During periods of CO</a:t>
            </a:r>
            <a:r>
              <a:rPr lang="en-US" sz="2400" b="1" baseline="-25000" dirty="0">
                <a:latin typeface="Gill Sans Nova Light" panose="020B0302020104020203" pitchFamily="34" charset="0"/>
              </a:rPr>
              <a:t>2</a:t>
            </a:r>
            <a:r>
              <a:rPr lang="en-US" sz="2400" b="1" dirty="0">
                <a:latin typeface="Gill Sans Nova Light" panose="020B0302020104020203" pitchFamily="34" charset="0"/>
              </a:rPr>
              <a:t> decline, we record signals of…</a:t>
            </a:r>
          </a:p>
        </p:txBody>
      </p:sp>
      <p:sp>
        <p:nvSpPr>
          <p:cNvPr id="41" name="Rectangle 40">
            <a:extLst>
              <a:ext uri="{FF2B5EF4-FFF2-40B4-BE49-F238E27FC236}">
                <a16:creationId xmlns:a16="http://schemas.microsoft.com/office/drawing/2014/main" id="{668A26CE-AD64-4697-A78D-907764E62FCA}"/>
              </a:ext>
            </a:extLst>
          </p:cNvPr>
          <p:cNvSpPr/>
          <p:nvPr/>
        </p:nvSpPr>
        <p:spPr>
          <a:xfrm>
            <a:off x="8139570" y="3370770"/>
            <a:ext cx="495069" cy="810874"/>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C7BF8943-F0AF-BAF7-7967-40B83733C269}"/>
              </a:ext>
            </a:extLst>
          </p:cNvPr>
          <p:cNvSpPr/>
          <p:nvPr/>
        </p:nvSpPr>
        <p:spPr>
          <a:xfrm>
            <a:off x="4517675" y="3625978"/>
            <a:ext cx="1697387" cy="317539"/>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2986DC6F-6B50-F593-0EAC-8D96293B4E96}"/>
              </a:ext>
            </a:extLst>
          </p:cNvPr>
          <p:cNvSpPr/>
          <p:nvPr/>
        </p:nvSpPr>
        <p:spPr>
          <a:xfrm>
            <a:off x="3632280" y="5033564"/>
            <a:ext cx="495069" cy="575016"/>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C3C736C-2556-C148-BE9B-63DF3A73354B}"/>
              </a:ext>
            </a:extLst>
          </p:cNvPr>
          <p:cNvSpPr/>
          <p:nvPr/>
        </p:nvSpPr>
        <p:spPr>
          <a:xfrm>
            <a:off x="3463883" y="158932"/>
            <a:ext cx="681051" cy="315317"/>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382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erial view of icebergs in Antarctica">
            <a:extLst>
              <a:ext uri="{FF2B5EF4-FFF2-40B4-BE49-F238E27FC236}">
                <a16:creationId xmlns:a16="http://schemas.microsoft.com/office/drawing/2014/main" id="{211104A9-7A95-52CD-CCDE-D6E6AA9FBD5A}"/>
              </a:ext>
            </a:extLst>
          </p:cNvPr>
          <p:cNvPicPr>
            <a:picLocks noChangeAspect="1"/>
          </p:cNvPicPr>
          <p:nvPr/>
        </p:nvPicPr>
        <p:blipFill rotWithShape="1">
          <a:blip r:embed="rId3"/>
          <a:srcRect l="41626" r="34089"/>
          <a:stretch/>
        </p:blipFill>
        <p:spPr>
          <a:xfrm>
            <a:off x="0" y="10"/>
            <a:ext cx="250445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D7A9068-46FD-4E7A-D436-86AED0788685}"/>
              </a:ext>
            </a:extLst>
          </p:cNvPr>
          <p:cNvSpPr/>
          <p:nvPr/>
        </p:nvSpPr>
        <p:spPr>
          <a:xfrm>
            <a:off x="5391088" y="4354836"/>
            <a:ext cx="4389519" cy="171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DED3E12-299B-5FBD-E38A-338F2188694D}"/>
              </a:ext>
            </a:extLst>
          </p:cNvPr>
          <p:cNvSpPr txBox="1"/>
          <p:nvPr/>
        </p:nvSpPr>
        <p:spPr>
          <a:xfrm>
            <a:off x="8374050" y="58751"/>
            <a:ext cx="3814901" cy="830997"/>
          </a:xfrm>
          <a:prstGeom prst="rect">
            <a:avLst/>
          </a:prstGeom>
          <a:noFill/>
          <a:ln>
            <a:noFill/>
          </a:ln>
        </p:spPr>
        <p:txBody>
          <a:bodyPr wrap="square">
            <a:spAutoFit/>
          </a:bodyPr>
          <a:lstStyle/>
          <a:p>
            <a:r>
              <a:rPr lang="en-US" sz="2400" b="1" dirty="0">
                <a:latin typeface="Gill Sans Nova Light" panose="020B0302020104020203" pitchFamily="34" charset="0"/>
              </a:rPr>
              <a:t>During periods of CO</a:t>
            </a:r>
            <a:r>
              <a:rPr lang="en-US" sz="2400" b="1" baseline="-25000" dirty="0">
                <a:latin typeface="Gill Sans Nova Light" panose="020B0302020104020203" pitchFamily="34" charset="0"/>
              </a:rPr>
              <a:t>2</a:t>
            </a:r>
            <a:r>
              <a:rPr lang="en-US" sz="2400" b="1" dirty="0">
                <a:latin typeface="Gill Sans Nova Light" panose="020B0302020104020203" pitchFamily="34" charset="0"/>
              </a:rPr>
              <a:t> decline, we record signals of…</a:t>
            </a:r>
          </a:p>
        </p:txBody>
      </p:sp>
      <p:grpSp>
        <p:nvGrpSpPr>
          <p:cNvPr id="2" name="Group 1">
            <a:extLst>
              <a:ext uri="{FF2B5EF4-FFF2-40B4-BE49-F238E27FC236}">
                <a16:creationId xmlns:a16="http://schemas.microsoft.com/office/drawing/2014/main" id="{A88D66C7-BDBF-81DB-BB39-182C418FB3BB}"/>
              </a:ext>
            </a:extLst>
          </p:cNvPr>
          <p:cNvGrpSpPr/>
          <p:nvPr/>
        </p:nvGrpSpPr>
        <p:grpSpPr>
          <a:xfrm>
            <a:off x="-20832" y="5723895"/>
            <a:ext cx="2533523" cy="1088488"/>
            <a:chOff x="-20832" y="5723895"/>
            <a:chExt cx="2533523" cy="1088488"/>
          </a:xfrm>
        </p:grpSpPr>
        <p:pic>
          <p:nvPicPr>
            <p:cNvPr id="23" name="Picture 22">
              <a:extLst>
                <a:ext uri="{FF2B5EF4-FFF2-40B4-BE49-F238E27FC236}">
                  <a16:creationId xmlns:a16="http://schemas.microsoft.com/office/drawing/2014/main" id="{7B134509-0EDD-A627-FD28-2D7F236CFD55}"/>
                </a:ext>
              </a:extLst>
            </p:cNvPr>
            <p:cNvPicPr>
              <a:picLocks noChangeAspect="1"/>
            </p:cNvPicPr>
            <p:nvPr/>
          </p:nvPicPr>
          <p:blipFill>
            <a:blip r:embed="rId4"/>
            <a:stretch>
              <a:fillRect/>
            </a:stretch>
          </p:blipFill>
          <p:spPr>
            <a:xfrm>
              <a:off x="118924" y="5986475"/>
              <a:ext cx="1885634" cy="825908"/>
            </a:xfrm>
            <a:prstGeom prst="rect">
              <a:avLst/>
            </a:prstGeom>
          </p:spPr>
        </p:pic>
        <p:sp>
          <p:nvSpPr>
            <p:cNvPr id="24" name="TextBox 23">
              <a:extLst>
                <a:ext uri="{FF2B5EF4-FFF2-40B4-BE49-F238E27FC236}">
                  <a16:creationId xmlns:a16="http://schemas.microsoft.com/office/drawing/2014/main" id="{D065A971-3001-5529-0DD2-E874DF2DBF2A}"/>
                </a:ext>
              </a:extLst>
            </p:cNvPr>
            <p:cNvSpPr txBox="1"/>
            <p:nvPr/>
          </p:nvSpPr>
          <p:spPr>
            <a:xfrm>
              <a:off x="-20832" y="5723895"/>
              <a:ext cx="2533523" cy="600164"/>
            </a:xfrm>
            <a:prstGeom prst="rect">
              <a:avLst/>
            </a:prstGeom>
            <a:noFill/>
          </p:spPr>
          <p:txBody>
            <a:bodyPr wrap="square" rtlCol="0">
              <a:spAutoFit/>
            </a:bodyPr>
            <a:lstStyle/>
            <a:p>
              <a:r>
                <a:rPr lang="en-US" sz="1100" dirty="0">
                  <a:solidFill>
                    <a:srgbClr val="F2F2F2"/>
                  </a:solidFill>
                  <a:latin typeface="Times" pitchFamily="2" charset="0"/>
                  <a:cs typeface="Times New Roman" panose="02020603050405020304" pitchFamily="18" charset="0"/>
                </a:rPr>
                <a:t>Maddie Shankle       @MaddieShankle</a:t>
              </a:r>
            </a:p>
            <a:p>
              <a:r>
                <a:rPr lang="en-US" sz="1100" dirty="0">
                  <a:solidFill>
                    <a:srgbClr val="F2F2F2"/>
                  </a:solidFill>
                  <a:latin typeface="Times" pitchFamily="2" charset="0"/>
                  <a:cs typeface="Times New Roman" panose="02020603050405020304" pitchFamily="18" charset="0"/>
                </a:rPr>
                <a:t>       mgs23@st-andrews.ac.uk</a:t>
              </a:r>
            </a:p>
            <a:p>
              <a:r>
                <a:rPr lang="en-US" sz="1100" dirty="0">
                  <a:solidFill>
                    <a:srgbClr val="F2F2F2"/>
                  </a:solidFill>
                  <a:latin typeface="Times" pitchFamily="2" charset="0"/>
                  <a:cs typeface="Times New Roman" panose="02020603050405020304" pitchFamily="18" charset="0"/>
                </a:rPr>
                <a:t>     </a:t>
              </a:r>
            </a:p>
          </p:txBody>
        </p:sp>
        <p:pic>
          <p:nvPicPr>
            <p:cNvPr id="25" name="Picture 2" descr="Twitter Logo transparent PNG - StickPNG">
              <a:extLst>
                <a:ext uri="{FF2B5EF4-FFF2-40B4-BE49-F238E27FC236}">
                  <a16:creationId xmlns:a16="http://schemas.microsoft.com/office/drawing/2014/main" id="{329DFA99-97C7-D06D-51ED-F20FED09E9E2}"/>
                </a:ext>
              </a:extLst>
            </p:cNvPr>
            <p:cNvPicPr>
              <a:picLocks noChangeAspect="1" noChangeArrowheads="1"/>
            </p:cNvPicPr>
            <p:nvPr/>
          </p:nvPicPr>
          <p:blipFill>
            <a:blip r:embed="rId5">
              <a:biLevel thresh="25000"/>
              <a:extLst>
                <a:ext uri="{28A0092B-C50C-407E-A947-70E740481C1C}">
                  <a14:useLocalDpi xmlns:a14="http://schemas.microsoft.com/office/drawing/2010/main" val="0"/>
                </a:ext>
              </a:extLst>
            </a:blip>
            <a:srcRect/>
            <a:stretch>
              <a:fillRect/>
            </a:stretch>
          </p:blipFill>
          <p:spPr bwMode="auto">
            <a:xfrm>
              <a:off x="1061741" y="5768346"/>
              <a:ext cx="173678" cy="173678"/>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TextBox 25">
            <a:extLst>
              <a:ext uri="{FF2B5EF4-FFF2-40B4-BE49-F238E27FC236}">
                <a16:creationId xmlns:a16="http://schemas.microsoft.com/office/drawing/2014/main" id="{89A19942-E3CB-6C6F-BF03-BFE9AA3603BD}"/>
              </a:ext>
            </a:extLst>
          </p:cNvPr>
          <p:cNvSpPr txBox="1"/>
          <p:nvPr/>
        </p:nvSpPr>
        <p:spPr>
          <a:xfrm>
            <a:off x="7423308" y="6642657"/>
            <a:ext cx="1901483" cy="253916"/>
          </a:xfrm>
          <a:prstGeom prst="rect">
            <a:avLst/>
          </a:prstGeom>
          <a:noFill/>
        </p:spPr>
        <p:txBody>
          <a:bodyPr wrap="none" rtlCol="0">
            <a:spAutoFit/>
          </a:bodyPr>
          <a:lstStyle/>
          <a:p>
            <a:r>
              <a:rPr lang="en-US" sz="1050" i="1" dirty="0">
                <a:latin typeface="Gill Sans Nova Light" panose="020B0302020104020203" pitchFamily="34" charset="0"/>
              </a:rPr>
              <a:t>[Data back to 140ka in progress]</a:t>
            </a:r>
          </a:p>
        </p:txBody>
      </p:sp>
      <p:sp>
        <p:nvSpPr>
          <p:cNvPr id="27" name="Rectangle 26">
            <a:extLst>
              <a:ext uri="{FF2B5EF4-FFF2-40B4-BE49-F238E27FC236}">
                <a16:creationId xmlns:a16="http://schemas.microsoft.com/office/drawing/2014/main" id="{175C2E6B-D09E-AC4C-FF6C-321F55390FF1}"/>
              </a:ext>
            </a:extLst>
          </p:cNvPr>
          <p:cNvSpPr/>
          <p:nvPr/>
        </p:nvSpPr>
        <p:spPr>
          <a:xfrm>
            <a:off x="8836852" y="4255972"/>
            <a:ext cx="726248" cy="171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9CE1B882-72EF-7CFF-18C9-F0A4A10A2D7E}"/>
              </a:ext>
            </a:extLst>
          </p:cNvPr>
          <p:cNvPicPr>
            <a:picLocks noChangeAspect="1"/>
          </p:cNvPicPr>
          <p:nvPr/>
        </p:nvPicPr>
        <p:blipFill>
          <a:blip r:embed="rId6"/>
          <a:stretch>
            <a:fillRect/>
          </a:stretch>
        </p:blipFill>
        <p:spPr>
          <a:xfrm>
            <a:off x="3515965" y="18288"/>
            <a:ext cx="5243946" cy="6911152"/>
          </a:xfrm>
          <a:prstGeom prst="rect">
            <a:avLst/>
          </a:prstGeom>
        </p:spPr>
      </p:pic>
      <p:sp>
        <p:nvSpPr>
          <p:cNvPr id="29" name="Rectangle 28">
            <a:extLst>
              <a:ext uri="{FF2B5EF4-FFF2-40B4-BE49-F238E27FC236}">
                <a16:creationId xmlns:a16="http://schemas.microsoft.com/office/drawing/2014/main" id="{D2AC1453-A1D0-BFCC-155D-51808F7F0868}"/>
              </a:ext>
            </a:extLst>
          </p:cNvPr>
          <p:cNvSpPr/>
          <p:nvPr/>
        </p:nvSpPr>
        <p:spPr>
          <a:xfrm>
            <a:off x="3451087" y="4051291"/>
            <a:ext cx="5263200" cy="2312383"/>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6A9C2B14-5C8C-4DCF-AA1B-1F1405180EFD}"/>
              </a:ext>
            </a:extLst>
          </p:cNvPr>
          <p:cNvSpPr/>
          <p:nvPr/>
        </p:nvSpPr>
        <p:spPr>
          <a:xfrm>
            <a:off x="3442849" y="1119503"/>
            <a:ext cx="3833462" cy="193259"/>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671AB5D-3463-5817-49B7-6EEA152DE2DA}"/>
              </a:ext>
            </a:extLst>
          </p:cNvPr>
          <p:cNvSpPr/>
          <p:nvPr/>
        </p:nvSpPr>
        <p:spPr>
          <a:xfrm>
            <a:off x="3442848" y="1284242"/>
            <a:ext cx="696583" cy="522134"/>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BD2EAC4-E8C5-8ED2-9C79-1E216ACA188A}"/>
              </a:ext>
            </a:extLst>
          </p:cNvPr>
          <p:cNvSpPr/>
          <p:nvPr/>
        </p:nvSpPr>
        <p:spPr>
          <a:xfrm>
            <a:off x="4539559" y="1309642"/>
            <a:ext cx="2757584" cy="278927"/>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673EE951-DB73-DE88-4A3F-C3D1FAB0F9FB}"/>
              </a:ext>
            </a:extLst>
          </p:cNvPr>
          <p:cNvSpPr/>
          <p:nvPr/>
        </p:nvSpPr>
        <p:spPr>
          <a:xfrm>
            <a:off x="4560391" y="1586880"/>
            <a:ext cx="1535609" cy="245258"/>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A44703D-18F1-554A-D226-78EA3DEAB8B7}"/>
              </a:ext>
            </a:extLst>
          </p:cNvPr>
          <p:cNvSpPr/>
          <p:nvPr/>
        </p:nvSpPr>
        <p:spPr>
          <a:xfrm>
            <a:off x="3444132" y="3340934"/>
            <a:ext cx="685143" cy="710357"/>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E6DF6295-3BD1-1908-57EF-B173BBDC2451}"/>
              </a:ext>
            </a:extLst>
          </p:cNvPr>
          <p:cNvSpPr/>
          <p:nvPr/>
        </p:nvSpPr>
        <p:spPr>
          <a:xfrm>
            <a:off x="6201325" y="3593683"/>
            <a:ext cx="1143572" cy="457608"/>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2416349A-B2A1-B3C3-FFC7-BEE92FCE3F94}"/>
              </a:ext>
            </a:extLst>
          </p:cNvPr>
          <p:cNvSpPr/>
          <p:nvPr/>
        </p:nvSpPr>
        <p:spPr>
          <a:xfrm>
            <a:off x="7344896" y="3366864"/>
            <a:ext cx="803741" cy="687053"/>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1A78D5A3-2435-D0E6-440E-B6A5D84E0694}"/>
              </a:ext>
            </a:extLst>
          </p:cNvPr>
          <p:cNvSpPr/>
          <p:nvPr/>
        </p:nvSpPr>
        <p:spPr>
          <a:xfrm>
            <a:off x="4124167" y="3860310"/>
            <a:ext cx="457445" cy="193606"/>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05BD7EAB-095A-3F4D-ACB1-D1CC6E5D54D3}"/>
              </a:ext>
            </a:extLst>
          </p:cNvPr>
          <p:cNvSpPr txBox="1"/>
          <p:nvPr/>
        </p:nvSpPr>
        <p:spPr>
          <a:xfrm>
            <a:off x="9279476" y="1522095"/>
            <a:ext cx="2890714" cy="461665"/>
          </a:xfrm>
          <a:prstGeom prst="rect">
            <a:avLst/>
          </a:prstGeom>
          <a:noFill/>
          <a:ln>
            <a:noFill/>
          </a:ln>
        </p:spPr>
        <p:txBody>
          <a:bodyPr wrap="square">
            <a:spAutoFit/>
          </a:bodyPr>
          <a:lstStyle/>
          <a:p>
            <a:r>
              <a:rPr lang="en-US" sz="2400" b="1" dirty="0">
                <a:solidFill>
                  <a:schemeClr val="accent1">
                    <a:lumMod val="60000"/>
                    <a:lumOff val="40000"/>
                  </a:schemeClr>
                </a:solidFill>
                <a:latin typeface="Gill Sans Nova Light" panose="020B0302020104020203" pitchFamily="34" charset="0"/>
              </a:rPr>
              <a:t>… deep-water cooling</a:t>
            </a:r>
          </a:p>
        </p:txBody>
      </p:sp>
      <p:sp>
        <p:nvSpPr>
          <p:cNvPr id="44" name="Rectangle 43">
            <a:extLst>
              <a:ext uri="{FF2B5EF4-FFF2-40B4-BE49-F238E27FC236}">
                <a16:creationId xmlns:a16="http://schemas.microsoft.com/office/drawing/2014/main" id="{3626CF40-C2D5-DF7D-EDA7-A3911D1FEB1F}"/>
              </a:ext>
            </a:extLst>
          </p:cNvPr>
          <p:cNvSpPr/>
          <p:nvPr/>
        </p:nvSpPr>
        <p:spPr>
          <a:xfrm>
            <a:off x="3442850" y="429221"/>
            <a:ext cx="4858313" cy="69256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AA046373-8299-7566-9F84-09A4624A6316}"/>
              </a:ext>
            </a:extLst>
          </p:cNvPr>
          <p:cNvSpPr/>
          <p:nvPr/>
        </p:nvSpPr>
        <p:spPr>
          <a:xfrm>
            <a:off x="3458380" y="158932"/>
            <a:ext cx="681051" cy="315317"/>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8603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erial view of icebergs in Antarctica">
            <a:extLst>
              <a:ext uri="{FF2B5EF4-FFF2-40B4-BE49-F238E27FC236}">
                <a16:creationId xmlns:a16="http://schemas.microsoft.com/office/drawing/2014/main" id="{211104A9-7A95-52CD-CCDE-D6E6AA9FBD5A}"/>
              </a:ext>
            </a:extLst>
          </p:cNvPr>
          <p:cNvPicPr>
            <a:picLocks noChangeAspect="1"/>
          </p:cNvPicPr>
          <p:nvPr/>
        </p:nvPicPr>
        <p:blipFill rotWithShape="1">
          <a:blip r:embed="rId3"/>
          <a:srcRect l="41626" r="34089"/>
          <a:stretch/>
        </p:blipFill>
        <p:spPr>
          <a:xfrm>
            <a:off x="0" y="10"/>
            <a:ext cx="250445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D7A9068-46FD-4E7A-D436-86AED0788685}"/>
              </a:ext>
            </a:extLst>
          </p:cNvPr>
          <p:cNvSpPr/>
          <p:nvPr/>
        </p:nvSpPr>
        <p:spPr>
          <a:xfrm>
            <a:off x="5391088" y="4354836"/>
            <a:ext cx="4389519" cy="171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a:extLst>
              <a:ext uri="{FF2B5EF4-FFF2-40B4-BE49-F238E27FC236}">
                <a16:creationId xmlns:a16="http://schemas.microsoft.com/office/drawing/2014/main" id="{0EB20A98-FD53-9E93-29E9-D7C716E4D04F}"/>
              </a:ext>
            </a:extLst>
          </p:cNvPr>
          <p:cNvPicPr>
            <a:picLocks noChangeAspect="1"/>
          </p:cNvPicPr>
          <p:nvPr/>
        </p:nvPicPr>
        <p:blipFill>
          <a:blip r:embed="rId4"/>
          <a:stretch>
            <a:fillRect/>
          </a:stretch>
        </p:blipFill>
        <p:spPr>
          <a:xfrm>
            <a:off x="3515965" y="18288"/>
            <a:ext cx="5243946" cy="6911152"/>
          </a:xfrm>
          <a:prstGeom prst="rect">
            <a:avLst/>
          </a:prstGeom>
        </p:spPr>
      </p:pic>
      <p:sp>
        <p:nvSpPr>
          <p:cNvPr id="20" name="TextBox 19">
            <a:extLst>
              <a:ext uri="{FF2B5EF4-FFF2-40B4-BE49-F238E27FC236}">
                <a16:creationId xmlns:a16="http://schemas.microsoft.com/office/drawing/2014/main" id="{22546FA9-8025-E5F8-07BA-97B9E944F78E}"/>
              </a:ext>
            </a:extLst>
          </p:cNvPr>
          <p:cNvSpPr txBox="1"/>
          <p:nvPr/>
        </p:nvSpPr>
        <p:spPr>
          <a:xfrm>
            <a:off x="9279476" y="1522095"/>
            <a:ext cx="2890714" cy="461665"/>
          </a:xfrm>
          <a:prstGeom prst="rect">
            <a:avLst/>
          </a:prstGeom>
          <a:noFill/>
          <a:ln>
            <a:noFill/>
          </a:ln>
        </p:spPr>
        <p:txBody>
          <a:bodyPr wrap="square">
            <a:spAutoFit/>
          </a:bodyPr>
          <a:lstStyle/>
          <a:p>
            <a:r>
              <a:rPr lang="en-US" sz="2400" b="1" dirty="0">
                <a:solidFill>
                  <a:schemeClr val="accent1">
                    <a:lumMod val="60000"/>
                    <a:lumOff val="40000"/>
                  </a:schemeClr>
                </a:solidFill>
                <a:latin typeface="Gill Sans Nova Light" panose="020B0302020104020203" pitchFamily="34" charset="0"/>
              </a:rPr>
              <a:t>… deep-water cooling</a:t>
            </a:r>
          </a:p>
        </p:txBody>
      </p:sp>
      <p:sp>
        <p:nvSpPr>
          <p:cNvPr id="21" name="TextBox 20">
            <a:extLst>
              <a:ext uri="{FF2B5EF4-FFF2-40B4-BE49-F238E27FC236}">
                <a16:creationId xmlns:a16="http://schemas.microsoft.com/office/drawing/2014/main" id="{6DED3E12-299B-5FBD-E38A-338F2188694D}"/>
              </a:ext>
            </a:extLst>
          </p:cNvPr>
          <p:cNvSpPr txBox="1"/>
          <p:nvPr/>
        </p:nvSpPr>
        <p:spPr>
          <a:xfrm>
            <a:off x="8374050" y="58751"/>
            <a:ext cx="3814901" cy="830997"/>
          </a:xfrm>
          <a:prstGeom prst="rect">
            <a:avLst/>
          </a:prstGeom>
          <a:noFill/>
          <a:ln>
            <a:noFill/>
          </a:ln>
        </p:spPr>
        <p:txBody>
          <a:bodyPr wrap="square">
            <a:spAutoFit/>
          </a:bodyPr>
          <a:lstStyle/>
          <a:p>
            <a:r>
              <a:rPr lang="en-US" sz="2400" b="1" dirty="0">
                <a:latin typeface="Gill Sans Nova Light" panose="020B0302020104020203" pitchFamily="34" charset="0"/>
              </a:rPr>
              <a:t>During periods of CO</a:t>
            </a:r>
            <a:r>
              <a:rPr lang="en-US" sz="2400" b="1" baseline="-25000" dirty="0">
                <a:latin typeface="Gill Sans Nova Light" panose="020B0302020104020203" pitchFamily="34" charset="0"/>
              </a:rPr>
              <a:t>2</a:t>
            </a:r>
            <a:r>
              <a:rPr lang="en-US" sz="2400" b="1" dirty="0">
                <a:latin typeface="Gill Sans Nova Light" panose="020B0302020104020203" pitchFamily="34" charset="0"/>
              </a:rPr>
              <a:t> decline, we record signals of…</a:t>
            </a:r>
          </a:p>
        </p:txBody>
      </p:sp>
      <p:grpSp>
        <p:nvGrpSpPr>
          <p:cNvPr id="2" name="Group 1">
            <a:extLst>
              <a:ext uri="{FF2B5EF4-FFF2-40B4-BE49-F238E27FC236}">
                <a16:creationId xmlns:a16="http://schemas.microsoft.com/office/drawing/2014/main" id="{A88D66C7-BDBF-81DB-BB39-182C418FB3BB}"/>
              </a:ext>
            </a:extLst>
          </p:cNvPr>
          <p:cNvGrpSpPr/>
          <p:nvPr/>
        </p:nvGrpSpPr>
        <p:grpSpPr>
          <a:xfrm>
            <a:off x="-20832" y="5723895"/>
            <a:ext cx="2533523" cy="1088488"/>
            <a:chOff x="-20832" y="5723895"/>
            <a:chExt cx="2533523" cy="1088488"/>
          </a:xfrm>
        </p:grpSpPr>
        <p:pic>
          <p:nvPicPr>
            <p:cNvPr id="23" name="Picture 22">
              <a:extLst>
                <a:ext uri="{FF2B5EF4-FFF2-40B4-BE49-F238E27FC236}">
                  <a16:creationId xmlns:a16="http://schemas.microsoft.com/office/drawing/2014/main" id="{7B134509-0EDD-A627-FD28-2D7F236CFD55}"/>
                </a:ext>
              </a:extLst>
            </p:cNvPr>
            <p:cNvPicPr>
              <a:picLocks noChangeAspect="1"/>
            </p:cNvPicPr>
            <p:nvPr/>
          </p:nvPicPr>
          <p:blipFill>
            <a:blip r:embed="rId5"/>
            <a:stretch>
              <a:fillRect/>
            </a:stretch>
          </p:blipFill>
          <p:spPr>
            <a:xfrm>
              <a:off x="118924" y="5986475"/>
              <a:ext cx="1885634" cy="825908"/>
            </a:xfrm>
            <a:prstGeom prst="rect">
              <a:avLst/>
            </a:prstGeom>
          </p:spPr>
        </p:pic>
        <p:sp>
          <p:nvSpPr>
            <p:cNvPr id="24" name="TextBox 23">
              <a:extLst>
                <a:ext uri="{FF2B5EF4-FFF2-40B4-BE49-F238E27FC236}">
                  <a16:creationId xmlns:a16="http://schemas.microsoft.com/office/drawing/2014/main" id="{D065A971-3001-5529-0DD2-E874DF2DBF2A}"/>
                </a:ext>
              </a:extLst>
            </p:cNvPr>
            <p:cNvSpPr txBox="1"/>
            <p:nvPr/>
          </p:nvSpPr>
          <p:spPr>
            <a:xfrm>
              <a:off x="-20832" y="5723895"/>
              <a:ext cx="2533523" cy="600164"/>
            </a:xfrm>
            <a:prstGeom prst="rect">
              <a:avLst/>
            </a:prstGeom>
            <a:noFill/>
          </p:spPr>
          <p:txBody>
            <a:bodyPr wrap="square" rtlCol="0">
              <a:spAutoFit/>
            </a:bodyPr>
            <a:lstStyle/>
            <a:p>
              <a:r>
                <a:rPr lang="en-US" sz="1100" dirty="0">
                  <a:solidFill>
                    <a:srgbClr val="F2F2F2"/>
                  </a:solidFill>
                  <a:latin typeface="Times" pitchFamily="2" charset="0"/>
                  <a:cs typeface="Times New Roman" panose="02020603050405020304" pitchFamily="18" charset="0"/>
                </a:rPr>
                <a:t>Maddie Shankle       @MaddieShankle</a:t>
              </a:r>
            </a:p>
            <a:p>
              <a:r>
                <a:rPr lang="en-US" sz="1100" dirty="0">
                  <a:solidFill>
                    <a:srgbClr val="F2F2F2"/>
                  </a:solidFill>
                  <a:latin typeface="Times" pitchFamily="2" charset="0"/>
                  <a:cs typeface="Times New Roman" panose="02020603050405020304" pitchFamily="18" charset="0"/>
                </a:rPr>
                <a:t>       mgs23@st-andrews.ac.uk</a:t>
              </a:r>
            </a:p>
            <a:p>
              <a:r>
                <a:rPr lang="en-US" sz="1100" dirty="0">
                  <a:solidFill>
                    <a:srgbClr val="F2F2F2"/>
                  </a:solidFill>
                  <a:latin typeface="Times" pitchFamily="2" charset="0"/>
                  <a:cs typeface="Times New Roman" panose="02020603050405020304" pitchFamily="18" charset="0"/>
                </a:rPr>
                <a:t>     </a:t>
              </a:r>
            </a:p>
          </p:txBody>
        </p:sp>
        <p:pic>
          <p:nvPicPr>
            <p:cNvPr id="25" name="Picture 2" descr="Twitter Logo transparent PNG - StickPNG">
              <a:extLst>
                <a:ext uri="{FF2B5EF4-FFF2-40B4-BE49-F238E27FC236}">
                  <a16:creationId xmlns:a16="http://schemas.microsoft.com/office/drawing/2014/main" id="{329DFA99-97C7-D06D-51ED-F20FED09E9E2}"/>
                </a:ext>
              </a:extLst>
            </p:cNvPr>
            <p:cNvPicPr>
              <a:picLocks noChangeAspect="1" noChangeArrowheads="1"/>
            </p:cNvPicPr>
            <p:nvPr/>
          </p:nvPicPr>
          <p:blipFill>
            <a:blip r:embed="rId6">
              <a:biLevel thresh="25000"/>
              <a:extLst>
                <a:ext uri="{28A0092B-C50C-407E-A947-70E740481C1C}">
                  <a14:useLocalDpi xmlns:a14="http://schemas.microsoft.com/office/drawing/2010/main" val="0"/>
                </a:ext>
              </a:extLst>
            </a:blip>
            <a:srcRect/>
            <a:stretch>
              <a:fillRect/>
            </a:stretch>
          </p:blipFill>
          <p:spPr bwMode="auto">
            <a:xfrm>
              <a:off x="1061741" y="5768346"/>
              <a:ext cx="173678" cy="173678"/>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TextBox 25">
            <a:extLst>
              <a:ext uri="{FF2B5EF4-FFF2-40B4-BE49-F238E27FC236}">
                <a16:creationId xmlns:a16="http://schemas.microsoft.com/office/drawing/2014/main" id="{89A19942-E3CB-6C6F-BF03-BFE9AA3603BD}"/>
              </a:ext>
            </a:extLst>
          </p:cNvPr>
          <p:cNvSpPr txBox="1"/>
          <p:nvPr/>
        </p:nvSpPr>
        <p:spPr>
          <a:xfrm>
            <a:off x="7423308" y="6642657"/>
            <a:ext cx="1901483" cy="253916"/>
          </a:xfrm>
          <a:prstGeom prst="rect">
            <a:avLst/>
          </a:prstGeom>
          <a:noFill/>
        </p:spPr>
        <p:txBody>
          <a:bodyPr wrap="none" rtlCol="0">
            <a:spAutoFit/>
          </a:bodyPr>
          <a:lstStyle/>
          <a:p>
            <a:r>
              <a:rPr lang="en-US" sz="1050" i="1" dirty="0">
                <a:latin typeface="Gill Sans Nova Light" panose="020B0302020104020203" pitchFamily="34" charset="0"/>
              </a:rPr>
              <a:t>[Data back to 140ka in progress]</a:t>
            </a:r>
          </a:p>
        </p:txBody>
      </p:sp>
      <p:sp>
        <p:nvSpPr>
          <p:cNvPr id="27" name="Rectangle 26">
            <a:extLst>
              <a:ext uri="{FF2B5EF4-FFF2-40B4-BE49-F238E27FC236}">
                <a16:creationId xmlns:a16="http://schemas.microsoft.com/office/drawing/2014/main" id="{175C2E6B-D09E-AC4C-FF6C-321F55390FF1}"/>
              </a:ext>
            </a:extLst>
          </p:cNvPr>
          <p:cNvSpPr/>
          <p:nvPr/>
        </p:nvSpPr>
        <p:spPr>
          <a:xfrm>
            <a:off x="8836852" y="4255972"/>
            <a:ext cx="726248" cy="171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3283E570-171C-5757-0325-7D864735864E}"/>
              </a:ext>
            </a:extLst>
          </p:cNvPr>
          <p:cNvGrpSpPr/>
          <p:nvPr/>
        </p:nvGrpSpPr>
        <p:grpSpPr>
          <a:xfrm>
            <a:off x="8752094" y="1228302"/>
            <a:ext cx="943111" cy="1082833"/>
            <a:chOff x="6537186" y="1296690"/>
            <a:chExt cx="943111" cy="1082833"/>
          </a:xfrm>
        </p:grpSpPr>
        <p:cxnSp>
          <p:nvCxnSpPr>
            <p:cNvPr id="8" name="Straight Arrow Connector 7">
              <a:extLst>
                <a:ext uri="{FF2B5EF4-FFF2-40B4-BE49-F238E27FC236}">
                  <a16:creationId xmlns:a16="http://schemas.microsoft.com/office/drawing/2014/main" id="{249B369F-BFB6-62A3-C92F-5CCA6A18E998}"/>
                </a:ext>
              </a:extLst>
            </p:cNvPr>
            <p:cNvCxnSpPr>
              <a:cxnSpLocks/>
            </p:cNvCxnSpPr>
            <p:nvPr/>
          </p:nvCxnSpPr>
          <p:spPr>
            <a:xfrm>
              <a:off x="6553200" y="1525191"/>
              <a:ext cx="0" cy="679529"/>
            </a:xfrm>
            <a:prstGeom prst="straightConnector1">
              <a:avLst/>
            </a:prstGeom>
            <a:ln w="28575">
              <a:solidFill>
                <a:srgbClr val="001D8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033C6BB-CED7-CF46-9FE9-6999A9497BEC}"/>
                </a:ext>
              </a:extLst>
            </p:cNvPr>
            <p:cNvSpPr txBox="1"/>
            <p:nvPr/>
          </p:nvSpPr>
          <p:spPr>
            <a:xfrm>
              <a:off x="6537186" y="1296690"/>
              <a:ext cx="943111" cy="338554"/>
            </a:xfrm>
            <a:prstGeom prst="rect">
              <a:avLst/>
            </a:prstGeom>
            <a:noFill/>
          </p:spPr>
          <p:txBody>
            <a:bodyPr wrap="square">
              <a:spAutoFit/>
            </a:bodyPr>
            <a:lstStyle/>
            <a:p>
              <a:r>
                <a:rPr lang="en-US" sz="1600" b="1" dirty="0">
                  <a:solidFill>
                    <a:srgbClr val="001D8B"/>
                  </a:solidFill>
                  <a:latin typeface="Gill Sans Nova Light" panose="020B0302020104020203" pitchFamily="34" charset="0"/>
                </a:rPr>
                <a:t>warmer</a:t>
              </a:r>
              <a:endParaRPr lang="en-US" sz="1600" b="1" dirty="0">
                <a:solidFill>
                  <a:srgbClr val="001D8B"/>
                </a:solidFill>
              </a:endParaRPr>
            </a:p>
          </p:txBody>
        </p:sp>
        <p:sp>
          <p:nvSpPr>
            <p:cNvPr id="12" name="TextBox 11">
              <a:extLst>
                <a:ext uri="{FF2B5EF4-FFF2-40B4-BE49-F238E27FC236}">
                  <a16:creationId xmlns:a16="http://schemas.microsoft.com/office/drawing/2014/main" id="{4789BE07-4E35-AF76-BDAB-82570A06E09A}"/>
                </a:ext>
              </a:extLst>
            </p:cNvPr>
            <p:cNvSpPr txBox="1"/>
            <p:nvPr/>
          </p:nvSpPr>
          <p:spPr>
            <a:xfrm>
              <a:off x="6537186" y="2040969"/>
              <a:ext cx="943111" cy="338554"/>
            </a:xfrm>
            <a:prstGeom prst="rect">
              <a:avLst/>
            </a:prstGeom>
            <a:noFill/>
          </p:spPr>
          <p:txBody>
            <a:bodyPr wrap="square">
              <a:spAutoFit/>
            </a:bodyPr>
            <a:lstStyle/>
            <a:p>
              <a:r>
                <a:rPr lang="en-US" sz="1600" b="1" dirty="0">
                  <a:solidFill>
                    <a:srgbClr val="001D8B"/>
                  </a:solidFill>
                  <a:latin typeface="Gill Sans Nova Light" panose="020B0302020104020203" pitchFamily="34" charset="0"/>
                </a:rPr>
                <a:t>colder</a:t>
              </a:r>
              <a:endParaRPr lang="en-US" sz="1600" b="1" dirty="0">
                <a:solidFill>
                  <a:srgbClr val="001D8B"/>
                </a:solidFill>
              </a:endParaRPr>
            </a:p>
          </p:txBody>
        </p:sp>
      </p:grpSp>
      <p:grpSp>
        <p:nvGrpSpPr>
          <p:cNvPr id="13" name="Group 12">
            <a:extLst>
              <a:ext uri="{FF2B5EF4-FFF2-40B4-BE49-F238E27FC236}">
                <a16:creationId xmlns:a16="http://schemas.microsoft.com/office/drawing/2014/main" id="{EC2F5D4F-0BFC-0455-90FB-3A804BF23236}"/>
              </a:ext>
            </a:extLst>
          </p:cNvPr>
          <p:cNvGrpSpPr/>
          <p:nvPr/>
        </p:nvGrpSpPr>
        <p:grpSpPr>
          <a:xfrm>
            <a:off x="8752094" y="2890002"/>
            <a:ext cx="943113" cy="935613"/>
            <a:chOff x="6537186" y="2358310"/>
            <a:chExt cx="943113" cy="935613"/>
          </a:xfrm>
        </p:grpSpPr>
        <p:cxnSp>
          <p:nvCxnSpPr>
            <p:cNvPr id="14" name="Straight Arrow Connector 13">
              <a:extLst>
                <a:ext uri="{FF2B5EF4-FFF2-40B4-BE49-F238E27FC236}">
                  <a16:creationId xmlns:a16="http://schemas.microsoft.com/office/drawing/2014/main" id="{B1D5DD45-12C2-6FFD-D1B1-2D332A7533E7}"/>
                </a:ext>
              </a:extLst>
            </p:cNvPr>
            <p:cNvCxnSpPr>
              <a:cxnSpLocks/>
            </p:cNvCxnSpPr>
            <p:nvPr/>
          </p:nvCxnSpPr>
          <p:spPr>
            <a:xfrm>
              <a:off x="6553200" y="2574467"/>
              <a:ext cx="0" cy="496649"/>
            </a:xfrm>
            <a:prstGeom prst="straightConnector1">
              <a:avLst/>
            </a:prstGeom>
            <a:ln w="28575">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0EECF77-A5B6-D642-9ACB-D6CA97AAAFD8}"/>
                </a:ext>
              </a:extLst>
            </p:cNvPr>
            <p:cNvSpPr txBox="1"/>
            <p:nvPr/>
          </p:nvSpPr>
          <p:spPr>
            <a:xfrm>
              <a:off x="6537186" y="2358310"/>
              <a:ext cx="943113" cy="338554"/>
            </a:xfrm>
            <a:prstGeom prst="rect">
              <a:avLst/>
            </a:prstGeom>
            <a:noFill/>
          </p:spPr>
          <p:txBody>
            <a:bodyPr wrap="square">
              <a:spAutoFit/>
            </a:bodyPr>
            <a:lstStyle/>
            <a:p>
              <a:r>
                <a:rPr lang="en-US" sz="1600" b="1" dirty="0">
                  <a:solidFill>
                    <a:srgbClr val="0000FF"/>
                  </a:solidFill>
                  <a:latin typeface="Gill Sans Nova Light" panose="020B0302020104020203" pitchFamily="34" charset="0"/>
                </a:rPr>
                <a:t>warmer</a:t>
              </a:r>
              <a:endParaRPr lang="en-US" sz="1600" b="1" dirty="0">
                <a:solidFill>
                  <a:srgbClr val="0000FF"/>
                </a:solidFill>
              </a:endParaRPr>
            </a:p>
          </p:txBody>
        </p:sp>
        <p:sp>
          <p:nvSpPr>
            <p:cNvPr id="17" name="TextBox 16">
              <a:extLst>
                <a:ext uri="{FF2B5EF4-FFF2-40B4-BE49-F238E27FC236}">
                  <a16:creationId xmlns:a16="http://schemas.microsoft.com/office/drawing/2014/main" id="{F1E7B347-CC88-D965-40AB-0AADDFC93ABA}"/>
                </a:ext>
              </a:extLst>
            </p:cNvPr>
            <p:cNvSpPr txBox="1"/>
            <p:nvPr/>
          </p:nvSpPr>
          <p:spPr>
            <a:xfrm>
              <a:off x="6537187" y="2955369"/>
              <a:ext cx="793240" cy="338554"/>
            </a:xfrm>
            <a:prstGeom prst="rect">
              <a:avLst/>
            </a:prstGeom>
            <a:noFill/>
          </p:spPr>
          <p:txBody>
            <a:bodyPr wrap="square">
              <a:spAutoFit/>
            </a:bodyPr>
            <a:lstStyle/>
            <a:p>
              <a:r>
                <a:rPr lang="en-US" sz="1600" b="1" dirty="0">
                  <a:solidFill>
                    <a:srgbClr val="0000FF"/>
                  </a:solidFill>
                  <a:latin typeface="Gill Sans Nova Light" panose="020B0302020104020203" pitchFamily="34" charset="0"/>
                </a:rPr>
                <a:t>colder</a:t>
              </a:r>
              <a:endParaRPr lang="en-US" sz="1600" b="1" dirty="0">
                <a:solidFill>
                  <a:srgbClr val="0000FF"/>
                </a:solidFill>
              </a:endParaRPr>
            </a:p>
          </p:txBody>
        </p:sp>
      </p:grpSp>
      <p:cxnSp>
        <p:nvCxnSpPr>
          <p:cNvPr id="39" name="Straight Arrow Connector 38">
            <a:extLst>
              <a:ext uri="{FF2B5EF4-FFF2-40B4-BE49-F238E27FC236}">
                <a16:creationId xmlns:a16="http://schemas.microsoft.com/office/drawing/2014/main" id="{DA2105E9-94CD-F081-AC91-E2C45FE4CD71}"/>
              </a:ext>
            </a:extLst>
          </p:cNvPr>
          <p:cNvCxnSpPr>
            <a:cxnSpLocks/>
          </p:cNvCxnSpPr>
          <p:nvPr/>
        </p:nvCxnSpPr>
        <p:spPr>
          <a:xfrm>
            <a:off x="6048386" y="3131695"/>
            <a:ext cx="0" cy="288000"/>
          </a:xfrm>
          <a:prstGeom prst="straightConnector1">
            <a:avLst/>
          </a:prstGeom>
          <a:ln w="28575">
            <a:solidFill>
              <a:srgbClr val="0000FF"/>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10100A11-6998-3F93-F8D9-F09E462BDBF4}"/>
              </a:ext>
            </a:extLst>
          </p:cNvPr>
          <p:cNvCxnSpPr>
            <a:cxnSpLocks/>
          </p:cNvCxnSpPr>
          <p:nvPr/>
        </p:nvCxnSpPr>
        <p:spPr>
          <a:xfrm>
            <a:off x="4768862" y="3200511"/>
            <a:ext cx="0" cy="288000"/>
          </a:xfrm>
          <a:prstGeom prst="straightConnector1">
            <a:avLst/>
          </a:prstGeom>
          <a:ln w="28575">
            <a:solidFill>
              <a:srgbClr val="0000FF"/>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630D2F0A-22DF-0C9A-603C-F305F654C0C3}"/>
              </a:ext>
            </a:extLst>
          </p:cNvPr>
          <p:cNvCxnSpPr>
            <a:cxnSpLocks/>
          </p:cNvCxnSpPr>
          <p:nvPr/>
        </p:nvCxnSpPr>
        <p:spPr>
          <a:xfrm>
            <a:off x="6699262" y="3015807"/>
            <a:ext cx="0" cy="288000"/>
          </a:xfrm>
          <a:prstGeom prst="straightConnector1">
            <a:avLst/>
          </a:prstGeom>
          <a:ln w="28575">
            <a:solidFill>
              <a:srgbClr val="0000FF"/>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D9BFD5F6-9D94-FBBE-ECC5-256211B648B9}"/>
              </a:ext>
            </a:extLst>
          </p:cNvPr>
          <p:cNvSpPr/>
          <p:nvPr/>
        </p:nvSpPr>
        <p:spPr>
          <a:xfrm>
            <a:off x="3451087" y="4051291"/>
            <a:ext cx="5263200" cy="2312383"/>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43CE70D-2045-B509-FEB7-07CC2082D6DC}"/>
              </a:ext>
            </a:extLst>
          </p:cNvPr>
          <p:cNvSpPr/>
          <p:nvPr/>
        </p:nvSpPr>
        <p:spPr>
          <a:xfrm>
            <a:off x="3442850" y="429221"/>
            <a:ext cx="4858313" cy="69256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91F466F2-42B0-950F-1A3C-D25F51B4BDA7}"/>
              </a:ext>
            </a:extLst>
          </p:cNvPr>
          <p:cNvSpPr/>
          <p:nvPr/>
        </p:nvSpPr>
        <p:spPr>
          <a:xfrm>
            <a:off x="3442849" y="1119503"/>
            <a:ext cx="3833462" cy="193259"/>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861BC527-F3D6-0C2A-BB2E-4B351BA064AE}"/>
              </a:ext>
            </a:extLst>
          </p:cNvPr>
          <p:cNvSpPr/>
          <p:nvPr/>
        </p:nvSpPr>
        <p:spPr>
          <a:xfrm>
            <a:off x="4539559" y="1309642"/>
            <a:ext cx="2757584" cy="278927"/>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1DCD5F0D-42B3-69E5-15BB-5600BD8F9942}"/>
              </a:ext>
            </a:extLst>
          </p:cNvPr>
          <p:cNvSpPr/>
          <p:nvPr/>
        </p:nvSpPr>
        <p:spPr>
          <a:xfrm>
            <a:off x="4560391" y="1586880"/>
            <a:ext cx="1535609" cy="245258"/>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0F845D93-203D-E0EF-C1CF-41714CC5CAB2}"/>
              </a:ext>
            </a:extLst>
          </p:cNvPr>
          <p:cNvSpPr/>
          <p:nvPr/>
        </p:nvSpPr>
        <p:spPr>
          <a:xfrm>
            <a:off x="3444132" y="3340934"/>
            <a:ext cx="685143" cy="710357"/>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0C99F5C-AA6F-DD09-97DB-4DF205228068}"/>
              </a:ext>
            </a:extLst>
          </p:cNvPr>
          <p:cNvSpPr/>
          <p:nvPr/>
        </p:nvSpPr>
        <p:spPr>
          <a:xfrm>
            <a:off x="6201325" y="3593683"/>
            <a:ext cx="1143572" cy="457608"/>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590AD71B-CAA5-F0A8-D4E4-FAAB06C5E5EF}"/>
              </a:ext>
            </a:extLst>
          </p:cNvPr>
          <p:cNvSpPr/>
          <p:nvPr/>
        </p:nvSpPr>
        <p:spPr>
          <a:xfrm>
            <a:off x="7344896" y="3366864"/>
            <a:ext cx="803741" cy="687053"/>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6DBF5DF9-4312-20F7-5D07-2D95995BFD7D}"/>
              </a:ext>
            </a:extLst>
          </p:cNvPr>
          <p:cNvSpPr/>
          <p:nvPr/>
        </p:nvSpPr>
        <p:spPr>
          <a:xfrm>
            <a:off x="4124167" y="3860310"/>
            <a:ext cx="457445" cy="193606"/>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Arrow Connector 41">
            <a:extLst>
              <a:ext uri="{FF2B5EF4-FFF2-40B4-BE49-F238E27FC236}">
                <a16:creationId xmlns:a16="http://schemas.microsoft.com/office/drawing/2014/main" id="{F527A11E-4557-60B6-9200-B003AE23C390}"/>
              </a:ext>
            </a:extLst>
          </p:cNvPr>
          <p:cNvCxnSpPr>
            <a:cxnSpLocks noChangeAspect="1"/>
          </p:cNvCxnSpPr>
          <p:nvPr/>
        </p:nvCxnSpPr>
        <p:spPr>
          <a:xfrm>
            <a:off x="6700046" y="1596514"/>
            <a:ext cx="0" cy="252000"/>
          </a:xfrm>
          <a:prstGeom prst="straightConnector1">
            <a:avLst/>
          </a:prstGeom>
          <a:ln w="28575">
            <a:solidFill>
              <a:srgbClr val="001D8B"/>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7A3AF92C-33F1-0560-BC08-D4707361CAA5}"/>
              </a:ext>
            </a:extLst>
          </p:cNvPr>
          <p:cNvCxnSpPr>
            <a:cxnSpLocks noChangeAspect="1"/>
          </p:cNvCxnSpPr>
          <p:nvPr/>
        </p:nvCxnSpPr>
        <p:spPr>
          <a:xfrm>
            <a:off x="6037876" y="1794649"/>
            <a:ext cx="0" cy="324000"/>
          </a:xfrm>
          <a:prstGeom prst="straightConnector1">
            <a:avLst/>
          </a:prstGeom>
          <a:ln w="28575">
            <a:solidFill>
              <a:srgbClr val="001D8B"/>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F3149775-4F8F-066A-B5FC-8B79C75A8873}"/>
              </a:ext>
            </a:extLst>
          </p:cNvPr>
          <p:cNvCxnSpPr>
            <a:cxnSpLocks noChangeAspect="1"/>
          </p:cNvCxnSpPr>
          <p:nvPr/>
        </p:nvCxnSpPr>
        <p:spPr>
          <a:xfrm>
            <a:off x="4751691" y="1762869"/>
            <a:ext cx="0" cy="252000"/>
          </a:xfrm>
          <a:prstGeom prst="straightConnector1">
            <a:avLst/>
          </a:prstGeom>
          <a:ln w="28575">
            <a:solidFill>
              <a:srgbClr val="001D8B"/>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F09E3D8C-73FC-2A55-EAA5-F40614F49BD9}"/>
              </a:ext>
            </a:extLst>
          </p:cNvPr>
          <p:cNvCxnSpPr>
            <a:cxnSpLocks noChangeAspect="1"/>
          </p:cNvCxnSpPr>
          <p:nvPr/>
        </p:nvCxnSpPr>
        <p:spPr>
          <a:xfrm>
            <a:off x="7297821" y="1547904"/>
            <a:ext cx="0" cy="252000"/>
          </a:xfrm>
          <a:prstGeom prst="straightConnector1">
            <a:avLst/>
          </a:prstGeom>
          <a:ln w="28575">
            <a:solidFill>
              <a:srgbClr val="001D8B"/>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4F56F19B-508D-F53E-624D-AB5034106D69}"/>
              </a:ext>
            </a:extLst>
          </p:cNvPr>
          <p:cNvSpPr/>
          <p:nvPr/>
        </p:nvSpPr>
        <p:spPr>
          <a:xfrm>
            <a:off x="3442848" y="1284242"/>
            <a:ext cx="696583" cy="522134"/>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D5A018C5-4BC6-35E1-B7DF-09430273B6A0}"/>
              </a:ext>
            </a:extLst>
          </p:cNvPr>
          <p:cNvGrpSpPr/>
          <p:nvPr/>
        </p:nvGrpSpPr>
        <p:grpSpPr>
          <a:xfrm>
            <a:off x="8506296" y="2357629"/>
            <a:ext cx="1490108" cy="557254"/>
            <a:chOff x="8506296" y="2311135"/>
            <a:chExt cx="1490108" cy="557254"/>
          </a:xfrm>
        </p:grpSpPr>
        <p:cxnSp>
          <p:nvCxnSpPr>
            <p:cNvPr id="58" name="Straight Arrow Connector 57">
              <a:extLst>
                <a:ext uri="{FF2B5EF4-FFF2-40B4-BE49-F238E27FC236}">
                  <a16:creationId xmlns:a16="http://schemas.microsoft.com/office/drawing/2014/main" id="{20B78D06-57CD-B7F5-0143-00614B05F87F}"/>
                </a:ext>
              </a:extLst>
            </p:cNvPr>
            <p:cNvCxnSpPr>
              <a:cxnSpLocks/>
            </p:cNvCxnSpPr>
            <p:nvPr/>
          </p:nvCxnSpPr>
          <p:spPr>
            <a:xfrm>
              <a:off x="8506296" y="2311135"/>
              <a:ext cx="0" cy="496649"/>
            </a:xfrm>
            <a:prstGeom prst="straightConnector1">
              <a:avLst/>
            </a:prstGeom>
            <a:ln w="28575">
              <a:solidFill>
                <a:srgbClr val="6900B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04838FF4-8CD3-A455-C676-4E27528FF7FA}"/>
                </a:ext>
              </a:extLst>
            </p:cNvPr>
            <p:cNvSpPr txBox="1"/>
            <p:nvPr/>
          </p:nvSpPr>
          <p:spPr>
            <a:xfrm>
              <a:off x="8527775" y="2529835"/>
              <a:ext cx="1468629" cy="338554"/>
            </a:xfrm>
            <a:prstGeom prst="rect">
              <a:avLst/>
            </a:prstGeom>
            <a:noFill/>
          </p:spPr>
          <p:txBody>
            <a:bodyPr wrap="square">
              <a:spAutoFit/>
            </a:bodyPr>
            <a:lstStyle/>
            <a:p>
              <a:r>
                <a:rPr lang="en-US" sz="1600" b="1" dirty="0">
                  <a:solidFill>
                    <a:srgbClr val="6900B9"/>
                  </a:solidFill>
                  <a:latin typeface="Gill Sans Nova Light" panose="020B0302020104020203" pitchFamily="34" charset="0"/>
                </a:rPr>
                <a:t>brine</a:t>
              </a:r>
              <a:endParaRPr lang="en-US" sz="1600" b="1" dirty="0">
                <a:solidFill>
                  <a:srgbClr val="6900B9"/>
                </a:solidFill>
              </a:endParaRPr>
            </a:p>
          </p:txBody>
        </p:sp>
      </p:grpSp>
      <p:sp>
        <p:nvSpPr>
          <p:cNvPr id="60" name="Rectangle 59">
            <a:extLst>
              <a:ext uri="{FF2B5EF4-FFF2-40B4-BE49-F238E27FC236}">
                <a16:creationId xmlns:a16="http://schemas.microsoft.com/office/drawing/2014/main" id="{E257A31C-A53C-3496-9788-2FCBA78365AC}"/>
              </a:ext>
            </a:extLst>
          </p:cNvPr>
          <p:cNvSpPr/>
          <p:nvPr/>
        </p:nvSpPr>
        <p:spPr>
          <a:xfrm>
            <a:off x="3458380" y="158932"/>
            <a:ext cx="681051" cy="315317"/>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52280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5684</TotalTime>
  <Words>2161</Words>
  <Application>Microsoft Macintosh PowerPoint</Application>
  <PresentationFormat>Widescreen</PresentationFormat>
  <Paragraphs>200</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Gill Sans Nova Light</vt:lpstr>
      <vt:lpstr>Times</vt:lpstr>
      <vt:lpstr>Office Theme</vt:lpstr>
      <vt:lpstr>Southern Ocean CO2 draw down and release on glacial-interglacial timescales</vt:lpstr>
      <vt:lpstr>Southern Ocean key to glacial-interglacial climate change</vt:lpstr>
      <vt:lpstr>Southern Ocean and Carbon: a conduit between surface and deep</vt:lpstr>
      <vt:lpstr>New records reflect physical, biogeochemical processes at play in deep-sea, ice age CO2 storage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Same sense of change in millennial-scale variations</vt:lpstr>
      <vt:lpstr>Same sense of change in millennial-scale variations</vt:lpstr>
      <vt:lpstr>Same sense of change in millennial-scale variations</vt:lpstr>
      <vt:lpstr>Same sense of change in millennial-scale variations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Madison Shankle</dc:creator>
  <cp:lastModifiedBy>Madison Shankle</cp:lastModifiedBy>
  <cp:revision>558</cp:revision>
  <dcterms:created xsi:type="dcterms:W3CDTF">2022-05-10T10:34:56Z</dcterms:created>
  <dcterms:modified xsi:type="dcterms:W3CDTF">2022-05-23T10:58:22Z</dcterms:modified>
</cp:coreProperties>
</file>