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1" r:id="rId4"/>
    <p:sldId id="272" r:id="rId5"/>
    <p:sldId id="260" r:id="rId6"/>
    <p:sldId id="263" r:id="rId7"/>
    <p:sldId id="264" r:id="rId8"/>
    <p:sldId id="270" r:id="rId9"/>
    <p:sldId id="268" r:id="rId10"/>
    <p:sldId id="265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1C0E4-5BBD-42A3-A85E-2271D4653A4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11A4E-1B8E-4188-89D4-798BCDEA2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2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7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1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2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6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5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6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3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98095-7E73-44F5-9A6D-76BADC6ABF9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30E9A-1974-4210-841C-0632323B9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7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hyperlink" Target="mailto:D_nadal@ub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zenodo.org/record/4570157#.YoNqH1RBxEZ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.sv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4 Conector recto">
            <a:extLst>
              <a:ext uri="{FF2B5EF4-FFF2-40B4-BE49-F238E27FC236}">
                <a16:creationId xmlns:a16="http://schemas.microsoft.com/office/drawing/2014/main" id="{9AC68B78-1300-4D05-AFE3-0077928951C7}"/>
              </a:ext>
            </a:extLst>
          </p:cNvPr>
          <p:cNvCxnSpPr>
            <a:cxnSpLocks/>
          </p:cNvCxnSpPr>
          <p:nvPr/>
        </p:nvCxnSpPr>
        <p:spPr>
          <a:xfrm>
            <a:off x="3134319" y="5286555"/>
            <a:ext cx="0" cy="138431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15 CuadroTexto">
            <a:extLst>
              <a:ext uri="{FF2B5EF4-FFF2-40B4-BE49-F238E27FC236}">
                <a16:creationId xmlns:a16="http://schemas.microsoft.com/office/drawing/2014/main" id="{CD43D76F-82EC-42D6-83F7-7E260F7A2E4E}"/>
              </a:ext>
            </a:extLst>
          </p:cNvPr>
          <p:cNvSpPr txBox="1"/>
          <p:nvPr/>
        </p:nvSpPr>
        <p:spPr>
          <a:xfrm>
            <a:off x="3574243" y="5285530"/>
            <a:ext cx="534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Daniel Nadal-Sala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d.nadal@kit.edu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" name="19 Conector recto">
            <a:extLst>
              <a:ext uri="{FF2B5EF4-FFF2-40B4-BE49-F238E27FC236}">
                <a16:creationId xmlns:a16="http://schemas.microsoft.com/office/drawing/2014/main" id="{B62F5E97-3B4B-4731-909B-12729D01FC55}"/>
              </a:ext>
            </a:extLst>
          </p:cNvPr>
          <p:cNvCxnSpPr>
            <a:cxnSpLocks/>
          </p:cNvCxnSpPr>
          <p:nvPr/>
        </p:nvCxnSpPr>
        <p:spPr>
          <a:xfrm>
            <a:off x="3286719" y="5286555"/>
            <a:ext cx="0" cy="13843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2810E28-FF45-4C5B-8265-09BA02C76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" y="5286555"/>
            <a:ext cx="1499518" cy="1463323"/>
          </a:xfrm>
          <a:prstGeom prst="rect">
            <a:avLst/>
          </a:prstGeom>
        </p:spPr>
      </p:pic>
      <p:sp>
        <p:nvSpPr>
          <p:cNvPr id="10" name="26 CuadroTexto">
            <a:extLst>
              <a:ext uri="{FF2B5EF4-FFF2-40B4-BE49-F238E27FC236}">
                <a16:creationId xmlns:a16="http://schemas.microsoft.com/office/drawing/2014/main" id="{7BD139F2-AFC6-4A3F-9470-E784600B9C40}"/>
              </a:ext>
            </a:extLst>
          </p:cNvPr>
          <p:cNvSpPr txBox="1"/>
          <p:nvPr/>
        </p:nvSpPr>
        <p:spPr>
          <a:xfrm>
            <a:off x="378700" y="2348093"/>
            <a:ext cx="8386599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Do Landsat satellite estimates of canopy disturbance reproduce tree mortality rates observed from forest inventories across Spain?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D109F0-DB75-4FF5-9B1F-A90938AF6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1667358" y="5636849"/>
            <a:ext cx="1259866" cy="705271"/>
          </a:xfrm>
          <a:prstGeom prst="rect">
            <a:avLst/>
          </a:prstGeom>
        </p:spPr>
      </p:pic>
      <p:sp>
        <p:nvSpPr>
          <p:cNvPr id="12" name="11 CuadroTexto">
            <a:extLst>
              <a:ext uri="{FF2B5EF4-FFF2-40B4-BE49-F238E27FC236}">
                <a16:creationId xmlns:a16="http://schemas.microsoft.com/office/drawing/2014/main" id="{8B4B1585-1DDE-4189-8912-869FC684ECC7}"/>
              </a:ext>
            </a:extLst>
          </p:cNvPr>
          <p:cNvSpPr txBox="1"/>
          <p:nvPr/>
        </p:nvSpPr>
        <p:spPr>
          <a:xfrm>
            <a:off x="3560194" y="5728188"/>
            <a:ext cx="547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Cornelius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Senf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Thomas Pugh, Nadine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Ruehr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Julen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Astigarraga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Paloma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Ruiz-Benito, Miguel A. Zabala, Adriane Esquivel-Muelbert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1 CuadroTexto">
            <a:extLst>
              <a:ext uri="{FF2B5EF4-FFF2-40B4-BE49-F238E27FC236}">
                <a16:creationId xmlns:a16="http://schemas.microsoft.com/office/drawing/2014/main" id="{3362937C-4EE4-4E74-ABAB-0F2BCACD3E44}"/>
              </a:ext>
            </a:extLst>
          </p:cNvPr>
          <p:cNvSpPr txBox="1"/>
          <p:nvPr/>
        </p:nvSpPr>
        <p:spPr>
          <a:xfrm>
            <a:off x="3574243" y="6383221"/>
            <a:ext cx="534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EGU meeting, Vienna, May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CAFE6B-28DA-444A-A37B-A970BF1F7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946" y="897685"/>
            <a:ext cx="1834104" cy="1062702"/>
          </a:xfrm>
          <a:prstGeom prst="rect">
            <a:avLst/>
          </a:prstGeom>
        </p:spPr>
      </p:pic>
      <p:pic>
        <p:nvPicPr>
          <p:cNvPr id="3" name="Graphic 2" descr="Satellite">
            <a:extLst>
              <a:ext uri="{FF2B5EF4-FFF2-40B4-BE49-F238E27FC236}">
                <a16:creationId xmlns:a16="http://schemas.microsoft.com/office/drawing/2014/main" id="{6EFF5A23-BACF-4939-82D0-914F8F02E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9126" y="143764"/>
            <a:ext cx="525294" cy="5252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30BA1E-579B-4280-ACE4-DD1436BC1361}"/>
              </a:ext>
            </a:extLst>
          </p:cNvPr>
          <p:cNvSpPr/>
          <p:nvPr/>
        </p:nvSpPr>
        <p:spPr>
          <a:xfrm>
            <a:off x="3723036" y="612156"/>
            <a:ext cx="1766013" cy="218741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3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4 Conector recto">
            <a:extLst>
              <a:ext uri="{FF2B5EF4-FFF2-40B4-BE49-F238E27FC236}">
                <a16:creationId xmlns:a16="http://schemas.microsoft.com/office/drawing/2014/main" id="{F567EF09-49E5-410F-B308-B51977C5CBE6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9 Conector recto">
            <a:extLst>
              <a:ext uri="{FF2B5EF4-FFF2-40B4-BE49-F238E27FC236}">
                <a16:creationId xmlns:a16="http://schemas.microsoft.com/office/drawing/2014/main" id="{6AA16C06-6C9D-4A17-97C6-C47A83F0ABA4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14F33D5-B200-484D-8062-DBA7D5747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7F719-1EC5-481E-A4C8-CFBBD8D9F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96836-0826-4B5C-8DF1-31B663BE1A38}"/>
              </a:ext>
            </a:extLst>
          </p:cNvPr>
          <p:cNvSpPr txBox="1"/>
          <p:nvPr/>
        </p:nvSpPr>
        <p:spPr>
          <a:xfrm>
            <a:off x="2193820" y="191315"/>
            <a:ext cx="681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Conclusions and lessons learned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BCD478-1A7D-4EC2-8543-8097CEC4C5BA}"/>
              </a:ext>
            </a:extLst>
          </p:cNvPr>
          <p:cNvSpPr/>
          <p:nvPr/>
        </p:nvSpPr>
        <p:spPr>
          <a:xfrm>
            <a:off x="457200" y="1486588"/>
            <a:ext cx="85530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Good correlation with NFI’s mortality, with some uncertainties</a:t>
            </a:r>
          </a:p>
          <a:p>
            <a:endParaRPr lang="de-DE" sz="2400" dirty="0"/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Sources of uncertainty: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Changes in satellite calibrations (Landsat)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Low density of NFI’s per pixel (NFI)</a:t>
            </a:r>
          </a:p>
          <a:p>
            <a:endParaRPr lang="de-DE" sz="2400" dirty="0"/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These results open the door to implement the analysis at broader regional level.</a:t>
            </a:r>
          </a:p>
        </p:txBody>
      </p:sp>
    </p:spTree>
    <p:extLst>
      <p:ext uri="{BB962C8B-B14F-4D97-AF65-F5344CB8AC3E}">
        <p14:creationId xmlns:p14="http://schemas.microsoft.com/office/powerpoint/2010/main" val="310263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931CFBD9-6F94-4B97-A901-F1EE5DFF7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-15468"/>
            <a:ext cx="9131866" cy="687346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06A671-389E-48E4-A38E-D496A77F430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326623" y="183194"/>
            <a:ext cx="6478621" cy="4102587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 marL="0" indent="0" algn="ctr">
              <a:buNone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  <a:p>
            <a:pPr marL="0" indent="0" algn="ctr">
              <a:buNone/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Gràcies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per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atenció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Gracias por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4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4 Conector recto">
            <a:extLst>
              <a:ext uri="{FF2B5EF4-FFF2-40B4-BE49-F238E27FC236}">
                <a16:creationId xmlns:a16="http://schemas.microsoft.com/office/drawing/2014/main" id="{F567EF09-49E5-410F-B308-B51977C5CBE6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9 Conector recto">
            <a:extLst>
              <a:ext uri="{FF2B5EF4-FFF2-40B4-BE49-F238E27FC236}">
                <a16:creationId xmlns:a16="http://schemas.microsoft.com/office/drawing/2014/main" id="{6AA16C06-6C9D-4A17-97C6-C47A83F0ABA4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14F33D5-B200-484D-8062-DBA7D5747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7F719-1EC5-481E-A4C8-CFBBD8D9F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96836-0826-4B5C-8DF1-31B663BE1A38}"/>
              </a:ext>
            </a:extLst>
          </p:cNvPr>
          <p:cNvSpPr txBox="1"/>
          <p:nvPr/>
        </p:nvSpPr>
        <p:spPr>
          <a:xfrm>
            <a:off x="2179782" y="173927"/>
            <a:ext cx="681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Widespread (and increasing) tree mortality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5F27D9-B8A3-4881-830F-667D50256BDF}"/>
              </a:ext>
            </a:extLst>
          </p:cNvPr>
          <p:cNvGrpSpPr/>
          <p:nvPr/>
        </p:nvGrpSpPr>
        <p:grpSpPr>
          <a:xfrm>
            <a:off x="737638" y="898975"/>
            <a:ext cx="7647605" cy="2893953"/>
            <a:chOff x="382292" y="2553403"/>
            <a:chExt cx="8578319" cy="34777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481DE-5AE4-4BF2-B4BD-F28A66426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90" t="28765" r="34333" b="27143"/>
            <a:stretch/>
          </p:blipFill>
          <p:spPr>
            <a:xfrm>
              <a:off x="382292" y="2553403"/>
              <a:ext cx="8578319" cy="347774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55941DF-26AA-4260-AC8E-D13450BA3DAA}"/>
                </a:ext>
              </a:extLst>
            </p:cNvPr>
            <p:cNvSpPr txBox="1"/>
            <p:nvPr/>
          </p:nvSpPr>
          <p:spPr>
            <a:xfrm>
              <a:off x="3516130" y="5573950"/>
              <a:ext cx="4830938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International Tree Mortality Network (www.tree-mortality.net)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BD5FA1-1989-4E12-ABDA-6E0ADCDE171B}"/>
              </a:ext>
            </a:extLst>
          </p:cNvPr>
          <p:cNvGrpSpPr/>
          <p:nvPr/>
        </p:nvGrpSpPr>
        <p:grpSpPr>
          <a:xfrm>
            <a:off x="872536" y="3876269"/>
            <a:ext cx="8178887" cy="2917120"/>
            <a:chOff x="872536" y="3856813"/>
            <a:chExt cx="8178887" cy="2917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378D39-491B-4E73-A5E4-C6167F798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536" y="3856813"/>
              <a:ext cx="7239199" cy="2574236"/>
            </a:xfrm>
            <a:prstGeom prst="rect">
              <a:avLst/>
            </a:prstGeom>
          </p:spPr>
        </p:pic>
        <p:sp>
          <p:nvSpPr>
            <p:cNvPr id="13" name="123 CuadroTexto">
              <a:extLst>
                <a:ext uri="{FF2B5EF4-FFF2-40B4-BE49-F238E27FC236}">
                  <a16:creationId xmlns:a16="http://schemas.microsoft.com/office/drawing/2014/main" id="{B66FABC8-49F1-48DF-A06F-8EA31092D5F5}"/>
                </a:ext>
              </a:extLst>
            </p:cNvPr>
            <p:cNvSpPr txBox="1"/>
            <p:nvPr/>
          </p:nvSpPr>
          <p:spPr>
            <a:xfrm>
              <a:off x="6245162" y="6496934"/>
              <a:ext cx="28062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Senf and Seidl, 2018 (Biogeosciences)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97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4 Conector recto">
            <a:extLst>
              <a:ext uri="{FF2B5EF4-FFF2-40B4-BE49-F238E27FC236}">
                <a16:creationId xmlns:a16="http://schemas.microsoft.com/office/drawing/2014/main" id="{F567EF09-49E5-410F-B308-B51977C5CBE6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9 Conector recto">
            <a:extLst>
              <a:ext uri="{FF2B5EF4-FFF2-40B4-BE49-F238E27FC236}">
                <a16:creationId xmlns:a16="http://schemas.microsoft.com/office/drawing/2014/main" id="{6AA16C06-6C9D-4A17-97C6-C47A83F0ABA4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14F33D5-B200-484D-8062-DBA7D5747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7F719-1EC5-481E-A4C8-CFBBD8D9F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96836-0826-4B5C-8DF1-31B663BE1A38}"/>
              </a:ext>
            </a:extLst>
          </p:cNvPr>
          <p:cNvSpPr txBox="1"/>
          <p:nvPr/>
        </p:nvSpPr>
        <p:spPr>
          <a:xfrm>
            <a:off x="2179782" y="173927"/>
            <a:ext cx="681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Objectives: Landsat observations validation with NFIs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062F2A-89DC-4A8D-98A1-61B707F8B26A}"/>
              </a:ext>
            </a:extLst>
          </p:cNvPr>
          <p:cNvGrpSpPr/>
          <p:nvPr/>
        </p:nvGrpSpPr>
        <p:grpSpPr>
          <a:xfrm>
            <a:off x="404970" y="1081797"/>
            <a:ext cx="4887134" cy="3016640"/>
            <a:chOff x="3230872" y="775284"/>
            <a:chExt cx="5765331" cy="32429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8A0471-E2DA-4BF7-822D-CEECE124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872" y="775284"/>
              <a:ext cx="5765331" cy="32429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AAF9FF-8A4D-4DB0-B0CC-649C54EF9679}"/>
                </a:ext>
              </a:extLst>
            </p:cNvPr>
            <p:cNvSpPr txBox="1"/>
            <p:nvPr/>
          </p:nvSpPr>
          <p:spPr>
            <a:xfrm>
              <a:off x="3278954" y="3772061"/>
              <a:ext cx="10070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NASA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CD7A6D-A166-4906-9B0C-A2E18DE20B53}"/>
              </a:ext>
            </a:extLst>
          </p:cNvPr>
          <p:cNvGrpSpPr/>
          <p:nvPr/>
        </p:nvGrpSpPr>
        <p:grpSpPr>
          <a:xfrm>
            <a:off x="3784730" y="3429000"/>
            <a:ext cx="5051813" cy="3016642"/>
            <a:chOff x="845479" y="3596812"/>
            <a:chExt cx="5051813" cy="30166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458AB3-B665-4108-8196-7B6A53711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 b="7438"/>
            <a:stretch/>
          </p:blipFill>
          <p:spPr>
            <a:xfrm>
              <a:off x="845479" y="3596812"/>
              <a:ext cx="5051813" cy="301664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EBCE6A-5FB1-454C-8070-1D794E648C93}"/>
                </a:ext>
              </a:extLst>
            </p:cNvPr>
            <p:cNvSpPr txBox="1"/>
            <p:nvPr/>
          </p:nvSpPr>
          <p:spPr>
            <a:xfrm>
              <a:off x="2517841" y="6367233"/>
              <a:ext cx="33794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Apostol et al., 2018 (Annals of Forest Research)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28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551C7E-AB1A-4F55-A42C-440B08751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9" t="19560" r="48830" b="11231"/>
          <a:stretch/>
        </p:blipFill>
        <p:spPr>
          <a:xfrm>
            <a:off x="207188" y="1625802"/>
            <a:ext cx="4104821" cy="4250987"/>
          </a:xfrm>
          <a:prstGeom prst="rect">
            <a:avLst/>
          </a:prstGeom>
        </p:spPr>
      </p:pic>
      <p:cxnSp>
        <p:nvCxnSpPr>
          <p:cNvPr id="5" name="14 Conector recto">
            <a:extLst>
              <a:ext uri="{FF2B5EF4-FFF2-40B4-BE49-F238E27FC236}">
                <a16:creationId xmlns:a16="http://schemas.microsoft.com/office/drawing/2014/main" id="{A6A33780-40B4-4BB7-9C40-E5F97C35258B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 Conector recto">
            <a:extLst>
              <a:ext uri="{FF2B5EF4-FFF2-40B4-BE49-F238E27FC236}">
                <a16:creationId xmlns:a16="http://schemas.microsoft.com/office/drawing/2014/main" id="{C593756E-C257-41CC-9F6E-75EB058CC0DD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8435CD4-A386-4022-A2BE-213C147D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B4807-9DD2-4F57-AEB3-A0E0E6963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975341-C83E-45AD-9B32-3212EDF3B74D}"/>
              </a:ext>
            </a:extLst>
          </p:cNvPr>
          <p:cNvSpPr txBox="1"/>
          <p:nvPr/>
        </p:nvSpPr>
        <p:spPr>
          <a:xfrm>
            <a:off x="2179782" y="173927"/>
            <a:ext cx="681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Disturbance map for European forests</a:t>
            </a:r>
          </a:p>
        </p:txBody>
      </p:sp>
      <p:sp>
        <p:nvSpPr>
          <p:cNvPr id="10" name="123 CuadroTexto">
            <a:extLst>
              <a:ext uri="{FF2B5EF4-FFF2-40B4-BE49-F238E27FC236}">
                <a16:creationId xmlns:a16="http://schemas.microsoft.com/office/drawing/2014/main" id="{791B413C-4D83-4E37-B4FC-E83439A07382}"/>
              </a:ext>
            </a:extLst>
          </p:cNvPr>
          <p:cNvSpPr txBox="1"/>
          <p:nvPr/>
        </p:nvSpPr>
        <p:spPr>
          <a:xfrm>
            <a:off x="207188" y="6047047"/>
            <a:ext cx="33044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200" i="1" dirty="0">
                <a:latin typeface="Arial" panose="020B0604020202020204" pitchFamily="34" charset="0"/>
                <a:cs typeface="Arial" panose="020B0604020202020204" pitchFamily="34" charset="0"/>
              </a:rPr>
              <a:t>Senf and Seidl, 2020 (Nature Sustainability)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03AE4B-0984-46DE-8FE7-5FE3B2FC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32" t="19559" r="30901" b="68847"/>
          <a:stretch/>
        </p:blipFill>
        <p:spPr>
          <a:xfrm>
            <a:off x="249172" y="1662597"/>
            <a:ext cx="1731019" cy="649809"/>
          </a:xfrm>
          <a:prstGeom prst="rect">
            <a:avLst/>
          </a:prstGeom>
        </p:spPr>
      </p:pic>
      <p:sp>
        <p:nvSpPr>
          <p:cNvPr id="12" name="123 CuadroTexto">
            <a:extLst>
              <a:ext uri="{FF2B5EF4-FFF2-40B4-BE49-F238E27FC236}">
                <a16:creationId xmlns:a16="http://schemas.microsoft.com/office/drawing/2014/main" id="{A9B0451E-B330-4A46-AF91-A1F9764E7DB7}"/>
              </a:ext>
            </a:extLst>
          </p:cNvPr>
          <p:cNvSpPr txBox="1"/>
          <p:nvPr/>
        </p:nvSpPr>
        <p:spPr>
          <a:xfrm>
            <a:off x="249172" y="1189442"/>
            <a:ext cx="39823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Period covered: 1984-2016</a:t>
            </a:r>
          </a:p>
        </p:txBody>
      </p:sp>
      <p:sp>
        <p:nvSpPr>
          <p:cNvPr id="13" name="123 CuadroTexto">
            <a:extLst>
              <a:ext uri="{FF2B5EF4-FFF2-40B4-BE49-F238E27FC236}">
                <a16:creationId xmlns:a16="http://schemas.microsoft.com/office/drawing/2014/main" id="{07D7658B-1706-463A-AD37-AB77AC5CFE02}"/>
              </a:ext>
            </a:extLst>
          </p:cNvPr>
          <p:cNvSpPr txBox="1"/>
          <p:nvPr/>
        </p:nvSpPr>
        <p:spPr>
          <a:xfrm>
            <a:off x="4673375" y="1332594"/>
            <a:ext cx="4322828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Annual registers of canopy disturbance:</a:t>
            </a:r>
          </a:p>
          <a:p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Calculated from Landsat satellite images</a:t>
            </a:r>
          </a:p>
          <a:p>
            <a:pPr marL="285750" indent="-285750">
              <a:buFontTx/>
              <a:buChar char="-"/>
            </a:pP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30 m resolution</a:t>
            </a:r>
          </a:p>
          <a:p>
            <a:pPr marL="285750" indent="-285750">
              <a:buFontTx/>
              <a:buChar char="-"/>
            </a:pP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Recorded as the year of last disturbance</a:t>
            </a:r>
          </a:p>
          <a:p>
            <a:pPr marL="285750" indent="-285750">
              <a:buFontTx/>
              <a:buChar char="-"/>
            </a:pP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Data available in Senf and Seidl, 2020 </a:t>
            </a:r>
            <a:r>
              <a:rPr lang="ca-ES" sz="1600" i="1" dirty="0">
                <a:latin typeface="Arial" panose="020B0604020202020204" pitchFamily="34" charset="0"/>
                <a:cs typeface="Arial" panose="020B0604020202020204" pitchFamily="34" charset="0"/>
              </a:rPr>
              <a:t>(Nature Sustainability) </a:t>
            </a:r>
            <a:r>
              <a:rPr lang="ca-ES" sz="16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https://zenodo.org/record/4570157#.YoNqH1RBxEZ</a:t>
            </a:r>
            <a:endParaRPr lang="ca-E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5622A7-D2CC-4D15-844C-F71B2EDAA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70" t="23847" r="37873" b="34620"/>
          <a:stretch/>
        </p:blipFill>
        <p:spPr>
          <a:xfrm>
            <a:off x="4673375" y="4781069"/>
            <a:ext cx="4104821" cy="179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05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57153A0F-53D2-475C-AB99-B7F038C370EA}"/>
              </a:ext>
            </a:extLst>
          </p:cNvPr>
          <p:cNvGrpSpPr/>
          <p:nvPr/>
        </p:nvGrpSpPr>
        <p:grpSpPr>
          <a:xfrm>
            <a:off x="226743" y="922134"/>
            <a:ext cx="4132820" cy="3492763"/>
            <a:chOff x="6852234" y="-44201"/>
            <a:chExt cx="4506359" cy="3775520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533CAC85-9D65-47EF-BD49-4031BBA58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0901" b="31861"/>
            <a:stretch/>
          </p:blipFill>
          <p:spPr>
            <a:xfrm>
              <a:off x="6852234" y="-44201"/>
              <a:ext cx="4506359" cy="377552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EF616E2-8D4A-4D7E-BAF8-712F7BFD778A}"/>
                </a:ext>
              </a:extLst>
            </p:cNvPr>
            <p:cNvSpPr txBox="1"/>
            <p:nvPr/>
          </p:nvSpPr>
          <p:spPr>
            <a:xfrm>
              <a:off x="9907056" y="2660611"/>
              <a:ext cx="1340557" cy="45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NFI2-3 Stands </a:t>
              </a: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(n = 45564)</a:t>
              </a:r>
            </a:p>
          </p:txBody>
        </p:sp>
      </p:grpSp>
      <p:cxnSp>
        <p:nvCxnSpPr>
          <p:cNvPr id="4" name="14 Conector recto">
            <a:extLst>
              <a:ext uri="{FF2B5EF4-FFF2-40B4-BE49-F238E27FC236}">
                <a16:creationId xmlns:a16="http://schemas.microsoft.com/office/drawing/2014/main" id="{F567EF09-49E5-410F-B308-B51977C5CBE6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9 Conector recto">
            <a:extLst>
              <a:ext uri="{FF2B5EF4-FFF2-40B4-BE49-F238E27FC236}">
                <a16:creationId xmlns:a16="http://schemas.microsoft.com/office/drawing/2014/main" id="{6AA16C06-6C9D-4A17-97C6-C47A83F0ABA4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14F33D5-B200-484D-8062-DBA7D5747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7F719-1EC5-481E-A4C8-CFBBD8D9FE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96836-0826-4B5C-8DF1-31B663BE1A38}"/>
              </a:ext>
            </a:extLst>
          </p:cNvPr>
          <p:cNvSpPr txBox="1"/>
          <p:nvPr/>
        </p:nvSpPr>
        <p:spPr>
          <a:xfrm>
            <a:off x="1915119" y="173927"/>
            <a:ext cx="7146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Mortality calculation from Spanish National Forest Inventories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4B028D-A835-4683-8C6C-94ADC27C1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80" y="4630517"/>
            <a:ext cx="2893319" cy="16764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DF6F204-EDB8-4DD1-9A63-78399FFF7BD8}"/>
              </a:ext>
            </a:extLst>
          </p:cNvPr>
          <p:cNvSpPr txBox="1"/>
          <p:nvPr/>
        </p:nvSpPr>
        <p:spPr>
          <a:xfrm>
            <a:off x="652340" y="6369332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Forest National Inventory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508925-A060-4E14-B6BB-7DDBB669386C}"/>
              </a:ext>
            </a:extLst>
          </p:cNvPr>
          <p:cNvSpPr txBox="1"/>
          <p:nvPr/>
        </p:nvSpPr>
        <p:spPr>
          <a:xfrm>
            <a:off x="5753122" y="6369332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Forest National Inventory 3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1A576481-5BED-4B22-BC99-A8C1DF8F3AB5}"/>
              </a:ext>
            </a:extLst>
          </p:cNvPr>
          <p:cNvSpPr/>
          <p:nvPr/>
        </p:nvSpPr>
        <p:spPr>
          <a:xfrm>
            <a:off x="4359563" y="5427224"/>
            <a:ext cx="498764" cy="27709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28BC3F-9FC4-410A-8DF6-190FA626BE68}"/>
              </a:ext>
            </a:extLst>
          </p:cNvPr>
          <p:cNvSpPr txBox="1"/>
          <p:nvPr/>
        </p:nvSpPr>
        <p:spPr>
          <a:xfrm>
            <a:off x="3832855" y="5728264"/>
            <a:ext cx="1478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 10 years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population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(no recruitment)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906A740-C680-43A6-8387-8D67BD425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704" y="4626262"/>
            <a:ext cx="2893318" cy="1680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088717B-972B-4BC8-A096-590DE521E817}"/>
                  </a:ext>
                </a:extLst>
              </p:cNvPr>
              <p:cNvSpPr txBox="1"/>
              <p:nvPr/>
            </p:nvSpPr>
            <p:spPr>
              <a:xfrm>
                <a:off x="4525260" y="2264158"/>
                <a:ext cx="4399217" cy="500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𝑀𝑜𝑟𝑡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𝑀𝑜𝑟𝑡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088717B-972B-4BC8-A096-590DE521E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260" y="2264158"/>
                <a:ext cx="4399217" cy="5000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99BDE07-22BF-4E32-8FD4-878565F82152}"/>
                  </a:ext>
                </a:extLst>
              </p:cNvPr>
              <p:cNvSpPr txBox="1"/>
              <p:nvPr/>
            </p:nvSpPr>
            <p:spPr>
              <a:xfrm>
                <a:off x="5235934" y="1435874"/>
                <a:ext cx="2977866" cy="617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𝑀𝑜𝑟𝑡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(1−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𝑠𝑢𝑟𝑣𝑖𝑣𝑜𝑟𝑠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𝑖𝑛𝑖𝑡𝑖𝑎𝑙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200" dirty="0"/>
                  <a:t>)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99BDE07-22BF-4E32-8FD4-878565F82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934" y="1435874"/>
                <a:ext cx="2977866" cy="617220"/>
              </a:xfrm>
              <a:prstGeom prst="rect">
                <a:avLst/>
              </a:prstGeom>
              <a:blipFill>
                <a:blip r:embed="rId9"/>
                <a:stretch>
                  <a:fillRect r="-2254"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BF23C57A-7285-495A-AEE2-962D549F9417}"/>
              </a:ext>
            </a:extLst>
          </p:cNvPr>
          <p:cNvSpPr/>
          <p:nvPr/>
        </p:nvSpPr>
        <p:spPr>
          <a:xfrm>
            <a:off x="6426269" y="3024704"/>
            <a:ext cx="26356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Kohyama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2018 (Methods Ecol.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Evol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262716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4 Conector recto">
            <a:extLst>
              <a:ext uri="{FF2B5EF4-FFF2-40B4-BE49-F238E27FC236}">
                <a16:creationId xmlns:a16="http://schemas.microsoft.com/office/drawing/2014/main" id="{F567EF09-49E5-410F-B308-B51977C5CBE6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9 Conector recto">
            <a:extLst>
              <a:ext uri="{FF2B5EF4-FFF2-40B4-BE49-F238E27FC236}">
                <a16:creationId xmlns:a16="http://schemas.microsoft.com/office/drawing/2014/main" id="{6AA16C06-6C9D-4A17-97C6-C47A83F0ABA4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14F33D5-B200-484D-8062-DBA7D5747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7F719-1EC5-481E-A4C8-CFBBD8D9F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96836-0826-4B5C-8DF1-31B663BE1A38}"/>
              </a:ext>
            </a:extLst>
          </p:cNvPr>
          <p:cNvSpPr txBox="1"/>
          <p:nvPr/>
        </p:nvSpPr>
        <p:spPr>
          <a:xfrm>
            <a:off x="2179782" y="173927"/>
            <a:ext cx="681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Results: Landsat vs NFI (0.25° x 0.25°)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7EAF16-AE1F-48D7-A228-5F073D917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77" b="6019"/>
          <a:stretch/>
        </p:blipFill>
        <p:spPr>
          <a:xfrm>
            <a:off x="332505" y="1093809"/>
            <a:ext cx="3547860" cy="3136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7D77D6-4A31-48FA-9073-32CBF6CD51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68" t="28232" r="1907" b="61296"/>
          <a:stretch/>
        </p:blipFill>
        <p:spPr>
          <a:xfrm>
            <a:off x="7842757" y="1629073"/>
            <a:ext cx="1025236" cy="498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C67F3A-EF93-47D8-AF7D-F019256E13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374" t="38656" r="10446" b="34729"/>
          <a:stretch/>
        </p:blipFill>
        <p:spPr>
          <a:xfrm>
            <a:off x="8129400" y="2176326"/>
            <a:ext cx="627759" cy="12676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6190C1-FB3A-41DB-9329-3D5D0FFEE3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77" b="6019"/>
          <a:stretch/>
        </p:blipFill>
        <p:spPr>
          <a:xfrm>
            <a:off x="4063514" y="1093811"/>
            <a:ext cx="3547861" cy="3136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44562D-E0E6-4105-8F05-710E86CC8D0D}"/>
              </a:ext>
            </a:extLst>
          </p:cNvPr>
          <p:cNvSpPr txBox="1"/>
          <p:nvPr/>
        </p:nvSpPr>
        <p:spPr>
          <a:xfrm>
            <a:off x="902166" y="755257"/>
            <a:ext cx="2866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Annual mortality from NFI 2-3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684CC4-5BAE-40B6-8D6B-3747A1E8536A}"/>
              </a:ext>
            </a:extLst>
          </p:cNvPr>
          <p:cNvSpPr txBox="1"/>
          <p:nvPr/>
        </p:nvSpPr>
        <p:spPr>
          <a:xfrm>
            <a:off x="4442371" y="755257"/>
            <a:ext cx="3264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Canopy disturbance from Landsat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102D60-D172-4576-AE4B-C7BB299D3E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1" t="1612" r="1687" b="2790"/>
          <a:stretch/>
        </p:blipFill>
        <p:spPr>
          <a:xfrm>
            <a:off x="2955636" y="4230259"/>
            <a:ext cx="2569071" cy="25492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BDB3C5-20FF-4889-B1B0-046EB6B4DA08}"/>
              </a:ext>
            </a:extLst>
          </p:cNvPr>
          <p:cNvSpPr txBox="1"/>
          <p:nvPr/>
        </p:nvSpPr>
        <p:spPr>
          <a:xfrm>
            <a:off x="4658637" y="4371136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 &lt; 0.01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 = 0.22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3DDD87-BE9B-4A52-8ADF-1744728B2916}"/>
              </a:ext>
            </a:extLst>
          </p:cNvPr>
          <p:cNvSpPr txBox="1"/>
          <p:nvPr/>
        </p:nvSpPr>
        <p:spPr>
          <a:xfrm>
            <a:off x="5763490" y="5182760"/>
            <a:ext cx="299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Underestimation by canopy disturbance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66C495-C489-488F-AB34-DF353AFF6879}"/>
              </a:ext>
            </a:extLst>
          </p:cNvPr>
          <p:cNvSpPr/>
          <p:nvPr/>
        </p:nvSpPr>
        <p:spPr>
          <a:xfrm>
            <a:off x="872536" y="1240359"/>
            <a:ext cx="817719" cy="8193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4D6090-C366-49B4-9513-599619ECEA0A}"/>
              </a:ext>
            </a:extLst>
          </p:cNvPr>
          <p:cNvSpPr/>
          <p:nvPr/>
        </p:nvSpPr>
        <p:spPr>
          <a:xfrm>
            <a:off x="4585032" y="1234688"/>
            <a:ext cx="817719" cy="8193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4 Conector recto">
            <a:extLst>
              <a:ext uri="{FF2B5EF4-FFF2-40B4-BE49-F238E27FC236}">
                <a16:creationId xmlns:a16="http://schemas.microsoft.com/office/drawing/2014/main" id="{F567EF09-49E5-410F-B308-B51977C5CBE6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9 Conector recto">
            <a:extLst>
              <a:ext uri="{FF2B5EF4-FFF2-40B4-BE49-F238E27FC236}">
                <a16:creationId xmlns:a16="http://schemas.microsoft.com/office/drawing/2014/main" id="{6AA16C06-6C9D-4A17-97C6-C47A83F0ABA4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14F33D5-B200-484D-8062-DBA7D5747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7F719-1EC5-481E-A4C8-CFBBD8D9F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6E11E-4F74-488C-AF34-47B54AE50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9" b="6223"/>
          <a:stretch/>
        </p:blipFill>
        <p:spPr>
          <a:xfrm>
            <a:off x="96235" y="2083110"/>
            <a:ext cx="3688817" cy="32062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6A2EE6-22A1-499E-B590-8E1DEE694BA1}"/>
              </a:ext>
            </a:extLst>
          </p:cNvPr>
          <p:cNvGrpSpPr/>
          <p:nvPr/>
        </p:nvGrpSpPr>
        <p:grpSpPr>
          <a:xfrm>
            <a:off x="3809807" y="2903672"/>
            <a:ext cx="931992" cy="1285739"/>
            <a:chOff x="3829470" y="1607128"/>
            <a:chExt cx="1136074" cy="15609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38F021-70F1-4171-8246-B438B728E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925" t="31141" r="1325" b="64593"/>
            <a:stretch/>
          </p:blipFill>
          <p:spPr>
            <a:xfrm>
              <a:off x="3829470" y="1607128"/>
              <a:ext cx="988292" cy="203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5559F6-805D-47AA-8CEE-176828C51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925" t="35020" r="1325" b="38413"/>
            <a:stretch/>
          </p:blipFill>
          <p:spPr>
            <a:xfrm>
              <a:off x="3977252" y="1902691"/>
              <a:ext cx="988292" cy="126538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BFCCF6-4660-4076-940C-4AE53C835AF7}"/>
              </a:ext>
            </a:extLst>
          </p:cNvPr>
          <p:cNvGrpSpPr/>
          <p:nvPr/>
        </p:nvGrpSpPr>
        <p:grpSpPr>
          <a:xfrm>
            <a:off x="4792969" y="2297710"/>
            <a:ext cx="4142455" cy="2916382"/>
            <a:chOff x="4841609" y="2025334"/>
            <a:chExt cx="4142455" cy="29163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AFA901-0D09-4470-BCEC-ED4167436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46" t="2060" r="1247" b="2917"/>
            <a:stretch/>
          </p:blipFill>
          <p:spPr>
            <a:xfrm>
              <a:off x="4841609" y="2025334"/>
              <a:ext cx="4142455" cy="29163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3518ED-C3DB-466D-B009-AC44A44E698C}"/>
                </a:ext>
              </a:extLst>
            </p:cNvPr>
            <p:cNvSpPr txBox="1"/>
            <p:nvPr/>
          </p:nvSpPr>
          <p:spPr>
            <a:xfrm>
              <a:off x="5900939" y="2174960"/>
              <a:ext cx="25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Landsat underestimates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EDFDA3-3620-4088-91E8-81DC2ADD0E8E}"/>
                </a:ext>
              </a:extLst>
            </p:cNvPr>
            <p:cNvSpPr txBox="1"/>
            <p:nvPr/>
          </p:nvSpPr>
          <p:spPr>
            <a:xfrm>
              <a:off x="5906537" y="4186006"/>
              <a:ext cx="25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Landsat overestimates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124089-2D51-4132-99F4-7B8A4A625654}"/>
              </a:ext>
            </a:extLst>
          </p:cNvPr>
          <p:cNvSpPr txBox="1"/>
          <p:nvPr/>
        </p:nvSpPr>
        <p:spPr>
          <a:xfrm>
            <a:off x="2179782" y="173927"/>
            <a:ext cx="681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Temporal bias in in the Landsat data before 1999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9A156-33DD-4CA9-88E2-C7976A814A44}"/>
              </a:ext>
            </a:extLst>
          </p:cNvPr>
          <p:cNvSpPr txBox="1"/>
          <p:nvPr/>
        </p:nvSpPr>
        <p:spPr>
          <a:xfrm>
            <a:off x="5307386" y="1809490"/>
            <a:ext cx="353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FNI mortality – Landsat disturbance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E3281-91DB-488D-B3FC-834C336288A7}"/>
              </a:ext>
            </a:extLst>
          </p:cNvPr>
          <p:cNvSpPr txBox="1"/>
          <p:nvPr/>
        </p:nvSpPr>
        <p:spPr>
          <a:xfrm>
            <a:off x="3620189" y="5644134"/>
            <a:ext cx="47852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Landsat 7 satellite launched at 1999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F9CA49-0C1B-4EDE-B64E-719DAB8C1153}"/>
              </a:ext>
            </a:extLst>
          </p:cNvPr>
          <p:cNvCxnSpPr>
            <a:cxnSpLocks/>
          </p:cNvCxnSpPr>
          <p:nvPr/>
        </p:nvCxnSpPr>
        <p:spPr>
          <a:xfrm>
            <a:off x="6011692" y="2825848"/>
            <a:ext cx="0" cy="26897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0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4 Conector recto">
            <a:extLst>
              <a:ext uri="{FF2B5EF4-FFF2-40B4-BE49-F238E27FC236}">
                <a16:creationId xmlns:a16="http://schemas.microsoft.com/office/drawing/2014/main" id="{F567EF09-49E5-410F-B308-B51977C5CBE6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9 Conector recto">
            <a:extLst>
              <a:ext uri="{FF2B5EF4-FFF2-40B4-BE49-F238E27FC236}">
                <a16:creationId xmlns:a16="http://schemas.microsoft.com/office/drawing/2014/main" id="{6AA16C06-6C9D-4A17-97C6-C47A83F0ABA4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14F33D5-B200-484D-8062-DBA7D5747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7F719-1EC5-481E-A4C8-CFBBD8D9F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416764-2172-4A5A-A8B4-949B1553E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74" y="1559278"/>
            <a:ext cx="4046947" cy="4046947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A4A83DE-1207-4194-9C62-05A8653A91DD}"/>
              </a:ext>
            </a:extLst>
          </p:cNvPr>
          <p:cNvSpPr/>
          <p:nvPr/>
        </p:nvSpPr>
        <p:spPr>
          <a:xfrm rot="10800000">
            <a:off x="649799" y="1702339"/>
            <a:ext cx="172575" cy="3258766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E1BE15EC-FC88-40B1-AA83-2C255AD1DAA2}"/>
              </a:ext>
            </a:extLst>
          </p:cNvPr>
          <p:cNvSpPr/>
          <p:nvPr/>
        </p:nvSpPr>
        <p:spPr>
          <a:xfrm rot="16200000">
            <a:off x="3046190" y="4066223"/>
            <a:ext cx="172575" cy="3258766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4A5756-7918-488D-8F8C-A50094E69C71}"/>
              </a:ext>
            </a:extLst>
          </p:cNvPr>
          <p:cNvSpPr txBox="1"/>
          <p:nvPr/>
        </p:nvSpPr>
        <p:spPr>
          <a:xfrm rot="16200000">
            <a:off x="-510148" y="3162445"/>
            <a:ext cx="19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Absolute difference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E18EC-8435-4B70-9D3D-3E3B52071AC0}"/>
              </a:ext>
            </a:extLst>
          </p:cNvPr>
          <p:cNvSpPr txBox="1"/>
          <p:nvPr/>
        </p:nvSpPr>
        <p:spPr>
          <a:xfrm>
            <a:off x="2111203" y="5781894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Representativity NFI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BB78A-167D-4C06-85A2-9C3B54D3B24C}"/>
              </a:ext>
            </a:extLst>
          </p:cNvPr>
          <p:cNvSpPr txBox="1"/>
          <p:nvPr/>
        </p:nvSpPr>
        <p:spPr>
          <a:xfrm>
            <a:off x="2179782" y="173927"/>
            <a:ext cx="681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Density of the NFI’s matters!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69B4D-493C-4097-BCFE-C1A4DCCDBCE0}"/>
              </a:ext>
            </a:extLst>
          </p:cNvPr>
          <p:cNvSpPr txBox="1"/>
          <p:nvPr/>
        </p:nvSpPr>
        <p:spPr>
          <a:xfrm>
            <a:off x="4995236" y="2516114"/>
            <a:ext cx="40009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+</a:t>
            </a:r>
            <a:r>
              <a:rPr lang="en-US" dirty="0"/>
              <a:t> inventories per forested area per pixel</a:t>
            </a:r>
          </a:p>
          <a:p>
            <a:pPr algn="ctr"/>
            <a:r>
              <a:rPr lang="en-US" sz="4000" dirty="0"/>
              <a:t> =</a:t>
            </a:r>
          </a:p>
          <a:p>
            <a:pPr algn="ctr"/>
            <a:r>
              <a:rPr lang="en-US" sz="3000" dirty="0"/>
              <a:t>-</a:t>
            </a:r>
            <a:r>
              <a:rPr lang="en-US" dirty="0"/>
              <a:t> Difference from satellite observations</a:t>
            </a:r>
          </a:p>
        </p:txBody>
      </p:sp>
    </p:spTree>
    <p:extLst>
      <p:ext uri="{BB962C8B-B14F-4D97-AF65-F5344CB8AC3E}">
        <p14:creationId xmlns:p14="http://schemas.microsoft.com/office/powerpoint/2010/main" val="325425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14 Conector recto">
            <a:extLst>
              <a:ext uri="{FF2B5EF4-FFF2-40B4-BE49-F238E27FC236}">
                <a16:creationId xmlns:a16="http://schemas.microsoft.com/office/drawing/2014/main" id="{CF87888F-6D72-42D8-B569-B49901731DC9}"/>
              </a:ext>
            </a:extLst>
          </p:cNvPr>
          <p:cNvCxnSpPr>
            <a:cxnSpLocks/>
          </p:cNvCxnSpPr>
          <p:nvPr/>
        </p:nvCxnSpPr>
        <p:spPr>
          <a:xfrm>
            <a:off x="1610319" y="174031"/>
            <a:ext cx="0" cy="434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19 Conector recto">
            <a:extLst>
              <a:ext uri="{FF2B5EF4-FFF2-40B4-BE49-F238E27FC236}">
                <a16:creationId xmlns:a16="http://schemas.microsoft.com/office/drawing/2014/main" id="{0E299B85-0D34-4CB8-84D5-28D22A0BF446}"/>
              </a:ext>
            </a:extLst>
          </p:cNvPr>
          <p:cNvCxnSpPr>
            <a:cxnSpLocks/>
          </p:cNvCxnSpPr>
          <p:nvPr/>
        </p:nvCxnSpPr>
        <p:spPr>
          <a:xfrm>
            <a:off x="1762719" y="174031"/>
            <a:ext cx="0" cy="434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DC04E8-ACF5-4196-8DED-6576847BC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" y="76225"/>
            <a:ext cx="645880" cy="630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A6F0B-DE90-4453-9EEC-929688F86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b="7876"/>
          <a:stretch/>
        </p:blipFill>
        <p:spPr>
          <a:xfrm>
            <a:off x="872536" y="239481"/>
            <a:ext cx="542656" cy="303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8427EB-D782-416C-BB96-94F3DEDEC71B}"/>
              </a:ext>
            </a:extLst>
          </p:cNvPr>
          <p:cNvSpPr txBox="1"/>
          <p:nvPr/>
        </p:nvSpPr>
        <p:spPr>
          <a:xfrm>
            <a:off x="2179782" y="173927"/>
            <a:ext cx="6816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Tree mortality vs Landsat canopy disturbance rates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B52FFD-0BE5-47E9-835E-9DA4ADBF5D9D}"/>
              </a:ext>
            </a:extLst>
          </p:cNvPr>
          <p:cNvGrpSpPr/>
          <p:nvPr/>
        </p:nvGrpSpPr>
        <p:grpSpPr>
          <a:xfrm>
            <a:off x="4625835" y="2058595"/>
            <a:ext cx="3920411" cy="3846099"/>
            <a:chOff x="4702904" y="1492625"/>
            <a:chExt cx="3577398" cy="35773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12E6DD-83C0-4FFB-BBF9-727670429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2904" y="1492625"/>
              <a:ext cx="3577398" cy="357739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4D0FC1-6E23-4FE5-8EE5-3E930F189C55}"/>
                </a:ext>
              </a:extLst>
            </p:cNvPr>
            <p:cNvSpPr txBox="1"/>
            <p:nvPr/>
          </p:nvSpPr>
          <p:spPr>
            <a:xfrm>
              <a:off x="5411143" y="1916749"/>
              <a:ext cx="762385" cy="486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 &lt; 0.01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 = 0.55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CCCEE4-387E-43F4-AAAA-D17DD4FE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0" t="4696" b="5754"/>
          <a:stretch/>
        </p:blipFill>
        <p:spPr>
          <a:xfrm>
            <a:off x="240374" y="3859757"/>
            <a:ext cx="3115660" cy="2824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D67C3B-B563-4A0A-AB94-AD04143F0F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6" t="5613" b="5792"/>
          <a:stretch/>
        </p:blipFill>
        <p:spPr>
          <a:xfrm>
            <a:off x="296192" y="1011675"/>
            <a:ext cx="3050114" cy="27313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7A3CEB-9353-4E83-84B3-E8B7F2912C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568" t="28232" r="1907" b="61296"/>
          <a:stretch/>
        </p:blipFill>
        <p:spPr>
          <a:xfrm>
            <a:off x="3388500" y="2516848"/>
            <a:ext cx="1025236" cy="498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867EA6-F3C4-482F-8AD7-06922DB41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374" t="38656" r="10446" b="34729"/>
          <a:stretch/>
        </p:blipFill>
        <p:spPr>
          <a:xfrm>
            <a:off x="3587591" y="3064101"/>
            <a:ext cx="627759" cy="12676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DB2B546-2458-4115-85A3-691E9FAD75C9}"/>
              </a:ext>
            </a:extLst>
          </p:cNvPr>
          <p:cNvSpPr txBox="1"/>
          <p:nvPr/>
        </p:nvSpPr>
        <p:spPr>
          <a:xfrm>
            <a:off x="2270403" y="1068307"/>
            <a:ext cx="102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EDD62F-E7E8-41DF-BEF4-6605CC93A704}"/>
              </a:ext>
            </a:extLst>
          </p:cNvPr>
          <p:cNvSpPr txBox="1"/>
          <p:nvPr/>
        </p:nvSpPr>
        <p:spPr>
          <a:xfrm>
            <a:off x="1762720" y="3943005"/>
            <a:ext cx="1566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NFI tree mort.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3DE323-FC5E-4B35-B893-D1922BD5256D}"/>
              </a:ext>
            </a:extLst>
          </p:cNvPr>
          <p:cNvSpPr txBox="1"/>
          <p:nvPr/>
        </p:nvSpPr>
        <p:spPr>
          <a:xfrm>
            <a:off x="4507504" y="1280349"/>
            <a:ext cx="443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Correlation between Landsat and FNI after controlling by NFI density and finishing year</a:t>
            </a:r>
          </a:p>
        </p:txBody>
      </p:sp>
    </p:spTree>
    <p:extLst>
      <p:ext uri="{BB962C8B-B14F-4D97-AF65-F5344CB8AC3E}">
        <p14:creationId xmlns:p14="http://schemas.microsoft.com/office/powerpoint/2010/main" val="35641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395</Words>
  <Application>Microsoft Office PowerPoint</Application>
  <PresentationFormat>On-screen Show (4:3)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Nadal-Sala, Daniel</dc:creator>
  <cp:lastModifiedBy>Nadal-Sala, Daniel</cp:lastModifiedBy>
  <cp:revision>83</cp:revision>
  <dcterms:created xsi:type="dcterms:W3CDTF">2022-03-15T05:44:08Z</dcterms:created>
  <dcterms:modified xsi:type="dcterms:W3CDTF">2022-05-21T13:46:21Z</dcterms:modified>
</cp:coreProperties>
</file>