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5" r:id="rId2"/>
    <p:sldId id="277" r:id="rId3"/>
    <p:sldId id="276" r:id="rId4"/>
    <p:sldId id="278" r:id="rId5"/>
    <p:sldId id="280" r:id="rId6"/>
    <p:sldId id="281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5214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2C08A-93D0-4807-A58B-BA4B18611C23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A92D2-FB82-462B-88D6-B797B3B4C8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62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Regular" panose="020605030504060307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8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6" y="512911"/>
            <a:ext cx="1852952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35D4E43-E74D-5D48-906A-FCDCBE239F6B}" type="datetime1">
              <a:rPr lang="nl-NL" smtClean="0"/>
              <a:t>17-5-2022</a:t>
            </a:fld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1"/>
            <a:ext cx="3197496" cy="1268759"/>
          </a:xfrm>
          <a:prstGeom prst="rect">
            <a:avLst/>
          </a:prstGeom>
          <a:ln>
            <a:noFill/>
          </a:ln>
        </p:spPr>
      </p:pic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189" y="501835"/>
            <a:ext cx="7006707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246" y="5800329"/>
            <a:ext cx="504350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4246" y="6017497"/>
            <a:ext cx="5043508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9" y="1196750"/>
            <a:ext cx="1137167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81382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8" y="1155796"/>
            <a:ext cx="11371679" cy="4452816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99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294" y="5633665"/>
            <a:ext cx="5037413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294" y="5858784"/>
            <a:ext cx="503741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50DC4E-39FD-2C44-8DAE-2641A1C51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DEB5F6-0073-B946-A446-E9538CFA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134200-6AFB-B94B-A166-5CF002D6FAF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B9E66B2D-DCF0-BC44-BF42-4058B3BA5E3A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8A2FD43E-D285-0E41-A7A4-4CAAE375D9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7294" y="6155901"/>
            <a:ext cx="6309846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466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41" y="368302"/>
            <a:ext cx="5580197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50" y="5499920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50" y="5717088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0D0569-E55A-D047-A1AB-A2492807E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143C30-4B6F-6A47-85EC-1B810C49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2379389-C5B3-A247-99E3-83313FD6C20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DD0D20D3-4E24-714A-8323-EE8A79A6F84C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82173E43-1EFE-B14E-98E5-2C5C219D2F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3998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929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2" y="368302"/>
            <a:ext cx="5580197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6929" y="5501466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929" y="5718634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11313A-E5CA-BC4D-8D02-ADF86FF64A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567E415-AA32-1A48-9C12-DB48887F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8E1C565-7095-754D-BC67-C3D5F97BDC7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958564DC-F7C0-F049-A3B8-601D6362FD3D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B779518F-EE7A-F041-8E8F-15012A333B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392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1"/>
            <a:ext cx="3197496" cy="1268759"/>
          </a:xfrm>
          <a:prstGeom prst="rect">
            <a:avLst/>
          </a:prstGeom>
          <a:ln>
            <a:noFill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7E8D211-6E90-204B-950B-E915A871758A}"/>
              </a:ext>
            </a:extLst>
          </p:cNvPr>
          <p:cNvSpPr txBox="1"/>
          <p:nvPr userDrawn="1"/>
        </p:nvSpPr>
        <p:spPr>
          <a:xfrm>
            <a:off x="4314210" y="5861671"/>
            <a:ext cx="3528665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Utrecht University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7B9BD2-976D-E04A-9A75-DBA8D8F0D8AC}"/>
              </a:ext>
            </a:extLst>
          </p:cNvPr>
          <p:cNvSpPr/>
          <p:nvPr userDrawn="1"/>
        </p:nvSpPr>
        <p:spPr>
          <a:xfrm>
            <a:off x="2317148" y="3267706"/>
            <a:ext cx="7522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information in this presentation has been compiled with the utmost care,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no rights can be derived from its contents.</a:t>
            </a:r>
            <a:endParaRPr lang="nl-NL" sz="12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4A2E9C7-F151-1949-9BE7-F58EEB1BFCBA}"/>
              </a:ext>
            </a:extLst>
          </p:cNvPr>
          <p:cNvSpPr/>
          <p:nvPr userDrawn="1"/>
        </p:nvSpPr>
        <p:spPr>
          <a:xfrm>
            <a:off x="10302605" y="521644"/>
            <a:ext cx="1552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0" u="none" kern="1200" cap="all" baseline="0" noProof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94612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F55DC2-A30F-0547-9E41-E84D73F96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17F5A37-71A6-7648-B86D-E370B5FD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21BF-F69C-4C4D-ACDF-4BB8E2687B1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B7D5C09E-8307-A94F-B5D6-5384B5398FCA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A18FAC1D-9965-894F-8716-F9CAA0463D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0588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90"/>
            <a:ext cx="11257061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72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6" y="512911"/>
            <a:ext cx="1852952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1" y="0"/>
            <a:ext cx="3197499" cy="1268760"/>
          </a:xfrm>
          <a:prstGeom prst="rect">
            <a:avLst/>
          </a:prstGeom>
          <a:ln>
            <a:noFill/>
          </a:ln>
        </p:spPr>
      </p:pic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283" y="5800329"/>
            <a:ext cx="5037435" cy="19972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294" y="6017497"/>
            <a:ext cx="503741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9" y="1196750"/>
            <a:ext cx="1137167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189" y="501835"/>
            <a:ext cx="7006707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5238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9307" y="512911"/>
            <a:ext cx="1866421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F89F68A-B152-1F4A-BAE9-DB6F3497DE2E}" type="datetime1">
              <a:rPr lang="nl-NL" smtClean="0"/>
              <a:t>17-5-2022</a:t>
            </a:fld>
            <a:endParaRPr lang="en-GB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646" y="1196750"/>
            <a:ext cx="5583014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645" y="6084056"/>
            <a:ext cx="5583014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62" y="6309175"/>
            <a:ext cx="5580197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2CC677B-B7D7-DB49-BF89-96F1FEEBA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1" y="0"/>
            <a:ext cx="3197499" cy="1268760"/>
          </a:xfrm>
          <a:prstGeom prst="rect">
            <a:avLst/>
          </a:prstGeom>
          <a:ln>
            <a:noFill/>
          </a:ln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5341" y="1196751"/>
            <a:ext cx="556115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63" y="501835"/>
            <a:ext cx="6994758" cy="227101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9147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76D091-77BC-2F42-913C-F8B10415F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ECAC3E-94BB-314E-968D-00CCC277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04C3AAB-1397-224F-A628-24E1EAC1727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58BA2319-3117-C848-9CAE-880C225A02AB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C84D688-AF05-1F41-BEF7-97C5D0AA1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6219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 err="1"/>
              <a:t>Title</a:t>
            </a:r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D739B77-360B-C248-95B1-5B4A6819C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9AB133-86A0-4F4D-B147-91460F7B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3C949DD-BA7F-4A41-8203-B7C3688AC2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23B827FD-76E4-BB46-96BA-7D1615AFEADA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21AA41A-80EA-974A-9012-9CE09DB96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58FA29B-995F-B644-8BA8-A6AAF23A58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450715" marR="0" indent="-450715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8733" algn="l"/>
                <a:tab pos="1452127" algn="l"/>
              </a:tabLst>
              <a:defRPr lang="nl-NL" sz="2199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034" indent="-309470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091" indent="-311057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410" indent="-311057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199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013" indent="-36660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332" indent="-352319">
              <a:spcBef>
                <a:spcPts val="600"/>
              </a:spcBef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070" indent="-311057"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6389" indent="-352319">
              <a:tabLst/>
              <a:defRPr lang="nl-NL" sz="2199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31788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6244" y="368301"/>
            <a:ext cx="7559293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363442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25" y="1664209"/>
            <a:ext cx="3635053" cy="4238714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726622-DE31-994D-AC81-121FDF141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60B84C-247F-3141-8C40-3E7AE153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C61B29B-264F-5240-8184-C7596CA2424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A181F1F5-9D59-D74E-BB09-11CEE73B4FED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561A25B4-AA55-9641-86CA-99BEF84FCA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244" y="6155901"/>
            <a:ext cx="559089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788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71476"/>
            <a:ext cx="7559293" cy="560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098" y="371475"/>
            <a:ext cx="361581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9097" y="1627632"/>
            <a:ext cx="3616441" cy="4349656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8789FA-89D2-004C-AB81-01BF50C8A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6" y="6001200"/>
            <a:ext cx="1712283" cy="679430"/>
          </a:xfrm>
          <a:prstGeom prst="rect">
            <a:avLst/>
          </a:prstGeom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AAD45F-3C55-C044-91B3-E1560A47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42BF7E-F6A8-DD46-85A4-4A4BBF6B5BF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7B3CC622-4F1B-3B4F-8E1C-B87C73C77C26}" type="datetime1">
              <a:rPr lang="nl-NL" smtClean="0"/>
              <a:pPr/>
              <a:t>17-5-2022</a:t>
            </a:fld>
            <a:endParaRPr lang="en-US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E37090EC-5A01-1147-8DFE-61290B640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664" y="6155901"/>
            <a:ext cx="590347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37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98717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463" y="5948301"/>
            <a:ext cx="11519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61957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67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/>
  <p:txStyles>
    <p:titleStyle>
      <a:lvl1pPr algn="l" defTabSz="914126" rtl="0" eaLnBrk="1" latinLnBrk="0" hangingPunct="1">
        <a:spcBef>
          <a:spcPct val="0"/>
        </a:spcBef>
        <a:buNone/>
        <a:defRPr sz="2099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126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69919" indent="-269919" algn="l" defTabSz="914126" rtl="0" eaLnBrk="1" latinLnBrk="0" hangingPunct="1">
        <a:lnSpc>
          <a:spcPct val="110000"/>
        </a:lnSpc>
        <a:spcBef>
          <a:spcPts val="2099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69919" indent="-269919" algn="l" defTabSz="914126" rtl="0" eaLnBrk="1" latinLnBrk="0" hangingPunct="1">
        <a:lnSpc>
          <a:spcPct val="110000"/>
        </a:lnSpc>
        <a:spcBef>
          <a:spcPts val="2099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09757" indent="-269919" algn="l" defTabSz="914126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0FE16A-3EC4-1A49-BFF7-C234B97B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7" y="513670"/>
            <a:ext cx="1852952" cy="215969"/>
          </a:xfrm>
        </p:spPr>
        <p:txBody>
          <a:bodyPr/>
          <a:lstStyle/>
          <a:p>
            <a:pPr defTabSz="914126"/>
            <a:r>
              <a:rPr lang="nl-NL" sz="1600" dirty="0">
                <a:solidFill>
                  <a:srgbClr val="000000"/>
                </a:solidFill>
              </a:rPr>
              <a:t>24-5-2022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1AAF499-48A2-6B4E-A381-33166DC07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189" y="1091954"/>
            <a:ext cx="11371678" cy="3802233"/>
          </a:xfrm>
        </p:spPr>
        <p:txBody>
          <a:bodyPr/>
          <a:lstStyle/>
          <a:p>
            <a:br>
              <a:rPr lang="en-US" sz="3499" b="1" dirty="0"/>
            </a:br>
            <a:r>
              <a:rPr lang="en-US" sz="3499" b="1" i="0" dirty="0"/>
              <a:t>Surface water quality under the Sustainable Development Agenda</a:t>
            </a:r>
            <a:endParaRPr lang="nl-NL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C8F28-EDD5-9943-9B5F-8796DAAC9A37}"/>
              </a:ext>
            </a:extLst>
          </p:cNvPr>
          <p:cNvSpPr txBox="1"/>
          <p:nvPr/>
        </p:nvSpPr>
        <p:spPr>
          <a:xfrm>
            <a:off x="9247101" y="6195491"/>
            <a:ext cx="65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/>
            <a:endParaRPr lang="en-US" sz="1799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E4DB0E-B279-4A86-BEB9-FD5DAD6CE09A}"/>
              </a:ext>
            </a:extLst>
          </p:cNvPr>
          <p:cNvSpPr/>
          <p:nvPr/>
        </p:nvSpPr>
        <p:spPr>
          <a:xfrm>
            <a:off x="1853213" y="4481419"/>
            <a:ext cx="84855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Edward R. Jones</a:t>
            </a:r>
            <a:r>
              <a:rPr lang="en-GB" sz="1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Marc F.P Bierkens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Niko Wanders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Edwin Sutanudjaja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Ludovicus P.H van Beek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Michelle T.H. van Vliet</a:t>
            </a:r>
            <a:r>
              <a:rPr lang="en-GB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 algn="ctr">
              <a:spcBef>
                <a:spcPts val="600"/>
              </a:spcBef>
            </a:pPr>
            <a:r>
              <a:rPr lang="en-GB" sz="1800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Physical Geography, Faculty of Geosciences, Utrecht University, NL</a:t>
            </a:r>
          </a:p>
          <a:p>
            <a:pPr algn="ctr">
              <a:spcBef>
                <a:spcPts val="600"/>
              </a:spcBef>
            </a:pPr>
            <a:r>
              <a:rPr lang="en-GB" sz="1800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Deltares, Unit Soil and Groundwater Systems, Utrecht, 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C471D-238E-4EDA-AF04-33F0871B09E4}"/>
              </a:ext>
            </a:extLst>
          </p:cNvPr>
          <p:cNvSpPr txBox="1"/>
          <p:nvPr/>
        </p:nvSpPr>
        <p:spPr>
          <a:xfrm>
            <a:off x="211570" y="6160423"/>
            <a:ext cx="20929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Edward Jones</a:t>
            </a:r>
          </a:p>
          <a:p>
            <a:r>
              <a:rPr lang="en-US" dirty="0"/>
              <a:t>email: </a:t>
            </a:r>
            <a:r>
              <a:rPr lang="en-US" i="1" dirty="0"/>
              <a:t>e.r.jones@uu.nl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3683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0"/>
    </mc:Choice>
    <mc:Fallback xmlns="">
      <p:transition spd="slow" advTm="204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B6DB06-6A70-4052-8BD8-ABA587E4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9DBE88-6E1A-4052-B9CC-DA8C4D985F6A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557707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GB" sz="2099" dirty="0">
                <a:latin typeface="Merriweather Regular" panose="02060503050406030704" pitchFamily="18" charset="0"/>
              </a:rPr>
              <a:t>Water quality and the SDGs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AE0C7-C9A6-4088-97CE-33D00A9C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518" y="3392490"/>
            <a:ext cx="5626222" cy="3388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2E0250-F455-474C-BEE5-0442E1BA9F57}"/>
              </a:ext>
            </a:extLst>
          </p:cNvPr>
          <p:cNvSpPr txBox="1"/>
          <p:nvPr/>
        </p:nvSpPr>
        <p:spPr>
          <a:xfrm>
            <a:off x="1550466" y="1506097"/>
            <a:ext cx="97774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Humans depend on adequate water quality, yet are also responsible for degradation.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Observational w</a:t>
            </a: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ater quality data lacking at the global scale (</a:t>
            </a:r>
            <a:r>
              <a:rPr lang="en-GB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Damania</a:t>
            </a: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al., 2019)</a:t>
            </a:r>
            <a:endParaRPr lang="en-GB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Competition for (increasingly) scarce and polluted water resources is increasing water scarcity across the global (van Vliet et al., 2021), prohibiting achievement of SDG 6.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SDG 6.3 targets </a:t>
            </a:r>
            <a:r>
              <a:rPr lang="en-GB" sz="1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halving the proportion of untreated wastewater</a:t>
            </a: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entering the environment by 2030. 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endParaRPr lang="en-GB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2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62404-F9AE-45EE-846F-F2681D12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74FFAA-5688-4364-AB8A-A475D5C33888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557707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GB" sz="2099" dirty="0">
                <a:latin typeface="Merriweather Regular" panose="02060503050406030704" pitchFamily="18" charset="0"/>
              </a:rPr>
              <a:t>Global water quality modelling (DynQual)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36698D-8081-4ABC-A09C-BB301CF3509D}"/>
              </a:ext>
            </a:extLst>
          </p:cNvPr>
          <p:cNvSpPr txBox="1"/>
          <p:nvPr/>
        </p:nvSpPr>
        <p:spPr>
          <a:xfrm>
            <a:off x="1550466" y="1523853"/>
            <a:ext cx="9777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sz="1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PCR-GLOBWB2: </a:t>
            </a: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global hydrological model (5 arc-min; daily)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Approach: 1) quantify </a:t>
            </a:r>
            <a:r>
              <a:rPr lang="en-GB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pollutant loadings</a:t>
            </a: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; 2) </a:t>
            </a:r>
            <a:r>
              <a:rPr lang="en-GB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route loadings </a:t>
            </a: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 the stream network, accounting for in-stream </a:t>
            </a:r>
            <a:r>
              <a:rPr lang="en-GB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decay </a:t>
            </a: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processes; 3) compute in-stream </a:t>
            </a:r>
            <a:r>
              <a:rPr lang="en-GB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concentrations</a:t>
            </a: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GB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797" indent="-342797">
              <a:buFont typeface="Wingdings" panose="05000000000000000000" pitchFamily="2" charset="2"/>
              <a:buChar char="§"/>
            </a:pPr>
            <a:endParaRPr lang="en-GB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4010D-E59E-4511-9694-9E2CBFEFA9FE}"/>
              </a:ext>
            </a:extLst>
          </p:cNvPr>
          <p:cNvGrpSpPr/>
          <p:nvPr/>
        </p:nvGrpSpPr>
        <p:grpSpPr>
          <a:xfrm>
            <a:off x="698452" y="2556429"/>
            <a:ext cx="10976855" cy="4029835"/>
            <a:chOff x="698452" y="2574185"/>
            <a:chExt cx="10976855" cy="402983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5EDC34-15D0-4AD3-9C85-55B364C85DA2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3308582" y="3128055"/>
              <a:ext cx="1204369" cy="34759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589370-06E2-46B8-AB37-0EE9085A369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3308582" y="2574185"/>
              <a:ext cx="1204369" cy="553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B47445-1BEC-4A76-8769-59EECC2D088C}"/>
                </a:ext>
              </a:extLst>
            </p:cNvPr>
            <p:cNvSpPr/>
            <p:nvPr/>
          </p:nvSpPr>
          <p:spPr>
            <a:xfrm>
              <a:off x="698452" y="2667262"/>
              <a:ext cx="2610130" cy="9215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A093EDCE-9D5C-44B7-863D-6A89F2E8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951" y="2574185"/>
              <a:ext cx="7162356" cy="402983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5DC61C-B6B7-41FD-ACD0-9507ED488809}"/>
              </a:ext>
            </a:extLst>
          </p:cNvPr>
          <p:cNvSpPr txBox="1"/>
          <p:nvPr/>
        </p:nvSpPr>
        <p:spPr>
          <a:xfrm>
            <a:off x="76484" y="6581001"/>
            <a:ext cx="23459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Sutanudjaja et al., (2018)</a:t>
            </a:r>
            <a:endParaRPr lang="en-GB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3C2AB8-A2B8-4AE7-8E43-57F9BBF72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4" y="2668040"/>
            <a:ext cx="3504204" cy="4029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B5A5A3-C7C9-4163-B511-23C9C36B2213}"/>
              </a:ext>
            </a:extLst>
          </p:cNvPr>
          <p:cNvSpPr txBox="1"/>
          <p:nvPr/>
        </p:nvSpPr>
        <p:spPr>
          <a:xfrm>
            <a:off x="9982776" y="6581001"/>
            <a:ext cx="17604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Jones et al., (2021)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5704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C2F96-6143-4848-8FDF-D9885055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A00327-15F6-489D-A880-A16536AFCEEC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557707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GB" sz="2099" dirty="0">
                <a:latin typeface="Merriweather Regular" panose="02060503050406030704" pitchFamily="18" charset="0"/>
              </a:rPr>
              <a:t>Exceedance of water quality thresholds</a:t>
            </a:r>
            <a:endParaRPr lang="nl-NL" sz="2099" dirty="0">
              <a:latin typeface="Merriweather Regular" panose="020605030504060307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C6BC4-B03E-4567-854A-26802A291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15" y="1530099"/>
            <a:ext cx="8369569" cy="5054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742C88-D63A-4DDA-9497-30DDF07B5723}"/>
              </a:ext>
            </a:extLst>
          </p:cNvPr>
          <p:cNvSpPr txBox="1"/>
          <p:nvPr/>
        </p:nvSpPr>
        <p:spPr>
          <a:xfrm>
            <a:off x="9982776" y="6516210"/>
            <a:ext cx="20068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Jones et al., </a:t>
            </a:r>
            <a:r>
              <a:rPr lang="en-US" i="1" dirty="0"/>
              <a:t>in review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92F60-BCCE-417A-89AD-7F109557A1C1}"/>
              </a:ext>
            </a:extLst>
          </p:cNvPr>
          <p:cNvSpPr txBox="1"/>
          <p:nvPr/>
        </p:nvSpPr>
        <p:spPr>
          <a:xfrm>
            <a:off x="902547" y="2601155"/>
            <a:ext cx="16943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TDS: &gt;2,100 mg l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endParaRPr lang="en-GB" baseline="300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ABCCD-F471-45AE-8E37-9D50A8F7D901}"/>
              </a:ext>
            </a:extLst>
          </p:cNvPr>
          <p:cNvSpPr txBox="1"/>
          <p:nvPr/>
        </p:nvSpPr>
        <p:spPr>
          <a:xfrm>
            <a:off x="10079019" y="2601155"/>
            <a:ext cx="13449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BOD: &gt;8 mg l</a:t>
            </a:r>
            <a:r>
              <a:rPr lang="en-US" baseline="30000" dirty="0">
                <a:solidFill>
                  <a:srgbClr val="008000"/>
                </a:solidFill>
              </a:rPr>
              <a:t>-1</a:t>
            </a:r>
            <a:endParaRPr lang="en-GB" baseline="30000" dirty="0">
              <a:solidFill>
                <a:srgbClr val="008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BDDC0-ECF1-4573-BB72-3066CCE449F9}"/>
              </a:ext>
            </a:extLst>
          </p:cNvPr>
          <p:cNvSpPr txBox="1"/>
          <p:nvPr/>
        </p:nvSpPr>
        <p:spPr>
          <a:xfrm>
            <a:off x="624127" y="5189401"/>
            <a:ext cx="20930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FC: &gt;1,000 cfu 100ml</a:t>
            </a:r>
            <a:r>
              <a:rPr lang="en-US" baseline="30000" dirty="0">
                <a:solidFill>
                  <a:srgbClr val="7030A0"/>
                </a:solidFill>
              </a:rPr>
              <a:t>-1</a:t>
            </a:r>
            <a:endParaRPr lang="en-GB" baseline="30000" dirty="0">
              <a:solidFill>
                <a:srgbClr val="7030A0"/>
              </a:solidFill>
            </a:endParaRP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836DF4-1EE6-4723-B129-FAD4EC839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14" y="2878154"/>
            <a:ext cx="654330" cy="796723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F09EDA-3270-44F1-8DF2-457F0BAC9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98" y="5493996"/>
            <a:ext cx="654330" cy="796723"/>
          </a:xfrm>
          <a:prstGeom prst="rect">
            <a:avLst/>
          </a:prstGeom>
        </p:spPr>
      </p:pic>
      <p:pic>
        <p:nvPicPr>
          <p:cNvPr id="12" name="Picture 1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D6AA2F2-7334-47E3-9A42-070CB8D9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49" y="2878154"/>
            <a:ext cx="792827" cy="7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D3422-AD77-43A3-8A14-A808A8E2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97DE2-C32D-4B25-9306-8FEF68D08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0" y="1469252"/>
            <a:ext cx="8824300" cy="51934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67B2F0-91A5-40A9-A668-BED6043350BA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972073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US" sz="2099" dirty="0">
                <a:latin typeface="Merriweather Regular" panose="02060503050406030704" pitchFamily="18" charset="0"/>
              </a:rPr>
              <a:t>Halving the proportion of untreated wastewater (SDG 6.3)</a:t>
            </a:r>
            <a:endParaRPr lang="nl-NL" sz="2099" dirty="0">
              <a:latin typeface="Merriweather Regular" panose="020605030504060307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000D-779E-4790-B408-CEE0EDA14567}"/>
              </a:ext>
            </a:extLst>
          </p:cNvPr>
          <p:cNvSpPr txBox="1"/>
          <p:nvPr/>
        </p:nvSpPr>
        <p:spPr>
          <a:xfrm>
            <a:off x="9982776" y="6516210"/>
            <a:ext cx="20068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Jones et al., </a:t>
            </a:r>
            <a:r>
              <a:rPr lang="en-US" i="1" dirty="0"/>
              <a:t>in review</a:t>
            </a:r>
            <a:endParaRPr lang="en-GB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B2926-D929-4B46-A012-CBB1E83F0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0" y="1469252"/>
            <a:ext cx="8824300" cy="5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69A77-6DAC-4DAC-8A7A-7E9B4CC9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7F90B-F996-4781-A7DF-B5481DE78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1628136"/>
            <a:ext cx="11108924" cy="4539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31106F-BED1-420D-B1D3-DEA2519118E6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892174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US" sz="2099" dirty="0">
                <a:latin typeface="Merriweather Regular" panose="02060503050406030704" pitchFamily="18" charset="0"/>
              </a:rPr>
              <a:t>Halving the proportion of untreated wastewater (SDG6.3)</a:t>
            </a:r>
            <a:endParaRPr lang="nl-NL" sz="2099" dirty="0">
              <a:latin typeface="Merriweather Regular" panose="020605030504060307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14E68-5361-44FD-B54F-DE9F934C9B62}"/>
              </a:ext>
            </a:extLst>
          </p:cNvPr>
          <p:cNvSpPr txBox="1"/>
          <p:nvPr/>
        </p:nvSpPr>
        <p:spPr>
          <a:xfrm>
            <a:off x="9982776" y="6516210"/>
            <a:ext cx="20068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Jones et al., </a:t>
            </a:r>
            <a:r>
              <a:rPr lang="en-US" i="1" dirty="0"/>
              <a:t>in review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90093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4C415-B070-47FA-9426-800D8AD18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140F-113A-1D43-BFCA-32F4F9E42683}" type="datetime1">
              <a:rPr lang="nl-NL" smtClean="0"/>
              <a:t>17-5-2022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4D6508-4640-4E25-9D3C-81F6B068DF11}"/>
              </a:ext>
            </a:extLst>
          </p:cNvPr>
          <p:cNvSpPr txBox="1">
            <a:spLocks/>
          </p:cNvSpPr>
          <p:nvPr/>
        </p:nvSpPr>
        <p:spPr>
          <a:xfrm>
            <a:off x="2317146" y="1061195"/>
            <a:ext cx="7557707" cy="57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US" sz="2099" dirty="0">
                <a:latin typeface="Merriweather Regular" panose="02060503050406030704" pitchFamily="18" charset="0"/>
              </a:rPr>
              <a:t>Key messages &amp; outlook</a:t>
            </a:r>
            <a:endParaRPr lang="nl-NL" sz="2099" dirty="0">
              <a:latin typeface="Merriweather Regular" panose="020605030504060307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C5B57-A247-43BE-97FA-641344D53147}"/>
              </a:ext>
            </a:extLst>
          </p:cNvPr>
          <p:cNvSpPr txBox="1"/>
          <p:nvPr/>
        </p:nvSpPr>
        <p:spPr>
          <a:xfrm>
            <a:off x="1550466" y="1585995"/>
            <a:ext cx="87742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Water quality modelling (DynQual) to ‘fill-the-gaps’ in observational data record.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Exceedances of water quality thresholds across all world regions, albeit with different frequencies and magnitudes.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SDG 6.3 substantially improves water quality worldwide.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Yet, improvements are still insufficient in many world regions for safe human use and protecting aquatic ecosystem health.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GB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 work:</a:t>
            </a:r>
          </a:p>
          <a:p>
            <a:pPr marL="799997" lvl="1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Water quality under (uncertain) climate and socio-economic change.</a:t>
            </a:r>
          </a:p>
          <a:p>
            <a:pPr marL="799997" lvl="1" indent="-342797">
              <a:buFont typeface="Wingdings" panose="05000000000000000000" pitchFamily="2" charset="2"/>
              <a:buChar char="§"/>
            </a:pP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Water scarcity alleviation through water quality improvements.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endParaRPr lang="en-GB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50258-EE3D-402A-8A7D-DF2FC9298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13889" r="22672" b="13906"/>
          <a:stretch/>
        </p:blipFill>
        <p:spPr>
          <a:xfrm>
            <a:off x="9721549" y="3526836"/>
            <a:ext cx="2114179" cy="2818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40C90-8CCD-4672-B91F-80A29C5BECED}"/>
              </a:ext>
            </a:extLst>
          </p:cNvPr>
          <p:cNvSpPr txBox="1"/>
          <p:nvPr/>
        </p:nvSpPr>
        <p:spPr>
          <a:xfrm>
            <a:off x="10016638" y="6345089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Questions..?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AE262-4834-45C7-AD49-9DF4E7ACBF38}"/>
              </a:ext>
            </a:extLst>
          </p:cNvPr>
          <p:cNvSpPr txBox="1"/>
          <p:nvPr/>
        </p:nvSpPr>
        <p:spPr>
          <a:xfrm>
            <a:off x="211570" y="6160423"/>
            <a:ext cx="20929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Edward Jones</a:t>
            </a:r>
          </a:p>
          <a:p>
            <a:r>
              <a:rPr lang="en-US" dirty="0"/>
              <a:t>email: </a:t>
            </a:r>
            <a:r>
              <a:rPr lang="en-US" i="1" dirty="0"/>
              <a:t>e.r.jones@uu.nl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9F3A2-1C0B-4BD1-862C-E5C9811A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95" y="872156"/>
            <a:ext cx="1333333" cy="133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4DA64B-4CBA-4BF1-86A8-4AB3E38E6B13}"/>
              </a:ext>
            </a:extLst>
          </p:cNvPr>
          <p:cNvSpPr txBox="1"/>
          <p:nvPr/>
        </p:nvSpPr>
        <p:spPr>
          <a:xfrm>
            <a:off x="2599604" y="4448317"/>
            <a:ext cx="6994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References</a:t>
            </a:r>
          </a:p>
          <a:p>
            <a:pPr marL="342900" indent="-342900">
              <a:buAutoNum type="arabicPeriod"/>
            </a:pP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Sutanudjaja, E. et al. (2018) PCR-GLOBWB 2: A 5 arcmin global hydrological and water resources model, </a:t>
            </a:r>
            <a:r>
              <a:rPr lang="en-US" sz="1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Geoscientific Model Development</a:t>
            </a: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11, 2429-2453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van Vliet, M. T. H. et al. (2021) Global water scarcity including surface water quality and expansions of clean water technologies, </a:t>
            </a:r>
            <a:r>
              <a:rPr lang="en-US" sz="1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Environmental Research Letters</a:t>
            </a: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16, 024020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Jones, E. R., et al. (2021) Country-level and gridded estimates of wastewater production, collection, treatment and reuse, Earth Syst. Sci. Data, 13, 237-254.</a:t>
            </a: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3271943646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template_EN_2019_logofied_Footer" id="{8CE01220-890E-D544-8021-337725CF5C6C}" vid="{0FD600C4-1BAE-C649-81A2-03B1160364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Widescreen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Merriweather Light</vt:lpstr>
      <vt:lpstr>Merriweather Regular</vt:lpstr>
      <vt:lpstr>Open Sans</vt:lpstr>
      <vt:lpstr>Open Sans Light</vt:lpstr>
      <vt:lpstr>Times New Roman</vt:lpstr>
      <vt:lpstr>Verdana</vt:lpstr>
      <vt:lpstr>Wingdings</vt:lpstr>
      <vt:lpstr>Utrecht University</vt:lpstr>
      <vt:lpstr> Surface water quality under the Sustainable Development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Country-level and gridded estimates of wastewater production, collection, treatment and reuse</dc:title>
  <dc:creator>Jones, E.R. (Edward)</dc:creator>
  <cp:lastModifiedBy>Jones, E.R. (Edward)</cp:lastModifiedBy>
  <cp:revision>81</cp:revision>
  <dcterms:created xsi:type="dcterms:W3CDTF">2021-03-26T10:19:32Z</dcterms:created>
  <dcterms:modified xsi:type="dcterms:W3CDTF">2022-05-17T07:34:46Z</dcterms:modified>
</cp:coreProperties>
</file>