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9" r:id="rId2"/>
    <p:sldId id="260" r:id="rId3"/>
    <p:sldId id="261" r:id="rId4"/>
    <p:sldId id="758" r:id="rId5"/>
    <p:sldId id="262" r:id="rId6"/>
    <p:sldId id="258" r:id="rId7"/>
    <p:sldId id="767" r:id="rId8"/>
    <p:sldId id="744" r:id="rId9"/>
    <p:sldId id="743" r:id="rId10"/>
    <p:sldId id="745" r:id="rId11"/>
    <p:sldId id="339" r:id="rId12"/>
    <p:sldId id="760" r:id="rId13"/>
    <p:sldId id="341" r:id="rId14"/>
    <p:sldId id="340" r:id="rId15"/>
    <p:sldId id="746" r:id="rId16"/>
    <p:sldId id="338" r:id="rId17"/>
    <p:sldId id="263" r:id="rId18"/>
    <p:sldId id="761" r:id="rId19"/>
    <p:sldId id="765" r:id="rId20"/>
    <p:sldId id="762" r:id="rId21"/>
    <p:sldId id="759" r:id="rId22"/>
    <p:sldId id="763" r:id="rId23"/>
    <p:sldId id="766" r:id="rId24"/>
    <p:sldId id="752" r:id="rId25"/>
    <p:sldId id="764" r:id="rId26"/>
  </p:sldIdLst>
  <p:sldSz cx="9144000" cy="5143500" type="screen16x9"/>
  <p:notesSz cx="9874250" cy="6797675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26">
          <p15:clr>
            <a:srgbClr val="A4A3A4"/>
          </p15:clr>
        </p15:guide>
        <p15:guide id="2" pos="4830">
          <p15:clr>
            <a:srgbClr val="A4A3A4"/>
          </p15:clr>
        </p15:guide>
        <p15:guide id="3" pos="215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66FF"/>
    <a:srgbClr val="FBFB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53F2D3D-CC1F-4599-9F56-3814B476DF76}" v="23" dt="2022-05-18T08:20:58.927"/>
    <p1510:client id="{45B0BCBE-F130-F1C3-7E47-0ED5A53E4C3E}" v="22" vWet="23" dt="2022-05-18T08:30:19.906"/>
    <p1510:client id="{54316F9C-6528-40A0-A998-80EDD0863127}" v="1927" dt="2022-05-18T08:32:50.80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60" d="100"/>
          <a:sy n="160" d="100"/>
        </p:scale>
        <p:origin x="414" y="132"/>
      </p:cViewPr>
      <p:guideLst>
        <p:guide orient="horz" pos="3026"/>
        <p:guide pos="4830"/>
        <p:guide pos="215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8313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592763" y="0"/>
            <a:ext cx="4279900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81CB81-A300-4D01-A9D9-BE00C8B8CA46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98775" y="849313"/>
            <a:ext cx="4076700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87425" y="3271838"/>
            <a:ext cx="7899400" cy="2676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456363"/>
            <a:ext cx="4278313" cy="3413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592763" y="6456363"/>
            <a:ext cx="4279900" cy="3413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DE2A1A-9EA2-4703-9AB9-10F505BA21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7973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DE2A1A-9EA2-4703-9AB9-10F505BA212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7665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DE2A1A-9EA2-4703-9AB9-10F505BA212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4215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DE2A1A-9EA2-4703-9AB9-10F505BA212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7567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DE2A1A-9EA2-4703-9AB9-10F505BA212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7677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DE2A1A-9EA2-4703-9AB9-10F505BA212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7194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DE2A1A-9EA2-4703-9AB9-10F505BA212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2182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DE2A1A-9EA2-4703-9AB9-10F505BA212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8531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DE2A1A-9EA2-4703-9AB9-10F505BA212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7613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DE2A1A-9EA2-4703-9AB9-10F505BA212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0082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DE2A1A-9EA2-4703-9AB9-10F505BA212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7616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DE2A1A-9EA2-4703-9AB9-10F505BA212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0188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DE2A1A-9EA2-4703-9AB9-10F505BA212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98813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DE2A1A-9EA2-4703-9AB9-10F505BA212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13071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DE2A1A-9EA2-4703-9AB9-10F505BA212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47226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DE2A1A-9EA2-4703-9AB9-10F505BA212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6696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DE2A1A-9EA2-4703-9AB9-10F505BA212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83910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DE2A1A-9EA2-4703-9AB9-10F505BA212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83606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DE2A1A-9EA2-4703-9AB9-10F505BA212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3379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DE2A1A-9EA2-4703-9AB9-10F505BA212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2120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DE2A1A-9EA2-4703-9AB9-10F505BA212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9675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DE2A1A-9EA2-4703-9AB9-10F505BA212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1661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DE2A1A-9EA2-4703-9AB9-10F505BA212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8373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DE2A1A-9EA2-4703-9AB9-10F505BA212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7771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DE2A1A-9EA2-4703-9AB9-10F505BA212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642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DE2A1A-9EA2-4703-9AB9-10F505BA212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1720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e 12">
            <a:extLst>
              <a:ext uri="{FF2B5EF4-FFF2-40B4-BE49-F238E27FC236}">
                <a16:creationId xmlns:a16="http://schemas.microsoft.com/office/drawing/2014/main" id="{DA1092CD-B69B-554A-8C2F-08D48FE6912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1288"/>
            <a:ext cx="9264772" cy="5154788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768667" y="2239433"/>
            <a:ext cx="7592342" cy="1102519"/>
          </a:xfrm>
        </p:spPr>
        <p:txBody>
          <a:bodyPr>
            <a:noAutofit/>
          </a:bodyPr>
          <a:lstStyle>
            <a:lvl1pPr>
              <a:defRPr sz="26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 lang="nn-NO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773747" y="2830030"/>
            <a:ext cx="7587262" cy="1314450"/>
          </a:xfrm>
        </p:spPr>
        <p:txBody>
          <a:bodyPr>
            <a:noAutofit/>
          </a:bodyPr>
          <a:lstStyle>
            <a:lvl1pPr marL="0" indent="0" algn="l">
              <a:buNone/>
              <a:defRPr sz="1500">
                <a:solidFill>
                  <a:schemeClr val="bg1"/>
                </a:solidFill>
                <a:latin typeface="Arial"/>
                <a:cs typeface="Arial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nn-NO"/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B7FCC3B-FC50-3648-A796-999D8754E9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4249" y="4503187"/>
            <a:ext cx="1167442" cy="370491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9C85A666-D1EB-174E-AC03-9E0656CD84F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852" r="5808"/>
          <a:stretch/>
        </p:blipFill>
        <p:spPr>
          <a:xfrm>
            <a:off x="-67735" y="4526769"/>
            <a:ext cx="7529093" cy="346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2888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ssholder for innhold 8">
            <a:extLst>
              <a:ext uri="{FF2B5EF4-FFF2-40B4-BE49-F238E27FC236}">
                <a16:creationId xmlns:a16="http://schemas.microsoft.com/office/drawing/2014/main" id="{9009852E-EB05-4C3C-88B9-ED29C8BECBB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722816" y="1428750"/>
            <a:ext cx="2486568" cy="2783051"/>
          </a:xfrm>
          <a:prstGeom prst="rect">
            <a:avLst/>
          </a:prstGeom>
          <a:solidFill>
            <a:srgbClr val="DEEBF7"/>
          </a:solidFill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 sz="1500" b="0" i="0" u="none" cap="none">
                <a:solidFill>
                  <a:srgbClr val="7F7F7F"/>
                </a:solidFill>
                <a:latin typeface="Arial" panose="020B0604020202020204" pitchFamily="34" charset="0"/>
              </a:defRPr>
            </a:lvl1pPr>
            <a:lvl2pPr marL="45720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 sz="1500" b="0" i="0" u="none" cap="none">
                <a:solidFill>
                  <a:srgbClr val="7F7F7F"/>
                </a:solidFill>
                <a:latin typeface="Arial" panose="020B0604020202020204" pitchFamily="34" charset="0"/>
              </a:defRPr>
            </a:lvl2pPr>
            <a:lvl3pPr marL="91440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 sz="1500" b="0" i="0" u="none" cap="none">
                <a:solidFill>
                  <a:srgbClr val="7F7F7F"/>
                </a:solidFill>
                <a:latin typeface="Arial" panose="020B0604020202020204" pitchFamily="34" charset="0"/>
              </a:defRPr>
            </a:lvl3pPr>
            <a:lvl4pPr marL="137160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 sz="1500" b="0" i="0" u="none" cap="none">
                <a:solidFill>
                  <a:srgbClr val="7F7F7F"/>
                </a:solidFill>
                <a:latin typeface="Arial" panose="020B0604020202020204" pitchFamily="34" charset="0"/>
              </a:defRPr>
            </a:lvl4pPr>
            <a:lvl5pPr marL="182880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 sz="1500" b="0" i="0" u="none" cap="none">
                <a:solidFill>
                  <a:srgbClr val="7F7F7F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11" name="Plassholder for innhold 8">
            <a:extLst>
              <a:ext uri="{FF2B5EF4-FFF2-40B4-BE49-F238E27FC236}">
                <a16:creationId xmlns:a16="http://schemas.microsoft.com/office/drawing/2014/main" id="{77DF0ECE-F137-403C-A0AE-EBD2E3F6D2E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321019" y="1428749"/>
            <a:ext cx="2486568" cy="2783051"/>
          </a:xfrm>
          <a:prstGeom prst="rect">
            <a:avLst/>
          </a:prstGeom>
          <a:solidFill>
            <a:srgbClr val="DEEBF7"/>
          </a:solidFill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 sz="1500" b="0" i="0" u="none" cap="none">
                <a:solidFill>
                  <a:srgbClr val="7F7F7F"/>
                </a:solidFill>
                <a:latin typeface="Arial" panose="020B0604020202020204" pitchFamily="34" charset="0"/>
              </a:defRPr>
            </a:lvl1pPr>
            <a:lvl2pPr marL="45720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 sz="1500" b="0" i="0" u="none" cap="none">
                <a:solidFill>
                  <a:srgbClr val="7F7F7F"/>
                </a:solidFill>
                <a:latin typeface="Arial" panose="020B0604020202020204" pitchFamily="34" charset="0"/>
              </a:defRPr>
            </a:lvl2pPr>
            <a:lvl3pPr marL="91440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 sz="1500" b="0" i="0" u="none" cap="none">
                <a:solidFill>
                  <a:srgbClr val="7F7F7F"/>
                </a:solidFill>
                <a:latin typeface="Arial" panose="020B0604020202020204" pitchFamily="34" charset="0"/>
              </a:defRPr>
            </a:lvl3pPr>
            <a:lvl4pPr marL="137160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 sz="1500" b="0" i="0" u="none" cap="none">
                <a:solidFill>
                  <a:srgbClr val="7F7F7F"/>
                </a:solidFill>
                <a:latin typeface="Arial" panose="020B0604020202020204" pitchFamily="34" charset="0"/>
              </a:defRPr>
            </a:lvl4pPr>
            <a:lvl5pPr marL="182880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 sz="1500" b="0" i="0" u="none" cap="none">
                <a:solidFill>
                  <a:srgbClr val="7F7F7F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12" name="Plassholder for innhold 8">
            <a:extLst>
              <a:ext uri="{FF2B5EF4-FFF2-40B4-BE49-F238E27FC236}">
                <a16:creationId xmlns:a16="http://schemas.microsoft.com/office/drawing/2014/main" id="{AAFE6EB8-BF8A-4D30-B241-8D211356BDB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919222" y="1428748"/>
            <a:ext cx="2486568" cy="2783051"/>
          </a:xfrm>
          <a:prstGeom prst="rect">
            <a:avLst/>
          </a:prstGeom>
          <a:solidFill>
            <a:srgbClr val="DEEBF7"/>
          </a:solidFill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 sz="1500" b="0" i="0" u="none" cap="none">
                <a:solidFill>
                  <a:srgbClr val="7F7F7F"/>
                </a:solidFill>
                <a:latin typeface="Arial" panose="020B0604020202020204" pitchFamily="34" charset="0"/>
              </a:defRPr>
            </a:lvl1pPr>
            <a:lvl2pPr marL="45720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 sz="1500" b="0" i="0" u="none" cap="none">
                <a:solidFill>
                  <a:srgbClr val="7F7F7F"/>
                </a:solidFill>
                <a:latin typeface="Arial" panose="020B0604020202020204" pitchFamily="34" charset="0"/>
              </a:defRPr>
            </a:lvl2pPr>
            <a:lvl3pPr marL="91440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 sz="1500" b="0" i="0" u="none" cap="none">
                <a:solidFill>
                  <a:srgbClr val="7F7F7F"/>
                </a:solidFill>
                <a:latin typeface="Arial" panose="020B0604020202020204" pitchFamily="34" charset="0"/>
              </a:defRPr>
            </a:lvl3pPr>
            <a:lvl4pPr marL="137160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 sz="1500" b="0" i="0" u="none" cap="none">
                <a:solidFill>
                  <a:srgbClr val="7F7F7F"/>
                </a:solidFill>
                <a:latin typeface="Arial" panose="020B0604020202020204" pitchFamily="34" charset="0"/>
              </a:defRPr>
            </a:lvl4pPr>
            <a:lvl5pPr marL="182880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 sz="1500" b="0" i="0" u="none" cap="none">
                <a:solidFill>
                  <a:srgbClr val="7F7F7F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13" name="Holder 2">
            <a:extLst>
              <a:ext uri="{FF2B5EF4-FFF2-40B4-BE49-F238E27FC236}">
                <a16:creationId xmlns:a16="http://schemas.microsoft.com/office/drawing/2014/main" id="{ABB7B3E3-BA64-419A-A79D-FEB641CF9D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960" y="753763"/>
            <a:ext cx="8268969" cy="400110"/>
          </a:xfrm>
        </p:spPr>
        <p:txBody>
          <a:bodyPr lIns="0" tIns="0" rIns="0" bIns="0"/>
          <a:lstStyle>
            <a:lvl1pPr>
              <a:defRPr sz="2600" b="1" i="0">
                <a:solidFill>
                  <a:schemeClr val="tx2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2774745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nstrestilt bilde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925622" y="753763"/>
            <a:ext cx="4635054" cy="400110"/>
          </a:xfrm>
        </p:spPr>
        <p:txBody>
          <a:bodyPr lIns="0" tIns="0" rIns="0" bIns="0"/>
          <a:lstStyle>
            <a:lvl1pPr>
              <a:defRPr sz="2600" b="1" i="0">
                <a:solidFill>
                  <a:schemeClr val="tx2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4F1C1C71-B798-8447-8810-625FAC219737}"/>
              </a:ext>
            </a:extLst>
          </p:cNvPr>
          <p:cNvSpPr/>
          <p:nvPr/>
        </p:nvSpPr>
        <p:spPr>
          <a:xfrm>
            <a:off x="0" y="0"/>
            <a:ext cx="3563007" cy="51435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Plassholder for bilde 5">
            <a:extLst>
              <a:ext uri="{FF2B5EF4-FFF2-40B4-BE49-F238E27FC236}">
                <a16:creationId xmlns:a16="http://schemas.microsoft.com/office/drawing/2014/main" id="{68C45321-201A-4537-9F8B-E63E1570F9B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563007" cy="51435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nb-NO"/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076B9514-DFFC-4589-9AA9-041BF6C2A85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25622" y="1428750"/>
            <a:ext cx="4635054" cy="1154162"/>
          </a:xfrm>
        </p:spPr>
        <p:txBody>
          <a:bodyPr>
            <a:spAutoFit/>
          </a:bodyPr>
          <a:lstStyle>
            <a:lvl1pPr>
              <a:defRPr sz="150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50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50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50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50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884115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ildeside_l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175D2838-B16E-6748-B77E-B648FF08420F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Plassholder for bilde 15">
            <a:extLst>
              <a:ext uri="{FF2B5EF4-FFF2-40B4-BE49-F238E27FC236}">
                <a16:creationId xmlns:a16="http://schemas.microsoft.com/office/drawing/2014/main" id="{5EB23532-0852-4495-88B5-713E21E1370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1" y="0"/>
            <a:ext cx="9144000" cy="51435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nb-NO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26960" y="753763"/>
            <a:ext cx="7656791" cy="400110"/>
          </a:xfrm>
        </p:spPr>
        <p:txBody>
          <a:bodyPr lIns="0" tIns="0" rIns="0" bIns="0"/>
          <a:lstStyle>
            <a:lvl1pPr>
              <a:defRPr sz="2600" b="1" i="0">
                <a:solidFill>
                  <a:schemeClr val="tx2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5DC657A4-673C-4F51-AAE3-65B1AD9F401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904231" y="4671302"/>
            <a:ext cx="890309" cy="16673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rgbClr val="000000"/>
                </a:solidFill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9" name="Plassholder for tekst 7">
            <a:extLst>
              <a:ext uri="{FF2B5EF4-FFF2-40B4-BE49-F238E27FC236}">
                <a16:creationId xmlns:a16="http://schemas.microsoft.com/office/drawing/2014/main" id="{D118B5BF-E282-49F0-BD2C-7ADD24E40EC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22813" y="1428750"/>
            <a:ext cx="7656791" cy="1154162"/>
          </a:xfrm>
        </p:spPr>
        <p:txBody>
          <a:bodyPr wrap="square">
            <a:spAutoFit/>
          </a:bodyPr>
          <a:lstStyle>
            <a:lvl1pPr>
              <a:defRPr sz="150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50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50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50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50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499207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ldeside_mø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175D2838-B16E-6748-B77E-B648FF08420F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53C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6" name="Plassholder for bilde 15">
            <a:extLst>
              <a:ext uri="{FF2B5EF4-FFF2-40B4-BE49-F238E27FC236}">
                <a16:creationId xmlns:a16="http://schemas.microsoft.com/office/drawing/2014/main" id="{4C4E89B1-68C7-4487-BA62-A8C63FADAAB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1" y="0"/>
            <a:ext cx="9144000" cy="51435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nb-NO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26960" y="753763"/>
            <a:ext cx="7656791" cy="400110"/>
          </a:xfrm>
        </p:spPr>
        <p:txBody>
          <a:bodyPr lIns="0" tIns="0" rIns="0" bIns="0"/>
          <a:lstStyle>
            <a:lvl1pPr>
              <a:defRPr sz="26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Plassholder for tekst 13">
            <a:extLst>
              <a:ext uri="{FF2B5EF4-FFF2-40B4-BE49-F238E27FC236}">
                <a16:creationId xmlns:a16="http://schemas.microsoft.com/office/drawing/2014/main" id="{1D3A59CF-351D-4946-B971-C28E7A51C58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891153" y="4664629"/>
            <a:ext cx="882593" cy="165076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rgbClr val="000000"/>
                </a:solidFill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00281E73-EA30-4464-8F13-016AAC7C98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2813" y="1428750"/>
            <a:ext cx="7656791" cy="1154162"/>
          </a:xfrm>
        </p:spPr>
        <p:txBody>
          <a:bodyPr wrap="square">
            <a:spAutoFit/>
          </a:bodyPr>
          <a:lstStyle>
            <a:lvl1pPr>
              <a:defRPr sz="150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50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50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50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50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798647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>
            <a:extLst>
              <a:ext uri="{FF2B5EF4-FFF2-40B4-BE49-F238E27FC236}">
                <a16:creationId xmlns:a16="http://schemas.microsoft.com/office/drawing/2014/main" id="{FADB7DCD-594C-4C17-BBAD-30AB75FDCB7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243390" cy="5143500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768667" y="2239433"/>
            <a:ext cx="7592342" cy="1102519"/>
          </a:xfrm>
        </p:spPr>
        <p:txBody>
          <a:bodyPr>
            <a:noAutofit/>
          </a:bodyPr>
          <a:lstStyle>
            <a:lvl1pPr>
              <a:defRPr sz="26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 lang="nn-NO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773747" y="2830030"/>
            <a:ext cx="7587262" cy="1314450"/>
          </a:xfrm>
        </p:spPr>
        <p:txBody>
          <a:bodyPr>
            <a:noAutofit/>
          </a:bodyPr>
          <a:lstStyle>
            <a:lvl1pPr marL="0" indent="0" algn="l">
              <a:buNone/>
              <a:defRPr sz="1500">
                <a:solidFill>
                  <a:schemeClr val="bg1"/>
                </a:solidFill>
                <a:latin typeface="Arial"/>
                <a:cs typeface="Arial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nn-NO"/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B7FCC3B-FC50-3648-A796-999D8754E9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4249" y="4503187"/>
            <a:ext cx="1167442" cy="370491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9C85A666-D1EB-174E-AC03-9E0656CD84F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852" r="5808"/>
          <a:stretch/>
        </p:blipFill>
        <p:spPr>
          <a:xfrm>
            <a:off x="-67735" y="4526769"/>
            <a:ext cx="7529093" cy="346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8660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>
            <a:extLst>
              <a:ext uri="{FF2B5EF4-FFF2-40B4-BE49-F238E27FC236}">
                <a16:creationId xmlns:a16="http://schemas.microsoft.com/office/drawing/2014/main" id="{553136B5-70DE-49E6-94E2-96C90DD3AB5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7432"/>
            <a:ext cx="9350316" cy="5170932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768667" y="2239433"/>
            <a:ext cx="7592342" cy="1102519"/>
          </a:xfrm>
        </p:spPr>
        <p:txBody>
          <a:bodyPr>
            <a:noAutofit/>
          </a:bodyPr>
          <a:lstStyle>
            <a:lvl1pPr>
              <a:defRPr sz="26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 lang="nn-NO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773747" y="2830030"/>
            <a:ext cx="7587262" cy="1314450"/>
          </a:xfrm>
        </p:spPr>
        <p:txBody>
          <a:bodyPr>
            <a:noAutofit/>
          </a:bodyPr>
          <a:lstStyle>
            <a:lvl1pPr marL="0" indent="0" algn="l">
              <a:buNone/>
              <a:defRPr sz="1500">
                <a:solidFill>
                  <a:schemeClr val="bg1"/>
                </a:solidFill>
                <a:latin typeface="Arial"/>
                <a:cs typeface="Arial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nn-NO"/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B7FCC3B-FC50-3648-A796-999D8754E9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4249" y="4503187"/>
            <a:ext cx="1167442" cy="370491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9C85A666-D1EB-174E-AC03-9E0656CD84F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852" r="5808"/>
          <a:stretch/>
        </p:blipFill>
        <p:spPr>
          <a:xfrm>
            <a:off x="-67735" y="4526769"/>
            <a:ext cx="7529093" cy="346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0814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62000" y="2031683"/>
            <a:ext cx="7772400" cy="4001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00" b="1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" name="Plassholder for tekst 7">
            <a:extLst>
              <a:ext uri="{FF2B5EF4-FFF2-40B4-BE49-F238E27FC236}">
                <a16:creationId xmlns:a16="http://schemas.microsoft.com/office/drawing/2014/main" id="{87D07A9E-2EF5-472C-97DC-CBAB9434E99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2000" y="2647950"/>
            <a:ext cx="6400799" cy="1154162"/>
          </a:xfrm>
        </p:spPr>
        <p:txBody>
          <a:bodyPr wrap="square">
            <a:spAutoFit/>
          </a:bodyPr>
          <a:lstStyle>
            <a:lvl1pPr>
              <a:defRPr sz="150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50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50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50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50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26960" y="753763"/>
            <a:ext cx="8268969" cy="400110"/>
          </a:xfrm>
        </p:spPr>
        <p:txBody>
          <a:bodyPr lIns="0" tIns="0" rIns="0" bIns="0"/>
          <a:lstStyle>
            <a:lvl1pPr>
              <a:defRPr sz="2600" b="1" i="0">
                <a:solidFill>
                  <a:schemeClr val="tx2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8" name="Plassholder for tekst 6">
            <a:extLst>
              <a:ext uri="{FF2B5EF4-FFF2-40B4-BE49-F238E27FC236}">
                <a16:creationId xmlns:a16="http://schemas.microsoft.com/office/drawing/2014/main" id="{2F89E10C-AF43-4BE2-9B7B-5CF677A5CFF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2814" y="1428750"/>
            <a:ext cx="7660937" cy="1154162"/>
          </a:xfrm>
        </p:spPr>
        <p:txBody>
          <a:bodyPr/>
          <a:lstStyle>
            <a:lvl1pPr>
              <a:defRPr sz="15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5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5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5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5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ontent (without seismogram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26960" y="753763"/>
            <a:ext cx="8268969" cy="400110"/>
          </a:xfrm>
        </p:spPr>
        <p:txBody>
          <a:bodyPr lIns="0" tIns="0" rIns="0" bIns="0"/>
          <a:lstStyle>
            <a:lvl1pPr>
              <a:defRPr sz="2600" b="1" i="0">
                <a:solidFill>
                  <a:schemeClr val="tx2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B4DA7C6E-3FCB-437D-884A-47C6F1EAB6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4230" y="4671301"/>
            <a:ext cx="890309" cy="166737"/>
          </a:xfrm>
          <a:prstGeom prst="rect">
            <a:avLst/>
          </a:prstGeom>
        </p:spPr>
      </p:pic>
      <p:sp>
        <p:nvSpPr>
          <p:cNvPr id="5" name="Plassholder for tekst 6">
            <a:extLst>
              <a:ext uri="{FF2B5EF4-FFF2-40B4-BE49-F238E27FC236}">
                <a16:creationId xmlns:a16="http://schemas.microsoft.com/office/drawing/2014/main" id="{B1D372F3-E9AE-4211-B6D6-71B36987A1B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2814" y="1428750"/>
            <a:ext cx="7660937" cy="1154162"/>
          </a:xfrm>
        </p:spPr>
        <p:txBody>
          <a:bodyPr/>
          <a:lstStyle>
            <a:lvl1pPr>
              <a:defRPr sz="15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5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5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5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5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537489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and content (without seismogram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14782" y="67963"/>
            <a:ext cx="8948536" cy="400110"/>
          </a:xfrm>
        </p:spPr>
        <p:txBody>
          <a:bodyPr lIns="0" tIns="0" rIns="0" bIns="0"/>
          <a:lstStyle>
            <a:lvl1pPr>
              <a:defRPr sz="2600" b="1" i="0">
                <a:solidFill>
                  <a:schemeClr val="tx2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B4DA7C6E-3FCB-437D-884A-47C6F1EAB6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4230" y="4671301"/>
            <a:ext cx="890309" cy="166737"/>
          </a:xfrm>
          <a:prstGeom prst="rect">
            <a:avLst/>
          </a:prstGeom>
        </p:spPr>
      </p:pic>
      <p:sp>
        <p:nvSpPr>
          <p:cNvPr id="5" name="Plassholder for tekst 6">
            <a:extLst>
              <a:ext uri="{FF2B5EF4-FFF2-40B4-BE49-F238E27FC236}">
                <a16:creationId xmlns:a16="http://schemas.microsoft.com/office/drawing/2014/main" id="{B1D372F3-E9AE-4211-B6D6-71B36987A1B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4782" y="563655"/>
            <a:ext cx="8948536" cy="1154162"/>
          </a:xfrm>
        </p:spPr>
        <p:txBody>
          <a:bodyPr/>
          <a:lstStyle>
            <a:lvl1pPr>
              <a:defRPr sz="15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5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5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5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5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414202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Title and content (without seismogram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14782" y="67963"/>
            <a:ext cx="8948536" cy="400110"/>
          </a:xfrm>
        </p:spPr>
        <p:txBody>
          <a:bodyPr lIns="0" tIns="0" rIns="0" bIns="0"/>
          <a:lstStyle>
            <a:lvl1pPr>
              <a:defRPr sz="2600" b="1" i="0">
                <a:solidFill>
                  <a:schemeClr val="tx2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B4DA7C6E-3FCB-437D-884A-47C6F1EAB6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4230" y="4671301"/>
            <a:ext cx="890309" cy="166737"/>
          </a:xfrm>
          <a:prstGeom prst="rect">
            <a:avLst/>
          </a:prstGeom>
        </p:spPr>
      </p:pic>
      <p:sp>
        <p:nvSpPr>
          <p:cNvPr id="5" name="Plassholder for tekst 6">
            <a:extLst>
              <a:ext uri="{FF2B5EF4-FFF2-40B4-BE49-F238E27FC236}">
                <a16:creationId xmlns:a16="http://schemas.microsoft.com/office/drawing/2014/main" id="{B1D372F3-E9AE-4211-B6D6-71B36987A1B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04012" y="563654"/>
            <a:ext cx="3859306" cy="4030757"/>
          </a:xfrm>
        </p:spPr>
        <p:txBody>
          <a:bodyPr/>
          <a:lstStyle>
            <a:lvl1pPr>
              <a:defRPr sz="15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5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5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5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5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119982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innhold 8">
            <a:extLst>
              <a:ext uri="{FF2B5EF4-FFF2-40B4-BE49-F238E27FC236}">
                <a16:creationId xmlns:a16="http://schemas.microsoft.com/office/drawing/2014/main" id="{3A96BB4A-363E-4062-9E7A-6E362F185FE5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722815" y="1428750"/>
            <a:ext cx="3790403" cy="2783051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 sz="1500" b="0" i="0" u="none" cap="none">
                <a:solidFill>
                  <a:srgbClr val="7F7F7F"/>
                </a:solidFill>
                <a:latin typeface="Arial" panose="020B0604020202020204" pitchFamily="34" charset="0"/>
              </a:defRPr>
            </a:lvl1pPr>
            <a:lvl2pPr marL="45720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 sz="1500" b="0" i="0" u="none" cap="none">
                <a:solidFill>
                  <a:srgbClr val="7F7F7F"/>
                </a:solidFill>
                <a:latin typeface="Arial" panose="020B0604020202020204" pitchFamily="34" charset="0"/>
              </a:defRPr>
            </a:lvl2pPr>
            <a:lvl3pPr marL="91440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 sz="1500" b="0" i="0" u="none" cap="none">
                <a:solidFill>
                  <a:srgbClr val="7F7F7F"/>
                </a:solidFill>
                <a:latin typeface="Arial" panose="020B0604020202020204" pitchFamily="34" charset="0"/>
              </a:defRPr>
            </a:lvl3pPr>
            <a:lvl4pPr marL="137160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 sz="1500" b="0" i="0" u="none" cap="none">
                <a:solidFill>
                  <a:srgbClr val="7F7F7F"/>
                </a:solidFill>
                <a:latin typeface="Arial" panose="020B0604020202020204" pitchFamily="34" charset="0"/>
              </a:defRPr>
            </a:lvl4pPr>
            <a:lvl5pPr marL="182880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 sz="1500" b="0" i="0" u="none" cap="none">
                <a:solidFill>
                  <a:srgbClr val="7F7F7F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10" name="Plassholder for innhold 9">
            <a:extLst>
              <a:ext uri="{FF2B5EF4-FFF2-40B4-BE49-F238E27FC236}">
                <a16:creationId xmlns:a16="http://schemas.microsoft.com/office/drawing/2014/main" id="{9521FA68-3518-4172-B626-5E841F5823A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667792" y="1435281"/>
            <a:ext cx="3790403" cy="2783051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 sz="1500" b="0" i="0" u="none" cap="none">
                <a:solidFill>
                  <a:srgbClr val="7F7F7F"/>
                </a:solidFill>
                <a:latin typeface="Arial" panose="020B0604020202020204" pitchFamily="34" charset="0"/>
              </a:defRPr>
            </a:lvl1pPr>
            <a:lvl2pPr marL="45720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 sz="1500" b="0" i="0" u="none" cap="none">
                <a:solidFill>
                  <a:srgbClr val="7F7F7F"/>
                </a:solidFill>
                <a:latin typeface="Arial" panose="020B0604020202020204" pitchFamily="34" charset="0"/>
              </a:defRPr>
            </a:lvl2pPr>
            <a:lvl3pPr marL="91440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 sz="1500" b="0" i="0" u="none" cap="none">
                <a:solidFill>
                  <a:srgbClr val="7F7F7F"/>
                </a:solidFill>
                <a:latin typeface="Arial" panose="020B0604020202020204" pitchFamily="34" charset="0"/>
              </a:defRPr>
            </a:lvl3pPr>
            <a:lvl4pPr marL="137160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 sz="1500" b="0" i="0" u="none" cap="none">
                <a:solidFill>
                  <a:srgbClr val="7F7F7F"/>
                </a:solidFill>
                <a:latin typeface="Arial" panose="020B0604020202020204" pitchFamily="34" charset="0"/>
              </a:defRPr>
            </a:lvl4pPr>
            <a:lvl5pPr marL="182880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 sz="1500" b="0" i="0" u="none" cap="none">
                <a:solidFill>
                  <a:srgbClr val="7F7F7F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11" name="Holder 2">
            <a:extLst>
              <a:ext uri="{FF2B5EF4-FFF2-40B4-BE49-F238E27FC236}">
                <a16:creationId xmlns:a16="http://schemas.microsoft.com/office/drawing/2014/main" id="{118D7C7B-51F2-47D6-87EF-4FC068D48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960" y="753763"/>
            <a:ext cx="8268969" cy="400110"/>
          </a:xfrm>
        </p:spPr>
        <p:txBody>
          <a:bodyPr lIns="0" tIns="0" rIns="0" bIns="0"/>
          <a:lstStyle>
            <a:lvl1pPr>
              <a:defRPr sz="2600" b="1" i="0">
                <a:solidFill>
                  <a:schemeClr val="tx2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e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12654" y="753763"/>
            <a:ext cx="7671097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chemeClr val="tx2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22814" y="1428750"/>
            <a:ext cx="7660937" cy="2308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5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DB347825-B59E-504F-B559-223ECE1F20B4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4230" y="4671301"/>
            <a:ext cx="890309" cy="166737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ED270775-5CB0-B148-AC83-6C1BAAF77BB6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248" r="3348"/>
          <a:stretch/>
        </p:blipFill>
        <p:spPr>
          <a:xfrm>
            <a:off x="0" y="4633997"/>
            <a:ext cx="7769595" cy="35341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87" r:id="rId2"/>
    <p:sldLayoutId id="2147483688" r:id="rId3"/>
    <p:sldLayoutId id="2147483661" r:id="rId4"/>
    <p:sldLayoutId id="2147483662" r:id="rId5"/>
    <p:sldLayoutId id="2147483686" r:id="rId6"/>
    <p:sldLayoutId id="2147483691" r:id="rId7"/>
    <p:sldLayoutId id="2147483692" r:id="rId8"/>
    <p:sldLayoutId id="2147483663" r:id="rId9"/>
    <p:sldLayoutId id="2147483685" r:id="rId10"/>
    <p:sldLayoutId id="2147483684" r:id="rId11"/>
    <p:sldLayoutId id="2147483683" r:id="rId12"/>
    <p:sldLayoutId id="2147483682" r:id="rId13"/>
    <p:sldLayoutId id="2147483665" r:id="rId14"/>
  </p:sldLayoutIdLst>
  <p:hf sldNum="0" hdr="0" ftr="0" dt="0"/>
  <p:txStyles>
    <p:titleStyle>
      <a:lvl1pPr eaLnBrk="1" hangingPunct="1">
        <a:defRPr sz="2400" b="1">
          <a:solidFill>
            <a:srgbClr val="053C63"/>
          </a:solidFill>
          <a:latin typeface="+mj-lt"/>
          <a:ea typeface="+mj-ea"/>
          <a:cs typeface="+mj-cs"/>
        </a:defRPr>
      </a:lvl1pPr>
    </p:titleStyle>
    <p:bodyStyle>
      <a:lvl1pPr marL="0" eaLnBrk="1" hangingPunct="1">
        <a:defRPr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>
          <p15:clr>
            <a:srgbClr val="F26B43"/>
          </p15:clr>
        </p15:guide>
        <p15:guide id="2" pos="453">
          <p15:clr>
            <a:srgbClr val="F26B43"/>
          </p15:clr>
        </p15:guide>
        <p15:guide id="3" orient="horz" pos="53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3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svg"/><Relationship Id="rId11" Type="http://schemas.openxmlformats.org/officeDocument/2006/relationships/image" Target="../media/image48.png"/><Relationship Id="rId5" Type="http://schemas.openxmlformats.org/officeDocument/2006/relationships/image" Target="../media/image25.png"/><Relationship Id="rId10" Type="http://schemas.openxmlformats.org/officeDocument/2006/relationships/image" Target="../media/image47.png"/><Relationship Id="rId4" Type="http://schemas.openxmlformats.org/officeDocument/2006/relationships/image" Target="../media/image24.svg"/><Relationship Id="rId9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3.png"/><Relationship Id="rId4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6.svg"/><Relationship Id="rId5" Type="http://schemas.openxmlformats.org/officeDocument/2006/relationships/image" Target="../media/image30.png"/><Relationship Id="rId4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7.sv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1.png"/><Relationship Id="rId4" Type="http://schemas.openxmlformats.org/officeDocument/2006/relationships/image" Target="../media/image6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19.jpe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5.png"/><Relationship Id="rId5" Type="http://schemas.openxmlformats.org/officeDocument/2006/relationships/image" Target="../media/image15.png"/><Relationship Id="rId4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2.jpeg"/><Relationship Id="rId4" Type="http://schemas.openxmlformats.org/officeDocument/2006/relationships/image" Target="../media/image7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20.jpeg"/><Relationship Id="rId4" Type="http://schemas.openxmlformats.org/officeDocument/2006/relationships/image" Target="../media/image74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9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sv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17" Type="http://schemas.openxmlformats.org/officeDocument/2006/relationships/image" Target="../media/image37.sv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svg"/><Relationship Id="rId11" Type="http://schemas.openxmlformats.org/officeDocument/2006/relationships/image" Target="../media/image31.svg"/><Relationship Id="rId5" Type="http://schemas.openxmlformats.org/officeDocument/2006/relationships/image" Target="../media/image25.png"/><Relationship Id="rId15" Type="http://schemas.openxmlformats.org/officeDocument/2006/relationships/image" Target="../media/image35.svg"/><Relationship Id="rId10" Type="http://schemas.openxmlformats.org/officeDocument/2006/relationships/image" Target="../media/image30.png"/><Relationship Id="rId4" Type="http://schemas.openxmlformats.org/officeDocument/2006/relationships/image" Target="../media/image24.svg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1.png"/><Relationship Id="rId11" Type="http://schemas.openxmlformats.org/officeDocument/2006/relationships/image" Target="../media/image26.svg"/><Relationship Id="rId5" Type="http://schemas.openxmlformats.org/officeDocument/2006/relationships/image" Target="../media/image40.png"/><Relationship Id="rId10" Type="http://schemas.openxmlformats.org/officeDocument/2006/relationships/image" Target="../media/image25.png"/><Relationship Id="rId4" Type="http://schemas.openxmlformats.org/officeDocument/2006/relationships/image" Target="../media/image39.png"/><Relationship Id="rId9" Type="http://schemas.openxmlformats.org/officeDocument/2006/relationships/image" Target="../media/image2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BFB451-4E20-4B06-8C90-8E2DDF7675B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Towards an automatic real-time seismic monitoring system for the city of Oslo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F68E30-05F9-40D0-8CAC-4E30CCEF3E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3747" y="3209452"/>
            <a:ext cx="7587262" cy="935027"/>
          </a:xfrm>
        </p:spPr>
        <p:txBody>
          <a:bodyPr/>
          <a:lstStyle/>
          <a:p>
            <a:r>
              <a:rPr lang="en-US" i="0" dirty="0">
                <a:effectLst/>
                <a:latin typeface="Open Sans" panose="020B0606030504020204" pitchFamily="34" charset="0"/>
              </a:rPr>
              <a:t>Erik Myklebust</a:t>
            </a:r>
            <a:r>
              <a:rPr lang="en-US" b="0" i="0" dirty="0">
                <a:effectLst/>
                <a:latin typeface="Open Sans" panose="020B0606030504020204" pitchFamily="34" charset="0"/>
              </a:rPr>
              <a:t>, </a:t>
            </a:r>
            <a:r>
              <a:rPr lang="en-US" b="1" i="0" dirty="0">
                <a:effectLst/>
                <a:latin typeface="Open Sans" panose="020B0606030504020204" pitchFamily="34" charset="0"/>
              </a:rPr>
              <a:t>Andreas Köhler</a:t>
            </a:r>
            <a:r>
              <a:rPr lang="en-US" b="0" i="0" dirty="0">
                <a:effectLst/>
                <a:latin typeface="Open Sans" panose="020B0606030504020204" pitchFamily="34" charset="0"/>
              </a:rPr>
              <a:t>, Anna Maria Dichiarante</a:t>
            </a:r>
          </a:p>
          <a:p>
            <a:endParaRPr lang="en-US" dirty="0">
              <a:latin typeface="Open Sans" panose="020B0606030504020204" pitchFamily="34" charset="0"/>
            </a:endParaRPr>
          </a:p>
          <a:p>
            <a:r>
              <a:rPr lang="en-US" sz="1200" dirty="0">
                <a:latin typeface="Open Sans" panose="020B0606030504020204" pitchFamily="34" charset="0"/>
              </a:rPr>
              <a:t>erik.myklebust@norsar.no</a:t>
            </a:r>
          </a:p>
          <a:p>
            <a:r>
              <a:rPr lang="en-US" sz="1200" dirty="0">
                <a:latin typeface="Open Sans" panose="020B0606030504020204" pitchFamily="34" charset="0"/>
              </a:rPr>
              <a:t>andreas.kohler@norsar.no</a:t>
            </a:r>
            <a:endParaRPr lang="en-US" sz="1200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C8CAB385-43E1-420D-A5A2-4455B5F0E1E9}"/>
              </a:ext>
            </a:extLst>
          </p:cNvPr>
          <p:cNvSpPr txBox="1">
            <a:spLocks/>
          </p:cNvSpPr>
          <p:nvPr/>
        </p:nvSpPr>
        <p:spPr>
          <a:xfrm>
            <a:off x="453554" y="653859"/>
            <a:ext cx="8690445" cy="612321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 algn="l" eaLnBrk="1" hangingPunct="1">
              <a:buNone/>
              <a:defRPr sz="1500" b="0" i="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189" indent="0" algn="ctr" eaLnBrk="1" hangingPunct="1">
              <a:buNone/>
              <a:defRPr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378" indent="0" algn="ctr" eaLnBrk="1" hangingPunct="1">
              <a:buNone/>
              <a:defRPr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566" indent="0" algn="ctr" eaLnBrk="1" hangingPunct="1">
              <a:buNone/>
              <a:defRPr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754" indent="0" algn="ctr" eaLnBrk="1" hangingPunct="1">
              <a:buNone/>
              <a:defRPr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943" indent="0" algn="ctr" eaLnBrk="1" hangingPunct="1">
              <a:buNone/>
              <a:defRPr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132" indent="0" algn="ctr" eaLnBrk="1" hangingPunct="1">
              <a:buNone/>
              <a:defRPr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320" indent="0" algn="ctr" eaLnBrk="1" hangingPunct="1">
              <a:buNone/>
              <a:defRPr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509" indent="0" algn="ctr" eaLnBrk="1" hangingPunct="1">
              <a:buNone/>
              <a:defRPr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kern="0"/>
              <a:t>EGU 2022 - Geo-infrastructure monitoring: complex data analysis and instrument application</a:t>
            </a:r>
          </a:p>
        </p:txBody>
      </p:sp>
    </p:spTree>
    <p:extLst>
      <p:ext uri="{BB962C8B-B14F-4D97-AF65-F5344CB8AC3E}">
        <p14:creationId xmlns:p14="http://schemas.microsoft.com/office/powerpoint/2010/main" val="28502245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EF39E0-83E0-4900-8388-EF2AC5AF6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594" y="369202"/>
            <a:ext cx="8268969" cy="400110"/>
          </a:xfrm>
        </p:spPr>
        <p:txBody>
          <a:bodyPr/>
          <a:lstStyle/>
          <a:p>
            <a:r>
              <a:rPr lang="en-US"/>
              <a:t>Machine learning toolbox: </a:t>
            </a:r>
            <a:r>
              <a:rPr lang="en-US" sz="1600"/>
              <a:t>Unsupervised signal clustering</a:t>
            </a:r>
          </a:p>
        </p:txBody>
      </p:sp>
      <p:pic>
        <p:nvPicPr>
          <p:cNvPr id="39" name="Graphic 38">
            <a:extLst>
              <a:ext uri="{FF2B5EF4-FFF2-40B4-BE49-F238E27FC236}">
                <a16:creationId xmlns:a16="http://schemas.microsoft.com/office/drawing/2014/main" id="{90500212-BF34-40B1-8979-04F40D23C5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7154" t="32468" r="23728" b="37139"/>
          <a:stretch/>
        </p:blipFill>
        <p:spPr>
          <a:xfrm>
            <a:off x="1207651" y="2834771"/>
            <a:ext cx="2422682" cy="1085848"/>
          </a:xfrm>
          <a:prstGeom prst="rect">
            <a:avLst/>
          </a:prstGeom>
        </p:spPr>
      </p:pic>
      <p:sp>
        <p:nvSpPr>
          <p:cNvPr id="40" name="Left Brace 39">
            <a:extLst>
              <a:ext uri="{FF2B5EF4-FFF2-40B4-BE49-F238E27FC236}">
                <a16:creationId xmlns:a16="http://schemas.microsoft.com/office/drawing/2014/main" id="{6E31375D-F642-4C2A-A4D7-3312D17A9582}"/>
              </a:ext>
            </a:extLst>
          </p:cNvPr>
          <p:cNvSpPr/>
          <p:nvPr/>
        </p:nvSpPr>
        <p:spPr>
          <a:xfrm rot="5400000">
            <a:off x="2186986" y="1735691"/>
            <a:ext cx="175190" cy="2148615"/>
          </a:xfrm>
          <a:prstGeom prst="leftBrac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1E2BCF3-5316-4F6B-910D-E20B93FEB5D6}"/>
              </a:ext>
            </a:extLst>
          </p:cNvPr>
          <p:cNvSpPr txBox="1"/>
          <p:nvPr/>
        </p:nvSpPr>
        <p:spPr>
          <a:xfrm>
            <a:off x="1785785" y="2273389"/>
            <a:ext cx="10096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>
                <a:latin typeface="Arial" panose="020B0604020202020204" pitchFamily="34" charset="0"/>
                <a:cs typeface="Arial" panose="020B0604020202020204" pitchFamily="34" charset="0"/>
              </a:rPr>
              <a:t>Pre-trained base model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29A9E40-A603-4843-A60C-404B13810E90}"/>
              </a:ext>
            </a:extLst>
          </p:cNvPr>
          <p:cNvSpPr txBox="1"/>
          <p:nvPr/>
        </p:nvSpPr>
        <p:spPr>
          <a:xfrm>
            <a:off x="2732357" y="4107464"/>
            <a:ext cx="161910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>
                <a:latin typeface="Arial" panose="020B0604020202020204" pitchFamily="34" charset="0"/>
                <a:cs typeface="Arial" panose="020B0604020202020204" pitchFamily="34" charset="0"/>
              </a:rPr>
              <a:t>Intuitive visualization through dimensionality reduction</a:t>
            </a:r>
          </a:p>
        </p:txBody>
      </p:sp>
      <p:pic>
        <p:nvPicPr>
          <p:cNvPr id="43" name="Graphic 42" descr="Add with solid fill">
            <a:extLst>
              <a:ext uri="{FF2B5EF4-FFF2-40B4-BE49-F238E27FC236}">
                <a16:creationId xmlns:a16="http://schemas.microsoft.com/office/drawing/2014/main" id="{D4D5E297-DCC5-437D-90BA-6C2A8C0E9F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700000">
            <a:off x="3430612" y="3080625"/>
            <a:ext cx="219032" cy="219032"/>
          </a:xfrm>
          <a:prstGeom prst="rect">
            <a:avLst/>
          </a:prstGeom>
        </p:spPr>
      </p:pic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8D113E14-71F8-47D1-BBF8-479F12D60699}"/>
              </a:ext>
            </a:extLst>
          </p:cNvPr>
          <p:cNvCxnSpPr/>
          <p:nvPr/>
        </p:nvCxnSpPr>
        <p:spPr>
          <a:xfrm>
            <a:off x="3294080" y="3615896"/>
            <a:ext cx="0" cy="401947"/>
          </a:xfrm>
          <a:prstGeom prst="straightConnector1">
            <a:avLst/>
          </a:prstGeom>
          <a:ln w="63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5" name="Left Brace 44">
            <a:extLst>
              <a:ext uri="{FF2B5EF4-FFF2-40B4-BE49-F238E27FC236}">
                <a16:creationId xmlns:a16="http://schemas.microsoft.com/office/drawing/2014/main" id="{3616BAF6-EF11-4168-9345-354CF749AE7F}"/>
              </a:ext>
            </a:extLst>
          </p:cNvPr>
          <p:cNvSpPr/>
          <p:nvPr/>
        </p:nvSpPr>
        <p:spPr>
          <a:xfrm rot="5400000">
            <a:off x="3434277" y="2698769"/>
            <a:ext cx="175190" cy="216922"/>
          </a:xfrm>
          <a:prstGeom prst="leftBrac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4FFD811-464C-4652-83A9-3E344F9BD188}"/>
              </a:ext>
            </a:extLst>
          </p:cNvPr>
          <p:cNvSpPr txBox="1"/>
          <p:nvPr/>
        </p:nvSpPr>
        <p:spPr>
          <a:xfrm>
            <a:off x="3053050" y="2442967"/>
            <a:ext cx="10783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i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Classification</a:t>
            </a:r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627F9FF8-0A72-42A0-B504-04EC2AEE7CB7}"/>
              </a:ext>
            </a:extLst>
          </p:cNvPr>
          <p:cNvSpPr txBox="1">
            <a:spLocks/>
          </p:cNvSpPr>
          <p:nvPr/>
        </p:nvSpPr>
        <p:spPr>
          <a:xfrm>
            <a:off x="484465" y="1003339"/>
            <a:ext cx="8227980" cy="754053"/>
          </a:xfrm>
          <a:prstGeom prst="rect">
            <a:avLst/>
          </a:prstGeom>
        </p:spPr>
        <p:txBody>
          <a:bodyPr/>
          <a:lstStyle>
            <a:lvl1pPr marL="0" eaLnBrk="1" hangingPunct="1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eaLnBrk="1" hangingPunct="1">
              <a:defRPr>
                <a:latin typeface="+mn-lt"/>
                <a:ea typeface="+mn-ea"/>
                <a:cs typeface="+mn-cs"/>
              </a:defRPr>
            </a:lvl2pPr>
            <a:lvl3pPr marL="914400" eaLnBrk="1" hangingPunct="1">
              <a:defRPr>
                <a:latin typeface="+mn-lt"/>
                <a:ea typeface="+mn-ea"/>
                <a:cs typeface="+mn-cs"/>
              </a:defRPr>
            </a:lvl3pPr>
            <a:lvl4pPr marL="1371600" eaLnBrk="1" hangingPunct="1">
              <a:defRPr>
                <a:latin typeface="+mn-lt"/>
                <a:ea typeface="+mn-ea"/>
                <a:cs typeface="+mn-cs"/>
              </a:defRPr>
            </a:lvl4pPr>
            <a:lvl5pPr marL="1828800" eaLnBrk="1" hangingPunct="1">
              <a:defRPr>
                <a:latin typeface="+mn-lt"/>
                <a:ea typeface="+mn-ea"/>
                <a:cs typeface="+mn-cs"/>
              </a:defRPr>
            </a:lvl5pPr>
            <a:lvl6pPr marL="2286000" eaLnBrk="1" hangingPunct="1">
              <a:defRPr>
                <a:latin typeface="+mn-lt"/>
                <a:ea typeface="+mn-ea"/>
                <a:cs typeface="+mn-cs"/>
              </a:defRPr>
            </a:lvl6pPr>
            <a:lvl7pPr marL="2743200" eaLnBrk="1" hangingPunct="1">
              <a:defRPr>
                <a:latin typeface="+mn-lt"/>
                <a:ea typeface="+mn-ea"/>
                <a:cs typeface="+mn-cs"/>
              </a:defRPr>
            </a:lvl7pPr>
            <a:lvl8pPr marL="3200400" eaLnBrk="1" hangingPunct="1">
              <a:defRPr>
                <a:latin typeface="+mn-lt"/>
                <a:ea typeface="+mn-ea"/>
                <a:cs typeface="+mn-cs"/>
              </a:defRPr>
            </a:lvl8pPr>
            <a:lvl9pPr marL="36576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marL="285750" lvl="2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CNN output is visualised in two dimensions (reduced from 2048): here t-SNE (manifold learning)</a:t>
            </a:r>
          </a:p>
          <a:p>
            <a:pPr marL="285750" lvl="2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t-SNE converts pairwise similarities of data points to probabilities in the original (Gaussian) and output space (t-distribution). The similarity of probabilities (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Kullback-Leibler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divergence) in the original space and the embedded space is minimized to achieve best visualization.</a:t>
            </a:r>
          </a:p>
          <a:p>
            <a:pPr marL="285750" lvl="2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GB" sz="14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GB" sz="1300" kern="0" dirty="0"/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0017612D-2D7C-433F-B22D-8B77C21EDECE}"/>
              </a:ext>
            </a:extLst>
          </p:cNvPr>
          <p:cNvCxnSpPr>
            <a:cxnSpLocks/>
          </p:cNvCxnSpPr>
          <p:nvPr/>
        </p:nvCxnSpPr>
        <p:spPr>
          <a:xfrm>
            <a:off x="1083556" y="3540383"/>
            <a:ext cx="277286" cy="0"/>
          </a:xfrm>
          <a:prstGeom prst="straightConnector1">
            <a:avLst/>
          </a:prstGeom>
          <a:ln w="63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9" name="Picture 48">
            <a:extLst>
              <a:ext uri="{FF2B5EF4-FFF2-40B4-BE49-F238E27FC236}">
                <a16:creationId xmlns:a16="http://schemas.microsoft.com/office/drawing/2014/main" id="{3BDF062A-02E6-4F83-BD13-C213B9AD88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81175" y="2234599"/>
            <a:ext cx="2135098" cy="1601324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EAA8D130-85B1-4E84-A0D7-B68B5DD2335E}"/>
              </a:ext>
            </a:extLst>
          </p:cNvPr>
          <p:cNvSpPr txBox="1"/>
          <p:nvPr/>
        </p:nvSpPr>
        <p:spPr>
          <a:xfrm>
            <a:off x="4524431" y="4178901"/>
            <a:ext cx="438368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</a:rPr>
              <a:t>In this example the images are handwritten digits (not spectrograms) – but the idea is the same</a:t>
            </a:r>
          </a:p>
          <a:p>
            <a:r>
              <a:rPr lang="en-US" sz="800">
                <a:latin typeface="Arial" panose="020B0604020202020204" pitchFamily="34" charset="0"/>
                <a:cs typeface="Arial" panose="020B0604020202020204" pitchFamily="34" charset="0"/>
              </a:rPr>
              <a:t>https://scikit-learn.org/stable/modules/manifold.html#t-distributed-stochastic-neighbor-embedding-t-sne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80697FDF-3835-4EA1-8CDA-36AC61BB125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38972" y="2256805"/>
            <a:ext cx="2105491" cy="1579118"/>
          </a:xfrm>
          <a:prstGeom prst="rect">
            <a:avLst/>
          </a:prstGeom>
        </p:spPr>
      </p:pic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77BC684E-0D28-4F79-9CAD-A2483AFDF7B9}"/>
              </a:ext>
            </a:extLst>
          </p:cNvPr>
          <p:cNvCxnSpPr>
            <a:cxnSpLocks/>
          </p:cNvCxnSpPr>
          <p:nvPr/>
        </p:nvCxnSpPr>
        <p:spPr>
          <a:xfrm flipV="1">
            <a:off x="4131416" y="3386109"/>
            <a:ext cx="558190" cy="735000"/>
          </a:xfrm>
          <a:prstGeom prst="straightConnector1">
            <a:avLst/>
          </a:prstGeom>
          <a:ln w="63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D3539681-4379-4BD8-8A42-1E62F6E55419}"/>
              </a:ext>
            </a:extLst>
          </p:cNvPr>
          <p:cNvSpPr txBox="1"/>
          <p:nvPr/>
        </p:nvSpPr>
        <p:spPr>
          <a:xfrm>
            <a:off x="7095091" y="3712186"/>
            <a:ext cx="180526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2 PCA components without t-SNE</a:t>
            </a:r>
            <a:endParaRPr lang="en-US" sz="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9A15836-F283-4DF4-B36A-F6F2C43E55F3}"/>
              </a:ext>
            </a:extLst>
          </p:cNvPr>
          <p:cNvSpPr txBox="1"/>
          <p:nvPr/>
        </p:nvSpPr>
        <p:spPr>
          <a:xfrm>
            <a:off x="4689606" y="3717236"/>
            <a:ext cx="22437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t-SNE: The labels (colors) are not used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5" name="Picture 4">
            <a:extLst>
              <a:ext uri="{FF2B5EF4-FFF2-40B4-BE49-F238E27FC236}">
                <a16:creationId xmlns:a16="http://schemas.microsoft.com/office/drawing/2014/main" id="{B5994DC4-19E3-4157-9607-BAE3D9EFAB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272" y="3493775"/>
            <a:ext cx="351004" cy="346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6">
            <a:extLst>
              <a:ext uri="{FF2B5EF4-FFF2-40B4-BE49-F238E27FC236}">
                <a16:creationId xmlns:a16="http://schemas.microsoft.com/office/drawing/2014/main" id="{E5DC8586-6487-4437-8BB5-EE2379304C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900" y="3556254"/>
            <a:ext cx="351004" cy="346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8">
            <a:extLst>
              <a:ext uri="{FF2B5EF4-FFF2-40B4-BE49-F238E27FC236}">
                <a16:creationId xmlns:a16="http://schemas.microsoft.com/office/drawing/2014/main" id="{B980E9BB-CAFA-41E4-BD71-C174C20567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261" y="3153922"/>
            <a:ext cx="349134" cy="345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BB6EDF0D-0D2B-4706-B0FB-608209EF1118}"/>
              </a:ext>
            </a:extLst>
          </p:cNvPr>
          <p:cNvSpPr txBox="1"/>
          <p:nvPr/>
        </p:nvSpPr>
        <p:spPr>
          <a:xfrm>
            <a:off x="3564891" y="3440539"/>
            <a:ext cx="16191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>
                <a:latin typeface="Arial" panose="020B0604020202020204" pitchFamily="34" charset="0"/>
                <a:cs typeface="Arial" panose="020B0604020202020204" pitchFamily="34" charset="0"/>
              </a:rPr>
              <a:t>Select 50 PCA components</a:t>
            </a:r>
          </a:p>
        </p:txBody>
      </p:sp>
    </p:spTree>
    <p:extLst>
      <p:ext uri="{BB962C8B-B14F-4D97-AF65-F5344CB8AC3E}">
        <p14:creationId xmlns:p14="http://schemas.microsoft.com/office/powerpoint/2010/main" val="13585311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CF815-37CC-4653-AE8F-126B90D86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814" y="391950"/>
            <a:ext cx="8268969" cy="400110"/>
          </a:xfrm>
        </p:spPr>
        <p:txBody>
          <a:bodyPr/>
          <a:lstStyle/>
          <a:p>
            <a:r>
              <a:rPr lang="en-US" dirty="0"/>
              <a:t>(2) Metro train detection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4F65E69-226C-4E02-B3BA-C144E10F6D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0955" y="2078137"/>
            <a:ext cx="3768520" cy="2004999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9B648AE4-DBE1-495C-AF49-67780A54E031}"/>
              </a:ext>
            </a:extLst>
          </p:cNvPr>
          <p:cNvCxnSpPr>
            <a:cxnSpLocks/>
          </p:cNvCxnSpPr>
          <p:nvPr/>
        </p:nvCxnSpPr>
        <p:spPr>
          <a:xfrm flipH="1" flipV="1">
            <a:off x="5425445" y="3210853"/>
            <a:ext cx="260594" cy="2146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8EED0362-0E33-495A-8EB5-F63757FB0278}"/>
              </a:ext>
            </a:extLst>
          </p:cNvPr>
          <p:cNvCxnSpPr>
            <a:cxnSpLocks/>
          </p:cNvCxnSpPr>
          <p:nvPr/>
        </p:nvCxnSpPr>
        <p:spPr>
          <a:xfrm>
            <a:off x="5425445" y="2036224"/>
            <a:ext cx="110905" cy="2107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7EAC567F-D3AA-4671-95F8-F699246384E5}"/>
              </a:ext>
            </a:extLst>
          </p:cNvPr>
          <p:cNvSpPr txBox="1"/>
          <p:nvPr/>
        </p:nvSpPr>
        <p:spPr>
          <a:xfrm>
            <a:off x="5314482" y="4259200"/>
            <a:ext cx="149660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300" err="1"/>
              <a:t>Westbound</a:t>
            </a:r>
            <a:r>
              <a:rPr lang="nb-NO" sz="1300"/>
              <a:t> </a:t>
            </a:r>
            <a:r>
              <a:rPr lang="nb-NO" sz="1300" err="1"/>
              <a:t>trains</a:t>
            </a:r>
            <a:endParaRPr lang="en-US" sz="130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D59C133-7DDF-4C51-BE21-A169FAEC65A4}"/>
              </a:ext>
            </a:extLst>
          </p:cNvPr>
          <p:cNvSpPr txBox="1"/>
          <p:nvPr/>
        </p:nvSpPr>
        <p:spPr>
          <a:xfrm>
            <a:off x="7518802" y="4222235"/>
            <a:ext cx="149660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300" err="1"/>
              <a:t>Eastbound</a:t>
            </a:r>
            <a:r>
              <a:rPr lang="nb-NO" sz="1300"/>
              <a:t> </a:t>
            </a:r>
            <a:r>
              <a:rPr lang="nb-NO" sz="1300" err="1"/>
              <a:t>train</a:t>
            </a:r>
            <a:endParaRPr lang="en-US" sz="1300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0012890D-3323-4A45-9EEC-26D470A79C41}"/>
              </a:ext>
            </a:extLst>
          </p:cNvPr>
          <p:cNvCxnSpPr>
            <a:cxnSpLocks/>
          </p:cNvCxnSpPr>
          <p:nvPr/>
        </p:nvCxnSpPr>
        <p:spPr>
          <a:xfrm flipH="1" flipV="1">
            <a:off x="5861115" y="3868520"/>
            <a:ext cx="72748" cy="3906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DA2D9AF0-413E-45FA-8EBD-00B09CD5AFF3}"/>
              </a:ext>
            </a:extLst>
          </p:cNvPr>
          <p:cNvCxnSpPr>
            <a:cxnSpLocks/>
          </p:cNvCxnSpPr>
          <p:nvPr/>
        </p:nvCxnSpPr>
        <p:spPr>
          <a:xfrm flipV="1">
            <a:off x="6135531" y="3868520"/>
            <a:ext cx="1605414" cy="3906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23A3BC4B-AED7-4726-B239-11252E53D7E5}"/>
              </a:ext>
            </a:extLst>
          </p:cNvPr>
          <p:cNvCxnSpPr>
            <a:cxnSpLocks/>
          </p:cNvCxnSpPr>
          <p:nvPr/>
        </p:nvCxnSpPr>
        <p:spPr>
          <a:xfrm flipV="1">
            <a:off x="8128955" y="3902426"/>
            <a:ext cx="4799" cy="3714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7EED673D-BD08-4CA8-BF87-D0D44794436C}"/>
              </a:ext>
            </a:extLst>
          </p:cNvPr>
          <p:cNvSpPr txBox="1"/>
          <p:nvPr/>
        </p:nvSpPr>
        <p:spPr>
          <a:xfrm>
            <a:off x="4788049" y="1543781"/>
            <a:ext cx="149660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/>
              <a:t>Trains arrives at station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A5798DA-4306-4F4A-BEA3-CE8B0420779A}"/>
              </a:ext>
            </a:extLst>
          </p:cNvPr>
          <p:cNvSpPr txBox="1"/>
          <p:nvPr/>
        </p:nvSpPr>
        <p:spPr>
          <a:xfrm>
            <a:off x="5990997" y="1367894"/>
            <a:ext cx="149660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/>
              <a:t>Leaves station and passes first sensor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BACDB4CF-436D-4DD1-B64D-91826090DD1D}"/>
              </a:ext>
            </a:extLst>
          </p:cNvPr>
          <p:cNvCxnSpPr>
            <a:cxnSpLocks/>
          </p:cNvCxnSpPr>
          <p:nvPr/>
        </p:nvCxnSpPr>
        <p:spPr>
          <a:xfrm flipH="1">
            <a:off x="5861115" y="1869935"/>
            <a:ext cx="259765" cy="3770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E1AFE88A-00B3-4329-9AF0-B8C4CAF8D5F4}"/>
              </a:ext>
            </a:extLst>
          </p:cNvPr>
          <p:cNvSpPr txBox="1"/>
          <p:nvPr/>
        </p:nvSpPr>
        <p:spPr>
          <a:xfrm>
            <a:off x="7468206" y="1168017"/>
            <a:ext cx="154719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/>
              <a:t>Passes the other sensors a bit later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75B2ED61-D403-4262-839D-AF9CD0D0AD23}"/>
              </a:ext>
            </a:extLst>
          </p:cNvPr>
          <p:cNvCxnSpPr>
            <a:cxnSpLocks/>
          </p:cNvCxnSpPr>
          <p:nvPr/>
        </p:nvCxnSpPr>
        <p:spPr>
          <a:xfrm flipH="1">
            <a:off x="5933864" y="1643837"/>
            <a:ext cx="1637005" cy="13464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70D2A131-2831-4F95-96D0-B937EA336D9F}"/>
              </a:ext>
            </a:extLst>
          </p:cNvPr>
          <p:cNvSpPr txBox="1"/>
          <p:nvPr/>
        </p:nvSpPr>
        <p:spPr>
          <a:xfrm>
            <a:off x="7738907" y="1646650"/>
            <a:ext cx="149660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/>
              <a:t>Stop at Station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E327C85D-ED04-402B-B969-041F5D25C19B}"/>
              </a:ext>
            </a:extLst>
          </p:cNvPr>
          <p:cNvCxnSpPr>
            <a:cxnSpLocks/>
          </p:cNvCxnSpPr>
          <p:nvPr/>
        </p:nvCxnSpPr>
        <p:spPr>
          <a:xfrm flipH="1">
            <a:off x="8263925" y="1957909"/>
            <a:ext cx="259765" cy="3770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D201BA30-B62D-4028-A136-545A266ACC7D}"/>
              </a:ext>
            </a:extLst>
          </p:cNvPr>
          <p:cNvSpPr txBox="1"/>
          <p:nvPr/>
        </p:nvSpPr>
        <p:spPr>
          <a:xfrm>
            <a:off x="4874607" y="975492"/>
            <a:ext cx="173768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/>
              <a:t>Good noise conditions</a:t>
            </a: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203E5BDF-B640-4BAC-BCDD-4088B53D75E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43806" y="969056"/>
            <a:ext cx="3625588" cy="692497"/>
          </a:xfrm>
        </p:spPr>
        <p:txBody>
          <a:bodyPr/>
          <a:lstStyle/>
          <a:p>
            <a:r>
              <a:rPr lang="en-US" dirty="0"/>
              <a:t>A Case study for detection of repeating signals in noisy environments</a:t>
            </a:r>
          </a:p>
        </p:txBody>
      </p:sp>
      <p:pic>
        <p:nvPicPr>
          <p:cNvPr id="35" name="Picture 3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82E10C39-2281-45C9-9201-654401E940E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813"/>
          <a:stretch/>
        </p:blipFill>
        <p:spPr>
          <a:xfrm>
            <a:off x="506666" y="1702889"/>
            <a:ext cx="2943396" cy="284869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83C88947-BB1C-43C9-A4A7-E5ADBF98FF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592" y="1806799"/>
            <a:ext cx="1261038" cy="84115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281CA566-17C6-4622-AFB4-ACF0C48ADE32}"/>
              </a:ext>
            </a:extLst>
          </p:cNvPr>
          <p:cNvSpPr txBox="1"/>
          <p:nvPr/>
        </p:nvSpPr>
        <p:spPr>
          <a:xfrm rot="16200000">
            <a:off x="4597593" y="3528475"/>
            <a:ext cx="6238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/>
              <a:t>ALNN5</a:t>
            </a:r>
            <a:endParaRPr lang="nb-NO" sz="1200" b="1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AB95A00-C9CB-4A31-9B9F-7213B1CFA57A}"/>
              </a:ext>
            </a:extLst>
          </p:cNvPr>
          <p:cNvSpPr txBox="1"/>
          <p:nvPr/>
        </p:nvSpPr>
        <p:spPr>
          <a:xfrm rot="16200000">
            <a:off x="4597592" y="2931443"/>
            <a:ext cx="6238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/>
              <a:t>ALNN6</a:t>
            </a:r>
            <a:endParaRPr lang="nb-NO" sz="1200" b="1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0D0869A-DB38-47EC-B20C-2971521C952E}"/>
              </a:ext>
            </a:extLst>
          </p:cNvPr>
          <p:cNvSpPr txBox="1"/>
          <p:nvPr/>
        </p:nvSpPr>
        <p:spPr>
          <a:xfrm rot="16200000">
            <a:off x="4599892" y="2260804"/>
            <a:ext cx="6238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ALNN8</a:t>
            </a:r>
            <a:endParaRPr lang="nb-NO" sz="1200" b="1" dirty="0"/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12B1AA51-7ED9-44F7-B9D2-4DC6A5AF22F3}"/>
              </a:ext>
            </a:extLst>
          </p:cNvPr>
          <p:cNvCxnSpPr>
            <a:cxnSpLocks/>
          </p:cNvCxnSpPr>
          <p:nvPr/>
        </p:nvCxnSpPr>
        <p:spPr>
          <a:xfrm flipH="1" flipV="1">
            <a:off x="1462787" y="3738498"/>
            <a:ext cx="260594" cy="214616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4AC708FF-205D-4555-873C-1D312945BD1E}"/>
              </a:ext>
            </a:extLst>
          </p:cNvPr>
          <p:cNvSpPr txBox="1"/>
          <p:nvPr/>
        </p:nvSpPr>
        <p:spPr>
          <a:xfrm>
            <a:off x="1636349" y="3909950"/>
            <a:ext cx="1218511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300" dirty="0">
                <a:solidFill>
                  <a:schemeClr val="bg1"/>
                </a:solidFill>
              </a:rPr>
              <a:t>Metro </a:t>
            </a:r>
            <a:r>
              <a:rPr lang="nb-NO" sz="1300" dirty="0" err="1">
                <a:solidFill>
                  <a:schemeClr val="bg1"/>
                </a:solidFill>
              </a:rPr>
              <a:t>track</a:t>
            </a:r>
            <a:endParaRPr lang="en-US" sz="1300" dirty="0">
              <a:solidFill>
                <a:schemeClr val="bg1"/>
              </a:solidFill>
            </a:endParaRP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850EC04E-94DB-4AA4-827E-0455962C6F60}"/>
              </a:ext>
            </a:extLst>
          </p:cNvPr>
          <p:cNvCxnSpPr>
            <a:cxnSpLocks/>
          </p:cNvCxnSpPr>
          <p:nvPr/>
        </p:nvCxnSpPr>
        <p:spPr>
          <a:xfrm flipH="1" flipV="1">
            <a:off x="1462787" y="3738498"/>
            <a:ext cx="260594" cy="214616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1B76FC29-0CE6-4C57-8692-B2DFC4C74728}"/>
              </a:ext>
            </a:extLst>
          </p:cNvPr>
          <p:cNvSpPr txBox="1"/>
          <p:nvPr/>
        </p:nvSpPr>
        <p:spPr>
          <a:xfrm>
            <a:off x="1636349" y="3909950"/>
            <a:ext cx="1218511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300" dirty="0">
                <a:solidFill>
                  <a:schemeClr val="bg1"/>
                </a:solidFill>
              </a:rPr>
              <a:t>Metro </a:t>
            </a:r>
            <a:r>
              <a:rPr lang="nb-NO" sz="1300" dirty="0" err="1">
                <a:solidFill>
                  <a:schemeClr val="bg1"/>
                </a:solidFill>
              </a:rPr>
              <a:t>track</a:t>
            </a:r>
            <a:endParaRPr lang="en-US" sz="1300" dirty="0">
              <a:solidFill>
                <a:schemeClr val="bg1"/>
              </a:solidFill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387A320-5675-472B-B8C4-1EF51DE50A81}"/>
              </a:ext>
            </a:extLst>
          </p:cNvPr>
          <p:cNvSpPr txBox="1"/>
          <p:nvPr/>
        </p:nvSpPr>
        <p:spPr>
          <a:xfrm>
            <a:off x="2282783" y="3099119"/>
            <a:ext cx="1218511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300" dirty="0">
                <a:solidFill>
                  <a:schemeClr val="bg1"/>
                </a:solidFill>
              </a:rPr>
              <a:t>Metro </a:t>
            </a:r>
            <a:r>
              <a:rPr lang="nb-NO" sz="1300" dirty="0" err="1">
                <a:solidFill>
                  <a:schemeClr val="bg1"/>
                </a:solidFill>
              </a:rPr>
              <a:t>station</a:t>
            </a:r>
            <a:endParaRPr lang="en-US" sz="1300" dirty="0">
              <a:solidFill>
                <a:schemeClr val="bg1"/>
              </a:solidFill>
            </a:endParaRPr>
          </a:p>
        </p:txBody>
      </p:sp>
      <p:pic>
        <p:nvPicPr>
          <p:cNvPr id="37" name="Picture 36" descr="Chart&#10;&#10;Description automatically generated">
            <a:extLst>
              <a:ext uri="{FF2B5EF4-FFF2-40B4-BE49-F238E27FC236}">
                <a16:creationId xmlns:a16="http://schemas.microsoft.com/office/drawing/2014/main" id="{E76CDB67-73F8-4D52-98BD-5DDD8DD22F8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51" t="10396" r="19145" b="10503"/>
          <a:stretch/>
        </p:blipFill>
        <p:spPr>
          <a:xfrm>
            <a:off x="3528564" y="3210853"/>
            <a:ext cx="1166700" cy="1185139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84EE96B3-4AB5-4EBC-8BC4-1ED58D5CC476}"/>
              </a:ext>
            </a:extLst>
          </p:cNvPr>
          <p:cNvSpPr txBox="1"/>
          <p:nvPr/>
        </p:nvSpPr>
        <p:spPr>
          <a:xfrm>
            <a:off x="3522811" y="2718410"/>
            <a:ext cx="116274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/>
              <a:t>Spectrogram image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88F5354-15EB-4F06-A0A9-47458A22BBA7}"/>
              </a:ext>
            </a:extLst>
          </p:cNvPr>
          <p:cNvSpPr/>
          <p:nvPr/>
        </p:nvSpPr>
        <p:spPr>
          <a:xfrm>
            <a:off x="5686039" y="2146068"/>
            <a:ext cx="175076" cy="50188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2B21561A-E8B4-4FC5-9651-DF370B88DB73}"/>
              </a:ext>
            </a:extLst>
          </p:cNvPr>
          <p:cNvCxnSpPr>
            <a:cxnSpLocks/>
          </p:cNvCxnSpPr>
          <p:nvPr/>
        </p:nvCxnSpPr>
        <p:spPr>
          <a:xfrm flipV="1">
            <a:off x="4788049" y="2739452"/>
            <a:ext cx="895690" cy="72793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30344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CF815-37CC-4653-AE8F-126B90D86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814" y="391950"/>
            <a:ext cx="8268969" cy="400110"/>
          </a:xfrm>
        </p:spPr>
        <p:txBody>
          <a:bodyPr/>
          <a:lstStyle/>
          <a:p>
            <a:r>
              <a:rPr lang="en-US" dirty="0"/>
              <a:t>(2) Metro train detection</a:t>
            </a:r>
          </a:p>
        </p:txBody>
      </p:sp>
      <p:pic>
        <p:nvPicPr>
          <p:cNvPr id="35" name="Picture 3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82E10C39-2281-45C9-9201-654401E940E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813"/>
          <a:stretch/>
        </p:blipFill>
        <p:spPr>
          <a:xfrm>
            <a:off x="506666" y="1702889"/>
            <a:ext cx="2943396" cy="284869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83C88947-BB1C-43C9-A4A7-E5ADBF98FF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592" y="1806799"/>
            <a:ext cx="1261038" cy="84115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281CA566-17C6-4622-AFB4-ACF0C48ADE32}"/>
              </a:ext>
            </a:extLst>
          </p:cNvPr>
          <p:cNvSpPr txBox="1"/>
          <p:nvPr/>
        </p:nvSpPr>
        <p:spPr>
          <a:xfrm rot="16200000">
            <a:off x="4597593" y="3528475"/>
            <a:ext cx="6238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/>
              <a:t>ALNN5</a:t>
            </a:r>
            <a:endParaRPr lang="nb-NO" sz="1200" b="1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AB95A00-C9CB-4A31-9B9F-7213B1CFA57A}"/>
              </a:ext>
            </a:extLst>
          </p:cNvPr>
          <p:cNvSpPr txBox="1"/>
          <p:nvPr/>
        </p:nvSpPr>
        <p:spPr>
          <a:xfrm rot="16200000">
            <a:off x="4597592" y="2931443"/>
            <a:ext cx="6238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/>
              <a:t>ALNN6</a:t>
            </a:r>
            <a:endParaRPr lang="nb-NO" sz="1200" b="1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0D0869A-DB38-47EC-B20C-2971521C952E}"/>
              </a:ext>
            </a:extLst>
          </p:cNvPr>
          <p:cNvSpPr txBox="1"/>
          <p:nvPr/>
        </p:nvSpPr>
        <p:spPr>
          <a:xfrm rot="16200000">
            <a:off x="4599892" y="2260804"/>
            <a:ext cx="6238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ALNN8</a:t>
            </a:r>
            <a:endParaRPr lang="nb-NO" sz="1200" b="1" dirty="0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0736A456-BB18-4E97-82E8-4BA7762C524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39"/>
          <a:stretch/>
        </p:blipFill>
        <p:spPr>
          <a:xfrm>
            <a:off x="5010955" y="2036224"/>
            <a:ext cx="3768520" cy="2125790"/>
          </a:xfrm>
          <a:prstGeom prst="rect">
            <a:avLst/>
          </a:prstGeom>
        </p:spPr>
      </p:pic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AE1FF4BD-4ADB-468D-A931-81990628B05D}"/>
              </a:ext>
            </a:extLst>
          </p:cNvPr>
          <p:cNvCxnSpPr>
            <a:cxnSpLocks/>
          </p:cNvCxnSpPr>
          <p:nvPr/>
        </p:nvCxnSpPr>
        <p:spPr>
          <a:xfrm>
            <a:off x="6790286" y="1957909"/>
            <a:ext cx="486658" cy="3770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2D77CDFA-65B4-4E1E-82E0-470DCEA09452}"/>
              </a:ext>
            </a:extLst>
          </p:cNvPr>
          <p:cNvCxnSpPr>
            <a:cxnSpLocks/>
          </p:cNvCxnSpPr>
          <p:nvPr/>
        </p:nvCxnSpPr>
        <p:spPr>
          <a:xfrm flipH="1">
            <a:off x="6377675" y="1869935"/>
            <a:ext cx="259765" cy="3770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AF3D1F2C-6043-421A-B8E3-9BDE0FFA56A6}"/>
              </a:ext>
            </a:extLst>
          </p:cNvPr>
          <p:cNvSpPr txBox="1"/>
          <p:nvPr/>
        </p:nvSpPr>
        <p:spPr>
          <a:xfrm>
            <a:off x="6350725" y="1704679"/>
            <a:ext cx="149660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/>
              <a:t>Trains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B0704571-F5DC-4053-9693-EA84DD177FBF}"/>
              </a:ext>
            </a:extLst>
          </p:cNvPr>
          <p:cNvCxnSpPr>
            <a:cxnSpLocks/>
          </p:cNvCxnSpPr>
          <p:nvPr/>
        </p:nvCxnSpPr>
        <p:spPr>
          <a:xfrm>
            <a:off x="6895215" y="1957909"/>
            <a:ext cx="781798" cy="3770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41506856-D29E-4B16-9207-F04E175209E6}"/>
              </a:ext>
            </a:extLst>
          </p:cNvPr>
          <p:cNvCxnSpPr>
            <a:cxnSpLocks/>
          </p:cNvCxnSpPr>
          <p:nvPr/>
        </p:nvCxnSpPr>
        <p:spPr>
          <a:xfrm>
            <a:off x="6895215" y="1860322"/>
            <a:ext cx="1156768" cy="4746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13C87140-F87D-43FE-8E46-F24C426D9F60}"/>
              </a:ext>
            </a:extLst>
          </p:cNvPr>
          <p:cNvSpPr txBox="1"/>
          <p:nvPr/>
        </p:nvSpPr>
        <p:spPr>
          <a:xfrm>
            <a:off x="4874606" y="975492"/>
            <a:ext cx="2472343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/>
              <a:t>Bad noise conditions (rush hours)</a:t>
            </a: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AFA79BF4-894D-479E-8854-18E905ACE96C}"/>
              </a:ext>
            </a:extLst>
          </p:cNvPr>
          <p:cNvCxnSpPr>
            <a:cxnSpLocks/>
          </p:cNvCxnSpPr>
          <p:nvPr/>
        </p:nvCxnSpPr>
        <p:spPr>
          <a:xfrm flipH="1" flipV="1">
            <a:off x="1462787" y="3738498"/>
            <a:ext cx="260594" cy="214616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4EDF2B20-5445-416C-86F6-D2F82E2B59C0}"/>
              </a:ext>
            </a:extLst>
          </p:cNvPr>
          <p:cNvSpPr txBox="1"/>
          <p:nvPr/>
        </p:nvSpPr>
        <p:spPr>
          <a:xfrm>
            <a:off x="1636349" y="3909950"/>
            <a:ext cx="1218511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300" dirty="0">
                <a:solidFill>
                  <a:schemeClr val="bg1"/>
                </a:solidFill>
              </a:rPr>
              <a:t>Metro </a:t>
            </a:r>
            <a:r>
              <a:rPr lang="nb-NO" sz="1300" dirty="0" err="1">
                <a:solidFill>
                  <a:schemeClr val="bg1"/>
                </a:solidFill>
              </a:rPr>
              <a:t>track</a:t>
            </a:r>
            <a:endParaRPr lang="en-US" sz="1300" dirty="0">
              <a:solidFill>
                <a:schemeClr val="bg1"/>
              </a:solidFill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BAA1199-C103-44FF-9B5B-F71F132CBF21}"/>
              </a:ext>
            </a:extLst>
          </p:cNvPr>
          <p:cNvSpPr txBox="1"/>
          <p:nvPr/>
        </p:nvSpPr>
        <p:spPr>
          <a:xfrm>
            <a:off x="2282783" y="3099119"/>
            <a:ext cx="1218511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300" dirty="0">
                <a:solidFill>
                  <a:schemeClr val="bg1"/>
                </a:solidFill>
              </a:rPr>
              <a:t>Metro </a:t>
            </a:r>
            <a:r>
              <a:rPr lang="nb-NO" sz="1300" dirty="0" err="1">
                <a:solidFill>
                  <a:schemeClr val="bg1"/>
                </a:solidFill>
              </a:rPr>
              <a:t>station</a:t>
            </a:r>
            <a:endParaRPr lang="en-US" sz="1300" dirty="0">
              <a:solidFill>
                <a:schemeClr val="bg1"/>
              </a:solidFill>
            </a:endParaRP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C36B4B52-E660-46CE-A87D-064F7B278F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43806" y="969056"/>
            <a:ext cx="3625588" cy="692497"/>
          </a:xfrm>
        </p:spPr>
        <p:txBody>
          <a:bodyPr/>
          <a:lstStyle/>
          <a:p>
            <a:r>
              <a:rPr lang="en-US" dirty="0"/>
              <a:t>A Case study for detection of repeating signals in noisy environments</a:t>
            </a:r>
          </a:p>
        </p:txBody>
      </p:sp>
    </p:spTree>
    <p:extLst>
      <p:ext uri="{BB962C8B-B14F-4D97-AF65-F5344CB8AC3E}">
        <p14:creationId xmlns:p14="http://schemas.microsoft.com/office/powerpoint/2010/main" val="31606011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CF815-37CC-4653-AE8F-126B90D86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814" y="391950"/>
            <a:ext cx="8268969" cy="400110"/>
          </a:xfrm>
        </p:spPr>
        <p:txBody>
          <a:bodyPr/>
          <a:lstStyle/>
          <a:p>
            <a:r>
              <a:rPr lang="en-US" dirty="0"/>
              <a:t>(2) Metro train detection</a:t>
            </a:r>
          </a:p>
        </p:txBody>
      </p:sp>
      <p:pic>
        <p:nvPicPr>
          <p:cNvPr id="4" name="Picture 3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663A5A9A-9488-4705-9E08-72A983C701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999" y="901700"/>
            <a:ext cx="4932981" cy="3579477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3B4C5A42-24D4-4DAC-9276-CF6557A21B5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2005" y="1379116"/>
            <a:ext cx="3221159" cy="1923604"/>
          </a:xfrm>
        </p:spPr>
        <p:txBody>
          <a:bodyPr/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Visualization of spectrogram image similarity in embedding space of manually picked metro train signals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Difference between east- and westbound trains clearly visible (acceleration and deacceleration of trains)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27EB3F4-70C2-4B2D-900B-D6C61908D3A5}"/>
              </a:ext>
            </a:extLst>
          </p:cNvPr>
          <p:cNvSpPr/>
          <p:nvPr/>
        </p:nvSpPr>
        <p:spPr>
          <a:xfrm rot="1314338">
            <a:off x="3587844" y="2622574"/>
            <a:ext cx="4369388" cy="1480923"/>
          </a:xfrm>
          <a:prstGeom prst="ellipse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0FDA90F-6F05-4458-B5A7-D5CA479F009F}"/>
              </a:ext>
            </a:extLst>
          </p:cNvPr>
          <p:cNvSpPr/>
          <p:nvPr/>
        </p:nvSpPr>
        <p:spPr>
          <a:xfrm rot="1314338">
            <a:off x="4968895" y="1309170"/>
            <a:ext cx="4369388" cy="1591458"/>
          </a:xfrm>
          <a:prstGeom prst="ellipse">
            <a:avLst/>
          </a:prstGeom>
          <a:noFill/>
          <a:ln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40DE6FB-97BC-44A8-A1AC-F9678CF65110}"/>
              </a:ext>
            </a:extLst>
          </p:cNvPr>
          <p:cNvSpPr txBox="1"/>
          <p:nvPr/>
        </p:nvSpPr>
        <p:spPr>
          <a:xfrm>
            <a:off x="4303107" y="4076700"/>
            <a:ext cx="126584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/>
              <a:t>Eastbound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AE336C4-41B3-471F-A7AF-C321C2885625}"/>
              </a:ext>
            </a:extLst>
          </p:cNvPr>
          <p:cNvSpPr txBox="1"/>
          <p:nvPr/>
        </p:nvSpPr>
        <p:spPr>
          <a:xfrm>
            <a:off x="7725939" y="1088948"/>
            <a:ext cx="126584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/>
              <a:t>Westbound</a:t>
            </a:r>
          </a:p>
        </p:txBody>
      </p:sp>
    </p:spTree>
    <p:extLst>
      <p:ext uri="{BB962C8B-B14F-4D97-AF65-F5344CB8AC3E}">
        <p14:creationId xmlns:p14="http://schemas.microsoft.com/office/powerpoint/2010/main" val="39419556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CF815-37CC-4653-AE8F-126B90D86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814" y="391950"/>
            <a:ext cx="8268969" cy="400110"/>
          </a:xfrm>
        </p:spPr>
        <p:txBody>
          <a:bodyPr/>
          <a:lstStyle/>
          <a:p>
            <a:r>
              <a:rPr lang="en-US" dirty="0"/>
              <a:t>(2) Metro train detection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B88F354C-5509-4B40-AB39-5EF8C0E14A1F}"/>
              </a:ext>
            </a:extLst>
          </p:cNvPr>
          <p:cNvSpPr txBox="1">
            <a:spLocks/>
          </p:cNvSpPr>
          <p:nvPr/>
        </p:nvSpPr>
        <p:spPr>
          <a:xfrm>
            <a:off x="7740144" y="1380063"/>
            <a:ext cx="1103086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eaLnBrk="1" hangingPunct="1">
              <a:defRPr sz="1500" b="0" i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eaLnBrk="1" hangingPunct="1">
              <a:defRPr sz="15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eaLnBrk="1" hangingPunct="1">
              <a:defRPr sz="15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eaLnBrk="1" hangingPunct="1">
              <a:defRPr sz="15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eaLnBrk="1" hangingPunct="1">
              <a:defRPr sz="15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eaLnBrk="1" hangingPunct="1">
              <a:defRPr>
                <a:latin typeface="+mn-lt"/>
                <a:ea typeface="+mn-ea"/>
                <a:cs typeface="+mn-cs"/>
              </a:defRPr>
            </a:lvl6pPr>
            <a:lvl7pPr marL="2743200" eaLnBrk="1" hangingPunct="1">
              <a:defRPr>
                <a:latin typeface="+mn-lt"/>
                <a:ea typeface="+mn-ea"/>
                <a:cs typeface="+mn-cs"/>
              </a:defRPr>
            </a:lvl7pPr>
            <a:lvl8pPr marL="3200400" eaLnBrk="1" hangingPunct="1">
              <a:defRPr>
                <a:latin typeface="+mn-lt"/>
                <a:ea typeface="+mn-ea"/>
                <a:cs typeface="+mn-cs"/>
              </a:defRPr>
            </a:lvl8pPr>
            <a:lvl9pPr marL="36576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kern="0" dirty="0">
                <a:solidFill>
                  <a:schemeClr val="tx1"/>
                </a:solidFill>
              </a:rPr>
              <a:t>Metro train or not (super-class)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C41CB8E5-3800-4004-94DB-8F2DB359CCD6}"/>
              </a:ext>
            </a:extLst>
          </p:cNvPr>
          <p:cNvSpPr txBox="1">
            <a:spLocks/>
          </p:cNvSpPr>
          <p:nvPr/>
        </p:nvSpPr>
        <p:spPr>
          <a:xfrm>
            <a:off x="7740144" y="2229905"/>
            <a:ext cx="1103086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eaLnBrk="1" hangingPunct="1">
              <a:defRPr sz="1500" b="0" i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eaLnBrk="1" hangingPunct="1">
              <a:defRPr sz="15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eaLnBrk="1" hangingPunct="1">
              <a:defRPr sz="15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eaLnBrk="1" hangingPunct="1">
              <a:defRPr sz="15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eaLnBrk="1" hangingPunct="1">
              <a:defRPr sz="15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eaLnBrk="1" hangingPunct="1">
              <a:defRPr>
                <a:latin typeface="+mn-lt"/>
                <a:ea typeface="+mn-ea"/>
                <a:cs typeface="+mn-cs"/>
              </a:defRPr>
            </a:lvl6pPr>
            <a:lvl7pPr marL="2743200" eaLnBrk="1" hangingPunct="1">
              <a:defRPr>
                <a:latin typeface="+mn-lt"/>
                <a:ea typeface="+mn-ea"/>
                <a:cs typeface="+mn-cs"/>
              </a:defRPr>
            </a:lvl7pPr>
            <a:lvl8pPr marL="3200400" eaLnBrk="1" hangingPunct="1">
              <a:defRPr>
                <a:latin typeface="+mn-lt"/>
                <a:ea typeface="+mn-ea"/>
                <a:cs typeface="+mn-cs"/>
              </a:defRPr>
            </a:lvl8pPr>
            <a:lvl9pPr marL="36576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kern="0" dirty="0">
                <a:solidFill>
                  <a:schemeClr val="tx1"/>
                </a:solidFill>
              </a:rPr>
              <a:t>Eastbound trains</a:t>
            </a:r>
          </a:p>
          <a:p>
            <a:r>
              <a:rPr lang="en-US" sz="1000" kern="0" dirty="0">
                <a:solidFill>
                  <a:schemeClr val="tx1"/>
                </a:solidFill>
              </a:rPr>
              <a:t>Westbound trains</a:t>
            </a:r>
          </a:p>
          <a:p>
            <a:r>
              <a:rPr lang="en-US" sz="1000" kern="0" dirty="0">
                <a:solidFill>
                  <a:schemeClr val="tx1"/>
                </a:solidFill>
              </a:rPr>
              <a:t>Mixed or unclear (sub-classes)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4DD649A0-FB1A-41DF-AA61-B6A37AEB8C4B}"/>
              </a:ext>
            </a:extLst>
          </p:cNvPr>
          <p:cNvSpPr txBox="1">
            <a:spLocks/>
          </p:cNvSpPr>
          <p:nvPr/>
        </p:nvSpPr>
        <p:spPr>
          <a:xfrm>
            <a:off x="3971367" y="1072539"/>
            <a:ext cx="705996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eaLnBrk="1" hangingPunct="1">
              <a:defRPr sz="1500" b="0" i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eaLnBrk="1" hangingPunct="1">
              <a:defRPr sz="15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eaLnBrk="1" hangingPunct="1">
              <a:defRPr sz="15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eaLnBrk="1" hangingPunct="1">
              <a:defRPr sz="15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eaLnBrk="1" hangingPunct="1">
              <a:defRPr sz="15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eaLnBrk="1" hangingPunct="1">
              <a:defRPr>
                <a:latin typeface="+mn-lt"/>
                <a:ea typeface="+mn-ea"/>
                <a:cs typeface="+mn-cs"/>
              </a:defRPr>
            </a:lvl6pPr>
            <a:lvl7pPr marL="2743200" eaLnBrk="1" hangingPunct="1">
              <a:defRPr>
                <a:latin typeface="+mn-lt"/>
                <a:ea typeface="+mn-ea"/>
                <a:cs typeface="+mn-cs"/>
              </a:defRPr>
            </a:lvl7pPr>
            <a:lvl8pPr marL="3200400" eaLnBrk="1" hangingPunct="1">
              <a:defRPr>
                <a:latin typeface="+mn-lt"/>
                <a:ea typeface="+mn-ea"/>
                <a:cs typeface="+mn-cs"/>
              </a:defRPr>
            </a:lvl8pPr>
            <a:lvl9pPr marL="36576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kern="0" dirty="0">
                <a:solidFill>
                  <a:schemeClr val="tx1"/>
                </a:solidFill>
              </a:rPr>
              <a:t>3 stations = 6 channels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F92E9BF-5A0F-467B-8497-4F5E4D9872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930" r="82738" b="28427"/>
          <a:stretch/>
        </p:blipFill>
        <p:spPr>
          <a:xfrm>
            <a:off x="4178766" y="1364784"/>
            <a:ext cx="368334" cy="4353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7AE11FB-34E6-43D7-AEBA-E13D0F0A6F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930" r="82738" b="28427"/>
          <a:stretch/>
        </p:blipFill>
        <p:spPr>
          <a:xfrm>
            <a:off x="4203666" y="2124754"/>
            <a:ext cx="368334" cy="435303"/>
          </a:xfrm>
          <a:prstGeom prst="rect">
            <a:avLst/>
          </a:prstGeom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F81C2CBB-2C47-4EB5-A6A4-86206190C5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0770" y="1043198"/>
            <a:ext cx="3496370" cy="3708708"/>
          </a:xfrm>
        </p:spPr>
        <p:txBody>
          <a:bodyPr/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Supervised training of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convolutional neural networks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with visually identified </a:t>
            </a:r>
            <a:r>
              <a:rPr lang="en-US" sz="1400" dirty="0"/>
              <a:t>train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signals on 3 stations along track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Performance on test data: 99% accuracy for train vs. noise and 95% accuracy for train direction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Application to continuous data: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99% of manually picked detected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13% false detections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63% directions correctly classified</a:t>
            </a:r>
          </a:p>
          <a:p>
            <a:pPr marL="2857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Potential </a:t>
            </a:r>
            <a:r>
              <a:rPr lang="en-US" sz="1400" dirty="0"/>
              <a:t>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pplications:</a:t>
            </a:r>
          </a:p>
          <a:p>
            <a:pPr marL="742950" lvl="2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300" dirty="0"/>
              <a:t>Sort out to find rare events</a:t>
            </a:r>
          </a:p>
          <a:p>
            <a:pPr marL="742950" lvl="2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300" dirty="0"/>
              <a:t>D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isruptions in train schedule</a:t>
            </a:r>
          </a:p>
          <a:p>
            <a:pPr marL="742950" lvl="2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300" dirty="0"/>
              <a:t>U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se for noise interferometry</a:t>
            </a:r>
          </a:p>
        </p:txBody>
      </p:sp>
      <p:pic>
        <p:nvPicPr>
          <p:cNvPr id="11" name="Picture 10" descr="Chart&#10;&#10;Description automatically generated">
            <a:extLst>
              <a:ext uri="{FF2B5EF4-FFF2-40B4-BE49-F238E27FC236}">
                <a16:creationId xmlns:a16="http://schemas.microsoft.com/office/drawing/2014/main" id="{85DAAA54-F777-4A4D-AA3A-EF00F10A26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3195" y="3206693"/>
            <a:ext cx="2082694" cy="1562020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00697B9-2B47-4108-BC9C-17F50DBC5712}"/>
              </a:ext>
            </a:extLst>
          </p:cNvPr>
          <p:cNvCxnSpPr>
            <a:cxnSpLocks/>
          </p:cNvCxnSpPr>
          <p:nvPr/>
        </p:nvCxnSpPr>
        <p:spPr>
          <a:xfrm>
            <a:off x="3235834" y="4225785"/>
            <a:ext cx="79230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27CB6620-6A67-4BCD-B59A-E4477D210C8B}"/>
              </a:ext>
            </a:extLst>
          </p:cNvPr>
          <p:cNvSpPr txBox="1">
            <a:spLocks/>
          </p:cNvSpPr>
          <p:nvPr/>
        </p:nvSpPr>
        <p:spPr>
          <a:xfrm>
            <a:off x="4178766" y="872997"/>
            <a:ext cx="1219198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eaLnBrk="1" hangingPunct="1">
              <a:defRPr sz="1500" b="0" i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eaLnBrk="1" hangingPunct="1">
              <a:defRPr sz="15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eaLnBrk="1" hangingPunct="1">
              <a:defRPr sz="15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eaLnBrk="1" hangingPunct="1">
              <a:defRPr sz="15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eaLnBrk="1" hangingPunct="1">
              <a:defRPr sz="15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eaLnBrk="1" hangingPunct="1">
              <a:defRPr>
                <a:latin typeface="+mn-lt"/>
                <a:ea typeface="+mn-ea"/>
                <a:cs typeface="+mn-cs"/>
              </a:defRPr>
            </a:lvl6pPr>
            <a:lvl7pPr marL="2743200" eaLnBrk="1" hangingPunct="1">
              <a:defRPr>
                <a:latin typeface="+mn-lt"/>
                <a:ea typeface="+mn-ea"/>
                <a:cs typeface="+mn-cs"/>
              </a:defRPr>
            </a:lvl7pPr>
            <a:lvl8pPr marL="3200400" eaLnBrk="1" hangingPunct="1">
              <a:defRPr>
                <a:latin typeface="+mn-lt"/>
                <a:ea typeface="+mn-ea"/>
                <a:cs typeface="+mn-cs"/>
              </a:defRPr>
            </a:lvl8pPr>
            <a:lvl9pPr marL="36576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1" kern="0" dirty="0">
                <a:solidFill>
                  <a:schemeClr val="tx1"/>
                </a:solidFill>
              </a:rPr>
              <a:t>Input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A5BA80A8-4729-4A77-A52F-AEF0B8B5C830}"/>
              </a:ext>
            </a:extLst>
          </p:cNvPr>
          <p:cNvSpPr txBox="1">
            <a:spLocks/>
          </p:cNvSpPr>
          <p:nvPr/>
        </p:nvSpPr>
        <p:spPr>
          <a:xfrm>
            <a:off x="7924802" y="886499"/>
            <a:ext cx="1219198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eaLnBrk="1" hangingPunct="1">
              <a:defRPr sz="1500" b="0" i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eaLnBrk="1" hangingPunct="1">
              <a:defRPr sz="15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eaLnBrk="1" hangingPunct="1">
              <a:defRPr sz="15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eaLnBrk="1" hangingPunct="1">
              <a:defRPr sz="15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eaLnBrk="1" hangingPunct="1">
              <a:defRPr sz="15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eaLnBrk="1" hangingPunct="1">
              <a:defRPr>
                <a:latin typeface="+mn-lt"/>
                <a:ea typeface="+mn-ea"/>
                <a:cs typeface="+mn-cs"/>
              </a:defRPr>
            </a:lvl6pPr>
            <a:lvl7pPr marL="2743200" eaLnBrk="1" hangingPunct="1">
              <a:defRPr>
                <a:latin typeface="+mn-lt"/>
                <a:ea typeface="+mn-ea"/>
                <a:cs typeface="+mn-cs"/>
              </a:defRPr>
            </a:lvl7pPr>
            <a:lvl8pPr marL="3200400" eaLnBrk="1" hangingPunct="1">
              <a:defRPr>
                <a:latin typeface="+mn-lt"/>
                <a:ea typeface="+mn-ea"/>
                <a:cs typeface="+mn-cs"/>
              </a:defRPr>
            </a:lvl8pPr>
            <a:lvl9pPr marL="36576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1" kern="0" dirty="0">
                <a:solidFill>
                  <a:schemeClr val="tx1"/>
                </a:solidFill>
              </a:rPr>
              <a:t>Output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078CF09D-5C78-45F0-97C5-BD4CBF4C9247}"/>
              </a:ext>
            </a:extLst>
          </p:cNvPr>
          <p:cNvSpPr txBox="1">
            <a:spLocks/>
          </p:cNvSpPr>
          <p:nvPr/>
        </p:nvSpPr>
        <p:spPr>
          <a:xfrm>
            <a:off x="6165889" y="3737859"/>
            <a:ext cx="1285468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eaLnBrk="1" hangingPunct="1">
              <a:defRPr sz="1500" b="0" i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eaLnBrk="1" hangingPunct="1">
              <a:defRPr sz="15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eaLnBrk="1" hangingPunct="1">
              <a:defRPr sz="15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eaLnBrk="1" hangingPunct="1">
              <a:defRPr sz="15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eaLnBrk="1" hangingPunct="1">
              <a:defRPr sz="15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eaLnBrk="1" hangingPunct="1">
              <a:defRPr>
                <a:latin typeface="+mn-lt"/>
                <a:ea typeface="+mn-ea"/>
                <a:cs typeface="+mn-cs"/>
              </a:defRPr>
            </a:lvl6pPr>
            <a:lvl7pPr marL="2743200" eaLnBrk="1" hangingPunct="1">
              <a:defRPr>
                <a:latin typeface="+mn-lt"/>
                <a:ea typeface="+mn-ea"/>
                <a:cs typeface="+mn-cs"/>
              </a:defRPr>
            </a:lvl7pPr>
            <a:lvl8pPr marL="3200400" eaLnBrk="1" hangingPunct="1">
              <a:defRPr>
                <a:latin typeface="+mn-lt"/>
                <a:ea typeface="+mn-ea"/>
                <a:cs typeface="+mn-cs"/>
              </a:defRPr>
            </a:lvl8pPr>
            <a:lvl9pPr marL="36576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kern="0" dirty="0">
                <a:solidFill>
                  <a:schemeClr val="tx1"/>
                </a:solidFill>
              </a:rPr>
              <a:t>Time gap between train detections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16E43AD-56DF-4119-97A1-A0EB3BEE4489}"/>
              </a:ext>
            </a:extLst>
          </p:cNvPr>
          <p:cNvSpPr txBox="1"/>
          <p:nvPr/>
        </p:nvSpPr>
        <p:spPr>
          <a:xfrm rot="16200000">
            <a:off x="3849310" y="2232323"/>
            <a:ext cx="47641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/>
              <a:t>ALNN5</a:t>
            </a:r>
            <a:endParaRPr lang="nb-NO" sz="800" b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423472D-80D5-486D-AA24-38CCCE745930}"/>
              </a:ext>
            </a:extLst>
          </p:cNvPr>
          <p:cNvSpPr txBox="1"/>
          <p:nvPr/>
        </p:nvSpPr>
        <p:spPr>
          <a:xfrm rot="16200000">
            <a:off x="3849310" y="1857599"/>
            <a:ext cx="47641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/>
              <a:t>ALNN6</a:t>
            </a:r>
            <a:endParaRPr lang="nb-NO" sz="800" b="1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D0578D1-2D3D-44B6-9FFD-29F6B7A1F3B1}"/>
              </a:ext>
            </a:extLst>
          </p:cNvPr>
          <p:cNvSpPr txBox="1"/>
          <p:nvPr/>
        </p:nvSpPr>
        <p:spPr>
          <a:xfrm rot="16200000">
            <a:off x="3840882" y="1495268"/>
            <a:ext cx="47641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/>
              <a:t>ALNN8</a:t>
            </a:r>
            <a:endParaRPr lang="nb-NO" sz="800" b="1" dirty="0"/>
          </a:p>
        </p:txBody>
      </p:sp>
      <p:pic>
        <p:nvPicPr>
          <p:cNvPr id="20" name="Graphic 8">
            <a:extLst>
              <a:ext uri="{FF2B5EF4-FFF2-40B4-BE49-F238E27FC236}">
                <a16:creationId xmlns:a16="http://schemas.microsoft.com/office/drawing/2014/main" id="{EE9D49D7-0CD9-4FDA-A062-13885C9BFF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794289" y="1184891"/>
            <a:ext cx="2743200" cy="75955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7AB2760-3C73-46EF-9806-F151409953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930" r="82738" b="28427"/>
          <a:stretch/>
        </p:blipFill>
        <p:spPr>
          <a:xfrm>
            <a:off x="4186809" y="1754334"/>
            <a:ext cx="368334" cy="435303"/>
          </a:xfrm>
          <a:prstGeom prst="rect">
            <a:avLst/>
          </a:prstGeom>
        </p:spPr>
      </p:pic>
      <p:pic>
        <p:nvPicPr>
          <p:cNvPr id="22" name="Graphic 8">
            <a:extLst>
              <a:ext uri="{FF2B5EF4-FFF2-40B4-BE49-F238E27FC236}">
                <a16:creationId xmlns:a16="http://schemas.microsoft.com/office/drawing/2014/main" id="{E6235A43-9607-4CED-AC8F-C03041955A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794289" y="2080963"/>
            <a:ext cx="2743200" cy="75955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E7E5604-FD88-4034-82D7-1BB3CC00660E}"/>
              </a:ext>
            </a:extLst>
          </p:cNvPr>
          <p:cNvSpPr/>
          <p:nvPr/>
        </p:nvSpPr>
        <p:spPr>
          <a:xfrm>
            <a:off x="7421334" y="1615837"/>
            <a:ext cx="233082" cy="1538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7339471-9C4E-4D69-9E76-E16E9EBFE706}"/>
              </a:ext>
            </a:extLst>
          </p:cNvPr>
          <p:cNvSpPr/>
          <p:nvPr/>
        </p:nvSpPr>
        <p:spPr>
          <a:xfrm>
            <a:off x="7377634" y="2528312"/>
            <a:ext cx="233082" cy="1538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0844B130-E5C4-4EEC-848A-A6539C2C062B}"/>
              </a:ext>
            </a:extLst>
          </p:cNvPr>
          <p:cNvSpPr txBox="1">
            <a:spLocks/>
          </p:cNvSpPr>
          <p:nvPr/>
        </p:nvSpPr>
        <p:spPr>
          <a:xfrm>
            <a:off x="7451357" y="1646199"/>
            <a:ext cx="144595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eaLnBrk="1" hangingPunct="1">
              <a:defRPr sz="1500" b="0" i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eaLnBrk="1" hangingPunct="1">
              <a:defRPr sz="15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eaLnBrk="1" hangingPunct="1">
              <a:defRPr sz="15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eaLnBrk="1" hangingPunct="1">
              <a:defRPr sz="15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eaLnBrk="1" hangingPunct="1">
              <a:defRPr sz="15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eaLnBrk="1" hangingPunct="1">
              <a:defRPr>
                <a:latin typeface="+mn-lt"/>
                <a:ea typeface="+mn-ea"/>
                <a:cs typeface="+mn-cs"/>
              </a:defRPr>
            </a:lvl6pPr>
            <a:lvl7pPr marL="2743200" eaLnBrk="1" hangingPunct="1">
              <a:defRPr>
                <a:latin typeface="+mn-lt"/>
                <a:ea typeface="+mn-ea"/>
                <a:cs typeface="+mn-cs"/>
              </a:defRPr>
            </a:lvl7pPr>
            <a:lvl8pPr marL="3200400" eaLnBrk="1" hangingPunct="1">
              <a:defRPr>
                <a:latin typeface="+mn-lt"/>
                <a:ea typeface="+mn-ea"/>
                <a:cs typeface="+mn-cs"/>
              </a:defRPr>
            </a:lvl8pPr>
            <a:lvl9pPr marL="36576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kern="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0F851CBE-3FE6-4E02-A451-0108CA2FCB16}"/>
              </a:ext>
            </a:extLst>
          </p:cNvPr>
          <p:cNvSpPr txBox="1">
            <a:spLocks/>
          </p:cNvSpPr>
          <p:nvPr/>
        </p:nvSpPr>
        <p:spPr>
          <a:xfrm>
            <a:off x="7454000" y="2577500"/>
            <a:ext cx="144595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eaLnBrk="1" hangingPunct="1">
              <a:defRPr sz="1500" b="0" i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eaLnBrk="1" hangingPunct="1">
              <a:defRPr sz="15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eaLnBrk="1" hangingPunct="1">
              <a:defRPr sz="15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eaLnBrk="1" hangingPunct="1">
              <a:defRPr sz="15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eaLnBrk="1" hangingPunct="1">
              <a:defRPr sz="15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eaLnBrk="1" hangingPunct="1">
              <a:defRPr>
                <a:latin typeface="+mn-lt"/>
                <a:ea typeface="+mn-ea"/>
                <a:cs typeface="+mn-cs"/>
              </a:defRPr>
            </a:lvl6pPr>
            <a:lvl7pPr marL="2743200" eaLnBrk="1" hangingPunct="1">
              <a:defRPr>
                <a:latin typeface="+mn-lt"/>
                <a:ea typeface="+mn-ea"/>
                <a:cs typeface="+mn-cs"/>
              </a:defRPr>
            </a:lvl7pPr>
            <a:lvl8pPr marL="3200400" eaLnBrk="1" hangingPunct="1">
              <a:defRPr>
                <a:latin typeface="+mn-lt"/>
                <a:ea typeface="+mn-ea"/>
                <a:cs typeface="+mn-cs"/>
              </a:defRPr>
            </a:lvl8pPr>
            <a:lvl9pPr marL="36576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kern="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0DFB1A5D-AA58-459A-A2FF-BF58F6227218}"/>
              </a:ext>
            </a:extLst>
          </p:cNvPr>
          <p:cNvSpPr txBox="1">
            <a:spLocks/>
          </p:cNvSpPr>
          <p:nvPr/>
        </p:nvSpPr>
        <p:spPr>
          <a:xfrm>
            <a:off x="5274517" y="2015984"/>
            <a:ext cx="1376968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eaLnBrk="1" hangingPunct="1">
              <a:defRPr sz="1500" b="0" i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eaLnBrk="1" hangingPunct="1">
              <a:defRPr sz="15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eaLnBrk="1" hangingPunct="1">
              <a:defRPr sz="15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eaLnBrk="1" hangingPunct="1">
              <a:defRPr sz="15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eaLnBrk="1" hangingPunct="1">
              <a:defRPr sz="15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eaLnBrk="1" hangingPunct="1">
              <a:defRPr>
                <a:latin typeface="+mn-lt"/>
                <a:ea typeface="+mn-ea"/>
                <a:cs typeface="+mn-cs"/>
              </a:defRPr>
            </a:lvl6pPr>
            <a:lvl7pPr marL="2743200" eaLnBrk="1" hangingPunct="1">
              <a:defRPr>
                <a:latin typeface="+mn-lt"/>
                <a:ea typeface="+mn-ea"/>
                <a:cs typeface="+mn-cs"/>
              </a:defRPr>
            </a:lvl7pPr>
            <a:lvl8pPr marL="3200400" eaLnBrk="1" hangingPunct="1">
              <a:defRPr>
                <a:latin typeface="+mn-lt"/>
                <a:ea typeface="+mn-ea"/>
                <a:cs typeface="+mn-cs"/>
              </a:defRPr>
            </a:lvl8pPr>
            <a:lvl9pPr marL="36576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kern="0" dirty="0">
                <a:solidFill>
                  <a:schemeClr val="tx1"/>
                </a:solidFill>
              </a:rPr>
              <a:t>Run this model if train detected:</a:t>
            </a:r>
          </a:p>
        </p:txBody>
      </p:sp>
      <p:pic>
        <p:nvPicPr>
          <p:cNvPr id="42" name="Graphic 9">
            <a:extLst>
              <a:ext uri="{FF2B5EF4-FFF2-40B4-BE49-F238E27FC236}">
                <a16:creationId xmlns:a16="http://schemas.microsoft.com/office/drawing/2014/main" id="{BB4D210B-604F-4FFD-A664-98E7A633A23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178766" y="3028572"/>
            <a:ext cx="4713628" cy="227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1861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54C488-301D-4FC5-9C40-0A98AFE786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960" y="436263"/>
            <a:ext cx="8268969" cy="400110"/>
          </a:xfrm>
        </p:spPr>
        <p:txBody>
          <a:bodyPr/>
          <a:lstStyle/>
          <a:p>
            <a:r>
              <a:rPr lang="en-US" dirty="0"/>
              <a:t>(3) Outlier detection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B2E31D-88AB-42D1-998E-1B6194A9D65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2814" y="1111250"/>
            <a:ext cx="7660937" cy="461665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Train convolutional autoencoder on background noise and repeating signals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To detect events, evaluate correlation between observed and re-constructed signal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F67E634-CE08-49DE-B86D-354E589371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690" r="83583" b="26909"/>
          <a:stretch/>
        </p:blipFill>
        <p:spPr>
          <a:xfrm>
            <a:off x="1490915" y="2222623"/>
            <a:ext cx="588529" cy="6982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9AC1294-4C31-4DBC-B6A8-2A5E03CE1C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690" r="83583" b="26909"/>
          <a:stretch/>
        </p:blipFill>
        <p:spPr>
          <a:xfrm>
            <a:off x="6366384" y="2268888"/>
            <a:ext cx="512533" cy="608090"/>
          </a:xfrm>
          <a:prstGeom prst="rect">
            <a:avLst/>
          </a:prstGeom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3D639098-8C8D-4A78-BC39-77C9C6A2DC5A}"/>
              </a:ext>
            </a:extLst>
          </p:cNvPr>
          <p:cNvSpPr txBox="1">
            <a:spLocks/>
          </p:cNvSpPr>
          <p:nvPr/>
        </p:nvSpPr>
        <p:spPr>
          <a:xfrm>
            <a:off x="530713" y="3757884"/>
            <a:ext cx="7660937" cy="692497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eaLnBrk="1" hangingPunct="1">
              <a:defRPr sz="1500" b="0" i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eaLnBrk="1" hangingPunct="1">
              <a:defRPr sz="15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eaLnBrk="1" hangingPunct="1">
              <a:defRPr sz="15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eaLnBrk="1" hangingPunct="1">
              <a:defRPr sz="15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eaLnBrk="1" hangingPunct="1">
              <a:defRPr sz="15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eaLnBrk="1" hangingPunct="1">
              <a:defRPr>
                <a:latin typeface="+mn-lt"/>
                <a:ea typeface="+mn-ea"/>
                <a:cs typeface="+mn-cs"/>
              </a:defRPr>
            </a:lvl6pPr>
            <a:lvl7pPr marL="2743200" eaLnBrk="1" hangingPunct="1">
              <a:defRPr>
                <a:latin typeface="+mn-lt"/>
                <a:ea typeface="+mn-ea"/>
                <a:cs typeface="+mn-cs"/>
              </a:defRPr>
            </a:lvl7pPr>
            <a:lvl8pPr marL="3200400" eaLnBrk="1" hangingPunct="1">
              <a:defRPr>
                <a:latin typeface="+mn-lt"/>
                <a:ea typeface="+mn-ea"/>
                <a:cs typeface="+mn-cs"/>
              </a:defRPr>
            </a:lvl8pPr>
            <a:lvl9pPr marL="36576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kern="0">
                <a:latin typeface="Arial"/>
                <a:cs typeface="Arial"/>
              </a:rPr>
              <a:t>Application to: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kern="0">
                <a:latin typeface="Arial"/>
                <a:cs typeface="Arial"/>
              </a:rPr>
              <a:t>Continuous data (would also captures changes in background noise)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kern="0">
                <a:latin typeface="Arial"/>
                <a:cs typeface="Arial"/>
              </a:rPr>
              <a:t>Here: Pre-triggered events (only transient event outliers)</a:t>
            </a:r>
          </a:p>
        </p:txBody>
      </p:sp>
      <p:pic>
        <p:nvPicPr>
          <p:cNvPr id="9" name="Graphic 11">
            <a:extLst>
              <a:ext uri="{FF2B5EF4-FFF2-40B4-BE49-F238E27FC236}">
                <a16:creationId xmlns:a16="http://schemas.microsoft.com/office/drawing/2014/main" id="{EBA9D229-2AEF-4FCF-9700-7C245FED9A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317414" y="1924964"/>
            <a:ext cx="3879885" cy="1242362"/>
          </a:xfrm>
          <a:prstGeom prst="rect">
            <a:avLst/>
          </a:prstGeom>
        </p:spPr>
      </p:pic>
      <p:cxnSp>
        <p:nvCxnSpPr>
          <p:cNvPr id="11" name="Connector: Curved 10">
            <a:extLst>
              <a:ext uri="{FF2B5EF4-FFF2-40B4-BE49-F238E27FC236}">
                <a16:creationId xmlns:a16="http://schemas.microsoft.com/office/drawing/2014/main" id="{572B1817-0B01-4175-AF85-F8F4A8A75034}"/>
              </a:ext>
            </a:extLst>
          </p:cNvPr>
          <p:cNvCxnSpPr>
            <a:cxnSpLocks/>
            <a:stCxn id="6" idx="1"/>
            <a:endCxn id="7" idx="3"/>
          </p:cNvCxnSpPr>
          <p:nvPr/>
        </p:nvCxnSpPr>
        <p:spPr>
          <a:xfrm rot="10800000" flipH="1" flipV="1">
            <a:off x="1490915" y="2571749"/>
            <a:ext cx="5388002" cy="1183"/>
          </a:xfrm>
          <a:prstGeom prst="curvedConnector5">
            <a:avLst>
              <a:gd name="adj1" fmla="val -4243"/>
              <a:gd name="adj2" fmla="val 63486475"/>
              <a:gd name="adj3" fmla="val 104243"/>
            </a:avLst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03293098-8B83-411B-867D-F04C7D4F39F8}"/>
              </a:ext>
            </a:extLst>
          </p:cNvPr>
          <p:cNvSpPr txBox="1">
            <a:spLocks/>
          </p:cNvSpPr>
          <p:nvPr/>
        </p:nvSpPr>
        <p:spPr>
          <a:xfrm>
            <a:off x="3501948" y="3362564"/>
            <a:ext cx="2140103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eaLnBrk="1" hangingPunct="1">
              <a:defRPr sz="1500" b="0" i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eaLnBrk="1" hangingPunct="1">
              <a:defRPr sz="15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eaLnBrk="1" hangingPunct="1">
              <a:defRPr sz="15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eaLnBrk="1" hangingPunct="1">
              <a:defRPr sz="15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eaLnBrk="1" hangingPunct="1">
              <a:defRPr sz="15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eaLnBrk="1" hangingPunct="1">
              <a:defRPr>
                <a:latin typeface="+mn-lt"/>
                <a:ea typeface="+mn-ea"/>
                <a:cs typeface="+mn-cs"/>
              </a:defRPr>
            </a:lvl6pPr>
            <a:lvl7pPr marL="2743200" eaLnBrk="1" hangingPunct="1">
              <a:defRPr>
                <a:latin typeface="+mn-lt"/>
                <a:ea typeface="+mn-ea"/>
                <a:cs typeface="+mn-cs"/>
              </a:defRPr>
            </a:lvl7pPr>
            <a:lvl8pPr marL="3200400" eaLnBrk="1" hangingPunct="1">
              <a:defRPr>
                <a:latin typeface="+mn-lt"/>
                <a:ea typeface="+mn-ea"/>
                <a:cs typeface="+mn-cs"/>
              </a:defRPr>
            </a:lvl8pPr>
            <a:lvl9pPr marL="36576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kern="0" dirty="0">
                <a:solidFill>
                  <a:schemeClr val="tx1"/>
                </a:solidFill>
              </a:rPr>
              <a:t>Correlation coefficient</a:t>
            </a:r>
          </a:p>
        </p:txBody>
      </p:sp>
    </p:spTree>
    <p:extLst>
      <p:ext uri="{BB962C8B-B14F-4D97-AF65-F5344CB8AC3E}">
        <p14:creationId xmlns:p14="http://schemas.microsoft.com/office/powerpoint/2010/main" val="18460057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54C488-301D-4FC5-9C40-0A98AFE786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703" y="477704"/>
            <a:ext cx="8268969" cy="400110"/>
          </a:xfrm>
        </p:spPr>
        <p:txBody>
          <a:bodyPr/>
          <a:lstStyle/>
          <a:p>
            <a:r>
              <a:rPr lang="en-US" dirty="0"/>
              <a:t>(3) Outlier detection: Example 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581505-6798-4215-8FC3-51AEC24AE3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4799" y="254288"/>
            <a:ext cx="2030518" cy="1344010"/>
          </a:xfrm>
          <a:prstGeom prst="rect">
            <a:avLst/>
          </a:prstGeom>
        </p:spPr>
      </p:pic>
      <p:pic>
        <p:nvPicPr>
          <p:cNvPr id="8" name="Picture 7" descr="Chart&#10;&#10;Description automatically generated">
            <a:extLst>
              <a:ext uri="{FF2B5EF4-FFF2-40B4-BE49-F238E27FC236}">
                <a16:creationId xmlns:a16="http://schemas.microsoft.com/office/drawing/2014/main" id="{93B370A4-EAFD-41BF-B861-CAB93C803C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71" y="1153873"/>
            <a:ext cx="4743450" cy="3557588"/>
          </a:xfrm>
          <a:prstGeom prst="rect">
            <a:avLst/>
          </a:prstGeom>
        </p:spPr>
      </p:pic>
      <p:pic>
        <p:nvPicPr>
          <p:cNvPr id="10" name="Picture 9" descr="A picture containing text, antenna&#10;&#10;Description automatically generated">
            <a:extLst>
              <a:ext uri="{FF2B5EF4-FFF2-40B4-BE49-F238E27FC236}">
                <a16:creationId xmlns:a16="http://schemas.microsoft.com/office/drawing/2014/main" id="{40C6D463-DD6B-484A-8E2C-B313DC9E69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896" y="1788037"/>
            <a:ext cx="4300832" cy="134401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D353102-579A-481A-B411-4AE04AC5E144}"/>
              </a:ext>
            </a:extLst>
          </p:cNvPr>
          <p:cNvSpPr/>
          <p:nvPr/>
        </p:nvSpPr>
        <p:spPr>
          <a:xfrm>
            <a:off x="857250" y="2139043"/>
            <a:ext cx="1787979" cy="32657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0B38D53-5CB2-4EDB-AE08-E44E6EBC1605}"/>
              </a:ext>
            </a:extLst>
          </p:cNvPr>
          <p:cNvCxnSpPr/>
          <p:nvPr/>
        </p:nvCxnSpPr>
        <p:spPr>
          <a:xfrm>
            <a:off x="2792061" y="2345331"/>
            <a:ext cx="1996324" cy="12028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5B5F670A-3B9A-4424-A8F9-0AC90A3415DB}"/>
              </a:ext>
            </a:extLst>
          </p:cNvPr>
          <p:cNvSpPr/>
          <p:nvPr/>
        </p:nvSpPr>
        <p:spPr>
          <a:xfrm>
            <a:off x="418997" y="2571750"/>
            <a:ext cx="4369388" cy="209404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5D126AEA-E925-4345-9F81-F75C0A9746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54187" y="3235575"/>
            <a:ext cx="3936618" cy="92333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Two local earthquakes (distance to Oslo 110 km): </a:t>
            </a:r>
            <a:r>
              <a:rPr lang="en-US" i="1" dirty="0"/>
              <a:t>should be detected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Metro trains: </a:t>
            </a:r>
            <a:r>
              <a:rPr lang="en-US" i="1" dirty="0"/>
              <a:t>should not be detected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1EC4C5A-FA32-4F19-A142-680FFCB6951F}"/>
              </a:ext>
            </a:extLst>
          </p:cNvPr>
          <p:cNvCxnSpPr>
            <a:cxnSpLocks/>
          </p:cNvCxnSpPr>
          <p:nvPr/>
        </p:nvCxnSpPr>
        <p:spPr>
          <a:xfrm>
            <a:off x="4572000" y="3528880"/>
            <a:ext cx="652130" cy="354611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94447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D9BBA31-69C4-4EEB-8E4D-66F10049C1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96973" y="1068160"/>
            <a:ext cx="6197653" cy="230832"/>
          </a:xfrm>
        </p:spPr>
        <p:txBody>
          <a:bodyPr/>
          <a:lstStyle/>
          <a:p>
            <a:r>
              <a:rPr lang="en-US" dirty="0"/>
              <a:t>Autoencoder method applied to STA/LTA detections (</a:t>
            </a:r>
            <a:r>
              <a:rPr lang="en-US" i="1" dirty="0"/>
              <a:t>one day</a:t>
            </a:r>
            <a:r>
              <a:rPr lang="en-US" dirty="0"/>
              <a:t>)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0ED48009-4460-4790-80CD-EB9014049C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6400341"/>
              </p:ext>
            </p:extLst>
          </p:nvPr>
        </p:nvGraphicFramePr>
        <p:xfrm>
          <a:off x="1473173" y="2122607"/>
          <a:ext cx="5121811" cy="137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2021">
                  <a:extLst>
                    <a:ext uri="{9D8B030D-6E8A-4147-A177-3AD203B41FA5}">
                      <a16:colId xmlns:a16="http://schemas.microsoft.com/office/drawing/2014/main" val="4135681791"/>
                    </a:ext>
                  </a:extLst>
                </a:gridCol>
                <a:gridCol w="1053863">
                  <a:extLst>
                    <a:ext uri="{9D8B030D-6E8A-4147-A177-3AD203B41FA5}">
                      <a16:colId xmlns:a16="http://schemas.microsoft.com/office/drawing/2014/main" val="3245103773"/>
                    </a:ext>
                  </a:extLst>
                </a:gridCol>
                <a:gridCol w="1006225">
                  <a:extLst>
                    <a:ext uri="{9D8B030D-6E8A-4147-A177-3AD203B41FA5}">
                      <a16:colId xmlns:a16="http://schemas.microsoft.com/office/drawing/2014/main" val="1617848446"/>
                    </a:ext>
                  </a:extLst>
                </a:gridCol>
                <a:gridCol w="1339702">
                  <a:extLst>
                    <a:ext uri="{9D8B030D-6E8A-4147-A177-3AD203B41FA5}">
                      <a16:colId xmlns:a16="http://schemas.microsoft.com/office/drawing/2014/main" val="352064034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Earthquakes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Metro trains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Total Detections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985308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200" dirty="0"/>
                        <a:t>STA/LTA (threshold=11)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310616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200" dirty="0"/>
                        <a:t>+ outlier detection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138815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STA/LTA (threshold=5)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299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705685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+ outlier detection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5004692"/>
                  </a:ext>
                </a:extLst>
              </a:tr>
            </a:tbl>
          </a:graphicData>
        </a:graphic>
      </p:graphicFrame>
      <p:sp>
        <p:nvSpPr>
          <p:cNvPr id="8" name="Title 1">
            <a:extLst>
              <a:ext uri="{FF2B5EF4-FFF2-40B4-BE49-F238E27FC236}">
                <a16:creationId xmlns:a16="http://schemas.microsoft.com/office/drawing/2014/main" id="{BA268BD2-1658-4ECB-938C-D148F6B26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703" y="477704"/>
            <a:ext cx="8268969" cy="400110"/>
          </a:xfrm>
        </p:spPr>
        <p:txBody>
          <a:bodyPr/>
          <a:lstStyle/>
          <a:p>
            <a:r>
              <a:rPr lang="en-US" dirty="0"/>
              <a:t>(3) Outlier detection: Example 1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5D3D462C-2AC7-426E-8AD0-466315D28565}"/>
              </a:ext>
            </a:extLst>
          </p:cNvPr>
          <p:cNvSpPr txBox="1">
            <a:spLocks/>
          </p:cNvSpPr>
          <p:nvPr/>
        </p:nvSpPr>
        <p:spPr>
          <a:xfrm>
            <a:off x="895331" y="3858800"/>
            <a:ext cx="6610369" cy="461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eaLnBrk="1" hangingPunct="1">
              <a:defRPr sz="1500" b="0" i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eaLnBrk="1" hangingPunct="1">
              <a:defRPr sz="15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eaLnBrk="1" hangingPunct="1">
              <a:defRPr sz="15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eaLnBrk="1" hangingPunct="1">
              <a:defRPr sz="15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eaLnBrk="1" hangingPunct="1">
              <a:defRPr sz="15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eaLnBrk="1" hangingPunct="1">
              <a:defRPr>
                <a:latin typeface="+mn-lt"/>
                <a:ea typeface="+mn-ea"/>
                <a:cs typeface="+mn-cs"/>
              </a:defRPr>
            </a:lvl6pPr>
            <a:lvl7pPr marL="2743200" eaLnBrk="1" hangingPunct="1">
              <a:defRPr>
                <a:latin typeface="+mn-lt"/>
                <a:ea typeface="+mn-ea"/>
                <a:cs typeface="+mn-cs"/>
              </a:defRPr>
            </a:lvl7pPr>
            <a:lvl8pPr marL="3200400" eaLnBrk="1" hangingPunct="1">
              <a:defRPr>
                <a:latin typeface="+mn-lt"/>
                <a:ea typeface="+mn-ea"/>
                <a:cs typeface="+mn-cs"/>
              </a:defRPr>
            </a:lvl8pPr>
            <a:lvl9pPr marL="36576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kern="0" dirty="0"/>
              <a:t>Frequent metro train detections are sorted out and earthquakes are kept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kern="0" dirty="0"/>
              <a:t>Less detections for further event screening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D5A070A-FF99-494A-9204-FEDC5FDCE0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8854" y="1551501"/>
            <a:ext cx="777345" cy="51851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352039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D9BBA31-69C4-4EEB-8E4D-66F10049C1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0570" y="1252141"/>
            <a:ext cx="4254269" cy="230832"/>
          </a:xfrm>
        </p:spPr>
        <p:txBody>
          <a:bodyPr/>
          <a:lstStyle/>
          <a:p>
            <a:r>
              <a:rPr lang="en-US" dirty="0"/>
              <a:t>Spectrograms of STA/LTA detections in </a:t>
            </a:r>
            <a:r>
              <a:rPr lang="en-US" i="1" dirty="0"/>
              <a:t>14 days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A268BD2-1658-4ECB-938C-D148F6B26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703" y="477704"/>
            <a:ext cx="8268969" cy="400110"/>
          </a:xfrm>
        </p:spPr>
        <p:txBody>
          <a:bodyPr/>
          <a:lstStyle/>
          <a:p>
            <a:r>
              <a:rPr lang="en-US" dirty="0"/>
              <a:t>(3) Outlier detection: Example 1</a:t>
            </a:r>
          </a:p>
        </p:txBody>
      </p:sp>
      <p:pic>
        <p:nvPicPr>
          <p:cNvPr id="10" name="Picture 9" descr="Chart&#10;&#10;Description automatically generated">
            <a:extLst>
              <a:ext uri="{FF2B5EF4-FFF2-40B4-BE49-F238E27FC236}">
                <a16:creationId xmlns:a16="http://schemas.microsoft.com/office/drawing/2014/main" id="{CCB9704C-DEC9-4E34-820A-2D2E5EA349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4" t="5440" b="4665"/>
          <a:stretch/>
        </p:blipFill>
        <p:spPr>
          <a:xfrm>
            <a:off x="190569" y="1771649"/>
            <a:ext cx="4254269" cy="2622551"/>
          </a:xfrm>
          <a:prstGeom prst="rect">
            <a:avLst/>
          </a:prstGeom>
        </p:spPr>
      </p:pic>
      <p:pic>
        <p:nvPicPr>
          <p:cNvPr id="12" name="Picture 11" descr="A picture containing chart&#10;&#10;Description automatically generated">
            <a:extLst>
              <a:ext uri="{FF2B5EF4-FFF2-40B4-BE49-F238E27FC236}">
                <a16:creationId xmlns:a16="http://schemas.microsoft.com/office/drawing/2014/main" id="{D3023003-64B3-402D-A86C-5F13D48A5C2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1" t="4492" b="5553"/>
          <a:stretch/>
        </p:blipFill>
        <p:spPr>
          <a:xfrm>
            <a:off x="4648200" y="1717446"/>
            <a:ext cx="4305230" cy="2676754"/>
          </a:xfrm>
          <a:prstGeom prst="rect">
            <a:avLst/>
          </a:prstGeom>
        </p:spPr>
      </p:pic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12083629-28DD-4C5F-B612-0776EA6832B5}"/>
              </a:ext>
            </a:extLst>
          </p:cNvPr>
          <p:cNvSpPr txBox="1">
            <a:spLocks/>
          </p:cNvSpPr>
          <p:nvPr/>
        </p:nvSpPr>
        <p:spPr>
          <a:xfrm>
            <a:off x="7105387" y="1828121"/>
            <a:ext cx="1940313" cy="461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eaLnBrk="1" hangingPunct="1">
              <a:defRPr sz="1500" b="0" i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eaLnBrk="1" hangingPunct="1">
              <a:defRPr sz="15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eaLnBrk="1" hangingPunct="1">
              <a:defRPr sz="15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eaLnBrk="1" hangingPunct="1">
              <a:defRPr sz="15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eaLnBrk="1" hangingPunct="1">
              <a:defRPr sz="15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eaLnBrk="1" hangingPunct="1">
              <a:defRPr>
                <a:latin typeface="+mn-lt"/>
                <a:ea typeface="+mn-ea"/>
                <a:cs typeface="+mn-cs"/>
              </a:defRPr>
            </a:lvl6pPr>
            <a:lvl7pPr marL="2743200" eaLnBrk="1" hangingPunct="1">
              <a:defRPr>
                <a:latin typeface="+mn-lt"/>
                <a:ea typeface="+mn-ea"/>
                <a:cs typeface="+mn-cs"/>
              </a:defRPr>
            </a:lvl7pPr>
            <a:lvl8pPr marL="3200400" eaLnBrk="1" hangingPunct="1">
              <a:defRPr>
                <a:latin typeface="+mn-lt"/>
                <a:ea typeface="+mn-ea"/>
                <a:cs typeface="+mn-cs"/>
              </a:defRPr>
            </a:lvl8pPr>
            <a:lvl9pPr marL="36576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kern="0" dirty="0"/>
              <a:t>Earthquakes are easier to identify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FC50FAE1-39F9-4D9D-8D68-BE43C4C9914C}"/>
              </a:ext>
            </a:extLst>
          </p:cNvPr>
          <p:cNvSpPr txBox="1">
            <a:spLocks/>
          </p:cNvSpPr>
          <p:nvPr/>
        </p:nvSpPr>
        <p:spPr>
          <a:xfrm>
            <a:off x="4820095" y="1122135"/>
            <a:ext cx="3874505" cy="461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eaLnBrk="1" hangingPunct="1">
              <a:defRPr sz="1500" b="0" i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eaLnBrk="1" hangingPunct="1">
              <a:defRPr sz="15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eaLnBrk="1" hangingPunct="1">
              <a:defRPr sz="15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eaLnBrk="1" hangingPunct="1">
              <a:defRPr sz="15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eaLnBrk="1" hangingPunct="1">
              <a:defRPr sz="15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eaLnBrk="1" hangingPunct="1">
              <a:defRPr>
                <a:latin typeface="+mn-lt"/>
                <a:ea typeface="+mn-ea"/>
                <a:cs typeface="+mn-cs"/>
              </a:defRPr>
            </a:lvl6pPr>
            <a:lvl7pPr marL="2743200" eaLnBrk="1" hangingPunct="1">
              <a:defRPr>
                <a:latin typeface="+mn-lt"/>
                <a:ea typeface="+mn-ea"/>
                <a:cs typeface="+mn-cs"/>
              </a:defRPr>
            </a:lvl7pPr>
            <a:lvl8pPr marL="3200400" eaLnBrk="1" hangingPunct="1">
              <a:defRPr>
                <a:latin typeface="+mn-lt"/>
                <a:ea typeface="+mn-ea"/>
                <a:cs typeface="+mn-cs"/>
              </a:defRPr>
            </a:lvl8pPr>
            <a:lvl9pPr marL="36576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kern="0" dirty="0"/>
              <a:t>Outliers after applying autoencoder method to STA/LTA detections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0158641-DBF6-432A-A922-27114013EF07}"/>
              </a:ext>
            </a:extLst>
          </p:cNvPr>
          <p:cNvSpPr/>
          <p:nvPr/>
        </p:nvSpPr>
        <p:spPr>
          <a:xfrm>
            <a:off x="6210037" y="1717446"/>
            <a:ext cx="870213" cy="47550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464D3D48-F682-44F4-B9D6-CD90F4820338}"/>
              </a:ext>
            </a:extLst>
          </p:cNvPr>
          <p:cNvSpPr txBox="1">
            <a:spLocks/>
          </p:cNvSpPr>
          <p:nvPr/>
        </p:nvSpPr>
        <p:spPr>
          <a:xfrm>
            <a:off x="339619" y="1943538"/>
            <a:ext cx="1297795" cy="2308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eaLnBrk="1" hangingPunct="1">
              <a:defRPr sz="1500" b="0" i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eaLnBrk="1" hangingPunct="1">
              <a:defRPr sz="15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eaLnBrk="1" hangingPunct="1">
              <a:defRPr sz="15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eaLnBrk="1" hangingPunct="1">
              <a:defRPr sz="15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eaLnBrk="1" hangingPunct="1">
              <a:defRPr sz="15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eaLnBrk="1" hangingPunct="1">
              <a:defRPr>
                <a:latin typeface="+mn-lt"/>
                <a:ea typeface="+mn-ea"/>
                <a:cs typeface="+mn-cs"/>
              </a:defRPr>
            </a:lvl6pPr>
            <a:lvl7pPr marL="2743200" eaLnBrk="1" hangingPunct="1">
              <a:defRPr>
                <a:latin typeface="+mn-lt"/>
                <a:ea typeface="+mn-ea"/>
                <a:cs typeface="+mn-cs"/>
              </a:defRPr>
            </a:lvl7pPr>
            <a:lvl8pPr marL="3200400" eaLnBrk="1" hangingPunct="1">
              <a:defRPr>
                <a:latin typeface="+mn-lt"/>
                <a:ea typeface="+mn-ea"/>
                <a:cs typeface="+mn-cs"/>
              </a:defRPr>
            </a:lvl8pPr>
            <a:lvl9pPr marL="36576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kern="0" dirty="0"/>
              <a:t>Metro trains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2F61AE47-D781-4653-92E2-DF13030E5A4E}"/>
              </a:ext>
            </a:extLst>
          </p:cNvPr>
          <p:cNvSpPr txBox="1">
            <a:spLocks/>
          </p:cNvSpPr>
          <p:nvPr/>
        </p:nvSpPr>
        <p:spPr>
          <a:xfrm>
            <a:off x="585317" y="4104519"/>
            <a:ext cx="3161414" cy="2308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eaLnBrk="1" hangingPunct="1">
              <a:defRPr sz="1500" b="0" i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eaLnBrk="1" hangingPunct="1">
              <a:defRPr sz="15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eaLnBrk="1" hangingPunct="1">
              <a:defRPr sz="15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eaLnBrk="1" hangingPunct="1">
              <a:defRPr sz="15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eaLnBrk="1" hangingPunct="1">
              <a:defRPr sz="15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eaLnBrk="1" hangingPunct="1">
              <a:defRPr>
                <a:latin typeface="+mn-lt"/>
                <a:ea typeface="+mn-ea"/>
                <a:cs typeface="+mn-cs"/>
              </a:defRPr>
            </a:lvl6pPr>
            <a:lvl7pPr marL="2743200" eaLnBrk="1" hangingPunct="1">
              <a:defRPr>
                <a:latin typeface="+mn-lt"/>
                <a:ea typeface="+mn-ea"/>
                <a:cs typeface="+mn-cs"/>
              </a:defRPr>
            </a:lvl7pPr>
            <a:lvl8pPr marL="3200400" eaLnBrk="1" hangingPunct="1">
              <a:defRPr>
                <a:latin typeface="+mn-lt"/>
                <a:ea typeface="+mn-ea"/>
                <a:cs typeface="+mn-cs"/>
              </a:defRPr>
            </a:lvl8pPr>
            <a:lvl9pPr marL="36576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kern="0" dirty="0"/>
              <a:t>Where are the earthquakes?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9D4BA22C-732F-477A-8534-C428F5875327}"/>
              </a:ext>
            </a:extLst>
          </p:cNvPr>
          <p:cNvSpPr txBox="1">
            <a:spLocks/>
          </p:cNvSpPr>
          <p:nvPr/>
        </p:nvSpPr>
        <p:spPr>
          <a:xfrm>
            <a:off x="3522301" y="3559701"/>
            <a:ext cx="829960" cy="461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eaLnBrk="1" hangingPunct="1">
              <a:defRPr sz="1500" b="0" i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eaLnBrk="1" hangingPunct="1">
              <a:defRPr sz="15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eaLnBrk="1" hangingPunct="1">
              <a:defRPr sz="15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eaLnBrk="1" hangingPunct="1">
              <a:defRPr sz="15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eaLnBrk="1" hangingPunct="1">
              <a:defRPr sz="15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eaLnBrk="1" hangingPunct="1">
              <a:defRPr>
                <a:latin typeface="+mn-lt"/>
                <a:ea typeface="+mn-ea"/>
                <a:cs typeface="+mn-cs"/>
              </a:defRPr>
            </a:lvl6pPr>
            <a:lvl7pPr marL="2743200" eaLnBrk="1" hangingPunct="1">
              <a:defRPr>
                <a:latin typeface="+mn-lt"/>
                <a:ea typeface="+mn-ea"/>
                <a:cs typeface="+mn-cs"/>
              </a:defRPr>
            </a:lvl7pPr>
            <a:lvl8pPr marL="3200400" eaLnBrk="1" hangingPunct="1">
              <a:defRPr>
                <a:latin typeface="+mn-lt"/>
                <a:ea typeface="+mn-ea"/>
                <a:cs typeface="+mn-cs"/>
              </a:defRPr>
            </a:lvl8pPr>
            <a:lvl9pPr marL="36576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kern="0" dirty="0"/>
              <a:t>Other signals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E5BEAAF-5AC1-410F-BA30-EC892519EE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8679" y="2765771"/>
            <a:ext cx="777345" cy="51851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212157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BA268BD2-1658-4ECB-938C-D148F6B26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703" y="477704"/>
            <a:ext cx="8268969" cy="400110"/>
          </a:xfrm>
        </p:spPr>
        <p:txBody>
          <a:bodyPr/>
          <a:lstStyle/>
          <a:p>
            <a:r>
              <a:rPr lang="en-US" dirty="0"/>
              <a:t>(3) Outlier detection: Example 1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FC50FAE1-39F9-4D9D-8D68-BE43C4C9914C}"/>
              </a:ext>
            </a:extLst>
          </p:cNvPr>
          <p:cNvSpPr txBox="1">
            <a:spLocks/>
          </p:cNvSpPr>
          <p:nvPr/>
        </p:nvSpPr>
        <p:spPr>
          <a:xfrm>
            <a:off x="527051" y="1122135"/>
            <a:ext cx="8167550" cy="2308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eaLnBrk="1" hangingPunct="1">
              <a:defRPr sz="1500" b="0" i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eaLnBrk="1" hangingPunct="1">
              <a:defRPr sz="15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eaLnBrk="1" hangingPunct="1">
              <a:defRPr sz="15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eaLnBrk="1" hangingPunct="1">
              <a:defRPr sz="15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eaLnBrk="1" hangingPunct="1">
              <a:defRPr sz="15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eaLnBrk="1" hangingPunct="1">
              <a:defRPr>
                <a:latin typeface="+mn-lt"/>
                <a:ea typeface="+mn-ea"/>
                <a:cs typeface="+mn-cs"/>
              </a:defRPr>
            </a:lvl6pPr>
            <a:lvl7pPr marL="2743200" eaLnBrk="1" hangingPunct="1">
              <a:defRPr>
                <a:latin typeface="+mn-lt"/>
                <a:ea typeface="+mn-ea"/>
                <a:cs typeface="+mn-cs"/>
              </a:defRPr>
            </a:lvl7pPr>
            <a:lvl8pPr marL="3200400" eaLnBrk="1" hangingPunct="1">
              <a:defRPr>
                <a:latin typeface="+mn-lt"/>
                <a:ea typeface="+mn-ea"/>
                <a:cs typeface="+mn-cs"/>
              </a:defRPr>
            </a:lvl8pPr>
            <a:lvl9pPr marL="36576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kern="0" dirty="0"/>
              <a:t>Outliers after applying autoencoder method to STA/LTA detections (threshold=11) in </a:t>
            </a:r>
            <a:r>
              <a:rPr lang="en-US" i="1" kern="0" dirty="0"/>
              <a:t>6 months</a:t>
            </a:r>
          </a:p>
        </p:txBody>
      </p:sp>
      <p:pic>
        <p:nvPicPr>
          <p:cNvPr id="3" name="Picture 2" descr="Chart, box and whisker chart&#10;&#10;Description automatically generated">
            <a:extLst>
              <a:ext uri="{FF2B5EF4-FFF2-40B4-BE49-F238E27FC236}">
                <a16:creationId xmlns:a16="http://schemas.microsoft.com/office/drawing/2014/main" id="{701A8395-EDB9-4E54-A7A7-A9152ADAF7D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6" t="6045" b="5202"/>
          <a:stretch/>
        </p:blipFill>
        <p:spPr>
          <a:xfrm>
            <a:off x="1927116" y="1672041"/>
            <a:ext cx="4451567" cy="27088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0158641-DBF6-432A-A922-27114013EF07}"/>
              </a:ext>
            </a:extLst>
          </p:cNvPr>
          <p:cNvSpPr/>
          <p:nvPr/>
        </p:nvSpPr>
        <p:spPr>
          <a:xfrm>
            <a:off x="3217269" y="2348052"/>
            <a:ext cx="565150" cy="7175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12083629-28DD-4C5F-B612-0776EA6832B5}"/>
              </a:ext>
            </a:extLst>
          </p:cNvPr>
          <p:cNvSpPr txBox="1">
            <a:spLocks/>
          </p:cNvSpPr>
          <p:nvPr/>
        </p:nvSpPr>
        <p:spPr>
          <a:xfrm>
            <a:off x="2989185" y="1779215"/>
            <a:ext cx="1830465" cy="461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eaLnBrk="1" hangingPunct="1">
              <a:defRPr sz="1500" b="0" i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eaLnBrk="1" hangingPunct="1">
              <a:defRPr sz="15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eaLnBrk="1" hangingPunct="1">
              <a:defRPr sz="15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eaLnBrk="1" hangingPunct="1">
              <a:defRPr sz="15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eaLnBrk="1" hangingPunct="1">
              <a:defRPr sz="15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eaLnBrk="1" hangingPunct="1">
              <a:defRPr>
                <a:latin typeface="+mn-lt"/>
                <a:ea typeface="+mn-ea"/>
                <a:cs typeface="+mn-cs"/>
              </a:defRPr>
            </a:lvl6pPr>
            <a:lvl7pPr marL="2743200" eaLnBrk="1" hangingPunct="1">
              <a:defRPr>
                <a:latin typeface="+mn-lt"/>
                <a:ea typeface="+mn-ea"/>
                <a:cs typeface="+mn-cs"/>
              </a:defRPr>
            </a:lvl7pPr>
            <a:lvl8pPr marL="3200400" eaLnBrk="1" hangingPunct="1">
              <a:defRPr>
                <a:latin typeface="+mn-lt"/>
                <a:ea typeface="+mn-ea"/>
                <a:cs typeface="+mn-cs"/>
              </a:defRPr>
            </a:lvl8pPr>
            <a:lvl9pPr marL="36576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kern="0" dirty="0"/>
              <a:t>Local (construction?) blasts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39BE9D3-A52E-4E72-8AD7-D9CAE5FBC8BA}"/>
              </a:ext>
            </a:extLst>
          </p:cNvPr>
          <p:cNvSpPr/>
          <p:nvPr/>
        </p:nvSpPr>
        <p:spPr>
          <a:xfrm>
            <a:off x="4868268" y="1720850"/>
            <a:ext cx="1335681" cy="22433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2F8D129A-65D7-4FE2-A9FA-31BAD3A890FF}"/>
              </a:ext>
            </a:extLst>
          </p:cNvPr>
          <p:cNvSpPr txBox="1">
            <a:spLocks/>
          </p:cNvSpPr>
          <p:nvPr/>
        </p:nvSpPr>
        <p:spPr>
          <a:xfrm>
            <a:off x="6411154" y="2110084"/>
            <a:ext cx="2106756" cy="461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eaLnBrk="1" hangingPunct="1">
              <a:defRPr sz="1500" b="0" i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eaLnBrk="1" hangingPunct="1">
              <a:defRPr sz="15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eaLnBrk="1" hangingPunct="1">
              <a:defRPr sz="15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eaLnBrk="1" hangingPunct="1">
              <a:defRPr sz="15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eaLnBrk="1" hangingPunct="1">
              <a:defRPr sz="15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eaLnBrk="1" hangingPunct="1">
              <a:defRPr>
                <a:latin typeface="+mn-lt"/>
                <a:ea typeface="+mn-ea"/>
                <a:cs typeface="+mn-cs"/>
              </a:defRPr>
            </a:lvl6pPr>
            <a:lvl7pPr marL="2743200" eaLnBrk="1" hangingPunct="1">
              <a:defRPr>
                <a:latin typeface="+mn-lt"/>
                <a:ea typeface="+mn-ea"/>
                <a:cs typeface="+mn-cs"/>
              </a:defRPr>
            </a:lvl7pPr>
            <a:lvl8pPr marL="3200400" eaLnBrk="1" hangingPunct="1">
              <a:defRPr>
                <a:latin typeface="+mn-lt"/>
                <a:ea typeface="+mn-ea"/>
                <a:cs typeface="+mn-cs"/>
              </a:defRPr>
            </a:lvl8pPr>
            <a:lvl9pPr marL="36576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kern="0" dirty="0"/>
              <a:t>Mostly disturbances close to sensor (people) </a:t>
            </a:r>
          </a:p>
        </p:txBody>
      </p:sp>
      <p:pic>
        <p:nvPicPr>
          <p:cNvPr id="7" name="Picture 6" descr="A picture containing line chart&#10;&#10;Description automatically generated">
            <a:extLst>
              <a:ext uri="{FF2B5EF4-FFF2-40B4-BE49-F238E27FC236}">
                <a16:creationId xmlns:a16="http://schemas.microsoft.com/office/drawing/2014/main" id="{9FAF5591-34F0-4E61-818D-2FB0C475A7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87" y="1720850"/>
            <a:ext cx="2722877" cy="850899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1496C2A-C4FF-477A-A3CC-0019DB28E8D8}"/>
              </a:ext>
            </a:extLst>
          </p:cNvPr>
          <p:cNvCxnSpPr>
            <a:cxnSpLocks/>
            <a:endCxn id="3" idx="3"/>
          </p:cNvCxnSpPr>
          <p:nvPr/>
        </p:nvCxnSpPr>
        <p:spPr>
          <a:xfrm flipH="1">
            <a:off x="6378683" y="2706827"/>
            <a:ext cx="344888" cy="31961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65591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C3CBC2-B31A-4D1B-8FCA-CE32377A99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058" y="355504"/>
            <a:ext cx="8268969" cy="400110"/>
          </a:xfrm>
        </p:spPr>
        <p:txBody>
          <a:bodyPr/>
          <a:lstStyle/>
          <a:p>
            <a:r>
              <a:rPr lang="en-US" dirty="0"/>
              <a:t>The project</a:t>
            </a:r>
          </a:p>
        </p:txBody>
      </p:sp>
      <p:pic>
        <p:nvPicPr>
          <p:cNvPr id="4" name="Picture 3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F506CF85-EDFB-4DFF-9108-AA0687483C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16" b="98869" l="3699" r="97699">
                        <a14:foregroundMark x1="1836" y1="1737" x2="2986" y2="89822"/>
                        <a14:foregroundMark x1="2986" y1="89822" x2="6466" y2="83199"/>
                        <a14:foregroundMark x1="6466" y1="83199" x2="8274" y2="6300"/>
                        <a14:foregroundMark x1="8274" y1="6300" x2="10740" y2="18901"/>
                        <a14:foregroundMark x1="10740" y1="18901" x2="9123" y2="92124"/>
                        <a14:foregroundMark x1="9123" y1="92124" x2="14932" y2="85218"/>
                        <a14:foregroundMark x1="14932" y1="85218" x2="15425" y2="10420"/>
                        <a14:foregroundMark x1="15425" y1="10420" x2="19534" y2="18861"/>
                        <a14:foregroundMark x1="19534" y1="18861" x2="19890" y2="73021"/>
                        <a14:foregroundMark x1="19890" y1="73021" x2="24904" y2="91357"/>
                        <a14:foregroundMark x1="24904" y1="91357" x2="28877" y2="82795"/>
                        <a14:foregroundMark x1="28877" y1="82795" x2="27808" y2="14459"/>
                        <a14:foregroundMark x1="27808" y1="14459" x2="32247" y2="21607"/>
                        <a14:foregroundMark x1="32247" y1="21607" x2="33014" y2="81179"/>
                        <a14:foregroundMark x1="33014" y1="81179" x2="35342" y2="89903"/>
                        <a14:foregroundMark x1="35342" y1="89903" x2="40575" y2="87722"/>
                        <a14:foregroundMark x1="40575" y1="87722" x2="38932" y2="13045"/>
                        <a14:foregroundMark x1="38932" y1="13045" x2="40712" y2="5452"/>
                        <a14:foregroundMark x1="40712" y1="5452" x2="47562" y2="94386"/>
                        <a14:foregroundMark x1="47562" y1="94386" x2="52849" y2="89216"/>
                        <a14:foregroundMark x1="52849" y1="89216" x2="60356" y2="14095"/>
                        <a14:foregroundMark x1="60356" y1="14095" x2="63671" y2="6018"/>
                        <a14:foregroundMark x1="63671" y1="6018" x2="70767" y2="39216"/>
                        <a14:foregroundMark x1="70767" y1="39216" x2="75205" y2="27908"/>
                        <a14:foregroundMark x1="75205" y1="27908" x2="76548" y2="17367"/>
                        <a14:foregroundMark x1="76548" y1="17367" x2="82247" y2="21648"/>
                        <a14:foregroundMark x1="82247" y1="21648" x2="85808" y2="40388"/>
                        <a14:foregroundMark x1="85808" y1="40388" x2="91534" y2="37480"/>
                        <a14:foregroundMark x1="91534" y1="37480" x2="93370" y2="29645"/>
                        <a14:foregroundMark x1="93370" y1="29645" x2="92411" y2="20759"/>
                        <a14:foregroundMark x1="92411" y1="20759" x2="89534" y2="12439"/>
                        <a14:foregroundMark x1="89534" y1="12439" x2="84219" y2="14863"/>
                        <a14:foregroundMark x1="84219" y1="14863" x2="60356" y2="77423"/>
                        <a14:foregroundMark x1="60356" y1="77423" x2="58685" y2="85380"/>
                        <a14:foregroundMark x1="58685" y1="85380" x2="59233" y2="94184"/>
                        <a14:foregroundMark x1="59233" y1="94184" x2="54466" y2="99435"/>
                        <a14:foregroundMark x1="54466" y1="99435" x2="3288" y2="97092"/>
                        <a14:foregroundMark x1="3288" y1="97092" x2="12904" y2="80493"/>
                        <a14:foregroundMark x1="12904" y1="80493" x2="69370" y2="46365"/>
                        <a14:foregroundMark x1="69370" y1="46365" x2="66466" y2="54160"/>
                        <a14:foregroundMark x1="66466" y1="54160" x2="60192" y2="63611"/>
                        <a14:foregroundMark x1="60192" y1="63611" x2="50493" y2="63166"/>
                        <a14:foregroundMark x1="50493" y1="63166" x2="35068" y2="46931"/>
                        <a14:foregroundMark x1="35068" y1="46931" x2="33973" y2="29725"/>
                        <a14:foregroundMark x1="33973" y1="29725" x2="35562" y2="16842"/>
                        <a14:foregroundMark x1="35562" y1="16842" x2="24411" y2="27787"/>
                        <a14:foregroundMark x1="24411" y1="27787" x2="18219" y2="41559"/>
                        <a14:foregroundMark x1="18219" y1="41559" x2="23178" y2="49838"/>
                        <a14:foregroundMark x1="23178" y1="49838" x2="41370" y2="40145"/>
                        <a14:foregroundMark x1="41370" y1="40145" x2="50329" y2="28635"/>
                        <a14:foregroundMark x1="50329" y1="28635" x2="43205" y2="19952"/>
                        <a14:foregroundMark x1="43205" y1="19952" x2="11671" y2="12924"/>
                        <a14:foregroundMark x1="11671" y1="12924" x2="9890" y2="5129"/>
                        <a14:foregroundMark x1="9890" y1="5129" x2="19178" y2="4079"/>
                        <a14:foregroundMark x1="19178" y1="4079" x2="64082" y2="7754"/>
                        <a14:foregroundMark x1="64082" y1="7754" x2="72904" y2="7553"/>
                        <a14:foregroundMark x1="72904" y1="7553" x2="92603" y2="7553"/>
                        <a14:foregroundMark x1="92603" y1="7553" x2="88877" y2="2019"/>
                        <a14:foregroundMark x1="88877" y1="2019" x2="8603" y2="1171"/>
                        <a14:foregroundMark x1="8603" y1="1171" x2="28986" y2="6099"/>
                        <a14:foregroundMark x1="28986" y1="6099" x2="32548" y2="3756"/>
                        <a14:foregroundMark x1="66137" y1="66721" x2="72384" y2="50889"/>
                        <a14:foregroundMark x1="61041" y1="95517" x2="36877" y2="95396"/>
                        <a14:foregroundMark x1="6548" y1="95961" x2="3753" y2="5977"/>
                        <a14:foregroundMark x1="65699" y1="69386" x2="69260" y2="62116"/>
                        <a14:foregroundMark x1="74356" y1="50000" x2="75562" y2="44628"/>
                        <a14:foregroundMark x1="64630" y1="74758" x2="66548" y2="64903"/>
                        <a14:foregroundMark x1="66548" y1="64903" x2="70630" y2="55372"/>
                        <a14:foregroundMark x1="74438" y1="50000" x2="83233" y2="36551"/>
                        <a14:foregroundMark x1="83233" y1="36551" x2="83863" y2="36026"/>
                        <a14:foregroundMark x1="64630" y1="80493" x2="63863" y2="71405"/>
                        <a14:foregroundMark x1="63863" y1="71405" x2="64630" y2="75323"/>
                        <a14:foregroundMark x1="91068" y1="45517" x2="96740" y2="44225"/>
                        <a14:foregroundMark x1="96740" y1="44225" x2="97890" y2="2383"/>
                        <a14:foregroundMark x1="97890" y1="2383" x2="92603" y2="1212"/>
                        <a14:foregroundMark x1="92603" y1="1212" x2="92137" y2="9370"/>
                        <a14:foregroundMark x1="92137" y1="9370" x2="96548" y2="13611"/>
                        <a14:foregroundMark x1="96548" y1="13611" x2="91534" y2="17246"/>
                        <a14:foregroundMark x1="91534" y1="17246" x2="95288" y2="23304"/>
                        <a14:foregroundMark x1="95288" y1="23304" x2="94658" y2="31058"/>
                        <a14:foregroundMark x1="94658" y1="31058" x2="92521" y2="38207"/>
                        <a14:foregroundMark x1="92521" y1="38207" x2="96027" y2="11551"/>
                        <a14:foregroundMark x1="96027" y1="11551" x2="97699" y2="45153"/>
                        <a14:foregroundMark x1="97699" y1="45153" x2="91753" y2="45759"/>
                        <a14:foregroundMark x1="64164" y1="75889" x2="78904" y2="45073"/>
                        <a14:foregroundMark x1="1918" y1="5089" x2="1068" y2="97213"/>
                        <a14:foregroundMark x1="1068" y1="97213" x2="18959" y2="98990"/>
                        <a14:foregroundMark x1="18959" y1="98990" x2="25178" y2="98869"/>
                        <a14:foregroundMark x1="25178" y1="98869" x2="28219" y2="98869"/>
                        <a14:backgroundMark x1="84000" y1="49919" x2="72192" y2="70961"/>
                        <a14:backgroundMark x1="72192" y1="70961" x2="79507" y2="68013"/>
                        <a14:backgroundMark x1="79507" y1="68013" x2="80274" y2="77746"/>
                        <a14:backgroundMark x1="80274" y1="77746" x2="77260" y2="89015"/>
                        <a14:backgroundMark x1="77260" y1="89015" x2="83753" y2="90024"/>
                        <a14:backgroundMark x1="83753" y1="90024" x2="89178" y2="87803"/>
                        <a14:backgroundMark x1="89178" y1="87803" x2="93041" y2="73263"/>
                        <a14:backgroundMark x1="93041" y1="73263" x2="91671" y2="65267"/>
                        <a14:backgroundMark x1="91671" y1="65267" x2="86110" y2="57270"/>
                        <a14:backgroundMark x1="86110" y1="57270" x2="79726" y2="62197"/>
                        <a14:backgroundMark x1="79726" y1="62197" x2="78603" y2="71809"/>
                        <a14:backgroundMark x1="78603" y1="71809" x2="83589" y2="81866"/>
                        <a14:backgroundMark x1="83589" y1="81866" x2="91260" y2="79200"/>
                        <a14:backgroundMark x1="91260" y1="79200" x2="88767" y2="66721"/>
                        <a14:backgroundMark x1="88767" y1="66721" x2="83370" y2="61914"/>
                        <a14:backgroundMark x1="83370" y1="61914" x2="77562" y2="68457"/>
                        <a14:backgroundMark x1="77562" y1="68457" x2="74986" y2="80574"/>
                        <a14:backgroundMark x1="74986" y1="80574" x2="80822" y2="85662"/>
                        <a14:backgroundMark x1="80822" y1="85662" x2="86247" y2="83239"/>
                        <a14:backgroundMark x1="86247" y1="83239" x2="79534" y2="79887"/>
                        <a14:backgroundMark x1="79534" y1="79887" x2="72110" y2="83320"/>
                        <a14:backgroundMark x1="72110" y1="83320" x2="71781" y2="92851"/>
                        <a14:backgroundMark x1="71781" y1="92851" x2="77041" y2="93134"/>
                        <a14:backgroundMark x1="77041" y1="93134" x2="81479" y2="98425"/>
                        <a14:backgroundMark x1="81479" y1="98425" x2="86904" y2="97698"/>
                        <a14:backgroundMark x1="86904" y1="97698" x2="93178" y2="93700"/>
                        <a14:backgroundMark x1="93178" y1="93700" x2="98000" y2="50202"/>
                        <a14:backgroundMark x1="98000" y1="50202" x2="79562" y2="49152"/>
                        <a14:backgroundMark x1="79562" y1="49152" x2="75315" y2="54968"/>
                        <a14:backgroundMark x1="75315" y1="54968" x2="67260" y2="75727"/>
                        <a14:backgroundMark x1="67260" y1="75727" x2="67288" y2="92044"/>
                        <a14:backgroundMark x1="67288" y1="92044" x2="68630" y2="99798"/>
                        <a14:backgroundMark x1="68630" y1="99798" x2="87205" y2="98061"/>
                        <a14:backgroundMark x1="87205" y1="98061" x2="98438" y2="99394"/>
                        <a14:backgroundMark x1="98438" y1="99394" x2="99890" y2="52948"/>
                        <a14:backgroundMark x1="99890" y1="52948" x2="95644" y2="51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943" y="447216"/>
            <a:ext cx="5828491" cy="3954037"/>
          </a:xfrm>
          <a:prstGeom prst="rect">
            <a:avLst/>
          </a:prstGeom>
        </p:spPr>
      </p:pic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4E8D7122-C687-4B5C-B838-EE0AA9223D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8720" y="3760138"/>
            <a:ext cx="692684" cy="71307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" name="Picture 5" descr="A picture containing food&#10;&#10;Description automatically generated">
            <a:extLst>
              <a:ext uri="{FF2B5EF4-FFF2-40B4-BE49-F238E27FC236}">
                <a16:creationId xmlns:a16="http://schemas.microsoft.com/office/drawing/2014/main" id="{A3906207-203D-48BB-983C-27E6CB1B99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8656" y="3760138"/>
            <a:ext cx="641115" cy="641115"/>
          </a:xfrm>
          <a:prstGeom prst="rect">
            <a:avLst/>
          </a:prstGeom>
        </p:spPr>
      </p:pic>
      <p:pic>
        <p:nvPicPr>
          <p:cNvPr id="7" name="Picture 2" descr="Ny logo for Oslo kommune. Den nye... - Bydel Gamle Oslo | Facebook">
            <a:extLst>
              <a:ext uri="{FF2B5EF4-FFF2-40B4-BE49-F238E27FC236}">
                <a16:creationId xmlns:a16="http://schemas.microsoft.com/office/drawing/2014/main" id="{FCC3FA34-06C9-4E81-8D60-56F48F5917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9213" y="3110197"/>
            <a:ext cx="641115" cy="641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4FDAFC76-60B2-4B27-8F78-F05801DF165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851" y="2511590"/>
            <a:ext cx="1374553" cy="538447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FE077198-EAFE-4EC7-923B-468B3316B5AE}"/>
              </a:ext>
            </a:extLst>
          </p:cNvPr>
          <p:cNvSpPr txBox="1">
            <a:spLocks/>
          </p:cNvSpPr>
          <p:nvPr/>
        </p:nvSpPr>
        <p:spPr>
          <a:xfrm>
            <a:off x="470268" y="1118901"/>
            <a:ext cx="2761675" cy="29392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eaLnBrk="1" hangingPunct="1">
              <a:defRPr sz="1500" b="0" i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eaLnBrk="1" hangingPunct="1">
              <a:defRPr sz="15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eaLnBrk="1" hangingPunct="1">
              <a:defRPr sz="15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eaLnBrk="1" hangingPunct="1">
              <a:defRPr sz="15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eaLnBrk="1" hangingPunct="1">
              <a:defRPr sz="15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eaLnBrk="1" hangingPunct="1">
              <a:defRPr>
                <a:latin typeface="+mn-lt"/>
                <a:ea typeface="+mn-ea"/>
                <a:cs typeface="+mn-cs"/>
              </a:defRPr>
            </a:lvl6pPr>
            <a:lvl7pPr marL="2743200" eaLnBrk="1" hangingPunct="1">
              <a:defRPr>
                <a:latin typeface="+mn-lt"/>
                <a:ea typeface="+mn-ea"/>
                <a:cs typeface="+mn-cs"/>
              </a:defRPr>
            </a:lvl7pPr>
            <a:lvl8pPr marL="3200400" eaLnBrk="1" hangingPunct="1">
              <a:defRPr>
                <a:latin typeface="+mn-lt"/>
                <a:ea typeface="+mn-ea"/>
                <a:cs typeface="+mn-cs"/>
              </a:defRPr>
            </a:lvl8pPr>
            <a:lvl9pPr marL="36576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kern="0" dirty="0"/>
              <a:t>Real-time alert system and seismic hazard assessment for the city of Oslo (Norway)</a:t>
            </a:r>
          </a:p>
          <a:p>
            <a:endParaRPr lang="en-US" sz="1600" kern="0" dirty="0"/>
          </a:p>
          <a:p>
            <a:pPr>
              <a:spcBef>
                <a:spcPts val="600"/>
              </a:spcBef>
            </a:pPr>
            <a:r>
              <a:rPr lang="en-US" sz="1600" b="1" kern="0" dirty="0"/>
              <a:t>WP1</a:t>
            </a:r>
            <a:r>
              <a:rPr lang="en-US" sz="1600" kern="0" dirty="0"/>
              <a:t> Seismic monitoring: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kern="0" dirty="0"/>
              <a:t>Detecting ‘unusual’ or ‘critical’ events of interest for city managers &amp; authorities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kern="0" dirty="0"/>
              <a:t>Monitoring infrastructure and subsurface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DC0C20D-C599-45A5-ADFE-02F98FE76EF5}"/>
              </a:ext>
            </a:extLst>
          </p:cNvPr>
          <p:cNvSpPr/>
          <p:nvPr/>
        </p:nvSpPr>
        <p:spPr>
          <a:xfrm>
            <a:off x="3309257" y="447216"/>
            <a:ext cx="2866572" cy="183152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8015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54C488-301D-4FC5-9C40-0A98AFE786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703" y="477704"/>
            <a:ext cx="8268969" cy="400110"/>
          </a:xfrm>
        </p:spPr>
        <p:txBody>
          <a:bodyPr/>
          <a:lstStyle/>
          <a:p>
            <a:r>
              <a:rPr lang="en-US" dirty="0"/>
              <a:t>(3) Outlier detection: Example 2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49CAA50-9F0C-4A6D-90C7-40A1623B3AA4}"/>
              </a:ext>
            </a:extLst>
          </p:cNvPr>
          <p:cNvGrpSpPr/>
          <p:nvPr/>
        </p:nvGrpSpPr>
        <p:grpSpPr>
          <a:xfrm>
            <a:off x="146250" y="1004702"/>
            <a:ext cx="3678865" cy="3536286"/>
            <a:chOff x="3589" y="0"/>
            <a:chExt cx="5350880" cy="5143500"/>
          </a:xfrm>
        </p:grpSpPr>
        <p:pic>
          <p:nvPicPr>
            <p:cNvPr id="17" name="Picture 16" descr="Map&#10;&#10;Description automatically generated">
              <a:extLst>
                <a:ext uri="{FF2B5EF4-FFF2-40B4-BE49-F238E27FC236}">
                  <a16:creationId xmlns:a16="http://schemas.microsoft.com/office/drawing/2014/main" id="{915091AD-8812-4FDA-A0ED-30D158907B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9332"/>
            <a:stretch/>
          </p:blipFill>
          <p:spPr>
            <a:xfrm>
              <a:off x="3589" y="0"/>
              <a:ext cx="5350880" cy="5143500"/>
            </a:xfrm>
            <a:prstGeom prst="rect">
              <a:avLst/>
            </a:prstGeom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8029D952-A3F0-477F-B540-1692931AF181}"/>
                </a:ext>
              </a:extLst>
            </p:cNvPr>
            <p:cNvGrpSpPr/>
            <p:nvPr/>
          </p:nvGrpSpPr>
          <p:grpSpPr>
            <a:xfrm>
              <a:off x="218681" y="236930"/>
              <a:ext cx="2526029" cy="1584155"/>
              <a:chOff x="218681" y="236930"/>
              <a:chExt cx="2526029" cy="1584155"/>
            </a:xfrm>
          </p:grpSpPr>
          <p:pic>
            <p:nvPicPr>
              <p:cNvPr id="19" name="Picture 18" descr="Map&#10;&#10;Description automatically generated">
                <a:extLst>
                  <a:ext uri="{FF2B5EF4-FFF2-40B4-BE49-F238E27FC236}">
                    <a16:creationId xmlns:a16="http://schemas.microsoft.com/office/drawing/2014/main" id="{692107B9-5314-4ED9-8C89-49795B45BC2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661" t="6773" b="46385"/>
              <a:stretch/>
            </p:blipFill>
            <p:spPr>
              <a:xfrm>
                <a:off x="218681" y="237507"/>
                <a:ext cx="1410364" cy="1583578"/>
              </a:xfrm>
              <a:prstGeom prst="rect">
                <a:avLst/>
              </a:prstGeom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C1B90B80-DC3B-4AD0-A9FE-F569A475EE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629045" y="236930"/>
                <a:ext cx="1115665" cy="457240"/>
              </a:xfrm>
              <a:prstGeom prst="rect">
                <a:avLst/>
              </a:prstGeom>
            </p:spPr>
          </p:pic>
        </p:grpSp>
      </p:grp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E636E9E1-E8F0-4459-92D1-97B5A795C933}"/>
              </a:ext>
            </a:extLst>
          </p:cNvPr>
          <p:cNvSpPr txBox="1">
            <a:spLocks/>
          </p:cNvSpPr>
          <p:nvPr/>
        </p:nvSpPr>
        <p:spPr>
          <a:xfrm>
            <a:off x="4340832" y="1278134"/>
            <a:ext cx="4448749" cy="978609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spcBef>
                <a:spcPts val="750"/>
              </a:spcBef>
              <a:buNone/>
            </a:pPr>
            <a:r>
              <a:rPr lang="en-US" sz="15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Blasts related to construction of new water supply system and quarry blasts</a:t>
            </a:r>
            <a:endParaRPr lang="en-US" sz="1500" dirty="0"/>
          </a:p>
          <a:p>
            <a:pPr marL="171450" lvl="1">
              <a:spcBef>
                <a:spcPts val="750"/>
              </a:spcBef>
              <a:buFontTx/>
              <a:buChar char="-"/>
            </a:pPr>
            <a:endParaRPr lang="en-US" sz="1600" dirty="0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E132D98C-4540-493E-9D49-2304CF155506}"/>
              </a:ext>
            </a:extLst>
          </p:cNvPr>
          <p:cNvCxnSpPr>
            <a:cxnSpLocks/>
          </p:cNvCxnSpPr>
          <p:nvPr/>
        </p:nvCxnSpPr>
        <p:spPr>
          <a:xfrm>
            <a:off x="510363" y="2571750"/>
            <a:ext cx="900223" cy="972436"/>
          </a:xfrm>
          <a:prstGeom prst="straightConnector1">
            <a:avLst/>
          </a:prstGeom>
          <a:ln w="15875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7A704F2D-0394-47DD-96CF-1580BE7CF385}"/>
              </a:ext>
            </a:extLst>
          </p:cNvPr>
          <p:cNvCxnSpPr>
            <a:cxnSpLocks/>
          </p:cNvCxnSpPr>
          <p:nvPr/>
        </p:nvCxnSpPr>
        <p:spPr>
          <a:xfrm flipH="1">
            <a:off x="1538177" y="2020186"/>
            <a:ext cx="1516911" cy="1460205"/>
          </a:xfrm>
          <a:prstGeom prst="straightConnector1">
            <a:avLst/>
          </a:prstGeom>
          <a:ln w="15875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CBE52D74-2E43-422F-879B-2D9B0553EC72}"/>
              </a:ext>
            </a:extLst>
          </p:cNvPr>
          <p:cNvCxnSpPr>
            <a:cxnSpLocks/>
          </p:cNvCxnSpPr>
          <p:nvPr/>
        </p:nvCxnSpPr>
        <p:spPr>
          <a:xfrm flipH="1">
            <a:off x="1647316" y="3632791"/>
            <a:ext cx="1831772" cy="0"/>
          </a:xfrm>
          <a:prstGeom prst="straightConnector1">
            <a:avLst/>
          </a:prstGeom>
          <a:ln w="15875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36" descr="A picture containing timeline&#10;&#10;Description automatically generated">
            <a:extLst>
              <a:ext uri="{FF2B5EF4-FFF2-40B4-BE49-F238E27FC236}">
                <a16:creationId xmlns:a16="http://schemas.microsoft.com/office/drawing/2014/main" id="{CF6447EE-063C-4B85-BDFA-1B80E6FA37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4808" y="1767438"/>
            <a:ext cx="3131548" cy="978609"/>
          </a:xfrm>
          <a:prstGeom prst="rect">
            <a:avLst/>
          </a:prstGeom>
        </p:spPr>
      </p:pic>
      <p:pic>
        <p:nvPicPr>
          <p:cNvPr id="41" name="Picture 40" descr="A picture containing line chart&#10;&#10;Description automatically generated">
            <a:extLst>
              <a:ext uri="{FF2B5EF4-FFF2-40B4-BE49-F238E27FC236}">
                <a16:creationId xmlns:a16="http://schemas.microsoft.com/office/drawing/2014/main" id="{4380B10E-A647-4F7A-83BD-54771CC462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4807" y="3603981"/>
            <a:ext cx="3131549" cy="978609"/>
          </a:xfrm>
          <a:prstGeom prst="rect">
            <a:avLst/>
          </a:prstGeom>
        </p:spPr>
      </p:pic>
      <p:pic>
        <p:nvPicPr>
          <p:cNvPr id="43" name="Picture 42" descr="A picture containing line chart&#10;&#10;Description automatically generated">
            <a:extLst>
              <a:ext uri="{FF2B5EF4-FFF2-40B4-BE49-F238E27FC236}">
                <a16:creationId xmlns:a16="http://schemas.microsoft.com/office/drawing/2014/main" id="{BC111F6D-72F3-4D84-A456-57BA1AAD9E8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7447" y="2657063"/>
            <a:ext cx="3122328" cy="975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9490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1BFC8-23A6-421C-9CCF-019166D18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(3) Outlier detection: Example 2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D9BBA31-69C4-4EEB-8E4D-66F10049C1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8403" y="1467063"/>
            <a:ext cx="8213797" cy="230832"/>
          </a:xfrm>
        </p:spPr>
        <p:txBody>
          <a:bodyPr/>
          <a:lstStyle/>
          <a:p>
            <a:r>
              <a:rPr lang="en-US" dirty="0"/>
              <a:t>Autoencoder method applied to STA/LTA detections (</a:t>
            </a:r>
            <a:r>
              <a:rPr lang="en-US" i="1" dirty="0"/>
              <a:t>15 days</a:t>
            </a:r>
            <a:r>
              <a:rPr lang="en-US" dirty="0"/>
              <a:t> in November 2021)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0ED48009-4460-4790-80CD-EB9014049C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7012526"/>
              </p:ext>
            </p:extLst>
          </p:nvPr>
        </p:nvGraphicFramePr>
        <p:xfrm>
          <a:off x="2089150" y="2302302"/>
          <a:ext cx="5092700" cy="1046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94410">
                  <a:extLst>
                    <a:ext uri="{9D8B030D-6E8A-4147-A177-3AD203B41FA5}">
                      <a16:colId xmlns:a16="http://schemas.microsoft.com/office/drawing/2014/main" val="4135681791"/>
                    </a:ext>
                  </a:extLst>
                </a:gridCol>
                <a:gridCol w="1034590">
                  <a:extLst>
                    <a:ext uri="{9D8B030D-6E8A-4147-A177-3AD203B41FA5}">
                      <a16:colId xmlns:a16="http://schemas.microsoft.com/office/drawing/2014/main" val="3245103773"/>
                    </a:ext>
                  </a:extLst>
                </a:gridCol>
                <a:gridCol w="1663700">
                  <a:extLst>
                    <a:ext uri="{9D8B030D-6E8A-4147-A177-3AD203B41FA5}">
                      <a16:colId xmlns:a16="http://schemas.microsoft.com/office/drawing/2014/main" val="3520640341"/>
                    </a:ext>
                  </a:extLst>
                </a:gridCol>
              </a:tblGrid>
              <a:tr h="302395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Blasts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Total Detections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98530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STA/LTA (threshold=4)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141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70568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+ outlier detection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33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5004692"/>
                  </a:ext>
                </a:extLst>
              </a:tr>
            </a:tbl>
          </a:graphicData>
        </a:graphic>
      </p:graphicFrame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50D0FDBC-CBFE-4508-BBD2-5C0E22DDF57D}"/>
              </a:ext>
            </a:extLst>
          </p:cNvPr>
          <p:cNvSpPr txBox="1">
            <a:spLocks/>
          </p:cNvSpPr>
          <p:nvPr/>
        </p:nvSpPr>
        <p:spPr>
          <a:xfrm>
            <a:off x="498403" y="1799459"/>
            <a:ext cx="7985240" cy="2308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eaLnBrk="1" hangingPunct="1">
              <a:defRPr sz="1500" b="0" i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eaLnBrk="1" hangingPunct="1">
              <a:defRPr sz="15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eaLnBrk="1" hangingPunct="1">
              <a:defRPr sz="15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eaLnBrk="1" hangingPunct="1">
              <a:defRPr sz="15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eaLnBrk="1" hangingPunct="1">
              <a:defRPr sz="15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eaLnBrk="1" hangingPunct="1">
              <a:defRPr>
                <a:latin typeface="+mn-lt"/>
                <a:ea typeface="+mn-ea"/>
                <a:cs typeface="+mn-cs"/>
              </a:defRPr>
            </a:lvl6pPr>
            <a:lvl7pPr marL="2743200" eaLnBrk="1" hangingPunct="1">
              <a:defRPr>
                <a:latin typeface="+mn-lt"/>
                <a:ea typeface="+mn-ea"/>
                <a:cs typeface="+mn-cs"/>
              </a:defRPr>
            </a:lvl7pPr>
            <a:lvl8pPr marL="3200400" eaLnBrk="1" hangingPunct="1">
              <a:defRPr>
                <a:latin typeface="+mn-lt"/>
                <a:ea typeface="+mn-ea"/>
                <a:cs typeface="+mn-cs"/>
              </a:defRPr>
            </a:lvl8pPr>
            <a:lvl9pPr marL="36576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kern="0" dirty="0"/>
              <a:t>Comparison with blast signals confirmed by visually screening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E6CA496-D26F-4F21-ACE3-CFE07DAE3528}"/>
              </a:ext>
            </a:extLst>
          </p:cNvPr>
          <p:cNvSpPr txBox="1">
            <a:spLocks/>
          </p:cNvSpPr>
          <p:nvPr/>
        </p:nvSpPr>
        <p:spPr>
          <a:xfrm>
            <a:off x="726960" y="3744983"/>
            <a:ext cx="7985240" cy="692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eaLnBrk="1" hangingPunct="1">
              <a:defRPr sz="1500" b="0" i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eaLnBrk="1" hangingPunct="1">
              <a:defRPr sz="15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eaLnBrk="1" hangingPunct="1">
              <a:defRPr sz="15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eaLnBrk="1" hangingPunct="1">
              <a:defRPr sz="15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eaLnBrk="1" hangingPunct="1">
              <a:defRPr sz="15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eaLnBrk="1" hangingPunct="1">
              <a:defRPr>
                <a:latin typeface="+mn-lt"/>
                <a:ea typeface="+mn-ea"/>
                <a:cs typeface="+mn-cs"/>
              </a:defRPr>
            </a:lvl6pPr>
            <a:lvl7pPr marL="2743200" eaLnBrk="1" hangingPunct="1">
              <a:defRPr>
                <a:latin typeface="+mn-lt"/>
                <a:ea typeface="+mn-ea"/>
                <a:cs typeface="+mn-cs"/>
              </a:defRPr>
            </a:lvl7pPr>
            <a:lvl8pPr marL="3200400" eaLnBrk="1" hangingPunct="1">
              <a:defRPr>
                <a:latin typeface="+mn-lt"/>
                <a:ea typeface="+mn-ea"/>
                <a:cs typeface="+mn-cs"/>
              </a:defRPr>
            </a:lvl8pPr>
            <a:lvl9pPr marL="36576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kern="0" dirty="0"/>
              <a:t>Except for one event the outlier detection method keeps the blasts and sorts out other transient signals not of interest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kern="0" dirty="0"/>
              <a:t>Less detections for further screening</a:t>
            </a:r>
          </a:p>
        </p:txBody>
      </p:sp>
    </p:spTree>
    <p:extLst>
      <p:ext uri="{BB962C8B-B14F-4D97-AF65-F5344CB8AC3E}">
        <p14:creationId xmlns:p14="http://schemas.microsoft.com/office/powerpoint/2010/main" val="26006142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D9BBA31-69C4-4EEB-8E4D-66F10049C1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0570" y="1252141"/>
            <a:ext cx="4254269" cy="230832"/>
          </a:xfrm>
        </p:spPr>
        <p:txBody>
          <a:bodyPr/>
          <a:lstStyle/>
          <a:p>
            <a:r>
              <a:rPr lang="en-US" dirty="0"/>
              <a:t>Spectrograms of STA/LTA detections in </a:t>
            </a:r>
            <a:r>
              <a:rPr lang="en-US" i="1" dirty="0"/>
              <a:t>15 days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A268BD2-1658-4ECB-938C-D148F6B26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703" y="477704"/>
            <a:ext cx="8268969" cy="400110"/>
          </a:xfrm>
        </p:spPr>
        <p:txBody>
          <a:bodyPr/>
          <a:lstStyle/>
          <a:p>
            <a:r>
              <a:rPr lang="en-US" dirty="0"/>
              <a:t>(3) Outlier detection: Example 2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CB9704C-DEC9-4E34-820A-2D2E5EA349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4" t="4568" b="4230"/>
          <a:stretch/>
        </p:blipFill>
        <p:spPr>
          <a:xfrm>
            <a:off x="190569" y="1746249"/>
            <a:ext cx="4254269" cy="26606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3023003-64B3-402D-A86C-5F13D48A5C2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9" t="5458" b="5127"/>
          <a:stretch/>
        </p:blipFill>
        <p:spPr>
          <a:xfrm>
            <a:off x="4635499" y="1746248"/>
            <a:ext cx="4317929" cy="2660651"/>
          </a:xfrm>
          <a:prstGeom prst="rect">
            <a:avLst/>
          </a:prstGeom>
        </p:spPr>
      </p:pic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12083629-28DD-4C5F-B612-0776EA6832B5}"/>
              </a:ext>
            </a:extLst>
          </p:cNvPr>
          <p:cNvSpPr txBox="1">
            <a:spLocks/>
          </p:cNvSpPr>
          <p:nvPr/>
        </p:nvSpPr>
        <p:spPr>
          <a:xfrm>
            <a:off x="4686745" y="1891283"/>
            <a:ext cx="1872805" cy="461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eaLnBrk="1" hangingPunct="1">
              <a:defRPr sz="1500" b="0" i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eaLnBrk="1" hangingPunct="1">
              <a:defRPr sz="15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eaLnBrk="1" hangingPunct="1">
              <a:defRPr sz="15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eaLnBrk="1" hangingPunct="1">
              <a:defRPr sz="15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eaLnBrk="1" hangingPunct="1">
              <a:defRPr sz="15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eaLnBrk="1" hangingPunct="1">
              <a:defRPr>
                <a:latin typeface="+mn-lt"/>
                <a:ea typeface="+mn-ea"/>
                <a:cs typeface="+mn-cs"/>
              </a:defRPr>
            </a:lvl6pPr>
            <a:lvl7pPr marL="2743200" eaLnBrk="1" hangingPunct="1">
              <a:defRPr>
                <a:latin typeface="+mn-lt"/>
                <a:ea typeface="+mn-ea"/>
                <a:cs typeface="+mn-cs"/>
              </a:defRPr>
            </a:lvl7pPr>
            <a:lvl8pPr marL="3200400" eaLnBrk="1" hangingPunct="1">
              <a:defRPr>
                <a:latin typeface="+mn-lt"/>
                <a:ea typeface="+mn-ea"/>
                <a:cs typeface="+mn-cs"/>
              </a:defRPr>
            </a:lvl8pPr>
            <a:lvl9pPr marL="36576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kern="0" dirty="0"/>
              <a:t>Rare blasts are easier to identify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FC50FAE1-39F9-4D9D-8D68-BE43C4C9914C}"/>
              </a:ext>
            </a:extLst>
          </p:cNvPr>
          <p:cNvSpPr txBox="1">
            <a:spLocks/>
          </p:cNvSpPr>
          <p:nvPr/>
        </p:nvSpPr>
        <p:spPr>
          <a:xfrm>
            <a:off x="4820095" y="1122135"/>
            <a:ext cx="3874505" cy="461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eaLnBrk="1" hangingPunct="1">
              <a:defRPr sz="1500" b="0" i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eaLnBrk="1" hangingPunct="1">
              <a:defRPr sz="15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eaLnBrk="1" hangingPunct="1">
              <a:defRPr sz="15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eaLnBrk="1" hangingPunct="1">
              <a:defRPr sz="15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eaLnBrk="1" hangingPunct="1">
              <a:defRPr sz="15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eaLnBrk="1" hangingPunct="1">
              <a:defRPr>
                <a:latin typeface="+mn-lt"/>
                <a:ea typeface="+mn-ea"/>
                <a:cs typeface="+mn-cs"/>
              </a:defRPr>
            </a:lvl6pPr>
            <a:lvl7pPr marL="2743200" eaLnBrk="1" hangingPunct="1">
              <a:defRPr>
                <a:latin typeface="+mn-lt"/>
                <a:ea typeface="+mn-ea"/>
                <a:cs typeface="+mn-cs"/>
              </a:defRPr>
            </a:lvl7pPr>
            <a:lvl8pPr marL="3200400" eaLnBrk="1" hangingPunct="1">
              <a:defRPr>
                <a:latin typeface="+mn-lt"/>
                <a:ea typeface="+mn-ea"/>
                <a:cs typeface="+mn-cs"/>
              </a:defRPr>
            </a:lvl8pPr>
            <a:lvl9pPr marL="36576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kern="0" dirty="0"/>
              <a:t>Outliers after applying autoencoder method to STA/LTA detections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0158641-DBF6-432A-A922-27114013EF07}"/>
              </a:ext>
            </a:extLst>
          </p:cNvPr>
          <p:cNvSpPr/>
          <p:nvPr/>
        </p:nvSpPr>
        <p:spPr>
          <a:xfrm>
            <a:off x="6089534" y="3170563"/>
            <a:ext cx="1926067" cy="13092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2F61AE47-D781-4653-92E2-DF13030E5A4E}"/>
              </a:ext>
            </a:extLst>
          </p:cNvPr>
          <p:cNvSpPr txBox="1">
            <a:spLocks/>
          </p:cNvSpPr>
          <p:nvPr/>
        </p:nvSpPr>
        <p:spPr>
          <a:xfrm>
            <a:off x="2275742" y="4005659"/>
            <a:ext cx="2057850" cy="2308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eaLnBrk="1" hangingPunct="1">
              <a:defRPr sz="1500" b="0" i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eaLnBrk="1" hangingPunct="1">
              <a:defRPr sz="15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eaLnBrk="1" hangingPunct="1">
              <a:defRPr sz="15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eaLnBrk="1" hangingPunct="1">
              <a:defRPr sz="15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eaLnBrk="1" hangingPunct="1">
              <a:defRPr sz="15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eaLnBrk="1" hangingPunct="1">
              <a:defRPr>
                <a:latin typeface="+mn-lt"/>
                <a:ea typeface="+mn-ea"/>
                <a:cs typeface="+mn-cs"/>
              </a:defRPr>
            </a:lvl6pPr>
            <a:lvl7pPr marL="2743200" eaLnBrk="1" hangingPunct="1">
              <a:defRPr>
                <a:latin typeface="+mn-lt"/>
                <a:ea typeface="+mn-ea"/>
                <a:cs typeface="+mn-cs"/>
              </a:defRPr>
            </a:lvl7pPr>
            <a:lvl8pPr marL="3200400" eaLnBrk="1" hangingPunct="1">
              <a:defRPr>
                <a:latin typeface="+mn-lt"/>
                <a:ea typeface="+mn-ea"/>
                <a:cs typeface="+mn-cs"/>
              </a:defRPr>
            </a:lvl8pPr>
            <a:lvl9pPr marL="36576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kern="0" dirty="0"/>
              <a:t>Where are the blasts?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6C0CEAC-61C6-469C-81BA-CFACE0CE5E74}"/>
              </a:ext>
            </a:extLst>
          </p:cNvPr>
          <p:cNvCxnSpPr>
            <a:cxnSpLocks/>
          </p:cNvCxnSpPr>
          <p:nvPr/>
        </p:nvCxnSpPr>
        <p:spPr>
          <a:xfrm>
            <a:off x="5918200" y="2401415"/>
            <a:ext cx="558800" cy="67515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34172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DFB4C3-EEDE-4E28-A553-0CD3464B0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552" y="508099"/>
            <a:ext cx="8268969" cy="400110"/>
          </a:xfrm>
        </p:spPr>
        <p:txBody>
          <a:bodyPr/>
          <a:lstStyle/>
          <a:p>
            <a:r>
              <a:rPr lang="en-US" dirty="0"/>
              <a:t>Other observations of events of interest</a:t>
            </a:r>
          </a:p>
        </p:txBody>
      </p:sp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5A6B06C-279C-4EBD-AF89-8334BB99569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647" b="19617"/>
          <a:stretch/>
        </p:blipFill>
        <p:spPr>
          <a:xfrm>
            <a:off x="4098156" y="1989232"/>
            <a:ext cx="4818365" cy="2186677"/>
          </a:xfrm>
          <a:prstGeom prst="rect">
            <a:avLst/>
          </a:prstGeom>
        </p:spPr>
      </p:pic>
      <p:pic>
        <p:nvPicPr>
          <p:cNvPr id="7" name="Picture 6" descr="Table&#10;&#10;Description automatically generated">
            <a:extLst>
              <a:ext uri="{FF2B5EF4-FFF2-40B4-BE49-F238E27FC236}">
                <a16:creationId xmlns:a16="http://schemas.microsoft.com/office/drawing/2014/main" id="{937746B7-F614-4CD2-9D62-36D12A5A1C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12" b="15690"/>
          <a:stretch/>
        </p:blipFill>
        <p:spPr>
          <a:xfrm>
            <a:off x="194843" y="1862176"/>
            <a:ext cx="3670159" cy="2440791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782CC46-209B-4F1D-B789-2532D43B40B3}"/>
              </a:ext>
            </a:extLst>
          </p:cNvPr>
          <p:cNvSpPr txBox="1">
            <a:spLocks/>
          </p:cNvSpPr>
          <p:nvPr/>
        </p:nvSpPr>
        <p:spPr>
          <a:xfrm>
            <a:off x="4955351" y="1649570"/>
            <a:ext cx="3670159" cy="587312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spcBef>
                <a:spcPts val="750"/>
              </a:spcBef>
              <a:buNone/>
            </a:pPr>
            <a:r>
              <a:rPr lang="en-US" sz="1800" dirty="0"/>
              <a:t>Meteor over Oslo 24.7.2021</a:t>
            </a:r>
          </a:p>
          <a:p>
            <a:pPr marL="171450" lvl="1">
              <a:spcBef>
                <a:spcPts val="750"/>
              </a:spcBef>
              <a:buFontTx/>
              <a:buChar char="-"/>
            </a:pPr>
            <a:endParaRPr lang="en-US" sz="1800" dirty="0"/>
          </a:p>
          <a:p>
            <a:pPr marL="171450" lvl="1">
              <a:spcBef>
                <a:spcPts val="750"/>
              </a:spcBef>
              <a:buFontTx/>
              <a:buChar char="-"/>
            </a:pPr>
            <a:endParaRPr lang="en-US" sz="1800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4D9AC9A-BFBB-410C-A49F-8450400EC296}"/>
              </a:ext>
            </a:extLst>
          </p:cNvPr>
          <p:cNvSpPr txBox="1">
            <a:spLocks/>
          </p:cNvSpPr>
          <p:nvPr/>
        </p:nvSpPr>
        <p:spPr>
          <a:xfrm>
            <a:off x="340348" y="1572465"/>
            <a:ext cx="3670159" cy="587312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spcBef>
                <a:spcPts val="750"/>
              </a:spcBef>
              <a:buNone/>
            </a:pPr>
            <a:r>
              <a:rPr lang="en-US" sz="1800" dirty="0"/>
              <a:t>Earthquake north of Oslo 9.7.2021</a:t>
            </a:r>
          </a:p>
          <a:p>
            <a:pPr marL="171450" lvl="1">
              <a:spcBef>
                <a:spcPts val="750"/>
              </a:spcBef>
              <a:buFontTx/>
              <a:buChar char="-"/>
            </a:pPr>
            <a:endParaRPr lang="en-US" sz="1800" dirty="0"/>
          </a:p>
          <a:p>
            <a:pPr marL="171450" lvl="1">
              <a:spcBef>
                <a:spcPts val="750"/>
              </a:spcBef>
              <a:buFontTx/>
              <a:buChar char="-"/>
            </a:pPr>
            <a:endParaRPr lang="en-US" sz="18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5F778D7-8B7B-4A2C-9BFF-0C21B78427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89" r="18639"/>
          <a:stretch/>
        </p:blipFill>
        <p:spPr bwMode="auto">
          <a:xfrm>
            <a:off x="7290921" y="179610"/>
            <a:ext cx="1509109" cy="1280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4B4E551-A8F9-499E-9629-8AC42C274FEA}"/>
              </a:ext>
            </a:extLst>
          </p:cNvPr>
          <p:cNvSpPr txBox="1"/>
          <p:nvPr/>
        </p:nvSpPr>
        <p:spPr>
          <a:xfrm>
            <a:off x="7298770" y="1449355"/>
            <a:ext cx="161775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 b="0" i="1" dirty="0">
                <a:solidFill>
                  <a:srgbClr val="767676"/>
                </a:solidFill>
                <a:effectLst/>
                <a:latin typeface="Publico"/>
              </a:rPr>
              <a:t>Foto: Norsk meteornettverk</a:t>
            </a:r>
            <a:endParaRPr lang="nb-NO" sz="1000" dirty="0"/>
          </a:p>
        </p:txBody>
      </p:sp>
    </p:spTree>
    <p:extLst>
      <p:ext uri="{BB962C8B-B14F-4D97-AF65-F5344CB8AC3E}">
        <p14:creationId xmlns:p14="http://schemas.microsoft.com/office/powerpoint/2010/main" val="4977349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Graphical user interface, application, table&#10;&#10;Description automatically generated">
            <a:extLst>
              <a:ext uri="{FF2B5EF4-FFF2-40B4-BE49-F238E27FC236}">
                <a16:creationId xmlns:a16="http://schemas.microsoft.com/office/drawing/2014/main" id="{F9124C78-7DDE-4401-8595-E7243939EFD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77"/>
          <a:stretch/>
        </p:blipFill>
        <p:spPr>
          <a:xfrm>
            <a:off x="4914910" y="2598718"/>
            <a:ext cx="3645270" cy="2044380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0560AC43-F3DE-4A44-8A9F-6F6AD03D3E93}"/>
              </a:ext>
            </a:extLst>
          </p:cNvPr>
          <p:cNvSpPr txBox="1">
            <a:spLocks/>
          </p:cNvSpPr>
          <p:nvPr/>
        </p:nvSpPr>
        <p:spPr>
          <a:xfrm>
            <a:off x="1262711" y="1001318"/>
            <a:ext cx="2941456" cy="407652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spcBef>
                <a:spcPts val="750"/>
              </a:spcBef>
              <a:buNone/>
            </a:pPr>
            <a:r>
              <a:rPr lang="en-US" sz="1800" dirty="0" err="1"/>
              <a:t>Losby</a:t>
            </a:r>
            <a:r>
              <a:rPr lang="en-US" sz="1800" dirty="0"/>
              <a:t> quarry blast 1.12.2021</a:t>
            </a:r>
          </a:p>
          <a:p>
            <a:pPr marL="171450" lvl="1">
              <a:spcBef>
                <a:spcPts val="750"/>
              </a:spcBef>
              <a:buFontTx/>
              <a:buChar char="-"/>
            </a:pPr>
            <a:endParaRPr lang="en-US" sz="1800" dirty="0"/>
          </a:p>
          <a:p>
            <a:pPr marL="171450" lvl="1">
              <a:spcBef>
                <a:spcPts val="750"/>
              </a:spcBef>
              <a:buFontTx/>
              <a:buChar char="-"/>
            </a:pPr>
            <a:endParaRPr lang="en-US" sz="1800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92D9191-F034-409B-A4EF-11EA6E7C6B22}"/>
              </a:ext>
            </a:extLst>
          </p:cNvPr>
          <p:cNvGrpSpPr/>
          <p:nvPr/>
        </p:nvGrpSpPr>
        <p:grpSpPr>
          <a:xfrm>
            <a:off x="277648" y="1295301"/>
            <a:ext cx="3695121" cy="3340100"/>
            <a:chOff x="0" y="0"/>
            <a:chExt cx="5354470" cy="5143500"/>
          </a:xfrm>
        </p:grpSpPr>
        <p:pic>
          <p:nvPicPr>
            <p:cNvPr id="15" name="Picture 14" descr="Map&#10;&#10;Description automatically generated">
              <a:extLst>
                <a:ext uri="{FF2B5EF4-FFF2-40B4-BE49-F238E27FC236}">
                  <a16:creationId xmlns:a16="http://schemas.microsoft.com/office/drawing/2014/main" id="{73E7E606-9955-4BE5-8565-5E956FD64B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9285"/>
            <a:stretch/>
          </p:blipFill>
          <p:spPr>
            <a:xfrm>
              <a:off x="0" y="0"/>
              <a:ext cx="5354470" cy="5143500"/>
            </a:xfrm>
            <a:prstGeom prst="rect">
              <a:avLst/>
            </a:prstGeom>
          </p:spPr>
        </p:pic>
        <p:pic>
          <p:nvPicPr>
            <p:cNvPr id="18" name="Picture 17" descr="Map&#10;&#10;Description automatically generated">
              <a:extLst>
                <a:ext uri="{FF2B5EF4-FFF2-40B4-BE49-F238E27FC236}">
                  <a16:creationId xmlns:a16="http://schemas.microsoft.com/office/drawing/2014/main" id="{C6A7AEBB-9651-4BEB-A4FD-AD14BC17BB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661" t="6773" b="46385"/>
            <a:stretch/>
          </p:blipFill>
          <p:spPr>
            <a:xfrm>
              <a:off x="218681" y="237507"/>
              <a:ext cx="1410364" cy="1583578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63D68E0-6D72-4A45-B6B2-BAE7D69B5E9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29045" y="236930"/>
              <a:ext cx="1115665" cy="457240"/>
            </a:xfrm>
            <a:prstGeom prst="rect">
              <a:avLst/>
            </a:prstGeom>
          </p:spPr>
        </p:pic>
      </p:grp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0E1D336-D2F5-4156-A2A5-E9BBF1D5CD4F}"/>
              </a:ext>
            </a:extLst>
          </p:cNvPr>
          <p:cNvSpPr txBox="1">
            <a:spLocks/>
          </p:cNvSpPr>
          <p:nvPr/>
        </p:nvSpPr>
        <p:spPr>
          <a:xfrm>
            <a:off x="6721043" y="4089172"/>
            <a:ext cx="1961243" cy="311557"/>
          </a:xfrm>
          <a:prstGeom prst="rect">
            <a:avLst/>
          </a:prstGeom>
        </p:spPr>
        <p:txBody>
          <a:bodyPr vert="horz" lIns="68580" tIns="34290" rIns="68580" bIns="3429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spcBef>
                <a:spcPts val="750"/>
              </a:spcBef>
              <a:buNone/>
            </a:pPr>
            <a:r>
              <a:rPr lang="en-US" sz="1800" dirty="0"/>
              <a:t>Low-pass filter: RG</a:t>
            </a:r>
          </a:p>
          <a:p>
            <a:pPr marL="171450" lvl="1">
              <a:spcBef>
                <a:spcPts val="750"/>
              </a:spcBef>
              <a:buFontTx/>
              <a:buChar char="-"/>
            </a:pPr>
            <a:endParaRPr lang="en-US" sz="1800" dirty="0"/>
          </a:p>
          <a:p>
            <a:pPr marL="171450" lvl="1">
              <a:spcBef>
                <a:spcPts val="750"/>
              </a:spcBef>
              <a:buFontTx/>
              <a:buChar char="-"/>
            </a:pPr>
            <a:endParaRPr lang="en-US" sz="1800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23751423-1F15-4CB4-8233-B9D1D85F9E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552" y="508099"/>
            <a:ext cx="8268969" cy="400110"/>
          </a:xfrm>
        </p:spPr>
        <p:txBody>
          <a:bodyPr/>
          <a:lstStyle/>
          <a:p>
            <a:r>
              <a:rPr lang="en-US" dirty="0"/>
              <a:t>Other observations of events of interest</a:t>
            </a:r>
          </a:p>
        </p:txBody>
      </p:sp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C72C59B-BDB4-4143-939A-D71F0C9E4F8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359"/>
          <a:stretch/>
        </p:blipFill>
        <p:spPr>
          <a:xfrm>
            <a:off x="4907981" y="1054328"/>
            <a:ext cx="3645270" cy="2036683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41F602D-D40C-47AA-A3E0-86ABDE1808AF}"/>
              </a:ext>
            </a:extLst>
          </p:cNvPr>
          <p:cNvSpPr txBox="1">
            <a:spLocks/>
          </p:cNvSpPr>
          <p:nvPr/>
        </p:nvSpPr>
        <p:spPr>
          <a:xfrm>
            <a:off x="7340987" y="1079722"/>
            <a:ext cx="1080603" cy="311557"/>
          </a:xfrm>
          <a:prstGeom prst="rect">
            <a:avLst/>
          </a:prstGeom>
        </p:spPr>
        <p:txBody>
          <a:bodyPr vert="horz" lIns="68580" tIns="34290" rIns="68580" bIns="3429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spcBef>
                <a:spcPts val="750"/>
              </a:spcBef>
              <a:buNone/>
            </a:pPr>
            <a:r>
              <a:rPr lang="en-US" sz="1800" dirty="0"/>
              <a:t>Unfiltered</a:t>
            </a:r>
          </a:p>
          <a:p>
            <a:pPr marL="171450" lvl="1">
              <a:spcBef>
                <a:spcPts val="750"/>
              </a:spcBef>
              <a:buFontTx/>
              <a:buChar char="-"/>
            </a:pPr>
            <a:endParaRPr lang="en-US" sz="1800" dirty="0"/>
          </a:p>
          <a:p>
            <a:pPr marL="171450" lvl="1">
              <a:spcBef>
                <a:spcPts val="750"/>
              </a:spcBef>
              <a:buFontTx/>
              <a:buChar char="-"/>
            </a:pPr>
            <a:endParaRPr lang="en-US" sz="1800" dirty="0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1DDCDCE-3740-4F52-A7E5-F0D3985CADA5}"/>
              </a:ext>
            </a:extLst>
          </p:cNvPr>
          <p:cNvCxnSpPr>
            <a:cxnSpLocks/>
          </p:cNvCxnSpPr>
          <p:nvPr/>
        </p:nvCxnSpPr>
        <p:spPr>
          <a:xfrm flipH="1">
            <a:off x="1704466" y="3721691"/>
            <a:ext cx="1831772" cy="0"/>
          </a:xfrm>
          <a:prstGeom prst="straightConnector1">
            <a:avLst/>
          </a:prstGeom>
          <a:ln w="15875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C3B73CA-6914-4048-85D7-61EEDACF8CF7}"/>
              </a:ext>
            </a:extLst>
          </p:cNvPr>
          <p:cNvCxnSpPr>
            <a:cxnSpLocks/>
          </p:cNvCxnSpPr>
          <p:nvPr/>
        </p:nvCxnSpPr>
        <p:spPr>
          <a:xfrm flipH="1" flipV="1">
            <a:off x="2641600" y="3200400"/>
            <a:ext cx="946150" cy="450850"/>
          </a:xfrm>
          <a:prstGeom prst="straightConnector1">
            <a:avLst/>
          </a:prstGeom>
          <a:ln w="15875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53090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DFB4C3-EEDE-4E28-A553-0CD3464B0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960" y="179610"/>
            <a:ext cx="8268969" cy="400110"/>
          </a:xfrm>
        </p:spPr>
        <p:txBody>
          <a:bodyPr/>
          <a:lstStyle/>
          <a:p>
            <a:r>
              <a:rPr lang="en-US" dirty="0"/>
              <a:t>Conclusions and Outlook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10CF29-43B6-499E-917C-21C241C6035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2814" y="854597"/>
            <a:ext cx="7660937" cy="3924151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b="1" dirty="0"/>
              <a:t>We can make use of urban seismic data for monitoring purposes in Oslo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b="1" dirty="0"/>
              <a:t>Sub-surface monitoring: </a:t>
            </a:r>
            <a:r>
              <a:rPr lang="en-US" dirty="0"/>
              <a:t>noise interferometry reveals seasonal velocity changes and could potentially be used to identify changes before quick clay failure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i="1" dirty="0"/>
              <a:t>What velocity changes do we expect?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b="1" dirty="0"/>
              <a:t>Identifying repeating signals:</a:t>
            </a:r>
            <a:r>
              <a:rPr lang="en-US" dirty="0"/>
              <a:t> unsupervised embedding and clustering tools allow intuitive visualization of seismic signal similarly using spectrogram images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b="1" dirty="0"/>
              <a:t>Detection of repeating signals: </a:t>
            </a:r>
            <a:r>
              <a:rPr lang="en-US" dirty="0"/>
              <a:t>supervised classifier can detect metro trains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i="1" dirty="0"/>
              <a:t>Use of these signals for “controlled source” subsurface monitoring?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i="1" dirty="0"/>
              <a:t>Indicator for traffic disruptions?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b="1" dirty="0"/>
              <a:t>Detection of rare events with autoencoders: </a:t>
            </a:r>
            <a:r>
              <a:rPr lang="en-US" dirty="0"/>
              <a:t>successful application to identify earthquakes and blasts in noisy environment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i="1" dirty="0"/>
              <a:t>Still needs final screening. Can this be further automated?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i="1" dirty="0"/>
              <a:t>So far only single stations: Include whole network for outlier detection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59558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99C6C0-C619-46E1-BE68-685A18054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0788" y="280831"/>
            <a:ext cx="8268969" cy="400110"/>
          </a:xfrm>
        </p:spPr>
        <p:txBody>
          <a:bodyPr/>
          <a:lstStyle/>
          <a:p>
            <a:r>
              <a:rPr lang="en-US" dirty="0"/>
              <a:t>Urban seismic network in Oslo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E0F2A1-CEB4-467F-9A4D-532C988BB9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34114" y="915980"/>
            <a:ext cx="4464559" cy="2769989"/>
          </a:xfrm>
        </p:spPr>
        <p:txBody>
          <a:bodyPr/>
          <a:lstStyle/>
          <a:p>
            <a:r>
              <a:rPr lang="en-US" dirty="0"/>
              <a:t>Pilot study with 10 Raspberry Shake sensors deployed in municipality and private buildings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>
              <a:spcBef>
                <a:spcPts val="600"/>
              </a:spcBef>
            </a:pPr>
            <a:r>
              <a:rPr lang="en-US" dirty="0"/>
              <a:t>Targets for monitoring: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Construction of new water supply tunnels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Important infrastructure (harbor, cargo terminal)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62687E6-DDB3-4F5E-87F3-DFFF027F88EC}"/>
              </a:ext>
            </a:extLst>
          </p:cNvPr>
          <p:cNvGrpSpPr>
            <a:grpSpLocks noChangeAspect="1"/>
          </p:cNvGrpSpPr>
          <p:nvPr/>
        </p:nvGrpSpPr>
        <p:grpSpPr>
          <a:xfrm>
            <a:off x="-1" y="640080"/>
            <a:ext cx="4160982" cy="3974523"/>
            <a:chOff x="1" y="0"/>
            <a:chExt cx="5384800" cy="5143500"/>
          </a:xfrm>
        </p:grpSpPr>
        <p:pic>
          <p:nvPicPr>
            <p:cNvPr id="15" name="Picture 14" descr="Map&#10;&#10;Description automatically generated">
              <a:extLst>
                <a:ext uri="{FF2B5EF4-FFF2-40B4-BE49-F238E27FC236}">
                  <a16:creationId xmlns:a16="http://schemas.microsoft.com/office/drawing/2014/main" id="{E4788817-951C-4B43-816F-BBB0C9781E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8884"/>
            <a:stretch/>
          </p:blipFill>
          <p:spPr>
            <a:xfrm>
              <a:off x="1" y="0"/>
              <a:ext cx="5384800" cy="514350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ED692D17-83FB-4FF9-AFE8-950EFD509B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35954"/>
            <a:stretch/>
          </p:blipFill>
          <p:spPr>
            <a:xfrm>
              <a:off x="1629044" y="236930"/>
              <a:ext cx="1115665" cy="292841"/>
            </a:xfrm>
            <a:prstGeom prst="rect">
              <a:avLst/>
            </a:prstGeom>
          </p:spPr>
        </p:pic>
      </p:grpSp>
      <p:pic>
        <p:nvPicPr>
          <p:cNvPr id="17" name="Picture 16" descr="A picture containing indoor, wall, ceiling, window&#10;&#10;Description automatically generated">
            <a:extLst>
              <a:ext uri="{FF2B5EF4-FFF2-40B4-BE49-F238E27FC236}">
                <a16:creationId xmlns:a16="http://schemas.microsoft.com/office/drawing/2014/main" id="{9296E261-1987-4321-B9C2-29F681995A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15029" y="1631030"/>
            <a:ext cx="1133791" cy="850345"/>
          </a:xfrm>
          <a:prstGeom prst="rect">
            <a:avLst/>
          </a:prstGeom>
        </p:spPr>
      </p:pic>
      <p:pic>
        <p:nvPicPr>
          <p:cNvPr id="18" name="Picture 17" descr="A picture containing cluttered, dirty&#10;&#10;Description automatically generated">
            <a:extLst>
              <a:ext uri="{FF2B5EF4-FFF2-40B4-BE49-F238E27FC236}">
                <a16:creationId xmlns:a16="http://schemas.microsoft.com/office/drawing/2014/main" id="{83ECE3BC-9B8D-476C-9C12-2236A79F58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5027" y="1489308"/>
            <a:ext cx="1511724" cy="1133792"/>
          </a:xfrm>
          <a:prstGeom prst="rect">
            <a:avLst/>
          </a:prstGeom>
        </p:spPr>
      </p:pic>
      <p:pic>
        <p:nvPicPr>
          <p:cNvPr id="19" name="Picture 18" descr="A picture containing wall, indoor&#10;&#10;Description automatically generated">
            <a:extLst>
              <a:ext uri="{FF2B5EF4-FFF2-40B4-BE49-F238E27FC236}">
                <a16:creationId xmlns:a16="http://schemas.microsoft.com/office/drawing/2014/main" id="{7EF1C4C6-93F1-4CC1-8E6E-5663130268F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80975" y="1631034"/>
            <a:ext cx="1133789" cy="850341"/>
          </a:xfrm>
          <a:prstGeom prst="rect">
            <a:avLst/>
          </a:prstGeom>
        </p:spPr>
      </p:pic>
      <p:sp>
        <p:nvSpPr>
          <p:cNvPr id="23" name="Oval 22">
            <a:extLst>
              <a:ext uri="{FF2B5EF4-FFF2-40B4-BE49-F238E27FC236}">
                <a16:creationId xmlns:a16="http://schemas.microsoft.com/office/drawing/2014/main" id="{0720814C-F729-4D73-A2A7-F0D22287FB37}"/>
              </a:ext>
            </a:extLst>
          </p:cNvPr>
          <p:cNvSpPr/>
          <p:nvPr/>
        </p:nvSpPr>
        <p:spPr>
          <a:xfrm>
            <a:off x="1313543" y="3387771"/>
            <a:ext cx="232228" cy="22628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1BDB23F5-8B74-4BB6-9D77-46D9F376BF8C}"/>
              </a:ext>
            </a:extLst>
          </p:cNvPr>
          <p:cNvSpPr/>
          <p:nvPr/>
        </p:nvSpPr>
        <p:spPr>
          <a:xfrm>
            <a:off x="2431142" y="2630355"/>
            <a:ext cx="203767" cy="17815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AAD782DD-9CD6-4367-ACF7-A94E90DC5B46}"/>
              </a:ext>
            </a:extLst>
          </p:cNvPr>
          <p:cNvSpPr/>
          <p:nvPr/>
        </p:nvSpPr>
        <p:spPr>
          <a:xfrm>
            <a:off x="8796789" y="3443155"/>
            <a:ext cx="203767" cy="17815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Isosceles Triangle 25">
            <a:extLst>
              <a:ext uri="{FF2B5EF4-FFF2-40B4-BE49-F238E27FC236}">
                <a16:creationId xmlns:a16="http://schemas.microsoft.com/office/drawing/2014/main" id="{95305F6E-EC07-4991-9BE7-F03DD9B17A3E}"/>
              </a:ext>
            </a:extLst>
          </p:cNvPr>
          <p:cNvSpPr/>
          <p:nvPr/>
        </p:nvSpPr>
        <p:spPr>
          <a:xfrm>
            <a:off x="8547418" y="1050994"/>
            <a:ext cx="119358" cy="107588"/>
          </a:xfrm>
          <a:prstGeom prst="triangle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D4C847CA-811C-4ECE-8E5C-4C66B3549EB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1" r="80316" b="69900"/>
          <a:stretch/>
        </p:blipFill>
        <p:spPr>
          <a:xfrm>
            <a:off x="8728103" y="3154886"/>
            <a:ext cx="272453" cy="17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9901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99C6C0-C619-46E1-BE68-685A18054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0788" y="280831"/>
            <a:ext cx="8268969" cy="400110"/>
          </a:xfrm>
        </p:spPr>
        <p:txBody>
          <a:bodyPr/>
          <a:lstStyle/>
          <a:p>
            <a:r>
              <a:rPr lang="en-US" dirty="0"/>
              <a:t>Urban seismic network in Oslo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CE81E08-3FC8-40C0-9207-F4AF829C6010}"/>
              </a:ext>
            </a:extLst>
          </p:cNvPr>
          <p:cNvGrpSpPr>
            <a:grpSpLocks noChangeAspect="1"/>
          </p:cNvGrpSpPr>
          <p:nvPr/>
        </p:nvGrpSpPr>
        <p:grpSpPr>
          <a:xfrm>
            <a:off x="0" y="640080"/>
            <a:ext cx="4160982" cy="3999719"/>
            <a:chOff x="3589" y="0"/>
            <a:chExt cx="5350880" cy="5143500"/>
          </a:xfrm>
        </p:grpSpPr>
        <p:pic>
          <p:nvPicPr>
            <p:cNvPr id="20" name="Picture 19" descr="Map&#10;&#10;Description automatically generated">
              <a:extLst>
                <a:ext uri="{FF2B5EF4-FFF2-40B4-BE49-F238E27FC236}">
                  <a16:creationId xmlns:a16="http://schemas.microsoft.com/office/drawing/2014/main" id="{DAD4A580-B546-426C-A153-3EE1ED2C17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9332"/>
            <a:stretch/>
          </p:blipFill>
          <p:spPr>
            <a:xfrm>
              <a:off x="3589" y="0"/>
              <a:ext cx="5350880" cy="5143500"/>
            </a:xfrm>
            <a:prstGeom prst="rect">
              <a:avLst/>
            </a:prstGeom>
          </p:spPr>
        </p:pic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3A6B1629-6F81-4FAA-9556-4AEA0EF10EBB}"/>
                </a:ext>
              </a:extLst>
            </p:cNvPr>
            <p:cNvGrpSpPr/>
            <p:nvPr/>
          </p:nvGrpSpPr>
          <p:grpSpPr>
            <a:xfrm>
              <a:off x="218681" y="236930"/>
              <a:ext cx="2526029" cy="1584155"/>
              <a:chOff x="218681" y="236930"/>
              <a:chExt cx="2526029" cy="1584155"/>
            </a:xfrm>
          </p:grpSpPr>
          <p:pic>
            <p:nvPicPr>
              <p:cNvPr id="22" name="Picture 21" descr="Map&#10;&#10;Description automatically generated">
                <a:extLst>
                  <a:ext uri="{FF2B5EF4-FFF2-40B4-BE49-F238E27FC236}">
                    <a16:creationId xmlns:a16="http://schemas.microsoft.com/office/drawing/2014/main" id="{A7F0B873-2115-450D-A49E-5E9B25038E5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661" t="6773" b="46385"/>
              <a:stretch/>
            </p:blipFill>
            <p:spPr>
              <a:xfrm>
                <a:off x="218681" y="237507"/>
                <a:ext cx="1410364" cy="1583578"/>
              </a:xfrm>
              <a:prstGeom prst="rect">
                <a:avLst/>
              </a:prstGeom>
            </p:spPr>
          </p:pic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C06A1CFF-8366-4794-9B04-25B611369F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629045" y="236930"/>
                <a:ext cx="1115665" cy="457240"/>
              </a:xfrm>
              <a:prstGeom prst="rect">
                <a:avLst/>
              </a:prstGeom>
            </p:spPr>
          </p:pic>
        </p:grpSp>
      </p:grp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16BBF807-14D3-4356-BF59-BA0F1E1607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34114" y="915980"/>
            <a:ext cx="4464559" cy="3693319"/>
          </a:xfrm>
        </p:spPr>
        <p:txBody>
          <a:bodyPr/>
          <a:lstStyle/>
          <a:p>
            <a:r>
              <a:rPr lang="en-US" dirty="0"/>
              <a:t>Pilot study with 10 Raspberry shake sensors deployed in municipality and private buildings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>
              <a:spcBef>
                <a:spcPts val="600"/>
              </a:spcBef>
            </a:pPr>
            <a:r>
              <a:rPr lang="en-US" dirty="0"/>
              <a:t>Targets for monitoring: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Construction of new water supply tunnels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Important infrastructure (harbor, cargo terminal)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Quarries (as test cases)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Areas with quick clay in sub-surface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25" name="Picture 24" descr="A picture containing indoor, wall, ceiling, window&#10;&#10;Description automatically generated">
            <a:extLst>
              <a:ext uri="{FF2B5EF4-FFF2-40B4-BE49-F238E27FC236}">
                <a16:creationId xmlns:a16="http://schemas.microsoft.com/office/drawing/2014/main" id="{9E11D672-7163-4876-9E68-C6DE15F049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15029" y="1631030"/>
            <a:ext cx="1133791" cy="850345"/>
          </a:xfrm>
          <a:prstGeom prst="rect">
            <a:avLst/>
          </a:prstGeom>
        </p:spPr>
      </p:pic>
      <p:pic>
        <p:nvPicPr>
          <p:cNvPr id="26" name="Picture 25" descr="A picture containing cluttered, dirty&#10;&#10;Description automatically generated">
            <a:extLst>
              <a:ext uri="{FF2B5EF4-FFF2-40B4-BE49-F238E27FC236}">
                <a16:creationId xmlns:a16="http://schemas.microsoft.com/office/drawing/2014/main" id="{6C8302C3-1541-4F3C-8F40-DF5806A2EEC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5027" y="1489308"/>
            <a:ext cx="1511724" cy="1133792"/>
          </a:xfrm>
          <a:prstGeom prst="rect">
            <a:avLst/>
          </a:prstGeom>
        </p:spPr>
      </p:pic>
      <p:pic>
        <p:nvPicPr>
          <p:cNvPr id="27" name="Picture 26" descr="A picture containing wall, indoor&#10;&#10;Description automatically generated">
            <a:extLst>
              <a:ext uri="{FF2B5EF4-FFF2-40B4-BE49-F238E27FC236}">
                <a16:creationId xmlns:a16="http://schemas.microsoft.com/office/drawing/2014/main" id="{72638011-0ED0-41EA-A2E0-85D8452AD1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80975" y="1631034"/>
            <a:ext cx="1133789" cy="85034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D64ADFA-F211-49BE-A354-059F50048A6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79" t="66399" r="78392" b="-2949"/>
          <a:stretch/>
        </p:blipFill>
        <p:spPr>
          <a:xfrm>
            <a:off x="6833439" y="3766457"/>
            <a:ext cx="312057" cy="232230"/>
          </a:xfrm>
          <a:prstGeom prst="rect">
            <a:avLst/>
          </a:prstGeom>
        </p:spPr>
      </p:pic>
      <p:pic>
        <p:nvPicPr>
          <p:cNvPr id="30" name="Picture 29" descr="Map&#10;&#10;Description automatically generated">
            <a:extLst>
              <a:ext uri="{FF2B5EF4-FFF2-40B4-BE49-F238E27FC236}">
                <a16:creationId xmlns:a16="http://schemas.microsoft.com/office/drawing/2014/main" id="{DD640CB8-67CF-4868-8BF8-F62D064B1D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54" t="12953" r="31400" b="77188"/>
          <a:stretch/>
        </p:blipFill>
        <p:spPr>
          <a:xfrm>
            <a:off x="7855353" y="3927331"/>
            <a:ext cx="326571" cy="39431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274316D-0DE2-3FEE-B572-3280B282EF9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-1" r="80316" b="69900"/>
          <a:stretch/>
        </p:blipFill>
        <p:spPr>
          <a:xfrm>
            <a:off x="8728103" y="3154886"/>
            <a:ext cx="272453" cy="170750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6C4026EF-A3CF-4ED7-9837-9AC007272051}"/>
              </a:ext>
            </a:extLst>
          </p:cNvPr>
          <p:cNvSpPr/>
          <p:nvPr/>
        </p:nvSpPr>
        <p:spPr>
          <a:xfrm>
            <a:off x="8796789" y="3443155"/>
            <a:ext cx="203767" cy="17815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820CA161-05C2-4C0B-9E57-0C8400D94726}"/>
              </a:ext>
            </a:extLst>
          </p:cNvPr>
          <p:cNvSpPr/>
          <p:nvPr/>
        </p:nvSpPr>
        <p:spPr>
          <a:xfrm>
            <a:off x="8547418" y="1050994"/>
            <a:ext cx="119358" cy="107588"/>
          </a:xfrm>
          <a:prstGeom prst="triangle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21381445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3A10AA-A3CB-4890-A456-9C2D3E94C4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002" y="273424"/>
            <a:ext cx="8268969" cy="400110"/>
          </a:xfrm>
        </p:spPr>
        <p:txBody>
          <a:bodyPr/>
          <a:lstStyle/>
          <a:p>
            <a:r>
              <a:rPr lang="en-US" dirty="0"/>
              <a:t>Making us of urban seismic data - Overview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D958E1-9905-4CE6-A7E6-651C35852D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6067" y="823732"/>
            <a:ext cx="8268969" cy="4001095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b="1" dirty="0"/>
              <a:t>Complex seismic records in urban environment: </a:t>
            </a:r>
            <a:r>
              <a:rPr lang="en-US" dirty="0"/>
              <a:t>multitude of signals and high noise level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endParaRPr lang="en-US" b="1" dirty="0"/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b="1" dirty="0"/>
              <a:t>Use ambient noise for sub-surface monitoring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b="1" dirty="0"/>
              <a:t>Case study 1:</a:t>
            </a:r>
            <a:r>
              <a:rPr lang="en-US" i="1" dirty="0"/>
              <a:t> </a:t>
            </a:r>
            <a:r>
              <a:rPr lang="en-US" u="sng" dirty="0"/>
              <a:t>Noise interferometry</a:t>
            </a:r>
            <a:r>
              <a:rPr lang="en-US" dirty="0"/>
              <a:t> applied in busy urban area with quick clay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endParaRPr lang="en-US" b="1" dirty="0"/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b="1" dirty="0"/>
              <a:t>Automatic detection of rare or repeating events of interest</a:t>
            </a:r>
            <a:endParaRPr lang="en-US" dirty="0"/>
          </a:p>
          <a:p>
            <a:pPr lvl="1">
              <a:spcBef>
                <a:spcPts val="600"/>
              </a:spcBef>
            </a:pPr>
            <a:r>
              <a:rPr lang="en-US" dirty="0"/>
              <a:t>Detect all transient signals (classic STA/LTA) but only a small part is of interest: development and test of </a:t>
            </a:r>
            <a:r>
              <a:rPr lang="en-US" u="sng" dirty="0"/>
              <a:t>machine learning</a:t>
            </a:r>
            <a:r>
              <a:rPr lang="en-US" dirty="0"/>
              <a:t> tools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b="1" dirty="0"/>
              <a:t>Case study 2</a:t>
            </a:r>
            <a:r>
              <a:rPr lang="en-US" dirty="0"/>
              <a:t>: </a:t>
            </a:r>
            <a:r>
              <a:rPr lang="en-US" u="sng" dirty="0"/>
              <a:t>Supervised</a:t>
            </a:r>
            <a:r>
              <a:rPr lang="en-US" dirty="0"/>
              <a:t> classifier for repeating signals (traffic monitoring, metro trains)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b="1" dirty="0"/>
              <a:t>Case study 3</a:t>
            </a:r>
            <a:r>
              <a:rPr lang="en-US" dirty="0"/>
              <a:t>: </a:t>
            </a:r>
            <a:r>
              <a:rPr lang="en-US" u="sng" dirty="0"/>
              <a:t>Unsupervised</a:t>
            </a:r>
            <a:r>
              <a:rPr lang="en-US" dirty="0"/>
              <a:t> learning for:</a:t>
            </a:r>
          </a:p>
          <a:p>
            <a:pPr marL="1200150" lvl="2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Event </a:t>
            </a:r>
            <a:r>
              <a:rPr lang="en-US" u="sng" dirty="0"/>
              <a:t>clustering</a:t>
            </a:r>
            <a:r>
              <a:rPr lang="en-US" dirty="0"/>
              <a:t> to identify repeating events (not suitable for rare events)</a:t>
            </a:r>
          </a:p>
          <a:p>
            <a:pPr marL="1200150" lvl="2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Detection of rare events with </a:t>
            </a:r>
            <a:r>
              <a:rPr lang="en-US" u="sng" dirty="0"/>
              <a:t>autoencoder</a:t>
            </a:r>
            <a:r>
              <a:rPr lang="en-US" dirty="0"/>
              <a:t> trained on continuous data and assignment of badly reconstructed signals as outliers to be screened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84176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D36C4D-CFD9-4CE5-AB3F-631323D232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02891" y="936920"/>
            <a:ext cx="4112510" cy="27416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65ED87-ADAD-4A27-B362-B6BECBDAB1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513" y="363798"/>
            <a:ext cx="8268969" cy="400110"/>
          </a:xfrm>
        </p:spPr>
        <p:txBody>
          <a:bodyPr/>
          <a:lstStyle/>
          <a:p>
            <a:r>
              <a:rPr lang="en-US" dirty="0"/>
              <a:t>(1) Seismic noise interferometry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688304-6FE4-4477-A93D-D70B033590E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7939" y="3711459"/>
            <a:ext cx="8482061" cy="1015663"/>
          </a:xfrm>
        </p:spPr>
        <p:txBody>
          <a:bodyPr/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Strong velocity variation observed during winter 2021/2022 anti-correlated with air temperature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Most likely due to ground freezing (frozen layer of less than 5 cm thickness can cause apparent velocity increases above 2%, Steinmann et al, 2021)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Potential method to observe velocity variations due to changes in quick clay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E036EFE-7BE7-4932-BDFA-5CC2234CCACB}"/>
              </a:ext>
            </a:extLst>
          </p:cNvPr>
          <p:cNvSpPr txBox="1"/>
          <p:nvPr/>
        </p:nvSpPr>
        <p:spPr>
          <a:xfrm>
            <a:off x="5299753" y="1750514"/>
            <a:ext cx="7226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&gt; 0</a:t>
            </a:r>
            <a:r>
              <a:rPr 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℃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CEBF369-EE67-4D85-8480-723AE4B7CC6D}"/>
              </a:ext>
            </a:extLst>
          </p:cNvPr>
          <p:cNvSpPr txBox="1"/>
          <p:nvPr/>
        </p:nvSpPr>
        <p:spPr>
          <a:xfrm>
            <a:off x="7413689" y="2714925"/>
            <a:ext cx="7226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6666FF"/>
                </a:solidFill>
              </a:rPr>
              <a:t>&lt; 0</a:t>
            </a:r>
            <a:r>
              <a:rPr lang="en-US">
                <a:solidFill>
                  <a:srgbClr val="66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℃</a:t>
            </a:r>
            <a:endParaRPr lang="en-US">
              <a:solidFill>
                <a:srgbClr val="6666FF"/>
              </a:solidFill>
            </a:endParaRP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24255B09-6B3E-4631-9C1D-41D688AF3F0B}"/>
              </a:ext>
            </a:extLst>
          </p:cNvPr>
          <p:cNvSpPr txBox="1">
            <a:spLocks/>
          </p:cNvSpPr>
          <p:nvPr/>
        </p:nvSpPr>
        <p:spPr>
          <a:xfrm>
            <a:off x="2991150" y="1606558"/>
            <a:ext cx="1917400" cy="7540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eaLnBrk="1" hangingPunct="1">
              <a:defRPr sz="1500" b="0" i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eaLnBrk="1" hangingPunct="1">
              <a:defRPr sz="15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eaLnBrk="1" hangingPunct="1">
              <a:defRPr sz="15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eaLnBrk="1" hangingPunct="1">
              <a:defRPr sz="15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eaLnBrk="1" hangingPunct="1">
              <a:defRPr sz="15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eaLnBrk="1" hangingPunct="1">
              <a:defRPr>
                <a:latin typeface="+mn-lt"/>
                <a:ea typeface="+mn-ea"/>
                <a:cs typeface="+mn-cs"/>
              </a:defRPr>
            </a:lvl6pPr>
            <a:lvl7pPr marL="2743200" eaLnBrk="1" hangingPunct="1">
              <a:defRPr>
                <a:latin typeface="+mn-lt"/>
                <a:ea typeface="+mn-ea"/>
                <a:cs typeface="+mn-cs"/>
              </a:defRPr>
            </a:lvl7pPr>
            <a:lvl8pPr marL="3200400" eaLnBrk="1" hangingPunct="1">
              <a:defRPr>
                <a:latin typeface="+mn-lt"/>
                <a:ea typeface="+mn-ea"/>
                <a:cs typeface="+mn-cs"/>
              </a:defRPr>
            </a:lvl8pPr>
            <a:lvl9pPr marL="36576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100" kern="0" dirty="0"/>
              <a:t>Cross-correlation of one year of data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100" kern="0" dirty="0"/>
              <a:t>Distance between sensors: 220 m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EF500B10-74BB-43CF-8C42-1418211C94B5}"/>
              </a:ext>
            </a:extLst>
          </p:cNvPr>
          <p:cNvSpPr txBox="1">
            <a:spLocks/>
          </p:cNvSpPr>
          <p:nvPr/>
        </p:nvSpPr>
        <p:spPr>
          <a:xfrm>
            <a:off x="411470" y="867523"/>
            <a:ext cx="8571011" cy="461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eaLnBrk="1" hangingPunct="1">
              <a:defRPr sz="1500" b="0" i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eaLnBrk="1" hangingPunct="1">
              <a:defRPr sz="15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eaLnBrk="1" hangingPunct="1">
              <a:defRPr sz="15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eaLnBrk="1" hangingPunct="1">
              <a:defRPr sz="15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eaLnBrk="1" hangingPunct="1">
              <a:defRPr sz="15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eaLnBrk="1" hangingPunct="1">
              <a:defRPr>
                <a:latin typeface="+mn-lt"/>
                <a:ea typeface="+mn-ea"/>
                <a:cs typeface="+mn-cs"/>
              </a:defRPr>
            </a:lvl6pPr>
            <a:lvl7pPr marL="2743200" eaLnBrk="1" hangingPunct="1">
              <a:defRPr>
                <a:latin typeface="+mn-lt"/>
                <a:ea typeface="+mn-ea"/>
                <a:cs typeface="+mn-cs"/>
              </a:defRPr>
            </a:lvl7pPr>
            <a:lvl8pPr marL="3200400" eaLnBrk="1" hangingPunct="1">
              <a:defRPr>
                <a:latin typeface="+mn-lt"/>
                <a:ea typeface="+mn-ea"/>
                <a:cs typeface="+mn-cs"/>
              </a:defRPr>
            </a:lvl8pPr>
            <a:lvl9pPr marL="36576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US" kern="0" dirty="0"/>
              <a:t>Relative sub-surface seismic velocity variations (dv/v) can be measured between two seismic sensors using ambient noise.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5DD8AFA-537B-4532-807D-94963912CBFC}"/>
              </a:ext>
            </a:extLst>
          </p:cNvPr>
          <p:cNvGrpSpPr/>
          <p:nvPr/>
        </p:nvGrpSpPr>
        <p:grpSpPr>
          <a:xfrm>
            <a:off x="411471" y="1329189"/>
            <a:ext cx="2439736" cy="2349406"/>
            <a:chOff x="0" y="467591"/>
            <a:chExt cx="4855688" cy="4675909"/>
          </a:xfrm>
        </p:grpSpPr>
        <p:pic>
          <p:nvPicPr>
            <p:cNvPr id="20" name="Picture 19" descr="Map&#10;&#10;Description automatically generated">
              <a:extLst>
                <a:ext uri="{FF2B5EF4-FFF2-40B4-BE49-F238E27FC236}">
                  <a16:creationId xmlns:a16="http://schemas.microsoft.com/office/drawing/2014/main" id="{80634A1E-C09E-417C-9DDC-33738ED60F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9459"/>
            <a:stretch/>
          </p:blipFill>
          <p:spPr>
            <a:xfrm>
              <a:off x="0" y="467591"/>
              <a:ext cx="4855688" cy="4675909"/>
            </a:xfrm>
            <a:prstGeom prst="rect">
              <a:avLst/>
            </a:prstGeom>
          </p:spPr>
        </p:pic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BE80E69A-45FD-4549-8710-8EF9453831AB}"/>
                </a:ext>
              </a:extLst>
            </p:cNvPr>
            <p:cNvCxnSpPr/>
            <p:nvPr/>
          </p:nvCxnSpPr>
          <p:spPr>
            <a:xfrm flipV="1">
              <a:off x="574175" y="3178842"/>
              <a:ext cx="679010" cy="620163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24833FB1-8B5B-4424-9BD9-186F2662CF51}"/>
              </a:ext>
            </a:extLst>
          </p:cNvPr>
          <p:cNvSpPr txBox="1">
            <a:spLocks/>
          </p:cNvSpPr>
          <p:nvPr/>
        </p:nvSpPr>
        <p:spPr>
          <a:xfrm>
            <a:off x="6602569" y="1244549"/>
            <a:ext cx="1917400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eaLnBrk="1" hangingPunct="1">
              <a:defRPr sz="1500" b="0" i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eaLnBrk="1" hangingPunct="1">
              <a:defRPr sz="15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eaLnBrk="1" hangingPunct="1">
              <a:defRPr sz="15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eaLnBrk="1" hangingPunct="1">
              <a:defRPr sz="15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eaLnBrk="1" hangingPunct="1">
              <a:defRPr sz="15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eaLnBrk="1" hangingPunct="1">
              <a:defRPr>
                <a:latin typeface="+mn-lt"/>
                <a:ea typeface="+mn-ea"/>
                <a:cs typeface="+mn-cs"/>
              </a:defRPr>
            </a:lvl6pPr>
            <a:lvl7pPr marL="2743200" eaLnBrk="1" hangingPunct="1">
              <a:defRPr>
                <a:latin typeface="+mn-lt"/>
                <a:ea typeface="+mn-ea"/>
                <a:cs typeface="+mn-cs"/>
              </a:defRPr>
            </a:lvl7pPr>
            <a:lvl8pPr marL="3200400" eaLnBrk="1" hangingPunct="1">
              <a:defRPr>
                <a:latin typeface="+mn-lt"/>
                <a:ea typeface="+mn-ea"/>
                <a:cs typeface="+mn-cs"/>
              </a:defRPr>
            </a:lvl8pPr>
            <a:lvl9pPr marL="36576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US" sz="1100" kern="0" dirty="0"/>
              <a:t>Frequency range: 3-4 Hz</a:t>
            </a:r>
          </a:p>
        </p:txBody>
      </p:sp>
    </p:spTree>
    <p:extLst>
      <p:ext uri="{BB962C8B-B14F-4D97-AF65-F5344CB8AC3E}">
        <p14:creationId xmlns:p14="http://schemas.microsoft.com/office/powerpoint/2010/main" val="28493393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EF39E0-83E0-4900-8388-EF2AC5AF6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594" y="369202"/>
            <a:ext cx="8268969" cy="400110"/>
          </a:xfrm>
        </p:spPr>
        <p:txBody>
          <a:bodyPr/>
          <a:lstStyle/>
          <a:p>
            <a:r>
              <a:rPr lang="en-US" dirty="0"/>
              <a:t>Machine learning toolbox for seismic data analysis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8A4F30D-F5C0-4F25-A374-4ABFCCB66756}"/>
              </a:ext>
            </a:extLst>
          </p:cNvPr>
          <p:cNvSpPr txBox="1"/>
          <p:nvPr/>
        </p:nvSpPr>
        <p:spPr>
          <a:xfrm>
            <a:off x="492015" y="983188"/>
            <a:ext cx="4486385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2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Urban seismic records are rich in unknown signals</a:t>
            </a:r>
          </a:p>
          <a:p>
            <a:pPr marL="285750" lvl="2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Visual screening of all waveforms is a laborious job</a:t>
            </a:r>
          </a:p>
          <a:p>
            <a:pPr marL="285750" lvl="2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Detecting all events with STA/LTA can reduce workload, but still requires time-consuming event screening</a:t>
            </a:r>
          </a:p>
          <a:p>
            <a:pPr marL="285750" lvl="2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of unsupervised learning, clustering and intuitive data visualization can help to explore the seismic record</a:t>
            </a:r>
          </a:p>
          <a:p>
            <a:pPr marL="285750" lvl="2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of supervised learning once repeating signals of interest have been identified</a:t>
            </a:r>
          </a:p>
        </p:txBody>
      </p:sp>
      <p:sp>
        <p:nvSpPr>
          <p:cNvPr id="58" name="Text Placeholder 2">
            <a:extLst>
              <a:ext uri="{FF2B5EF4-FFF2-40B4-BE49-F238E27FC236}">
                <a16:creationId xmlns:a16="http://schemas.microsoft.com/office/drawing/2014/main" id="{A4EB1CAD-8E20-4BA4-8CE0-5741D6D0BC22}"/>
              </a:ext>
            </a:extLst>
          </p:cNvPr>
          <p:cNvSpPr txBox="1">
            <a:spLocks/>
          </p:cNvSpPr>
          <p:nvPr/>
        </p:nvSpPr>
        <p:spPr>
          <a:xfrm>
            <a:off x="5658491" y="1279088"/>
            <a:ext cx="1257299" cy="12926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eaLnBrk="1" hangingPunct="1">
              <a:defRPr sz="1500" b="0" i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eaLnBrk="1" hangingPunct="1">
              <a:defRPr sz="15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eaLnBrk="1" hangingPunct="1">
              <a:defRPr sz="15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eaLnBrk="1" hangingPunct="1">
              <a:defRPr sz="15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eaLnBrk="1" hangingPunct="1">
              <a:defRPr sz="15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eaLnBrk="1" hangingPunct="1">
              <a:defRPr>
                <a:latin typeface="+mn-lt"/>
                <a:ea typeface="+mn-ea"/>
                <a:cs typeface="+mn-cs"/>
              </a:defRPr>
            </a:lvl6pPr>
            <a:lvl7pPr marL="2743200" eaLnBrk="1" hangingPunct="1">
              <a:defRPr>
                <a:latin typeface="+mn-lt"/>
                <a:ea typeface="+mn-ea"/>
                <a:cs typeface="+mn-cs"/>
              </a:defRPr>
            </a:lvl7pPr>
            <a:lvl8pPr marL="3200400" eaLnBrk="1" hangingPunct="1">
              <a:defRPr>
                <a:latin typeface="+mn-lt"/>
                <a:ea typeface="+mn-ea"/>
                <a:cs typeface="+mn-cs"/>
              </a:defRPr>
            </a:lvl8pPr>
            <a:lvl9pPr marL="36576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i="1" kern="0"/>
              <a:t>Supervised learning</a:t>
            </a:r>
          </a:p>
          <a:p>
            <a:endParaRPr lang="en-US" sz="1400" kern="0"/>
          </a:p>
          <a:p>
            <a:r>
              <a:rPr lang="en-US" sz="1400" kern="0"/>
              <a:t>Learn from labelled examples </a:t>
            </a:r>
            <a:endParaRPr lang="en-GB" sz="1400" kern="0"/>
          </a:p>
        </p:txBody>
      </p:sp>
      <p:sp>
        <p:nvSpPr>
          <p:cNvPr id="59" name="Text Placeholder 2">
            <a:extLst>
              <a:ext uri="{FF2B5EF4-FFF2-40B4-BE49-F238E27FC236}">
                <a16:creationId xmlns:a16="http://schemas.microsoft.com/office/drawing/2014/main" id="{DF8FAFB1-EC07-4594-88EE-C373293272C8}"/>
              </a:ext>
            </a:extLst>
          </p:cNvPr>
          <p:cNvSpPr txBox="1">
            <a:spLocks/>
          </p:cNvSpPr>
          <p:nvPr/>
        </p:nvSpPr>
        <p:spPr>
          <a:xfrm>
            <a:off x="6941587" y="1279088"/>
            <a:ext cx="1380520" cy="12926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eaLnBrk="1" hangingPunct="1">
              <a:defRPr sz="1500" b="0" i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eaLnBrk="1" hangingPunct="1">
              <a:defRPr sz="15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eaLnBrk="1" hangingPunct="1">
              <a:defRPr sz="15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eaLnBrk="1" hangingPunct="1">
              <a:defRPr sz="15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eaLnBrk="1" hangingPunct="1">
              <a:defRPr sz="15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eaLnBrk="1" hangingPunct="1">
              <a:defRPr>
                <a:latin typeface="+mn-lt"/>
                <a:ea typeface="+mn-ea"/>
                <a:cs typeface="+mn-cs"/>
              </a:defRPr>
            </a:lvl6pPr>
            <a:lvl7pPr marL="2743200" eaLnBrk="1" hangingPunct="1">
              <a:defRPr>
                <a:latin typeface="+mn-lt"/>
                <a:ea typeface="+mn-ea"/>
                <a:cs typeface="+mn-cs"/>
              </a:defRPr>
            </a:lvl7pPr>
            <a:lvl8pPr marL="3200400" eaLnBrk="1" hangingPunct="1">
              <a:defRPr>
                <a:latin typeface="+mn-lt"/>
                <a:ea typeface="+mn-ea"/>
                <a:cs typeface="+mn-cs"/>
              </a:defRPr>
            </a:lvl8pPr>
            <a:lvl9pPr marL="36576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i="1" kern="0"/>
              <a:t>Unsupervised learning</a:t>
            </a:r>
          </a:p>
          <a:p>
            <a:endParaRPr lang="en-US" sz="1400" kern="0"/>
          </a:p>
          <a:p>
            <a:r>
              <a:rPr lang="en-US" sz="1400" kern="0"/>
              <a:t>Search for structures in data (e.g., clustering)</a:t>
            </a:r>
            <a:endParaRPr lang="en-GB" sz="1400" kern="0"/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391DF1E6-25F1-4424-8042-722AE6B43028}"/>
              </a:ext>
            </a:extLst>
          </p:cNvPr>
          <p:cNvGrpSpPr/>
          <p:nvPr/>
        </p:nvGrpSpPr>
        <p:grpSpPr>
          <a:xfrm>
            <a:off x="5627393" y="2850477"/>
            <a:ext cx="739140" cy="631024"/>
            <a:chOff x="624841" y="3793573"/>
            <a:chExt cx="739140" cy="631024"/>
          </a:xfrm>
        </p:grpSpPr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0E5336C5-16E8-4B0F-92A0-3345E891583D}"/>
                </a:ext>
              </a:extLst>
            </p:cNvPr>
            <p:cNvSpPr/>
            <p:nvPr/>
          </p:nvSpPr>
          <p:spPr>
            <a:xfrm>
              <a:off x="933451" y="4038600"/>
              <a:ext cx="60960" cy="6096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722B9FCE-12DA-43B9-857F-FDA8CBFAE04C}"/>
                </a:ext>
              </a:extLst>
            </p:cNvPr>
            <p:cNvSpPr/>
            <p:nvPr/>
          </p:nvSpPr>
          <p:spPr>
            <a:xfrm>
              <a:off x="1017702" y="4363637"/>
              <a:ext cx="60960" cy="6096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0C7B44EA-BE36-46CC-A896-BEF00F4D5203}"/>
                </a:ext>
              </a:extLst>
            </p:cNvPr>
            <p:cNvSpPr/>
            <p:nvPr/>
          </p:nvSpPr>
          <p:spPr>
            <a:xfrm>
              <a:off x="1171577" y="3863340"/>
              <a:ext cx="60960" cy="6096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7FFF0C42-BE41-4C89-A9A8-3CAD80B6174D}"/>
                </a:ext>
              </a:extLst>
            </p:cNvPr>
            <p:cNvSpPr/>
            <p:nvPr/>
          </p:nvSpPr>
          <p:spPr>
            <a:xfrm>
              <a:off x="632460" y="4024373"/>
              <a:ext cx="60960" cy="6096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254E98D9-8A02-4D95-B5A8-E0AA86CD288F}"/>
                </a:ext>
              </a:extLst>
            </p:cNvPr>
            <p:cNvSpPr/>
            <p:nvPr/>
          </p:nvSpPr>
          <p:spPr>
            <a:xfrm>
              <a:off x="1272541" y="4024373"/>
              <a:ext cx="60960" cy="6096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5665660D-36A6-46E1-84E7-BC8571EAFA79}"/>
                </a:ext>
              </a:extLst>
            </p:cNvPr>
            <p:cNvSpPr/>
            <p:nvPr/>
          </p:nvSpPr>
          <p:spPr>
            <a:xfrm>
              <a:off x="880112" y="4274820"/>
              <a:ext cx="60960" cy="6096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D64EEAD9-35FB-4CD0-B1A6-B727477300BB}"/>
                </a:ext>
              </a:extLst>
            </p:cNvPr>
            <p:cNvSpPr/>
            <p:nvPr/>
          </p:nvSpPr>
          <p:spPr>
            <a:xfrm>
              <a:off x="1085856" y="4251960"/>
              <a:ext cx="60960" cy="6096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5F41D7EE-1456-4043-83BF-8357D73A7952}"/>
                </a:ext>
              </a:extLst>
            </p:cNvPr>
            <p:cNvSpPr/>
            <p:nvPr/>
          </p:nvSpPr>
          <p:spPr>
            <a:xfrm>
              <a:off x="760248" y="4130040"/>
              <a:ext cx="60960" cy="6096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22FAD384-21D2-4081-8482-C64181620AE4}"/>
                </a:ext>
              </a:extLst>
            </p:cNvPr>
            <p:cNvSpPr/>
            <p:nvPr/>
          </p:nvSpPr>
          <p:spPr>
            <a:xfrm>
              <a:off x="802007" y="3878580"/>
              <a:ext cx="60960" cy="6096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F6BA3B6A-6DFC-4567-8D83-BE517237133E}"/>
                </a:ext>
              </a:extLst>
            </p:cNvPr>
            <p:cNvSpPr/>
            <p:nvPr/>
          </p:nvSpPr>
          <p:spPr>
            <a:xfrm>
              <a:off x="1141097" y="4091632"/>
              <a:ext cx="60960" cy="6096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BFFED58B-2F64-4E05-9BB3-8F89485ED7CF}"/>
                </a:ext>
              </a:extLst>
            </p:cNvPr>
            <p:cNvSpPr/>
            <p:nvPr/>
          </p:nvSpPr>
          <p:spPr>
            <a:xfrm>
              <a:off x="994411" y="3817620"/>
              <a:ext cx="60960" cy="6096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F49AE25B-4289-49C0-8C92-AFF451312B0E}"/>
                </a:ext>
              </a:extLst>
            </p:cNvPr>
            <p:cNvSpPr/>
            <p:nvPr/>
          </p:nvSpPr>
          <p:spPr>
            <a:xfrm>
              <a:off x="1257302" y="4267817"/>
              <a:ext cx="60960" cy="6096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D5E08F4F-3FA0-4B50-B2AC-6F8BB66D0F2C}"/>
                </a:ext>
              </a:extLst>
            </p:cNvPr>
            <p:cNvSpPr/>
            <p:nvPr/>
          </p:nvSpPr>
          <p:spPr>
            <a:xfrm>
              <a:off x="701040" y="3793573"/>
              <a:ext cx="60960" cy="6096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D6BF7C07-14C9-46EE-8630-C75A2D0A4CEF}"/>
                </a:ext>
              </a:extLst>
            </p:cNvPr>
            <p:cNvCxnSpPr/>
            <p:nvPr/>
          </p:nvCxnSpPr>
          <p:spPr>
            <a:xfrm flipH="1">
              <a:off x="624841" y="3870960"/>
              <a:ext cx="739140" cy="54102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1ABC1A57-0CFE-494F-A2FB-90989E946B4E}"/>
              </a:ext>
            </a:extLst>
          </p:cNvPr>
          <p:cNvGrpSpPr/>
          <p:nvPr/>
        </p:nvGrpSpPr>
        <p:grpSpPr>
          <a:xfrm>
            <a:off x="7169326" y="2789598"/>
            <a:ext cx="889240" cy="752783"/>
            <a:chOff x="2166774" y="3703528"/>
            <a:chExt cx="889240" cy="752783"/>
          </a:xfrm>
        </p:grpSpPr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E28FA972-9D41-47FD-88F9-9E0C47B76BF9}"/>
                </a:ext>
              </a:extLst>
            </p:cNvPr>
            <p:cNvSpPr/>
            <p:nvPr/>
          </p:nvSpPr>
          <p:spPr>
            <a:xfrm>
              <a:off x="2629295" y="4029592"/>
              <a:ext cx="426719" cy="426719"/>
            </a:xfrm>
            <a:prstGeom prst="ellipse">
              <a:avLst/>
            </a:prstGeom>
            <a:noFill/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89DDCD2E-993B-49BB-A0ED-8949B79A00C0}"/>
                </a:ext>
              </a:extLst>
            </p:cNvPr>
            <p:cNvSpPr/>
            <p:nvPr/>
          </p:nvSpPr>
          <p:spPr>
            <a:xfrm>
              <a:off x="2764622" y="4098063"/>
              <a:ext cx="60960" cy="60960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F7A52964-4B18-4665-804B-1CD3E8A88594}"/>
                </a:ext>
              </a:extLst>
            </p:cNvPr>
            <p:cNvSpPr/>
            <p:nvPr/>
          </p:nvSpPr>
          <p:spPr>
            <a:xfrm>
              <a:off x="2825582" y="4235223"/>
              <a:ext cx="60960" cy="60960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9BBEE897-FCF4-42B5-8A75-EB215F07CF70}"/>
                </a:ext>
              </a:extLst>
            </p:cNvPr>
            <p:cNvSpPr/>
            <p:nvPr/>
          </p:nvSpPr>
          <p:spPr>
            <a:xfrm>
              <a:off x="2217619" y="4038600"/>
              <a:ext cx="60960" cy="60960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4BFA8FDD-4314-487C-9891-F61E2FA71E83}"/>
                </a:ext>
              </a:extLst>
            </p:cNvPr>
            <p:cNvSpPr/>
            <p:nvPr/>
          </p:nvSpPr>
          <p:spPr>
            <a:xfrm>
              <a:off x="2415540" y="3974750"/>
              <a:ext cx="60960" cy="60960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62BECD8A-A571-464A-8534-16E6E853F9D4}"/>
                </a:ext>
              </a:extLst>
            </p:cNvPr>
            <p:cNvSpPr/>
            <p:nvPr/>
          </p:nvSpPr>
          <p:spPr>
            <a:xfrm>
              <a:off x="2677944" y="4219983"/>
              <a:ext cx="60960" cy="60960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878F9CE1-098E-4EFA-A576-3172EF0A3069}"/>
                </a:ext>
              </a:extLst>
            </p:cNvPr>
            <p:cNvSpPr/>
            <p:nvPr/>
          </p:nvSpPr>
          <p:spPr>
            <a:xfrm>
              <a:off x="2886542" y="4359257"/>
              <a:ext cx="60960" cy="60960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EEA2672A-8368-481A-BB91-ACAC86FE8444}"/>
                </a:ext>
              </a:extLst>
            </p:cNvPr>
            <p:cNvSpPr/>
            <p:nvPr/>
          </p:nvSpPr>
          <p:spPr>
            <a:xfrm>
              <a:off x="2939882" y="4098063"/>
              <a:ext cx="60960" cy="60960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8701EEC4-684C-42B5-A3E5-FA124AC4517E}"/>
                </a:ext>
              </a:extLst>
            </p:cNvPr>
            <p:cNvSpPr/>
            <p:nvPr/>
          </p:nvSpPr>
          <p:spPr>
            <a:xfrm>
              <a:off x="2293620" y="3978653"/>
              <a:ext cx="60960" cy="60960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24A61472-E4D9-4CFC-A50E-65651D5B8AF1}"/>
                </a:ext>
              </a:extLst>
            </p:cNvPr>
            <p:cNvSpPr/>
            <p:nvPr/>
          </p:nvSpPr>
          <p:spPr>
            <a:xfrm>
              <a:off x="2339340" y="4115110"/>
              <a:ext cx="60960" cy="60960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FCB642E4-EB6A-492A-A102-7E7C5062A3BB}"/>
                </a:ext>
              </a:extLst>
            </p:cNvPr>
            <p:cNvSpPr/>
            <p:nvPr/>
          </p:nvSpPr>
          <p:spPr>
            <a:xfrm>
              <a:off x="2407920" y="4085333"/>
              <a:ext cx="60960" cy="60960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84A741CF-AAE1-43AC-B9E0-A39AC21E5866}"/>
                </a:ext>
              </a:extLst>
            </p:cNvPr>
            <p:cNvSpPr/>
            <p:nvPr/>
          </p:nvSpPr>
          <p:spPr>
            <a:xfrm>
              <a:off x="2781695" y="4385617"/>
              <a:ext cx="60960" cy="60960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E8F14548-5187-471B-8AF6-81648DCC929D}"/>
                </a:ext>
              </a:extLst>
            </p:cNvPr>
            <p:cNvSpPr/>
            <p:nvPr/>
          </p:nvSpPr>
          <p:spPr>
            <a:xfrm>
              <a:off x="2166774" y="3848100"/>
              <a:ext cx="401561" cy="401561"/>
            </a:xfrm>
            <a:prstGeom prst="ellipse">
              <a:avLst/>
            </a:prstGeom>
            <a:noFill/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A57CD113-8687-4C4B-BCA7-9F0327130977}"/>
                </a:ext>
              </a:extLst>
            </p:cNvPr>
            <p:cNvSpPr/>
            <p:nvPr/>
          </p:nvSpPr>
          <p:spPr>
            <a:xfrm>
              <a:off x="2209404" y="3703528"/>
              <a:ext cx="60960" cy="60960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8533771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EF39E0-83E0-4900-8388-EF2AC5AF6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594" y="369202"/>
            <a:ext cx="8268969" cy="400110"/>
          </a:xfrm>
        </p:spPr>
        <p:txBody>
          <a:bodyPr/>
          <a:lstStyle/>
          <a:p>
            <a:r>
              <a:rPr lang="en-US"/>
              <a:t>Machine learning toolbox for seismic data analysis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9B6677-2CBB-4800-9483-66034E36DE7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4519" y="1020007"/>
            <a:ext cx="2646843" cy="461665"/>
          </a:xfrm>
        </p:spPr>
        <p:txBody>
          <a:bodyPr/>
          <a:lstStyle/>
          <a:p>
            <a:r>
              <a:rPr lang="en-US"/>
              <a:t>Unsupervised signal clustering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96A1A4A9-CA54-4990-975A-8C7BD81CAA28}"/>
              </a:ext>
            </a:extLst>
          </p:cNvPr>
          <p:cNvSpPr txBox="1">
            <a:spLocks/>
          </p:cNvSpPr>
          <p:nvPr/>
        </p:nvSpPr>
        <p:spPr>
          <a:xfrm>
            <a:off x="3437180" y="1005973"/>
            <a:ext cx="2646843" cy="2308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eaLnBrk="1" hangingPunct="1">
              <a:defRPr sz="1500" b="0" i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eaLnBrk="1" hangingPunct="1">
              <a:defRPr sz="15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eaLnBrk="1" hangingPunct="1">
              <a:defRPr sz="15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eaLnBrk="1" hangingPunct="1">
              <a:defRPr sz="15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eaLnBrk="1" hangingPunct="1">
              <a:defRPr sz="15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eaLnBrk="1" hangingPunct="1">
              <a:defRPr>
                <a:latin typeface="+mn-lt"/>
                <a:ea typeface="+mn-ea"/>
                <a:cs typeface="+mn-cs"/>
              </a:defRPr>
            </a:lvl6pPr>
            <a:lvl7pPr marL="2743200" eaLnBrk="1" hangingPunct="1">
              <a:defRPr>
                <a:latin typeface="+mn-lt"/>
                <a:ea typeface="+mn-ea"/>
                <a:cs typeface="+mn-cs"/>
              </a:defRPr>
            </a:lvl7pPr>
            <a:lvl8pPr marL="3200400" eaLnBrk="1" hangingPunct="1">
              <a:defRPr>
                <a:latin typeface="+mn-lt"/>
                <a:ea typeface="+mn-ea"/>
                <a:cs typeface="+mn-cs"/>
              </a:defRPr>
            </a:lvl8pPr>
            <a:lvl9pPr marL="36576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kern="0"/>
              <a:t>Supervised signal classification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DD58A37D-56EF-4D6A-9133-FA922EE4DD02}"/>
              </a:ext>
            </a:extLst>
          </p:cNvPr>
          <p:cNvSpPr txBox="1">
            <a:spLocks/>
          </p:cNvSpPr>
          <p:nvPr/>
        </p:nvSpPr>
        <p:spPr>
          <a:xfrm>
            <a:off x="6575067" y="1005615"/>
            <a:ext cx="2444253" cy="2308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eaLnBrk="1" hangingPunct="1">
              <a:defRPr sz="1500" b="0" i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eaLnBrk="1" hangingPunct="1">
              <a:defRPr sz="15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eaLnBrk="1" hangingPunct="1">
              <a:defRPr sz="15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eaLnBrk="1" hangingPunct="1">
              <a:defRPr sz="15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eaLnBrk="1" hangingPunct="1">
              <a:defRPr sz="15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eaLnBrk="1" hangingPunct="1">
              <a:defRPr>
                <a:latin typeface="+mn-lt"/>
                <a:ea typeface="+mn-ea"/>
                <a:cs typeface="+mn-cs"/>
              </a:defRPr>
            </a:lvl6pPr>
            <a:lvl7pPr marL="2743200" eaLnBrk="1" hangingPunct="1">
              <a:defRPr>
                <a:latin typeface="+mn-lt"/>
                <a:ea typeface="+mn-ea"/>
                <a:cs typeface="+mn-cs"/>
              </a:defRPr>
            </a:lvl7pPr>
            <a:lvl8pPr marL="3200400" eaLnBrk="1" hangingPunct="1">
              <a:defRPr>
                <a:latin typeface="+mn-lt"/>
                <a:ea typeface="+mn-ea"/>
                <a:cs typeface="+mn-cs"/>
              </a:defRPr>
            </a:lvl8pPr>
            <a:lvl9pPr marL="36576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kern="0"/>
              <a:t>Outlier signal detection</a:t>
            </a:r>
          </a:p>
        </p:txBody>
      </p:sp>
      <p:pic>
        <p:nvPicPr>
          <p:cNvPr id="41" name="Graphic 40">
            <a:extLst>
              <a:ext uri="{FF2B5EF4-FFF2-40B4-BE49-F238E27FC236}">
                <a16:creationId xmlns:a16="http://schemas.microsoft.com/office/drawing/2014/main" id="{CCC06F71-D538-4E54-9D08-0C8FCAE0BD1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7154" t="32468" r="23728" b="37139"/>
          <a:stretch/>
        </p:blipFill>
        <p:spPr>
          <a:xfrm>
            <a:off x="493778" y="2370547"/>
            <a:ext cx="2422682" cy="1085848"/>
          </a:xfrm>
          <a:prstGeom prst="rect">
            <a:avLst/>
          </a:prstGeom>
        </p:spPr>
      </p:pic>
      <p:pic>
        <p:nvPicPr>
          <p:cNvPr id="42" name="Graphic 41" descr="Add with solid fill">
            <a:extLst>
              <a:ext uri="{FF2B5EF4-FFF2-40B4-BE49-F238E27FC236}">
                <a16:creationId xmlns:a16="http://schemas.microsoft.com/office/drawing/2014/main" id="{127CFA23-1D11-43A7-9AF7-5BE227B85F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700000">
            <a:off x="2716739" y="2616401"/>
            <a:ext cx="219032" cy="219032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89A4CEAD-5FF2-4AE7-BACC-D9601E656DF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445" t="6058" r="13964" b="4215"/>
          <a:stretch/>
        </p:blipFill>
        <p:spPr>
          <a:xfrm>
            <a:off x="1378562" y="3324639"/>
            <a:ext cx="1755317" cy="1271306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D7339563-ECF8-4956-B431-6A8113E2E70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5690" r="83583" b="26909"/>
          <a:stretch/>
        </p:blipFill>
        <p:spPr>
          <a:xfrm>
            <a:off x="654884" y="1716008"/>
            <a:ext cx="409703" cy="486088"/>
          </a:xfrm>
          <a:prstGeom prst="rect">
            <a:avLst/>
          </a:prstGeom>
        </p:spPr>
      </p:pic>
      <p:sp>
        <p:nvSpPr>
          <p:cNvPr id="49" name="Text Placeholder 2">
            <a:extLst>
              <a:ext uri="{FF2B5EF4-FFF2-40B4-BE49-F238E27FC236}">
                <a16:creationId xmlns:a16="http://schemas.microsoft.com/office/drawing/2014/main" id="{914D30A6-3CBC-4FCF-913F-343CE0A2E56E}"/>
              </a:ext>
            </a:extLst>
          </p:cNvPr>
          <p:cNvSpPr txBox="1">
            <a:spLocks/>
          </p:cNvSpPr>
          <p:nvPr/>
        </p:nvSpPr>
        <p:spPr>
          <a:xfrm>
            <a:off x="298801" y="1362574"/>
            <a:ext cx="1084213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eaLnBrk="1" hangingPunct="1">
              <a:defRPr sz="1500" b="0" i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eaLnBrk="1" hangingPunct="1">
              <a:defRPr sz="15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eaLnBrk="1" hangingPunct="1">
              <a:defRPr sz="15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eaLnBrk="1" hangingPunct="1">
              <a:defRPr sz="15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eaLnBrk="1" hangingPunct="1">
              <a:defRPr sz="15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eaLnBrk="1" hangingPunct="1">
              <a:defRPr>
                <a:latin typeface="+mn-lt"/>
                <a:ea typeface="+mn-ea"/>
                <a:cs typeface="+mn-cs"/>
              </a:defRPr>
            </a:lvl6pPr>
            <a:lvl7pPr marL="2743200" eaLnBrk="1" hangingPunct="1">
              <a:defRPr>
                <a:latin typeface="+mn-lt"/>
                <a:ea typeface="+mn-ea"/>
                <a:cs typeface="+mn-cs"/>
              </a:defRPr>
            </a:lvl7pPr>
            <a:lvl8pPr marL="3200400" eaLnBrk="1" hangingPunct="1">
              <a:defRPr>
                <a:latin typeface="+mn-lt"/>
                <a:ea typeface="+mn-ea"/>
                <a:cs typeface="+mn-cs"/>
              </a:defRPr>
            </a:lvl8pPr>
            <a:lvl9pPr marL="36576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kern="0">
                <a:solidFill>
                  <a:schemeClr val="tx1"/>
                </a:solidFill>
              </a:rPr>
              <a:t>Seismic 3c data of triggered events</a:t>
            </a:r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C4C22713-167B-4291-9553-810F2ED7AE7E}"/>
              </a:ext>
            </a:extLst>
          </p:cNvPr>
          <p:cNvSpPr txBox="1">
            <a:spLocks/>
          </p:cNvSpPr>
          <p:nvPr/>
        </p:nvSpPr>
        <p:spPr>
          <a:xfrm>
            <a:off x="1705119" y="1356448"/>
            <a:ext cx="1246392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eaLnBrk="1" hangingPunct="1">
              <a:defRPr sz="1500" b="0" i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eaLnBrk="1" hangingPunct="1">
              <a:defRPr sz="15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eaLnBrk="1" hangingPunct="1">
              <a:defRPr sz="15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eaLnBrk="1" hangingPunct="1">
              <a:defRPr sz="15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eaLnBrk="1" hangingPunct="1">
              <a:defRPr sz="15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eaLnBrk="1" hangingPunct="1">
              <a:defRPr>
                <a:latin typeface="+mn-lt"/>
                <a:ea typeface="+mn-ea"/>
                <a:cs typeface="+mn-cs"/>
              </a:defRPr>
            </a:lvl6pPr>
            <a:lvl7pPr marL="2743200" eaLnBrk="1" hangingPunct="1">
              <a:defRPr>
                <a:latin typeface="+mn-lt"/>
                <a:ea typeface="+mn-ea"/>
                <a:cs typeface="+mn-cs"/>
              </a:defRPr>
            </a:lvl7pPr>
            <a:lvl8pPr marL="3200400" eaLnBrk="1" hangingPunct="1">
              <a:defRPr>
                <a:latin typeface="+mn-lt"/>
                <a:ea typeface="+mn-ea"/>
                <a:cs typeface="+mn-cs"/>
              </a:defRPr>
            </a:lvl8pPr>
            <a:lvl9pPr marL="36576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kern="0">
                <a:solidFill>
                  <a:schemeClr val="tx1"/>
                </a:solidFill>
              </a:rPr>
              <a:t>Spectrogram images</a:t>
            </a:r>
          </a:p>
        </p:txBody>
      </p:sp>
      <p:sp>
        <p:nvSpPr>
          <p:cNvPr id="54" name="Text Placeholder 2">
            <a:extLst>
              <a:ext uri="{FF2B5EF4-FFF2-40B4-BE49-F238E27FC236}">
                <a16:creationId xmlns:a16="http://schemas.microsoft.com/office/drawing/2014/main" id="{296BB444-5F24-4A60-AA74-54E0FB0F955F}"/>
              </a:ext>
            </a:extLst>
          </p:cNvPr>
          <p:cNvSpPr txBox="1">
            <a:spLocks/>
          </p:cNvSpPr>
          <p:nvPr/>
        </p:nvSpPr>
        <p:spPr>
          <a:xfrm>
            <a:off x="6527295" y="3119670"/>
            <a:ext cx="2288644" cy="10772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eaLnBrk="1" hangingPunct="1">
              <a:defRPr sz="1500" b="0" i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eaLnBrk="1" hangingPunct="1">
              <a:defRPr sz="15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eaLnBrk="1" hangingPunct="1">
              <a:defRPr sz="15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eaLnBrk="1" hangingPunct="1">
              <a:defRPr sz="15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eaLnBrk="1" hangingPunct="1">
              <a:defRPr sz="15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eaLnBrk="1" hangingPunct="1">
              <a:defRPr>
                <a:latin typeface="+mn-lt"/>
                <a:ea typeface="+mn-ea"/>
                <a:cs typeface="+mn-cs"/>
              </a:defRPr>
            </a:lvl6pPr>
            <a:lvl7pPr marL="2743200" eaLnBrk="1" hangingPunct="1">
              <a:defRPr>
                <a:latin typeface="+mn-lt"/>
                <a:ea typeface="+mn-ea"/>
                <a:cs typeface="+mn-cs"/>
              </a:defRPr>
            </a:lvl7pPr>
            <a:lvl8pPr marL="3200400" eaLnBrk="1" hangingPunct="1">
              <a:defRPr>
                <a:latin typeface="+mn-lt"/>
                <a:ea typeface="+mn-ea"/>
                <a:cs typeface="+mn-cs"/>
              </a:defRPr>
            </a:lvl8pPr>
            <a:lvl9pPr marL="36576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kern="0">
                <a:solidFill>
                  <a:schemeClr val="tx1"/>
                </a:solidFill>
              </a:rPr>
              <a:t>Model trained on classes of repeating signals and background noise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kern="0">
                <a:solidFill>
                  <a:schemeClr val="tx1"/>
                </a:solidFill>
              </a:rPr>
              <a:t>Application to continuous or pre-triggered data (STA/LTA) to detect events not well-reconstructed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kern="0">
                <a:solidFill>
                  <a:schemeClr val="tx1"/>
                </a:solidFill>
              </a:rPr>
              <a:t>Metric: correlation between input and output seismic signal</a:t>
            </a:r>
          </a:p>
        </p:txBody>
      </p:sp>
      <p:sp>
        <p:nvSpPr>
          <p:cNvPr id="55" name="Text Placeholder 2">
            <a:extLst>
              <a:ext uri="{FF2B5EF4-FFF2-40B4-BE49-F238E27FC236}">
                <a16:creationId xmlns:a16="http://schemas.microsoft.com/office/drawing/2014/main" id="{C77F6FE3-44FC-4979-AF69-7DE9C8D0821E}"/>
              </a:ext>
            </a:extLst>
          </p:cNvPr>
          <p:cNvSpPr txBox="1">
            <a:spLocks/>
          </p:cNvSpPr>
          <p:nvPr/>
        </p:nvSpPr>
        <p:spPr>
          <a:xfrm>
            <a:off x="6537336" y="1410514"/>
            <a:ext cx="2376545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eaLnBrk="1" hangingPunct="1">
              <a:defRPr sz="1500" b="0" i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eaLnBrk="1" hangingPunct="1">
              <a:defRPr sz="15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eaLnBrk="1" hangingPunct="1">
              <a:defRPr sz="15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eaLnBrk="1" hangingPunct="1">
              <a:defRPr sz="15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eaLnBrk="1" hangingPunct="1">
              <a:defRPr sz="15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eaLnBrk="1" hangingPunct="1">
              <a:defRPr>
                <a:latin typeface="+mn-lt"/>
                <a:ea typeface="+mn-ea"/>
                <a:cs typeface="+mn-cs"/>
              </a:defRPr>
            </a:lvl6pPr>
            <a:lvl7pPr marL="2743200" eaLnBrk="1" hangingPunct="1">
              <a:defRPr>
                <a:latin typeface="+mn-lt"/>
                <a:ea typeface="+mn-ea"/>
                <a:cs typeface="+mn-cs"/>
              </a:defRPr>
            </a:lvl7pPr>
            <a:lvl8pPr marL="3200400" eaLnBrk="1" hangingPunct="1">
              <a:defRPr>
                <a:latin typeface="+mn-lt"/>
                <a:ea typeface="+mn-ea"/>
                <a:cs typeface="+mn-cs"/>
              </a:defRPr>
            </a:lvl8pPr>
            <a:lvl9pPr marL="36576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kern="0">
                <a:solidFill>
                  <a:schemeClr val="tx1"/>
                </a:solidFill>
              </a:rPr>
              <a:t>Learn to reconstruct signals using a lower number of features</a:t>
            </a:r>
          </a:p>
        </p:txBody>
      </p:sp>
      <p:sp>
        <p:nvSpPr>
          <p:cNvPr id="60" name="Text Placeholder 2">
            <a:extLst>
              <a:ext uri="{FF2B5EF4-FFF2-40B4-BE49-F238E27FC236}">
                <a16:creationId xmlns:a16="http://schemas.microsoft.com/office/drawing/2014/main" id="{A8BCE102-91B0-4E6B-9564-797AB8906ADD}"/>
              </a:ext>
            </a:extLst>
          </p:cNvPr>
          <p:cNvSpPr txBox="1">
            <a:spLocks/>
          </p:cNvSpPr>
          <p:nvPr/>
        </p:nvSpPr>
        <p:spPr>
          <a:xfrm>
            <a:off x="328061" y="3736527"/>
            <a:ext cx="1050501" cy="76944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eaLnBrk="1" hangingPunct="1">
              <a:defRPr sz="1500" b="0" i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eaLnBrk="1" hangingPunct="1">
              <a:defRPr sz="15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eaLnBrk="1" hangingPunct="1">
              <a:defRPr sz="15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eaLnBrk="1" hangingPunct="1">
              <a:defRPr sz="15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eaLnBrk="1" hangingPunct="1">
              <a:defRPr sz="15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eaLnBrk="1" hangingPunct="1">
              <a:defRPr>
                <a:latin typeface="+mn-lt"/>
                <a:ea typeface="+mn-ea"/>
                <a:cs typeface="+mn-cs"/>
              </a:defRPr>
            </a:lvl6pPr>
            <a:lvl7pPr marL="2743200" eaLnBrk="1" hangingPunct="1">
              <a:defRPr>
                <a:latin typeface="+mn-lt"/>
                <a:ea typeface="+mn-ea"/>
                <a:cs typeface="+mn-cs"/>
              </a:defRPr>
            </a:lvl7pPr>
            <a:lvl8pPr marL="3200400" eaLnBrk="1" hangingPunct="1">
              <a:defRPr>
                <a:latin typeface="+mn-lt"/>
                <a:ea typeface="+mn-ea"/>
                <a:cs typeface="+mn-cs"/>
              </a:defRPr>
            </a:lvl8pPr>
            <a:lvl9pPr marL="36576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kern="0">
                <a:solidFill>
                  <a:schemeClr val="tx1"/>
                </a:solidFill>
              </a:rPr>
              <a:t>Identify groups of seismic event classes by visualization in 2D embedding space</a:t>
            </a:r>
          </a:p>
        </p:txBody>
      </p:sp>
      <p:sp>
        <p:nvSpPr>
          <p:cNvPr id="61" name="Text Placeholder 2">
            <a:extLst>
              <a:ext uri="{FF2B5EF4-FFF2-40B4-BE49-F238E27FC236}">
                <a16:creationId xmlns:a16="http://schemas.microsoft.com/office/drawing/2014/main" id="{60DBDCD4-92B2-4545-B12E-9D83D645EA1F}"/>
              </a:ext>
            </a:extLst>
          </p:cNvPr>
          <p:cNvSpPr txBox="1">
            <a:spLocks/>
          </p:cNvSpPr>
          <p:nvPr/>
        </p:nvSpPr>
        <p:spPr>
          <a:xfrm>
            <a:off x="298801" y="2360248"/>
            <a:ext cx="1755317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eaLnBrk="1" hangingPunct="1">
              <a:defRPr sz="1500" b="0" i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eaLnBrk="1" hangingPunct="1">
              <a:defRPr sz="15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eaLnBrk="1" hangingPunct="1">
              <a:defRPr sz="15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eaLnBrk="1" hangingPunct="1">
              <a:defRPr sz="15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eaLnBrk="1" hangingPunct="1">
              <a:defRPr sz="15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eaLnBrk="1" hangingPunct="1">
              <a:defRPr>
                <a:latin typeface="+mn-lt"/>
                <a:ea typeface="+mn-ea"/>
                <a:cs typeface="+mn-cs"/>
              </a:defRPr>
            </a:lvl6pPr>
            <a:lvl7pPr marL="2743200" eaLnBrk="1" hangingPunct="1">
              <a:defRPr>
                <a:latin typeface="+mn-lt"/>
                <a:ea typeface="+mn-ea"/>
                <a:cs typeface="+mn-cs"/>
              </a:defRPr>
            </a:lvl7pPr>
            <a:lvl8pPr marL="3200400" eaLnBrk="1" hangingPunct="1">
              <a:defRPr>
                <a:latin typeface="+mn-lt"/>
                <a:ea typeface="+mn-ea"/>
                <a:cs typeface="+mn-cs"/>
              </a:defRPr>
            </a:lvl8pPr>
            <a:lvl9pPr marL="36576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kern="0">
                <a:solidFill>
                  <a:schemeClr val="tx1"/>
                </a:solidFill>
              </a:rPr>
              <a:t>Extract features with pretrained image recognition CNNs</a:t>
            </a:r>
          </a:p>
        </p:txBody>
      </p:sp>
      <p:sp>
        <p:nvSpPr>
          <p:cNvPr id="62" name="Text Placeholder 2">
            <a:extLst>
              <a:ext uri="{FF2B5EF4-FFF2-40B4-BE49-F238E27FC236}">
                <a16:creationId xmlns:a16="http://schemas.microsoft.com/office/drawing/2014/main" id="{43EAA484-2EA2-48EF-B46C-E6EDE4BB8633}"/>
              </a:ext>
            </a:extLst>
          </p:cNvPr>
          <p:cNvSpPr txBox="1">
            <a:spLocks/>
          </p:cNvSpPr>
          <p:nvPr/>
        </p:nvSpPr>
        <p:spPr>
          <a:xfrm>
            <a:off x="3383727" y="2798298"/>
            <a:ext cx="2688302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eaLnBrk="1" hangingPunct="1">
              <a:defRPr sz="1500" b="0" i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eaLnBrk="1" hangingPunct="1">
              <a:defRPr sz="15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eaLnBrk="1" hangingPunct="1">
              <a:defRPr sz="15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eaLnBrk="1" hangingPunct="1">
              <a:defRPr sz="15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eaLnBrk="1" hangingPunct="1">
              <a:defRPr sz="15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eaLnBrk="1" hangingPunct="1">
              <a:defRPr>
                <a:latin typeface="+mn-lt"/>
                <a:ea typeface="+mn-ea"/>
                <a:cs typeface="+mn-cs"/>
              </a:defRPr>
            </a:lvl6pPr>
            <a:lvl7pPr marL="2743200" eaLnBrk="1" hangingPunct="1">
              <a:defRPr>
                <a:latin typeface="+mn-lt"/>
                <a:ea typeface="+mn-ea"/>
                <a:cs typeface="+mn-cs"/>
              </a:defRPr>
            </a:lvl7pPr>
            <a:lvl8pPr marL="3200400" eaLnBrk="1" hangingPunct="1">
              <a:defRPr>
                <a:latin typeface="+mn-lt"/>
                <a:ea typeface="+mn-ea"/>
                <a:cs typeface="+mn-cs"/>
              </a:defRPr>
            </a:lvl8pPr>
            <a:lvl9pPr marL="36576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kern="0">
                <a:solidFill>
                  <a:schemeClr val="tx1"/>
                </a:solidFill>
              </a:rPr>
              <a:t>Application to continuous data to detect more of those events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9A3010CD-8BC2-4AD7-AB94-F0A20C0DB6B6}"/>
              </a:ext>
            </a:extLst>
          </p:cNvPr>
          <p:cNvSpPr/>
          <p:nvPr/>
        </p:nvSpPr>
        <p:spPr>
          <a:xfrm>
            <a:off x="3922520" y="1339025"/>
            <a:ext cx="1187865" cy="3077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38C63C73-542D-45C4-AB72-A45BE9FAE0AC}"/>
              </a:ext>
            </a:extLst>
          </p:cNvPr>
          <p:cNvSpPr/>
          <p:nvPr/>
        </p:nvSpPr>
        <p:spPr>
          <a:xfrm>
            <a:off x="3500759" y="1428180"/>
            <a:ext cx="373247" cy="3077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20AD8BBA-2E96-4109-A61C-4F1D772949E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51" t="10910" r="16348" b="9025"/>
          <a:stretch/>
        </p:blipFill>
        <p:spPr>
          <a:xfrm>
            <a:off x="1776968" y="1585618"/>
            <a:ext cx="757255" cy="72290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D27E761-527D-4B16-8895-9EE1185E3B75}"/>
              </a:ext>
            </a:extLst>
          </p:cNvPr>
          <p:cNvSpPr/>
          <p:nvPr/>
        </p:nvSpPr>
        <p:spPr>
          <a:xfrm>
            <a:off x="137253" y="950686"/>
            <a:ext cx="3009196" cy="364525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3C0D126-8895-4960-B5C8-DA6BEE8D5F53}"/>
              </a:ext>
            </a:extLst>
          </p:cNvPr>
          <p:cNvCxnSpPr/>
          <p:nvPr/>
        </p:nvCxnSpPr>
        <p:spPr>
          <a:xfrm>
            <a:off x="1269439" y="1924871"/>
            <a:ext cx="33850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92D8A928-1037-458F-A8AF-B30DD22384AF}"/>
              </a:ext>
            </a:extLst>
          </p:cNvPr>
          <p:cNvCxnSpPr>
            <a:cxnSpLocks/>
          </p:cNvCxnSpPr>
          <p:nvPr/>
        </p:nvCxnSpPr>
        <p:spPr>
          <a:xfrm>
            <a:off x="2160916" y="2334881"/>
            <a:ext cx="0" cy="2152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464F0F1A-D4C8-4826-9C2B-87F94EB809ED}"/>
              </a:ext>
            </a:extLst>
          </p:cNvPr>
          <p:cNvCxnSpPr>
            <a:cxnSpLocks/>
          </p:cNvCxnSpPr>
          <p:nvPr/>
        </p:nvCxnSpPr>
        <p:spPr>
          <a:xfrm flipH="1">
            <a:off x="2383932" y="3133065"/>
            <a:ext cx="124361" cy="2841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>
            <a:extLst>
              <a:ext uri="{FF2B5EF4-FFF2-40B4-BE49-F238E27FC236}">
                <a16:creationId xmlns:a16="http://schemas.microsoft.com/office/drawing/2014/main" id="{5BA207F4-7087-4C96-9A08-D274158B25DE}"/>
              </a:ext>
            </a:extLst>
          </p:cNvPr>
          <p:cNvSpPr/>
          <p:nvPr/>
        </p:nvSpPr>
        <p:spPr>
          <a:xfrm>
            <a:off x="3251364" y="950687"/>
            <a:ext cx="3009196" cy="231844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D0C8CE73-FAD0-4F98-AC0D-08C5F2456D20}"/>
              </a:ext>
            </a:extLst>
          </p:cNvPr>
          <p:cNvSpPr/>
          <p:nvPr/>
        </p:nvSpPr>
        <p:spPr>
          <a:xfrm>
            <a:off x="6349370" y="950686"/>
            <a:ext cx="2578193" cy="364525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 Placeholder 2">
            <a:extLst>
              <a:ext uri="{FF2B5EF4-FFF2-40B4-BE49-F238E27FC236}">
                <a16:creationId xmlns:a16="http://schemas.microsoft.com/office/drawing/2014/main" id="{6018529C-EB5B-4D37-93CF-EED17EE5B39B}"/>
              </a:ext>
            </a:extLst>
          </p:cNvPr>
          <p:cNvSpPr txBox="1">
            <a:spLocks/>
          </p:cNvSpPr>
          <p:nvPr/>
        </p:nvSpPr>
        <p:spPr>
          <a:xfrm>
            <a:off x="3345465" y="1324994"/>
            <a:ext cx="2738558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eaLnBrk="1" hangingPunct="1">
              <a:defRPr sz="1500" b="0" i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eaLnBrk="1" hangingPunct="1">
              <a:defRPr sz="15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eaLnBrk="1" hangingPunct="1">
              <a:defRPr sz="15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eaLnBrk="1" hangingPunct="1">
              <a:defRPr sz="15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eaLnBrk="1" hangingPunct="1">
              <a:defRPr sz="15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eaLnBrk="1" hangingPunct="1">
              <a:defRPr>
                <a:latin typeface="+mn-lt"/>
                <a:ea typeface="+mn-ea"/>
                <a:cs typeface="+mn-cs"/>
              </a:defRPr>
            </a:lvl6pPr>
            <a:lvl7pPr marL="2743200" eaLnBrk="1" hangingPunct="1">
              <a:defRPr>
                <a:latin typeface="+mn-lt"/>
                <a:ea typeface="+mn-ea"/>
                <a:cs typeface="+mn-cs"/>
              </a:defRPr>
            </a:lvl7pPr>
            <a:lvl8pPr marL="3200400" eaLnBrk="1" hangingPunct="1">
              <a:defRPr>
                <a:latin typeface="+mn-lt"/>
                <a:ea typeface="+mn-ea"/>
                <a:cs typeface="+mn-cs"/>
              </a:defRPr>
            </a:lvl8pPr>
            <a:lvl9pPr marL="36576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kern="0">
                <a:solidFill>
                  <a:schemeClr val="tx1"/>
                </a:solidFill>
              </a:rPr>
              <a:t>Manually select repeating events and train CNN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E13B5415-4284-431A-B718-57C2A4B5B9A6}"/>
              </a:ext>
            </a:extLst>
          </p:cNvPr>
          <p:cNvSpPr txBox="1">
            <a:spLocks/>
          </p:cNvSpPr>
          <p:nvPr/>
        </p:nvSpPr>
        <p:spPr>
          <a:xfrm>
            <a:off x="3542342" y="3440974"/>
            <a:ext cx="2455212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eaLnBrk="1" hangingPunct="1">
              <a:defRPr sz="1500" b="0" i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eaLnBrk="1" hangingPunct="1">
              <a:defRPr sz="15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eaLnBrk="1" hangingPunct="1">
              <a:defRPr sz="15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eaLnBrk="1" hangingPunct="1">
              <a:defRPr sz="15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eaLnBrk="1" hangingPunct="1">
              <a:defRPr sz="15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eaLnBrk="1" hangingPunct="1">
              <a:defRPr>
                <a:latin typeface="+mn-lt"/>
                <a:ea typeface="+mn-ea"/>
                <a:cs typeface="+mn-cs"/>
              </a:defRPr>
            </a:lvl6pPr>
            <a:lvl7pPr marL="2743200" eaLnBrk="1" hangingPunct="1">
              <a:defRPr>
                <a:latin typeface="+mn-lt"/>
                <a:ea typeface="+mn-ea"/>
                <a:cs typeface="+mn-cs"/>
              </a:defRPr>
            </a:lvl7pPr>
            <a:lvl8pPr marL="3200400" eaLnBrk="1" hangingPunct="1">
              <a:defRPr>
                <a:latin typeface="+mn-lt"/>
                <a:ea typeface="+mn-ea"/>
                <a:cs typeface="+mn-cs"/>
              </a:defRPr>
            </a:lvl8pPr>
            <a:lvl9pPr marL="36576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kern="0"/>
              <a:t>Use combination of methods  depending on seismic record composition and monitoring purpose</a:t>
            </a:r>
          </a:p>
        </p:txBody>
      </p:sp>
      <p:pic>
        <p:nvPicPr>
          <p:cNvPr id="7" name="Graphic 8">
            <a:extLst>
              <a:ext uri="{FF2B5EF4-FFF2-40B4-BE49-F238E27FC236}">
                <a16:creationId xmlns:a16="http://schemas.microsoft.com/office/drawing/2014/main" id="{66149B2D-1228-064A-422B-3F6F42BFCC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340853" y="1620052"/>
            <a:ext cx="2743200" cy="759551"/>
          </a:xfrm>
          <a:prstGeom prst="rect">
            <a:avLst/>
          </a:prstGeom>
        </p:spPr>
      </p:pic>
      <p:pic>
        <p:nvPicPr>
          <p:cNvPr id="9" name="Graphic 9">
            <a:extLst>
              <a:ext uri="{FF2B5EF4-FFF2-40B4-BE49-F238E27FC236}">
                <a16:creationId xmlns:a16="http://schemas.microsoft.com/office/drawing/2014/main" id="{6BDAD817-8111-9735-88E9-1E65D0ACE0A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263362" y="2527409"/>
            <a:ext cx="2927239" cy="141211"/>
          </a:xfrm>
          <a:prstGeom prst="rect">
            <a:avLst/>
          </a:prstGeom>
        </p:spPr>
      </p:pic>
      <p:pic>
        <p:nvPicPr>
          <p:cNvPr id="10" name="Graphic 10">
            <a:extLst>
              <a:ext uri="{FF2B5EF4-FFF2-40B4-BE49-F238E27FC236}">
                <a16:creationId xmlns:a16="http://schemas.microsoft.com/office/drawing/2014/main" id="{AB762138-80CD-5959-0BFD-74AD99FE4AD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319957" y="2668798"/>
            <a:ext cx="2617268" cy="157901"/>
          </a:xfrm>
          <a:prstGeom prst="rect">
            <a:avLst/>
          </a:prstGeom>
        </p:spPr>
      </p:pic>
      <p:pic>
        <p:nvPicPr>
          <p:cNvPr id="11" name="Graphic 11">
            <a:extLst>
              <a:ext uri="{FF2B5EF4-FFF2-40B4-BE49-F238E27FC236}">
                <a16:creationId xmlns:a16="http://schemas.microsoft.com/office/drawing/2014/main" id="{F1731D44-FC13-E69A-A9BB-72FA3510DF3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6384471" y="1801925"/>
            <a:ext cx="2513580" cy="804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2974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EF39E0-83E0-4900-8388-EF2AC5AF6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594" y="369202"/>
            <a:ext cx="8268969" cy="400110"/>
          </a:xfrm>
        </p:spPr>
        <p:txBody>
          <a:bodyPr/>
          <a:lstStyle/>
          <a:p>
            <a:r>
              <a:rPr lang="en-US"/>
              <a:t>Machine learning toolbox: </a:t>
            </a:r>
            <a:r>
              <a:rPr lang="en-US" sz="1600"/>
              <a:t>Unsupervised signal clustering</a:t>
            </a:r>
          </a:p>
        </p:txBody>
      </p:sp>
      <p:pic>
        <p:nvPicPr>
          <p:cNvPr id="7" name="Picture 6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3B21DD16-CA81-4C26-B397-28EF0E303C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38" y="2390079"/>
            <a:ext cx="1860202" cy="17439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5445092-BC4F-4FB7-8FE4-EB8D165CAE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922" y="1991238"/>
            <a:ext cx="1177216" cy="882912"/>
          </a:xfrm>
          <a:prstGeom prst="rect">
            <a:avLst/>
          </a:prstGeom>
        </p:spPr>
      </p:pic>
      <p:pic>
        <p:nvPicPr>
          <p:cNvPr id="9" name="Picture 8" descr="A picture containing clock&#10;&#10;Description automatically generated">
            <a:extLst>
              <a:ext uri="{FF2B5EF4-FFF2-40B4-BE49-F238E27FC236}">
                <a16:creationId xmlns:a16="http://schemas.microsoft.com/office/drawing/2014/main" id="{4395428D-17B7-4C94-851C-6A96E8F0D90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7601" y="2888807"/>
            <a:ext cx="1177216" cy="882912"/>
          </a:xfrm>
          <a:prstGeom prst="rect">
            <a:avLst/>
          </a:prstGeom>
        </p:spPr>
      </p:pic>
      <p:pic>
        <p:nvPicPr>
          <p:cNvPr id="10" name="Picture 9" descr="A screenshot of a computer&#10;&#10;Description automatically generated">
            <a:extLst>
              <a:ext uri="{FF2B5EF4-FFF2-40B4-BE49-F238E27FC236}">
                <a16:creationId xmlns:a16="http://schemas.microsoft.com/office/drawing/2014/main" id="{09C885FC-BA58-498A-A591-D3E81A0B8AC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7599" y="3726894"/>
            <a:ext cx="1177216" cy="882912"/>
          </a:xfrm>
          <a:prstGeom prst="rect">
            <a:avLst/>
          </a:prstGeom>
        </p:spPr>
      </p:pic>
      <p:pic>
        <p:nvPicPr>
          <p:cNvPr id="11" name="Picture 10" descr="A picture containing clock&#10;&#10;Description automatically generated">
            <a:extLst>
              <a:ext uri="{FF2B5EF4-FFF2-40B4-BE49-F238E27FC236}">
                <a16:creationId xmlns:a16="http://schemas.microsoft.com/office/drawing/2014/main" id="{32EFF681-47AF-41A5-85BC-E35EB0FB68A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985" y="2642957"/>
            <a:ext cx="1832814" cy="1374611"/>
          </a:xfrm>
          <a:prstGeom prst="rect">
            <a:avLst/>
          </a:prstGeom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582E8D3E-829A-4F41-A577-26270E5B59BB}"/>
              </a:ext>
            </a:extLst>
          </p:cNvPr>
          <p:cNvSpPr txBox="1">
            <a:spLocks/>
          </p:cNvSpPr>
          <p:nvPr/>
        </p:nvSpPr>
        <p:spPr>
          <a:xfrm>
            <a:off x="2389249" y="2888459"/>
            <a:ext cx="200858" cy="16530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eaLnBrk="1" hangingPunct="1">
              <a:defRPr sz="1500" b="0" i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eaLnBrk="1" hangingPunct="1">
              <a:defRPr sz="15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eaLnBrk="1" hangingPunct="1">
              <a:defRPr sz="15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eaLnBrk="1" hangingPunct="1">
              <a:defRPr sz="15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eaLnBrk="1" hangingPunct="1">
              <a:defRPr sz="15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eaLnBrk="1" hangingPunct="1">
              <a:defRPr>
                <a:latin typeface="+mn-lt"/>
                <a:ea typeface="+mn-ea"/>
                <a:cs typeface="+mn-cs"/>
              </a:defRPr>
            </a:lvl6pPr>
            <a:lvl7pPr marL="2743200" eaLnBrk="1" hangingPunct="1">
              <a:defRPr>
                <a:latin typeface="+mn-lt"/>
                <a:ea typeface="+mn-ea"/>
                <a:cs typeface="+mn-cs"/>
              </a:defRPr>
            </a:lvl7pPr>
            <a:lvl8pPr marL="3200400" eaLnBrk="1" hangingPunct="1">
              <a:defRPr>
                <a:latin typeface="+mn-lt"/>
                <a:ea typeface="+mn-ea"/>
                <a:cs typeface="+mn-cs"/>
              </a:defRPr>
            </a:lvl8pPr>
            <a:lvl9pPr marL="36576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400"/>
              </a:lnSpc>
            </a:pPr>
            <a:r>
              <a:rPr lang="nb-NO" sz="1050" kern="0">
                <a:solidFill>
                  <a:schemeClr val="bg2">
                    <a:lumMod val="25000"/>
                  </a:schemeClr>
                </a:solidFill>
              </a:rPr>
              <a:t>N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E217B36D-0DE0-478C-9D29-D0367521AE3D}"/>
              </a:ext>
            </a:extLst>
          </p:cNvPr>
          <p:cNvSpPr txBox="1">
            <a:spLocks/>
          </p:cNvSpPr>
          <p:nvPr/>
        </p:nvSpPr>
        <p:spPr>
          <a:xfrm>
            <a:off x="2389249" y="3753028"/>
            <a:ext cx="200858" cy="16530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eaLnBrk="1" hangingPunct="1">
              <a:defRPr sz="1500" b="0" i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eaLnBrk="1" hangingPunct="1">
              <a:defRPr sz="15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eaLnBrk="1" hangingPunct="1">
              <a:defRPr sz="15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eaLnBrk="1" hangingPunct="1">
              <a:defRPr sz="15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eaLnBrk="1" hangingPunct="1">
              <a:defRPr sz="15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eaLnBrk="1" hangingPunct="1">
              <a:defRPr>
                <a:latin typeface="+mn-lt"/>
                <a:ea typeface="+mn-ea"/>
                <a:cs typeface="+mn-cs"/>
              </a:defRPr>
            </a:lvl6pPr>
            <a:lvl7pPr marL="2743200" eaLnBrk="1" hangingPunct="1">
              <a:defRPr>
                <a:latin typeface="+mn-lt"/>
                <a:ea typeface="+mn-ea"/>
                <a:cs typeface="+mn-cs"/>
              </a:defRPr>
            </a:lvl7pPr>
            <a:lvl8pPr marL="3200400" eaLnBrk="1" hangingPunct="1">
              <a:defRPr>
                <a:latin typeface="+mn-lt"/>
                <a:ea typeface="+mn-ea"/>
                <a:cs typeface="+mn-cs"/>
              </a:defRPr>
            </a:lvl8pPr>
            <a:lvl9pPr marL="36576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400"/>
              </a:lnSpc>
            </a:pPr>
            <a:r>
              <a:rPr lang="nb-NO" sz="1050" kern="0">
                <a:solidFill>
                  <a:schemeClr val="bg2">
                    <a:lumMod val="25000"/>
                  </a:schemeClr>
                </a:solidFill>
              </a:rPr>
              <a:t>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0763C678-5C14-416F-8FD9-B2901AD6F5DC}"/>
              </a:ext>
            </a:extLst>
          </p:cNvPr>
          <p:cNvSpPr txBox="1">
            <a:spLocks/>
          </p:cNvSpPr>
          <p:nvPr/>
        </p:nvSpPr>
        <p:spPr>
          <a:xfrm>
            <a:off x="2389249" y="1976929"/>
            <a:ext cx="200858" cy="16530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eaLnBrk="1" hangingPunct="1">
              <a:defRPr sz="1500" b="0" i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eaLnBrk="1" hangingPunct="1">
              <a:defRPr sz="15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eaLnBrk="1" hangingPunct="1">
              <a:defRPr sz="15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eaLnBrk="1" hangingPunct="1">
              <a:defRPr sz="15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eaLnBrk="1" hangingPunct="1">
              <a:defRPr sz="15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eaLnBrk="1" hangingPunct="1">
              <a:defRPr>
                <a:latin typeface="+mn-lt"/>
                <a:ea typeface="+mn-ea"/>
                <a:cs typeface="+mn-cs"/>
              </a:defRPr>
            </a:lvl6pPr>
            <a:lvl7pPr marL="2743200" eaLnBrk="1" hangingPunct="1">
              <a:defRPr>
                <a:latin typeface="+mn-lt"/>
                <a:ea typeface="+mn-ea"/>
                <a:cs typeface="+mn-cs"/>
              </a:defRPr>
            </a:lvl7pPr>
            <a:lvl8pPr marL="3200400" eaLnBrk="1" hangingPunct="1">
              <a:defRPr>
                <a:latin typeface="+mn-lt"/>
                <a:ea typeface="+mn-ea"/>
                <a:cs typeface="+mn-cs"/>
              </a:defRPr>
            </a:lvl8pPr>
            <a:lvl9pPr marL="36576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400"/>
              </a:lnSpc>
            </a:pPr>
            <a:r>
              <a:rPr lang="nb-NO" sz="1050" kern="0">
                <a:solidFill>
                  <a:schemeClr val="bg2">
                    <a:lumMod val="25000"/>
                  </a:schemeClr>
                </a:solidFill>
              </a:rPr>
              <a:t>Z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C6A1A646-7F73-437F-A5B5-6850AD79357B}"/>
              </a:ext>
            </a:extLst>
          </p:cNvPr>
          <p:cNvSpPr txBox="1">
            <a:spLocks/>
          </p:cNvSpPr>
          <p:nvPr/>
        </p:nvSpPr>
        <p:spPr>
          <a:xfrm>
            <a:off x="3751786" y="1976929"/>
            <a:ext cx="200858" cy="16530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eaLnBrk="1" hangingPunct="1">
              <a:defRPr sz="1500" b="0" i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eaLnBrk="1" hangingPunct="1">
              <a:defRPr sz="15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eaLnBrk="1" hangingPunct="1">
              <a:defRPr sz="15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eaLnBrk="1" hangingPunct="1">
              <a:defRPr sz="15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eaLnBrk="1" hangingPunct="1">
              <a:defRPr sz="15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eaLnBrk="1" hangingPunct="1">
              <a:defRPr>
                <a:latin typeface="+mn-lt"/>
                <a:ea typeface="+mn-ea"/>
                <a:cs typeface="+mn-cs"/>
              </a:defRPr>
            </a:lvl6pPr>
            <a:lvl7pPr marL="2743200" eaLnBrk="1" hangingPunct="1">
              <a:defRPr>
                <a:latin typeface="+mn-lt"/>
                <a:ea typeface="+mn-ea"/>
                <a:cs typeface="+mn-cs"/>
              </a:defRPr>
            </a:lvl7pPr>
            <a:lvl8pPr marL="3200400" eaLnBrk="1" hangingPunct="1">
              <a:defRPr>
                <a:latin typeface="+mn-lt"/>
                <a:ea typeface="+mn-ea"/>
                <a:cs typeface="+mn-cs"/>
              </a:defRPr>
            </a:lvl8pPr>
            <a:lvl9pPr marL="36576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400"/>
              </a:lnSpc>
            </a:pPr>
            <a:r>
              <a:rPr lang="nb-NO" sz="1050" kern="0">
                <a:solidFill>
                  <a:schemeClr val="bg2">
                    <a:lumMod val="25000"/>
                  </a:schemeClr>
                </a:solidFill>
              </a:rPr>
              <a:t>R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FE543C88-1395-4EB3-B2E2-72D2F7BD7162}"/>
              </a:ext>
            </a:extLst>
          </p:cNvPr>
          <p:cNvSpPr txBox="1">
            <a:spLocks/>
          </p:cNvSpPr>
          <p:nvPr/>
        </p:nvSpPr>
        <p:spPr>
          <a:xfrm>
            <a:off x="3751786" y="2888459"/>
            <a:ext cx="200858" cy="16530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eaLnBrk="1" hangingPunct="1">
              <a:defRPr sz="1500" b="0" i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eaLnBrk="1" hangingPunct="1">
              <a:defRPr sz="15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eaLnBrk="1" hangingPunct="1">
              <a:defRPr sz="15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eaLnBrk="1" hangingPunct="1">
              <a:defRPr sz="15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eaLnBrk="1" hangingPunct="1">
              <a:defRPr sz="15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eaLnBrk="1" hangingPunct="1">
              <a:defRPr>
                <a:latin typeface="+mn-lt"/>
                <a:ea typeface="+mn-ea"/>
                <a:cs typeface="+mn-cs"/>
              </a:defRPr>
            </a:lvl6pPr>
            <a:lvl7pPr marL="2743200" eaLnBrk="1" hangingPunct="1">
              <a:defRPr>
                <a:latin typeface="+mn-lt"/>
                <a:ea typeface="+mn-ea"/>
                <a:cs typeface="+mn-cs"/>
              </a:defRPr>
            </a:lvl7pPr>
            <a:lvl8pPr marL="3200400" eaLnBrk="1" hangingPunct="1">
              <a:defRPr>
                <a:latin typeface="+mn-lt"/>
                <a:ea typeface="+mn-ea"/>
                <a:cs typeface="+mn-cs"/>
              </a:defRPr>
            </a:lvl8pPr>
            <a:lvl9pPr marL="36576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400"/>
              </a:lnSpc>
            </a:pPr>
            <a:r>
              <a:rPr lang="nb-NO" sz="1050" kern="0">
                <a:solidFill>
                  <a:schemeClr val="bg2">
                    <a:lumMod val="25000"/>
                  </a:schemeClr>
                </a:solidFill>
              </a:rPr>
              <a:t>G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787E44E7-4DBF-44F0-86B1-8A70515515AC}"/>
              </a:ext>
            </a:extLst>
          </p:cNvPr>
          <p:cNvSpPr txBox="1">
            <a:spLocks/>
          </p:cNvSpPr>
          <p:nvPr/>
        </p:nvSpPr>
        <p:spPr>
          <a:xfrm>
            <a:off x="3751786" y="3753028"/>
            <a:ext cx="200858" cy="16530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eaLnBrk="1" hangingPunct="1">
              <a:defRPr sz="1500" b="0" i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eaLnBrk="1" hangingPunct="1">
              <a:defRPr sz="15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eaLnBrk="1" hangingPunct="1">
              <a:defRPr sz="15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eaLnBrk="1" hangingPunct="1">
              <a:defRPr sz="15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eaLnBrk="1" hangingPunct="1">
              <a:defRPr sz="15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eaLnBrk="1" hangingPunct="1">
              <a:defRPr>
                <a:latin typeface="+mn-lt"/>
                <a:ea typeface="+mn-ea"/>
                <a:cs typeface="+mn-cs"/>
              </a:defRPr>
            </a:lvl6pPr>
            <a:lvl7pPr marL="2743200" eaLnBrk="1" hangingPunct="1">
              <a:defRPr>
                <a:latin typeface="+mn-lt"/>
                <a:ea typeface="+mn-ea"/>
                <a:cs typeface="+mn-cs"/>
              </a:defRPr>
            </a:lvl7pPr>
            <a:lvl8pPr marL="3200400" eaLnBrk="1" hangingPunct="1">
              <a:defRPr>
                <a:latin typeface="+mn-lt"/>
                <a:ea typeface="+mn-ea"/>
                <a:cs typeface="+mn-cs"/>
              </a:defRPr>
            </a:lvl8pPr>
            <a:lvl9pPr marL="36576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400"/>
              </a:lnSpc>
            </a:pPr>
            <a:r>
              <a:rPr lang="nb-NO" sz="1050" kern="0">
                <a:solidFill>
                  <a:schemeClr val="bg2">
                    <a:lumMod val="25000"/>
                  </a:schemeClr>
                </a:solidFill>
              </a:rPr>
              <a:t>B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625873B3-4C1B-45DC-8C50-BFBC968F724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37154" t="32468" r="23728" b="37139"/>
          <a:stretch/>
        </p:blipFill>
        <p:spPr>
          <a:xfrm>
            <a:off x="6193823" y="2543822"/>
            <a:ext cx="2422682" cy="1085848"/>
          </a:xfrm>
          <a:prstGeom prst="rect">
            <a:avLst/>
          </a:prstGeom>
        </p:spPr>
      </p:pic>
      <p:sp>
        <p:nvSpPr>
          <p:cNvPr id="19" name="Left Brace 18">
            <a:extLst>
              <a:ext uri="{FF2B5EF4-FFF2-40B4-BE49-F238E27FC236}">
                <a16:creationId xmlns:a16="http://schemas.microsoft.com/office/drawing/2014/main" id="{1BFC9DBE-E53E-4CFE-A51D-1EA99FAD3469}"/>
              </a:ext>
            </a:extLst>
          </p:cNvPr>
          <p:cNvSpPr/>
          <p:nvPr/>
        </p:nvSpPr>
        <p:spPr>
          <a:xfrm rot="5400000">
            <a:off x="7173158" y="1444742"/>
            <a:ext cx="175190" cy="2148615"/>
          </a:xfrm>
          <a:prstGeom prst="leftBrac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66AE491-CA77-4215-9359-72179E0CD385}"/>
              </a:ext>
            </a:extLst>
          </p:cNvPr>
          <p:cNvSpPr txBox="1"/>
          <p:nvPr/>
        </p:nvSpPr>
        <p:spPr>
          <a:xfrm>
            <a:off x="6234145" y="1900880"/>
            <a:ext cx="186636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>
                <a:latin typeface="Arial" panose="020B0604020202020204" pitchFamily="34" charset="0"/>
                <a:cs typeface="Arial" panose="020B0604020202020204" pitchFamily="34" charset="0"/>
              </a:rPr>
              <a:t>Pre-trained base model: spectrogram features become invariant to translation in time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EA93DDB-D96D-4476-ADE8-7A8A81247AED}"/>
              </a:ext>
            </a:extLst>
          </p:cNvPr>
          <p:cNvSpPr txBox="1"/>
          <p:nvPr/>
        </p:nvSpPr>
        <p:spPr>
          <a:xfrm>
            <a:off x="8142052" y="3753028"/>
            <a:ext cx="1220823" cy="561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>
                <a:latin typeface="Arial" panose="020B0604020202020204" pitchFamily="34" charset="0"/>
                <a:cs typeface="Arial" panose="020B0604020202020204" pitchFamily="34" charset="0"/>
              </a:rPr>
              <a:t>Clustering and intuitive 2D visualization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4667B2E0-B29D-4D16-9FF2-4738B7009893}"/>
              </a:ext>
            </a:extLst>
          </p:cNvPr>
          <p:cNvCxnSpPr>
            <a:cxnSpLocks/>
            <a:endCxn id="8" idx="1"/>
          </p:cNvCxnSpPr>
          <p:nvPr/>
        </p:nvCxnSpPr>
        <p:spPr>
          <a:xfrm flipV="1">
            <a:off x="2252923" y="2432694"/>
            <a:ext cx="248999" cy="326927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72C6256-830E-4AE7-9AA6-CB796AA24E2F}"/>
              </a:ext>
            </a:extLst>
          </p:cNvPr>
          <p:cNvCxnSpPr>
            <a:cxnSpLocks/>
          </p:cNvCxnSpPr>
          <p:nvPr/>
        </p:nvCxnSpPr>
        <p:spPr>
          <a:xfrm>
            <a:off x="2252923" y="3324947"/>
            <a:ext cx="254678" cy="0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71D847F9-7973-41C9-83E5-7D8D9C0AED37}"/>
              </a:ext>
            </a:extLst>
          </p:cNvPr>
          <p:cNvCxnSpPr>
            <a:cxnSpLocks/>
            <a:endCxn id="10" idx="1"/>
          </p:cNvCxnSpPr>
          <p:nvPr/>
        </p:nvCxnSpPr>
        <p:spPr>
          <a:xfrm>
            <a:off x="2252923" y="3797853"/>
            <a:ext cx="254676" cy="370497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B9594FEE-023D-4843-995C-5C176AF3E7CD}"/>
              </a:ext>
            </a:extLst>
          </p:cNvPr>
          <p:cNvCxnSpPr>
            <a:cxnSpLocks/>
            <a:stCxn id="8" idx="3"/>
          </p:cNvCxnSpPr>
          <p:nvPr/>
        </p:nvCxnSpPr>
        <p:spPr>
          <a:xfrm>
            <a:off x="3679138" y="2432694"/>
            <a:ext cx="340475" cy="654052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CC454BE9-E3DB-4E1B-B3F2-D78C16B46EB8}"/>
              </a:ext>
            </a:extLst>
          </p:cNvPr>
          <p:cNvCxnSpPr>
            <a:cxnSpLocks/>
            <a:stCxn id="9" idx="3"/>
            <a:endCxn id="11" idx="1"/>
          </p:cNvCxnSpPr>
          <p:nvPr/>
        </p:nvCxnSpPr>
        <p:spPr>
          <a:xfrm>
            <a:off x="3684817" y="3330263"/>
            <a:ext cx="362168" cy="0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1F61ABB8-E999-4051-ABD5-D1191776E901}"/>
              </a:ext>
            </a:extLst>
          </p:cNvPr>
          <p:cNvCxnSpPr>
            <a:cxnSpLocks/>
            <a:stCxn id="10" idx="3"/>
          </p:cNvCxnSpPr>
          <p:nvPr/>
        </p:nvCxnSpPr>
        <p:spPr>
          <a:xfrm flipV="1">
            <a:off x="3684815" y="3514298"/>
            <a:ext cx="334798" cy="654052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64036878-C5A4-4D12-AA97-E2FC902B0EEF}"/>
              </a:ext>
            </a:extLst>
          </p:cNvPr>
          <p:cNvCxnSpPr>
            <a:cxnSpLocks/>
          </p:cNvCxnSpPr>
          <p:nvPr/>
        </p:nvCxnSpPr>
        <p:spPr>
          <a:xfrm flipV="1">
            <a:off x="5838063" y="3287189"/>
            <a:ext cx="334796" cy="1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F169BA6D-98AA-429E-89D9-41176E21B894}"/>
              </a:ext>
            </a:extLst>
          </p:cNvPr>
          <p:cNvSpPr txBox="1"/>
          <p:nvPr/>
        </p:nvSpPr>
        <p:spPr>
          <a:xfrm>
            <a:off x="4424025" y="4375227"/>
            <a:ext cx="349766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/>
              <a:t>[*] </a:t>
            </a:r>
            <a:r>
              <a:rPr lang="en-US" sz="800" err="1"/>
              <a:t>Szegedy</a:t>
            </a:r>
            <a:r>
              <a:rPr lang="en-US" sz="800"/>
              <a:t>, Christian, et al. "Going deeper with convolutions." </a:t>
            </a:r>
            <a:r>
              <a:rPr lang="en-US" sz="800" i="1"/>
              <a:t>Proceedings of the IEEE conference on computer vision and pattern recognition</a:t>
            </a:r>
            <a:r>
              <a:rPr lang="en-US" sz="800"/>
              <a:t>. 2015.</a:t>
            </a:r>
            <a:endParaRPr lang="en-GB" sz="800"/>
          </a:p>
        </p:txBody>
      </p:sp>
      <p:pic>
        <p:nvPicPr>
          <p:cNvPr id="30" name="Graphic 29" descr="Add with solid fill">
            <a:extLst>
              <a:ext uri="{FF2B5EF4-FFF2-40B4-BE49-F238E27FC236}">
                <a16:creationId xmlns:a16="http://schemas.microsoft.com/office/drawing/2014/main" id="{948AE583-EE1A-42E9-9B78-5976B226638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2700000">
            <a:off x="8416784" y="2789676"/>
            <a:ext cx="219032" cy="219032"/>
          </a:xfrm>
          <a:prstGeom prst="rect">
            <a:avLst/>
          </a:prstGeom>
        </p:spPr>
      </p:pic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B4E3A1BB-BE6D-4A8C-B0A2-75A67615C2A5}"/>
              </a:ext>
            </a:extLst>
          </p:cNvPr>
          <p:cNvCxnSpPr/>
          <p:nvPr/>
        </p:nvCxnSpPr>
        <p:spPr>
          <a:xfrm>
            <a:off x="8280252" y="3324947"/>
            <a:ext cx="0" cy="401947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Left Brace 31">
            <a:extLst>
              <a:ext uri="{FF2B5EF4-FFF2-40B4-BE49-F238E27FC236}">
                <a16:creationId xmlns:a16="http://schemas.microsoft.com/office/drawing/2014/main" id="{9EC108E0-3AF1-4088-971F-51752A344A10}"/>
              </a:ext>
            </a:extLst>
          </p:cNvPr>
          <p:cNvSpPr/>
          <p:nvPr/>
        </p:nvSpPr>
        <p:spPr>
          <a:xfrm rot="5400000">
            <a:off x="8420449" y="2407820"/>
            <a:ext cx="175190" cy="216922"/>
          </a:xfrm>
          <a:prstGeom prst="leftBrac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83A3F5E-1414-4492-8F32-3C4D5B3328C9}"/>
              </a:ext>
            </a:extLst>
          </p:cNvPr>
          <p:cNvSpPr txBox="1"/>
          <p:nvPr/>
        </p:nvSpPr>
        <p:spPr>
          <a:xfrm>
            <a:off x="8039222" y="2152018"/>
            <a:ext cx="10783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i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Classification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74E96761-CE7D-4C11-947A-133D234F06A9}"/>
              </a:ext>
            </a:extLst>
          </p:cNvPr>
          <p:cNvCxnSpPr/>
          <p:nvPr/>
        </p:nvCxnSpPr>
        <p:spPr>
          <a:xfrm>
            <a:off x="6088828" y="3797853"/>
            <a:ext cx="2011680" cy="0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2A3DE07C-87C0-4908-AEF5-6CCA84E18A09}"/>
              </a:ext>
            </a:extLst>
          </p:cNvPr>
          <p:cNvSpPr txBox="1"/>
          <p:nvPr/>
        </p:nvSpPr>
        <p:spPr>
          <a:xfrm>
            <a:off x="6088828" y="3823548"/>
            <a:ext cx="20116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>
                <a:latin typeface="Arial" panose="020B0604020202020204" pitchFamily="34" charset="0"/>
                <a:cs typeface="Arial" panose="020B0604020202020204" pitchFamily="34" charset="0"/>
              </a:rPr>
              <a:t>Or flattened spectrogram:</a:t>
            </a:r>
          </a:p>
          <a:p>
            <a:r>
              <a:rPr lang="en-GB" sz="1000">
                <a:latin typeface="Arial" panose="020B0604020202020204" pitchFamily="34" charset="0"/>
                <a:cs typeface="Arial" panose="020B0604020202020204" pitchFamily="34" charset="0"/>
              </a:rPr>
              <a:t>We loose invariance to translation &amp; dilatation in time!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A4BA671-1826-455D-92D4-213E0504F2A1}"/>
              </a:ext>
            </a:extLst>
          </p:cNvPr>
          <p:cNvSpPr txBox="1"/>
          <p:nvPr/>
        </p:nvSpPr>
        <p:spPr>
          <a:xfrm>
            <a:off x="4061157" y="3919914"/>
            <a:ext cx="18859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>
                <a:latin typeface="Arial" panose="020B0604020202020204" pitchFamily="34" charset="0"/>
                <a:cs typeface="Arial" panose="020B0604020202020204" pitchFamily="34" charset="0"/>
              </a:rPr>
              <a:t>Or mono-chromatic image by averaging ZNE components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839462C-4545-4D8C-9FD5-3C774485C0E8}"/>
              </a:ext>
            </a:extLst>
          </p:cNvPr>
          <p:cNvSpPr txBox="1"/>
          <p:nvPr/>
        </p:nvSpPr>
        <p:spPr>
          <a:xfrm>
            <a:off x="4040577" y="2420166"/>
            <a:ext cx="22271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>
                <a:latin typeface="Arial" panose="020B0604020202020204" pitchFamily="34" charset="0"/>
                <a:cs typeface="Arial" panose="020B0604020202020204" pitchFamily="34" charset="0"/>
              </a:rPr>
              <a:t>Three-component RGB images</a:t>
            </a:r>
          </a:p>
        </p:txBody>
      </p:sp>
      <p:sp>
        <p:nvSpPr>
          <p:cNvPr id="38" name="Text Placeholder 29">
            <a:extLst>
              <a:ext uri="{FF2B5EF4-FFF2-40B4-BE49-F238E27FC236}">
                <a16:creationId xmlns:a16="http://schemas.microsoft.com/office/drawing/2014/main" id="{B68FE8FC-9E22-4378-80C2-E24EBA6B3B77}"/>
              </a:ext>
            </a:extLst>
          </p:cNvPr>
          <p:cNvSpPr txBox="1">
            <a:spLocks/>
          </p:cNvSpPr>
          <p:nvPr/>
        </p:nvSpPr>
        <p:spPr>
          <a:xfrm>
            <a:off x="482238" y="872218"/>
            <a:ext cx="8445325" cy="803074"/>
          </a:xfrm>
          <a:prstGeom prst="rect">
            <a:avLst/>
          </a:prstGeom>
        </p:spPr>
        <p:txBody>
          <a:bodyPr/>
          <a:lstStyle>
            <a:lvl1pPr marL="0" eaLnBrk="1" hangingPunct="1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eaLnBrk="1" hangingPunct="1">
              <a:defRPr>
                <a:latin typeface="+mn-lt"/>
                <a:ea typeface="+mn-ea"/>
                <a:cs typeface="+mn-cs"/>
              </a:defRPr>
            </a:lvl2pPr>
            <a:lvl3pPr marL="914400" eaLnBrk="1" hangingPunct="1">
              <a:defRPr>
                <a:latin typeface="+mn-lt"/>
                <a:ea typeface="+mn-ea"/>
                <a:cs typeface="+mn-cs"/>
              </a:defRPr>
            </a:lvl3pPr>
            <a:lvl4pPr marL="1371600" eaLnBrk="1" hangingPunct="1">
              <a:defRPr>
                <a:latin typeface="+mn-lt"/>
                <a:ea typeface="+mn-ea"/>
                <a:cs typeface="+mn-cs"/>
              </a:defRPr>
            </a:lvl4pPr>
            <a:lvl5pPr marL="1828800" eaLnBrk="1" hangingPunct="1">
              <a:defRPr>
                <a:latin typeface="+mn-lt"/>
                <a:ea typeface="+mn-ea"/>
                <a:cs typeface="+mn-cs"/>
              </a:defRPr>
            </a:lvl5pPr>
            <a:lvl6pPr marL="2286000" eaLnBrk="1" hangingPunct="1">
              <a:defRPr>
                <a:latin typeface="+mn-lt"/>
                <a:ea typeface="+mn-ea"/>
                <a:cs typeface="+mn-cs"/>
              </a:defRPr>
            </a:lvl6pPr>
            <a:lvl7pPr marL="2743200" eaLnBrk="1" hangingPunct="1">
              <a:defRPr>
                <a:latin typeface="+mn-lt"/>
                <a:ea typeface="+mn-ea"/>
                <a:cs typeface="+mn-cs"/>
              </a:defRPr>
            </a:lvl7pPr>
            <a:lvl8pPr marL="3200400" eaLnBrk="1" hangingPunct="1">
              <a:defRPr>
                <a:latin typeface="+mn-lt"/>
                <a:ea typeface="+mn-ea"/>
                <a:cs typeface="+mn-cs"/>
              </a:defRPr>
            </a:lvl8pPr>
            <a:lvl9pPr marL="36576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marL="285750" lvl="2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Compute spectrograms of three-component seismic data, combined as RGB images and directly apply state-of-the-art models like </a:t>
            </a:r>
            <a:r>
              <a:rPr lang="en-GB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ResNet</a:t>
            </a:r>
            <a:r>
              <a:rPr lang="en-GB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InceptionNet</a:t>
            </a:r>
            <a:r>
              <a:rPr lang="en-GB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*, for feature extraction</a:t>
            </a:r>
          </a:p>
          <a:p>
            <a:pPr marL="285750" lvl="2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Classification step is removed and replaced by a dimension reduction and clustering algorithm</a:t>
            </a:r>
          </a:p>
        </p:txBody>
      </p:sp>
    </p:spTree>
    <p:extLst>
      <p:ext uri="{BB962C8B-B14F-4D97-AF65-F5344CB8AC3E}">
        <p14:creationId xmlns:p14="http://schemas.microsoft.com/office/powerpoint/2010/main" val="691169891"/>
      </p:ext>
    </p:extLst>
  </p:cSld>
  <p:clrMapOvr>
    <a:masterClrMapping/>
  </p:clrMapOvr>
</p:sld>
</file>

<file path=ppt/theme/theme1.xml><?xml version="1.0" encoding="utf-8"?>
<a:theme xmlns:a="http://schemas.openxmlformats.org/drawingml/2006/main" name="NORSA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ORSAR" id="{DFD8A839-DDB5-4D3C-B4C6-D9000FA55CA1}" vid="{01511014-CC26-4820-B1DB-E1C27394092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1281</TotalTime>
  <Words>1668</Words>
  <Application>Microsoft Office PowerPoint</Application>
  <PresentationFormat>On-screen Show (16:9)</PresentationFormat>
  <Paragraphs>277</Paragraphs>
  <Slides>25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Arial</vt:lpstr>
      <vt:lpstr>Calibri</vt:lpstr>
      <vt:lpstr>Open Sans</vt:lpstr>
      <vt:lpstr>Publico</vt:lpstr>
      <vt:lpstr>Times New Roman</vt:lpstr>
      <vt:lpstr>Wingdings</vt:lpstr>
      <vt:lpstr>NORSAR</vt:lpstr>
      <vt:lpstr>Towards an automatic real-time seismic monitoring system for the city of Oslo</vt:lpstr>
      <vt:lpstr>The project</vt:lpstr>
      <vt:lpstr>Urban seismic network in Oslo</vt:lpstr>
      <vt:lpstr>Urban seismic network in Oslo</vt:lpstr>
      <vt:lpstr>Making us of urban seismic data - Overview</vt:lpstr>
      <vt:lpstr>(1) Seismic noise interferometry</vt:lpstr>
      <vt:lpstr>Machine learning toolbox for seismic data analysis</vt:lpstr>
      <vt:lpstr>Machine learning toolbox for seismic data analysis</vt:lpstr>
      <vt:lpstr>Machine learning toolbox: Unsupervised signal clustering</vt:lpstr>
      <vt:lpstr>Machine learning toolbox: Unsupervised signal clustering</vt:lpstr>
      <vt:lpstr>(2) Metro train detection</vt:lpstr>
      <vt:lpstr>(2) Metro train detection</vt:lpstr>
      <vt:lpstr>(2) Metro train detection</vt:lpstr>
      <vt:lpstr>(2) Metro train detection</vt:lpstr>
      <vt:lpstr>(3) Outlier detection</vt:lpstr>
      <vt:lpstr>(3) Outlier detection: Example 1</vt:lpstr>
      <vt:lpstr>(3) Outlier detection: Example 1</vt:lpstr>
      <vt:lpstr>(3) Outlier detection: Example 1</vt:lpstr>
      <vt:lpstr>(3) Outlier detection: Example 1</vt:lpstr>
      <vt:lpstr>(3) Outlier detection: Example 2</vt:lpstr>
      <vt:lpstr>(3) Outlier detection: Example 2</vt:lpstr>
      <vt:lpstr>(3) Outlier detection: Example 2</vt:lpstr>
      <vt:lpstr>Other observations of events of interest</vt:lpstr>
      <vt:lpstr>Other observations of events of interest</vt:lpstr>
      <vt:lpstr>Conclusions and Outlook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Seismic noise interferometry</dc:title>
  <dc:creator>Andreas Köhler</dc:creator>
  <cp:lastModifiedBy>Andreas Köhler</cp:lastModifiedBy>
  <cp:revision>7</cp:revision>
  <dcterms:created xsi:type="dcterms:W3CDTF">2022-05-03T08:52:22Z</dcterms:created>
  <dcterms:modified xsi:type="dcterms:W3CDTF">2022-05-20T06:44:23Z</dcterms:modified>
</cp:coreProperties>
</file>