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1" r:id="rId1"/>
    <p:sldMasterId id="2147483719" r:id="rId2"/>
  </p:sldMasterIdLst>
  <p:notesMasterIdLst>
    <p:notesMasterId r:id="rId11"/>
  </p:notesMasterIdLst>
  <p:sldIdLst>
    <p:sldId id="257" r:id="rId3"/>
    <p:sldId id="258" r:id="rId4"/>
    <p:sldId id="288" r:id="rId5"/>
    <p:sldId id="291" r:id="rId6"/>
    <p:sldId id="289" r:id="rId7"/>
    <p:sldId id="280" r:id="rId8"/>
    <p:sldId id="292" r:id="rId9"/>
    <p:sldId id="28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0EBB3"/>
    <a:srgbClr val="FFCC66"/>
    <a:srgbClr val="99FF66"/>
    <a:srgbClr val="FFFFCC"/>
    <a:srgbClr val="66FFCC"/>
    <a:srgbClr val="66FF99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63" autoAdjust="0"/>
  </p:normalViewPr>
  <p:slideViewPr>
    <p:cSldViewPr snapToGrid="0">
      <p:cViewPr varScale="1">
        <p:scale>
          <a:sx n="76" d="100"/>
          <a:sy n="76" d="100"/>
        </p:scale>
        <p:origin x="38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7897E-1D8D-48F5-89A3-FF85377C86BF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134823A0-043F-4466-94C2-A83C06F892FC}">
      <dgm:prSet/>
      <dgm:spPr>
        <a:solidFill>
          <a:srgbClr val="FFCC66"/>
        </a:solidFill>
      </dgm:spPr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Meteorological drought</a:t>
          </a:r>
        </a:p>
      </dgm:t>
    </dgm:pt>
    <dgm:pt modelId="{31A6785C-9718-41E0-9670-947F0A37D5D0}" type="parTrans" cxnId="{134F79F3-DA66-440A-A85D-D6B15BD13174}">
      <dgm:prSet/>
      <dgm:spPr/>
      <dgm:t>
        <a:bodyPr/>
        <a:lstStyle/>
        <a:p>
          <a:endParaRPr lang="en-GB"/>
        </a:p>
      </dgm:t>
    </dgm:pt>
    <dgm:pt modelId="{76D4BA4C-0645-45AB-ADAB-E3A4ADAA2D57}" type="sibTrans" cxnId="{134F79F3-DA66-440A-A85D-D6B15BD13174}">
      <dgm:prSet/>
      <dgm:spPr/>
      <dgm:t>
        <a:bodyPr/>
        <a:lstStyle/>
        <a:p>
          <a:endParaRPr lang="en-GB"/>
        </a:p>
      </dgm:t>
    </dgm:pt>
    <dgm:pt modelId="{39A6DD0E-6A19-4AC5-B41D-77E4CE93785F}">
      <dgm:prSet/>
      <dgm:spPr>
        <a:solidFill>
          <a:srgbClr val="FFCC66"/>
        </a:solidFill>
      </dgm:spPr>
      <dgm:t>
        <a:bodyPr/>
        <a:lstStyle/>
        <a:p>
          <a:pPr rtl="0"/>
          <a:r>
            <a:rPr lang="es-ES" dirty="0" err="1">
              <a:solidFill>
                <a:schemeClr val="tx1"/>
              </a:solidFill>
            </a:rPr>
            <a:t>Agricultural</a:t>
          </a:r>
          <a:r>
            <a:rPr lang="es-ES" dirty="0">
              <a:solidFill>
                <a:schemeClr val="tx1"/>
              </a:solidFill>
            </a:rPr>
            <a:t> </a:t>
          </a:r>
          <a:r>
            <a:rPr lang="es-ES" dirty="0" err="1">
              <a:solidFill>
                <a:schemeClr val="tx1"/>
              </a:solidFill>
            </a:rPr>
            <a:t>drought</a:t>
          </a:r>
          <a:r>
            <a:rPr lang="es-ES" dirty="0">
              <a:solidFill>
                <a:schemeClr val="tx1"/>
              </a:solidFill>
            </a:rPr>
            <a:t>:</a:t>
          </a:r>
          <a:endParaRPr lang="en-GB" dirty="0">
            <a:solidFill>
              <a:schemeClr val="tx1"/>
            </a:solidFill>
          </a:endParaRPr>
        </a:p>
      </dgm:t>
    </dgm:pt>
    <dgm:pt modelId="{2C970DAF-58FE-4C48-8A17-7D8EDE4F183B}" type="parTrans" cxnId="{305ED247-EC37-4106-B7CC-F3F813D77B05}">
      <dgm:prSet/>
      <dgm:spPr/>
      <dgm:t>
        <a:bodyPr/>
        <a:lstStyle/>
        <a:p>
          <a:endParaRPr lang="en-GB"/>
        </a:p>
      </dgm:t>
    </dgm:pt>
    <dgm:pt modelId="{250B56F4-9162-4923-AEC0-15A6EFBA4CEC}" type="sibTrans" cxnId="{305ED247-EC37-4106-B7CC-F3F813D77B05}">
      <dgm:prSet/>
      <dgm:spPr/>
      <dgm:t>
        <a:bodyPr/>
        <a:lstStyle/>
        <a:p>
          <a:endParaRPr lang="en-GB"/>
        </a:p>
      </dgm:t>
    </dgm:pt>
    <dgm:pt modelId="{7AAE28F8-26E2-45E7-82AE-A911D762AD29}">
      <dgm:prSet/>
      <dgm:spPr>
        <a:solidFill>
          <a:srgbClr val="FFCC66"/>
        </a:solidFill>
      </dgm:spPr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Drought is an important driving force in grassland dynamics.</a:t>
          </a:r>
        </a:p>
      </dgm:t>
    </dgm:pt>
    <dgm:pt modelId="{AD7ED304-4B65-49F7-BCDA-C416B51C0960}" type="sibTrans" cxnId="{B3107E4E-ED98-4388-88D6-F10C612728A3}">
      <dgm:prSet/>
      <dgm:spPr/>
      <dgm:t>
        <a:bodyPr/>
        <a:lstStyle/>
        <a:p>
          <a:endParaRPr lang="en-GB"/>
        </a:p>
      </dgm:t>
    </dgm:pt>
    <dgm:pt modelId="{30A28A17-0636-4098-AE7A-77898A5FCF4E}" type="parTrans" cxnId="{B3107E4E-ED98-4388-88D6-F10C612728A3}">
      <dgm:prSet/>
      <dgm:spPr/>
      <dgm:t>
        <a:bodyPr/>
        <a:lstStyle/>
        <a:p>
          <a:endParaRPr lang="en-GB"/>
        </a:p>
      </dgm:t>
    </dgm:pt>
    <dgm:pt modelId="{077D0369-03C7-4E76-A408-A54714AC8BAD}" type="pres">
      <dgm:prSet presAssocID="{DB47897E-1D8D-48F5-89A3-FF85377C86BF}" presName="linear" presStyleCnt="0">
        <dgm:presLayoutVars>
          <dgm:animLvl val="lvl"/>
          <dgm:resizeHandles val="exact"/>
        </dgm:presLayoutVars>
      </dgm:prSet>
      <dgm:spPr/>
    </dgm:pt>
    <dgm:pt modelId="{D67CFBEB-271E-46A4-BDE5-0B0F739A7457}" type="pres">
      <dgm:prSet presAssocID="{7AAE28F8-26E2-45E7-82AE-A911D762AD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B26071E-663F-46AC-969E-020EAA62E16B}" type="pres">
      <dgm:prSet presAssocID="{AD7ED304-4B65-49F7-BCDA-C416B51C0960}" presName="spacer" presStyleCnt="0"/>
      <dgm:spPr/>
    </dgm:pt>
    <dgm:pt modelId="{593EAD79-25CA-4E08-8D48-F6543880C4B6}" type="pres">
      <dgm:prSet presAssocID="{134823A0-043F-4466-94C2-A83C06F892F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5D8F57-6487-4D5D-85D1-BBE907645C26}" type="pres">
      <dgm:prSet presAssocID="{76D4BA4C-0645-45AB-ADAB-E3A4ADAA2D57}" presName="spacer" presStyleCnt="0"/>
      <dgm:spPr/>
    </dgm:pt>
    <dgm:pt modelId="{F8F6AFBD-ED94-492B-A491-72E24E5C61FE}" type="pres">
      <dgm:prSet presAssocID="{39A6DD0E-6A19-4AC5-B41D-77E4CE9378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55FA00B-2B45-49AA-9C05-140862530E72}" type="presOf" srcId="{7AAE28F8-26E2-45E7-82AE-A911D762AD29}" destId="{D67CFBEB-271E-46A4-BDE5-0B0F739A7457}" srcOrd="0" destOrd="0" presId="urn:microsoft.com/office/officeart/2005/8/layout/vList2"/>
    <dgm:cxn modelId="{305ED247-EC37-4106-B7CC-F3F813D77B05}" srcId="{DB47897E-1D8D-48F5-89A3-FF85377C86BF}" destId="{39A6DD0E-6A19-4AC5-B41D-77E4CE93785F}" srcOrd="2" destOrd="0" parTransId="{2C970DAF-58FE-4C48-8A17-7D8EDE4F183B}" sibTransId="{250B56F4-9162-4923-AEC0-15A6EFBA4CEC}"/>
    <dgm:cxn modelId="{B3107E4E-ED98-4388-88D6-F10C612728A3}" srcId="{DB47897E-1D8D-48F5-89A3-FF85377C86BF}" destId="{7AAE28F8-26E2-45E7-82AE-A911D762AD29}" srcOrd="0" destOrd="0" parTransId="{30A28A17-0636-4098-AE7A-77898A5FCF4E}" sibTransId="{AD7ED304-4B65-49F7-BCDA-C416B51C0960}"/>
    <dgm:cxn modelId="{0019988B-B712-4966-B7EB-E2BA5F208D1B}" type="presOf" srcId="{39A6DD0E-6A19-4AC5-B41D-77E4CE93785F}" destId="{F8F6AFBD-ED94-492B-A491-72E24E5C61FE}" srcOrd="0" destOrd="0" presId="urn:microsoft.com/office/officeart/2005/8/layout/vList2"/>
    <dgm:cxn modelId="{0B7304C1-2881-480D-A125-F18F87E71E7A}" type="presOf" srcId="{134823A0-043F-4466-94C2-A83C06F892FC}" destId="{593EAD79-25CA-4E08-8D48-F6543880C4B6}" srcOrd="0" destOrd="0" presId="urn:microsoft.com/office/officeart/2005/8/layout/vList2"/>
    <dgm:cxn modelId="{7D22E4DC-B84A-48DB-8E1A-14AFFA210FD1}" type="presOf" srcId="{DB47897E-1D8D-48F5-89A3-FF85377C86BF}" destId="{077D0369-03C7-4E76-A408-A54714AC8BAD}" srcOrd="0" destOrd="0" presId="urn:microsoft.com/office/officeart/2005/8/layout/vList2"/>
    <dgm:cxn modelId="{134F79F3-DA66-440A-A85D-D6B15BD13174}" srcId="{DB47897E-1D8D-48F5-89A3-FF85377C86BF}" destId="{134823A0-043F-4466-94C2-A83C06F892FC}" srcOrd="1" destOrd="0" parTransId="{31A6785C-9718-41E0-9670-947F0A37D5D0}" sibTransId="{76D4BA4C-0645-45AB-ADAB-E3A4ADAA2D57}"/>
    <dgm:cxn modelId="{791D9B18-40AB-412E-B28D-3A41D786D4C0}" type="presParOf" srcId="{077D0369-03C7-4E76-A408-A54714AC8BAD}" destId="{D67CFBEB-271E-46A4-BDE5-0B0F739A7457}" srcOrd="0" destOrd="0" presId="urn:microsoft.com/office/officeart/2005/8/layout/vList2"/>
    <dgm:cxn modelId="{AD7C1531-3E6F-4ED2-AFE5-C19AEA64CCBD}" type="presParOf" srcId="{077D0369-03C7-4E76-A408-A54714AC8BAD}" destId="{FB26071E-663F-46AC-969E-020EAA62E16B}" srcOrd="1" destOrd="0" presId="urn:microsoft.com/office/officeart/2005/8/layout/vList2"/>
    <dgm:cxn modelId="{0307EDD8-1FA7-4E1E-ACFB-2F1FB6965802}" type="presParOf" srcId="{077D0369-03C7-4E76-A408-A54714AC8BAD}" destId="{593EAD79-25CA-4E08-8D48-F6543880C4B6}" srcOrd="2" destOrd="0" presId="urn:microsoft.com/office/officeart/2005/8/layout/vList2"/>
    <dgm:cxn modelId="{D23AE734-6E9B-4109-B933-C28D9959D5EB}" type="presParOf" srcId="{077D0369-03C7-4E76-A408-A54714AC8BAD}" destId="{2E5D8F57-6487-4D5D-85D1-BBE907645C26}" srcOrd="3" destOrd="0" presId="urn:microsoft.com/office/officeart/2005/8/layout/vList2"/>
    <dgm:cxn modelId="{4AB3AA0A-0557-44D2-B4D5-7D104593F668}" type="presParOf" srcId="{077D0369-03C7-4E76-A408-A54714AC8BAD}" destId="{F8F6AFBD-ED94-492B-A491-72E24E5C61F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196EA-2468-4AFE-BE65-EC6BFAE3A54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F393A45-13F2-492C-B907-1F478DE347B6}">
      <dgm:prSet/>
      <dgm:spPr/>
      <dgm:t>
        <a:bodyPr/>
        <a:lstStyle/>
        <a:p>
          <a:pPr rtl="0"/>
          <a:r>
            <a:rPr lang="en-GB" dirty="0"/>
            <a:t>Objective </a:t>
          </a:r>
        </a:p>
        <a:p>
          <a:pPr rtl="0"/>
          <a:r>
            <a:rPr lang="en-GB" dirty="0"/>
            <a:t>Evaluate the relationship between agricultural drought indices (VHI and SVHI) and climate drought indices (SPI and SPEI) at different time scales during 20 years. </a:t>
          </a:r>
        </a:p>
      </dgm:t>
    </dgm:pt>
    <dgm:pt modelId="{10D25BA3-3625-4F5B-B367-39C082BA40A4}" type="parTrans" cxnId="{B17FB6AB-C990-42F8-AC5E-3130C6B2B405}">
      <dgm:prSet/>
      <dgm:spPr/>
      <dgm:t>
        <a:bodyPr/>
        <a:lstStyle/>
        <a:p>
          <a:endParaRPr lang="en-GB"/>
        </a:p>
      </dgm:t>
    </dgm:pt>
    <dgm:pt modelId="{014F2219-E895-4284-BBD6-78527BD53C58}" type="sibTrans" cxnId="{B17FB6AB-C990-42F8-AC5E-3130C6B2B405}">
      <dgm:prSet/>
      <dgm:spPr/>
      <dgm:t>
        <a:bodyPr/>
        <a:lstStyle/>
        <a:p>
          <a:endParaRPr lang="en-GB"/>
        </a:p>
      </dgm:t>
    </dgm:pt>
    <dgm:pt modelId="{CF675971-9645-4E01-B487-F232920507F1}" type="pres">
      <dgm:prSet presAssocID="{47D196EA-2468-4AFE-BE65-EC6BFAE3A54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D49F375-27D4-48C3-95C4-6D1BF0671F3D}" type="pres">
      <dgm:prSet presAssocID="{DF393A45-13F2-492C-B907-1F478DE347B6}" presName="horFlow" presStyleCnt="0"/>
      <dgm:spPr/>
    </dgm:pt>
    <dgm:pt modelId="{27BAED94-A48A-40A4-9E2C-951A8FA9563B}" type="pres">
      <dgm:prSet presAssocID="{DF393A45-13F2-492C-B907-1F478DE347B6}" presName="bigChev" presStyleLbl="node1" presStyleIdx="0" presStyleCnt="1" custScaleX="121263" custScaleY="112150"/>
      <dgm:spPr/>
    </dgm:pt>
  </dgm:ptLst>
  <dgm:cxnLst>
    <dgm:cxn modelId="{D9017D58-CE86-4964-9C7D-747EC7BD38D2}" type="presOf" srcId="{DF393A45-13F2-492C-B907-1F478DE347B6}" destId="{27BAED94-A48A-40A4-9E2C-951A8FA9563B}" srcOrd="0" destOrd="0" presId="urn:microsoft.com/office/officeart/2005/8/layout/lProcess3"/>
    <dgm:cxn modelId="{74AC8A58-F88E-46A1-9DBD-4D937FA8B4F4}" type="presOf" srcId="{47D196EA-2468-4AFE-BE65-EC6BFAE3A54E}" destId="{CF675971-9645-4E01-B487-F232920507F1}" srcOrd="0" destOrd="0" presId="urn:microsoft.com/office/officeart/2005/8/layout/lProcess3"/>
    <dgm:cxn modelId="{B17FB6AB-C990-42F8-AC5E-3130C6B2B405}" srcId="{47D196EA-2468-4AFE-BE65-EC6BFAE3A54E}" destId="{DF393A45-13F2-492C-B907-1F478DE347B6}" srcOrd="0" destOrd="0" parTransId="{10D25BA3-3625-4F5B-B367-39C082BA40A4}" sibTransId="{014F2219-E895-4284-BBD6-78527BD53C58}"/>
    <dgm:cxn modelId="{A73EE968-A521-4E0F-9D1E-EE429E9B7098}" type="presParOf" srcId="{CF675971-9645-4E01-B487-F232920507F1}" destId="{ED49F375-27D4-48C3-95C4-6D1BF0671F3D}" srcOrd="0" destOrd="0" presId="urn:microsoft.com/office/officeart/2005/8/layout/lProcess3"/>
    <dgm:cxn modelId="{EE34B9B3-DE11-494D-9FE5-836145D56EBB}" type="presParOf" srcId="{ED49F375-27D4-48C3-95C4-6D1BF0671F3D}" destId="{27BAED94-A48A-40A4-9E2C-951A8FA9563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218EAA-A0DD-4620-A44F-CCE80B2E65C8}" type="doc">
      <dgm:prSet loTypeId="urn:microsoft.com/office/officeart/2008/layout/VerticalCurvedList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F1F350C5-3D14-4D66-8B08-05A263B88ECC}">
      <dgm:prSet custT="1"/>
      <dgm:spPr/>
      <dgm:t>
        <a:bodyPr/>
        <a:lstStyle/>
        <a:p>
          <a:pPr algn="just" rtl="0"/>
          <a:r>
            <a:rPr lang="en-GB" sz="2200" dirty="0">
              <a:latin typeface="Verdana" panose="020B0604030504040204" pitchFamily="34" charset="0"/>
              <a:ea typeface="Verdana" panose="020B0604030504040204" pitchFamily="34" charset="0"/>
            </a:rPr>
            <a:t>Optimisation of </a:t>
          </a:r>
          <a:r>
            <a:rPr lang="el-GR" sz="2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α</a:t>
          </a:r>
          <a:r>
            <a:rPr lang="es-ES" sz="2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en-GB" sz="2200" dirty="0">
              <a:latin typeface="Verdana" panose="020B0604030504040204" pitchFamily="34" charset="0"/>
              <a:ea typeface="Verdana" panose="020B0604030504040204" pitchFamily="34" charset="0"/>
            </a:rPr>
            <a:t>and standardization of climate and vegetation indices (SPEI and SVHI) improves the correlation between climate and vegetation.</a:t>
          </a:r>
        </a:p>
      </dgm:t>
    </dgm:pt>
    <dgm:pt modelId="{E1AFE18F-132C-4291-A84A-EB7232E9383D}" type="parTrans" cxnId="{062843C9-D775-4755-B5C6-88D92DCD068C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E597996-2F25-4FCB-B29E-D84865FA1554}" type="sibTrans" cxnId="{062843C9-D775-4755-B5C6-88D92DCD068C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51C09AE-0195-4F0C-8D24-753CAB08AA0B}">
      <dgm:prSet custT="1"/>
      <dgm:spPr/>
      <dgm:t>
        <a:bodyPr/>
        <a:lstStyle/>
        <a:p>
          <a:pPr algn="just" rtl="0"/>
          <a:r>
            <a:rPr lang="en-GB" sz="2200" dirty="0">
              <a:latin typeface="Verdana" panose="020B0604030504040204" pitchFamily="34" charset="0"/>
              <a:ea typeface="Verdana" panose="020B0604030504040204" pitchFamily="34" charset="0"/>
            </a:rPr>
            <a:t>Time scale is a determinant factor. The quarterly scale seems to be the most appropriate in semiarid grasslands.</a:t>
          </a:r>
        </a:p>
      </dgm:t>
    </dgm:pt>
    <dgm:pt modelId="{C2A4A6B3-1754-4D1E-B5A9-F7848830655E}" type="parTrans" cxnId="{1927F5DC-B276-48B2-909D-9C58CF81EBA9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2E89633-230F-4A5E-A18A-0168798A4884}" type="sibTrans" cxnId="{1927F5DC-B276-48B2-909D-9C58CF81EBA9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D305DE3-7484-448B-BF28-3CAF7B8FCCD7}">
      <dgm:prSet custT="1"/>
      <dgm:spPr/>
      <dgm:t>
        <a:bodyPr/>
        <a:lstStyle/>
        <a:p>
          <a:pPr algn="just" rtl="0"/>
          <a:r>
            <a:rPr lang="en-GB" sz="2200" dirty="0">
              <a:latin typeface="Verdana" panose="020B0604030504040204" pitchFamily="34" charset="0"/>
              <a:ea typeface="Verdana" panose="020B0604030504040204" pitchFamily="34" charset="0"/>
            </a:rPr>
            <a:t>Future research should take into account the phenological phases of the vegetation cover.</a:t>
          </a:r>
        </a:p>
      </dgm:t>
    </dgm:pt>
    <dgm:pt modelId="{76A384A9-264C-435A-8FF1-09EEF1BB904F}" type="parTrans" cxnId="{2D1CCAA4-A47F-45BD-B1D8-E950C60398E3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E7639AC-3BA6-4318-BBCA-D2CE2F23F503}" type="sibTrans" cxnId="{2D1CCAA4-A47F-45BD-B1D8-E950C60398E3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77C43C9-CC84-4FCB-AC6B-FAA6A15BDB5C}" type="pres">
      <dgm:prSet presAssocID="{95218EAA-A0DD-4620-A44F-CCE80B2E65C8}" presName="Name0" presStyleCnt="0">
        <dgm:presLayoutVars>
          <dgm:chMax val="7"/>
          <dgm:chPref val="7"/>
          <dgm:dir/>
        </dgm:presLayoutVars>
      </dgm:prSet>
      <dgm:spPr/>
    </dgm:pt>
    <dgm:pt modelId="{BE03CF08-E332-4CD5-A85E-05EFF568EDC1}" type="pres">
      <dgm:prSet presAssocID="{95218EAA-A0DD-4620-A44F-CCE80B2E65C8}" presName="Name1" presStyleCnt="0"/>
      <dgm:spPr/>
    </dgm:pt>
    <dgm:pt modelId="{44DF0B3F-ADD0-45EA-8659-96FEAD2C05E6}" type="pres">
      <dgm:prSet presAssocID="{95218EAA-A0DD-4620-A44F-CCE80B2E65C8}" presName="cycle" presStyleCnt="0"/>
      <dgm:spPr/>
    </dgm:pt>
    <dgm:pt modelId="{B811985F-C2E7-4035-BD91-F6E3BF1360BE}" type="pres">
      <dgm:prSet presAssocID="{95218EAA-A0DD-4620-A44F-CCE80B2E65C8}" presName="srcNode" presStyleLbl="node1" presStyleIdx="0" presStyleCnt="3"/>
      <dgm:spPr/>
    </dgm:pt>
    <dgm:pt modelId="{6DCE2188-9424-4410-AB0D-D9F4D7064756}" type="pres">
      <dgm:prSet presAssocID="{95218EAA-A0DD-4620-A44F-CCE80B2E65C8}" presName="conn" presStyleLbl="parChTrans1D2" presStyleIdx="0" presStyleCnt="1"/>
      <dgm:spPr/>
    </dgm:pt>
    <dgm:pt modelId="{FE2D35E0-D132-4D46-B0E0-00778ECC396B}" type="pres">
      <dgm:prSet presAssocID="{95218EAA-A0DD-4620-A44F-CCE80B2E65C8}" presName="extraNode" presStyleLbl="node1" presStyleIdx="0" presStyleCnt="3"/>
      <dgm:spPr/>
    </dgm:pt>
    <dgm:pt modelId="{A369FF13-91EB-47E7-9043-B196DBAD523E}" type="pres">
      <dgm:prSet presAssocID="{95218EAA-A0DD-4620-A44F-CCE80B2E65C8}" presName="dstNode" presStyleLbl="node1" presStyleIdx="0" presStyleCnt="3"/>
      <dgm:spPr/>
    </dgm:pt>
    <dgm:pt modelId="{C9B4DE3B-1698-49D4-AD27-FB4062E4A03B}" type="pres">
      <dgm:prSet presAssocID="{F1F350C5-3D14-4D66-8B08-05A263B88ECC}" presName="text_1" presStyleLbl="node1" presStyleIdx="0" presStyleCnt="3">
        <dgm:presLayoutVars>
          <dgm:bulletEnabled val="1"/>
        </dgm:presLayoutVars>
      </dgm:prSet>
      <dgm:spPr/>
    </dgm:pt>
    <dgm:pt modelId="{179FE1C7-6BB3-4B72-B180-D1CADF0D7F05}" type="pres">
      <dgm:prSet presAssocID="{F1F350C5-3D14-4D66-8B08-05A263B88ECC}" presName="accent_1" presStyleCnt="0"/>
      <dgm:spPr/>
    </dgm:pt>
    <dgm:pt modelId="{BB869A39-D093-4135-97AF-0282AF4B6458}" type="pres">
      <dgm:prSet presAssocID="{F1F350C5-3D14-4D66-8B08-05A263B88ECC}" presName="accentRepeatNode" presStyleLbl="solidFgAcc1" presStyleIdx="0" presStyleCnt="3"/>
      <dgm:spPr/>
    </dgm:pt>
    <dgm:pt modelId="{BED57638-B0D9-45B0-ACBF-400823A45B59}" type="pres">
      <dgm:prSet presAssocID="{451C09AE-0195-4F0C-8D24-753CAB08AA0B}" presName="text_2" presStyleLbl="node1" presStyleIdx="1" presStyleCnt="3">
        <dgm:presLayoutVars>
          <dgm:bulletEnabled val="1"/>
        </dgm:presLayoutVars>
      </dgm:prSet>
      <dgm:spPr/>
    </dgm:pt>
    <dgm:pt modelId="{CADE9DE9-2742-4BF4-BBAB-69D985288BE7}" type="pres">
      <dgm:prSet presAssocID="{451C09AE-0195-4F0C-8D24-753CAB08AA0B}" presName="accent_2" presStyleCnt="0"/>
      <dgm:spPr/>
    </dgm:pt>
    <dgm:pt modelId="{75D8F122-83D6-4620-827F-CC88BEACF228}" type="pres">
      <dgm:prSet presAssocID="{451C09AE-0195-4F0C-8D24-753CAB08AA0B}" presName="accentRepeatNode" presStyleLbl="solidFgAcc1" presStyleIdx="1" presStyleCnt="3"/>
      <dgm:spPr/>
    </dgm:pt>
    <dgm:pt modelId="{538E87F2-BFD5-4C4A-BB2D-09F9150FCDDB}" type="pres">
      <dgm:prSet presAssocID="{2D305DE3-7484-448B-BF28-3CAF7B8FCCD7}" presName="text_3" presStyleLbl="node1" presStyleIdx="2" presStyleCnt="3">
        <dgm:presLayoutVars>
          <dgm:bulletEnabled val="1"/>
        </dgm:presLayoutVars>
      </dgm:prSet>
      <dgm:spPr/>
    </dgm:pt>
    <dgm:pt modelId="{440E4AD6-0763-47F0-A86A-0A570077865B}" type="pres">
      <dgm:prSet presAssocID="{2D305DE3-7484-448B-BF28-3CAF7B8FCCD7}" presName="accent_3" presStyleCnt="0"/>
      <dgm:spPr/>
    </dgm:pt>
    <dgm:pt modelId="{7912A38A-B64E-4DA2-8B64-893F6173B5FC}" type="pres">
      <dgm:prSet presAssocID="{2D305DE3-7484-448B-BF28-3CAF7B8FCCD7}" presName="accentRepeatNode" presStyleLbl="solidFgAcc1" presStyleIdx="2" presStyleCnt="3"/>
      <dgm:spPr/>
    </dgm:pt>
  </dgm:ptLst>
  <dgm:cxnLst>
    <dgm:cxn modelId="{464C0D79-FAEF-44BE-94BD-8FD41196718D}" type="presOf" srcId="{AE597996-2F25-4FCB-B29E-D84865FA1554}" destId="{6DCE2188-9424-4410-AB0D-D9F4D7064756}" srcOrd="0" destOrd="0" presId="urn:microsoft.com/office/officeart/2008/layout/VerticalCurvedList"/>
    <dgm:cxn modelId="{5B676D90-CF30-46E3-B55D-900B7C2D37E2}" type="presOf" srcId="{451C09AE-0195-4F0C-8D24-753CAB08AA0B}" destId="{BED57638-B0D9-45B0-ACBF-400823A45B59}" srcOrd="0" destOrd="0" presId="urn:microsoft.com/office/officeart/2008/layout/VerticalCurvedList"/>
    <dgm:cxn modelId="{2D1CCAA4-A47F-45BD-B1D8-E950C60398E3}" srcId="{95218EAA-A0DD-4620-A44F-CCE80B2E65C8}" destId="{2D305DE3-7484-448B-BF28-3CAF7B8FCCD7}" srcOrd="2" destOrd="0" parTransId="{76A384A9-264C-435A-8FF1-09EEF1BB904F}" sibTransId="{1E7639AC-3BA6-4318-BBCA-D2CE2F23F503}"/>
    <dgm:cxn modelId="{958C2BC0-319B-49DD-BE2B-7C5C78D41BC8}" type="presOf" srcId="{2D305DE3-7484-448B-BF28-3CAF7B8FCCD7}" destId="{538E87F2-BFD5-4C4A-BB2D-09F9150FCDDB}" srcOrd="0" destOrd="0" presId="urn:microsoft.com/office/officeart/2008/layout/VerticalCurvedList"/>
    <dgm:cxn modelId="{062843C9-D775-4755-B5C6-88D92DCD068C}" srcId="{95218EAA-A0DD-4620-A44F-CCE80B2E65C8}" destId="{F1F350C5-3D14-4D66-8B08-05A263B88ECC}" srcOrd="0" destOrd="0" parTransId="{E1AFE18F-132C-4291-A84A-EB7232E9383D}" sibTransId="{AE597996-2F25-4FCB-B29E-D84865FA1554}"/>
    <dgm:cxn modelId="{B39908DC-11A7-4BE9-916C-9DF0636A8356}" type="presOf" srcId="{95218EAA-A0DD-4620-A44F-CCE80B2E65C8}" destId="{177C43C9-CC84-4FCB-AC6B-FAA6A15BDB5C}" srcOrd="0" destOrd="0" presId="urn:microsoft.com/office/officeart/2008/layout/VerticalCurvedList"/>
    <dgm:cxn modelId="{1927F5DC-B276-48B2-909D-9C58CF81EBA9}" srcId="{95218EAA-A0DD-4620-A44F-CCE80B2E65C8}" destId="{451C09AE-0195-4F0C-8D24-753CAB08AA0B}" srcOrd="1" destOrd="0" parTransId="{C2A4A6B3-1754-4D1E-B5A9-F7848830655E}" sibTransId="{82E89633-230F-4A5E-A18A-0168798A4884}"/>
    <dgm:cxn modelId="{DF406EEC-B584-43CC-988F-6E18D7EE5715}" type="presOf" srcId="{F1F350C5-3D14-4D66-8B08-05A263B88ECC}" destId="{C9B4DE3B-1698-49D4-AD27-FB4062E4A03B}" srcOrd="0" destOrd="0" presId="urn:microsoft.com/office/officeart/2008/layout/VerticalCurvedList"/>
    <dgm:cxn modelId="{7B07A695-AF23-467B-A9BE-AB0F654A7ECA}" type="presParOf" srcId="{177C43C9-CC84-4FCB-AC6B-FAA6A15BDB5C}" destId="{BE03CF08-E332-4CD5-A85E-05EFF568EDC1}" srcOrd="0" destOrd="0" presId="urn:microsoft.com/office/officeart/2008/layout/VerticalCurvedList"/>
    <dgm:cxn modelId="{DF343BA3-2439-4588-94EB-00DE611A6057}" type="presParOf" srcId="{BE03CF08-E332-4CD5-A85E-05EFF568EDC1}" destId="{44DF0B3F-ADD0-45EA-8659-96FEAD2C05E6}" srcOrd="0" destOrd="0" presId="urn:microsoft.com/office/officeart/2008/layout/VerticalCurvedList"/>
    <dgm:cxn modelId="{4715A16C-D033-44DE-8C74-D7BF256B85C1}" type="presParOf" srcId="{44DF0B3F-ADD0-45EA-8659-96FEAD2C05E6}" destId="{B811985F-C2E7-4035-BD91-F6E3BF1360BE}" srcOrd="0" destOrd="0" presId="urn:microsoft.com/office/officeart/2008/layout/VerticalCurvedList"/>
    <dgm:cxn modelId="{59CDEFE0-45E8-4567-BF21-54DCE39C45CB}" type="presParOf" srcId="{44DF0B3F-ADD0-45EA-8659-96FEAD2C05E6}" destId="{6DCE2188-9424-4410-AB0D-D9F4D7064756}" srcOrd="1" destOrd="0" presId="urn:microsoft.com/office/officeart/2008/layout/VerticalCurvedList"/>
    <dgm:cxn modelId="{8595E685-5A86-4BE2-90C1-5CA4556B4487}" type="presParOf" srcId="{44DF0B3F-ADD0-45EA-8659-96FEAD2C05E6}" destId="{FE2D35E0-D132-4D46-B0E0-00778ECC396B}" srcOrd="2" destOrd="0" presId="urn:microsoft.com/office/officeart/2008/layout/VerticalCurvedList"/>
    <dgm:cxn modelId="{2D0E9887-DB52-4959-B8A0-DD4D229FCEF0}" type="presParOf" srcId="{44DF0B3F-ADD0-45EA-8659-96FEAD2C05E6}" destId="{A369FF13-91EB-47E7-9043-B196DBAD523E}" srcOrd="3" destOrd="0" presId="urn:microsoft.com/office/officeart/2008/layout/VerticalCurvedList"/>
    <dgm:cxn modelId="{C9ACD3A0-6909-4342-B4CC-C56953C924C1}" type="presParOf" srcId="{BE03CF08-E332-4CD5-A85E-05EFF568EDC1}" destId="{C9B4DE3B-1698-49D4-AD27-FB4062E4A03B}" srcOrd="1" destOrd="0" presId="urn:microsoft.com/office/officeart/2008/layout/VerticalCurvedList"/>
    <dgm:cxn modelId="{6563D68D-A20C-45E1-BD0D-B0FF3DDA5AD9}" type="presParOf" srcId="{BE03CF08-E332-4CD5-A85E-05EFF568EDC1}" destId="{179FE1C7-6BB3-4B72-B180-D1CADF0D7F05}" srcOrd="2" destOrd="0" presId="urn:microsoft.com/office/officeart/2008/layout/VerticalCurvedList"/>
    <dgm:cxn modelId="{894182A8-3CB5-4D68-905B-B51F79730131}" type="presParOf" srcId="{179FE1C7-6BB3-4B72-B180-D1CADF0D7F05}" destId="{BB869A39-D093-4135-97AF-0282AF4B6458}" srcOrd="0" destOrd="0" presId="urn:microsoft.com/office/officeart/2008/layout/VerticalCurvedList"/>
    <dgm:cxn modelId="{5D24827A-E8FD-47D1-953F-C6B9A03E5F12}" type="presParOf" srcId="{BE03CF08-E332-4CD5-A85E-05EFF568EDC1}" destId="{BED57638-B0D9-45B0-ACBF-400823A45B59}" srcOrd="3" destOrd="0" presId="urn:microsoft.com/office/officeart/2008/layout/VerticalCurvedList"/>
    <dgm:cxn modelId="{46B02E28-269F-43DD-A1FA-CE3F52C816A1}" type="presParOf" srcId="{BE03CF08-E332-4CD5-A85E-05EFF568EDC1}" destId="{CADE9DE9-2742-4BF4-BBAB-69D985288BE7}" srcOrd="4" destOrd="0" presId="urn:microsoft.com/office/officeart/2008/layout/VerticalCurvedList"/>
    <dgm:cxn modelId="{BE44C6F6-AB1B-4A9E-90AD-23E91430FC9E}" type="presParOf" srcId="{CADE9DE9-2742-4BF4-BBAB-69D985288BE7}" destId="{75D8F122-83D6-4620-827F-CC88BEACF228}" srcOrd="0" destOrd="0" presId="urn:microsoft.com/office/officeart/2008/layout/VerticalCurvedList"/>
    <dgm:cxn modelId="{6EF5E94D-1E6E-4908-87FF-532F17309DA5}" type="presParOf" srcId="{BE03CF08-E332-4CD5-A85E-05EFF568EDC1}" destId="{538E87F2-BFD5-4C4A-BB2D-09F9150FCDDB}" srcOrd="5" destOrd="0" presId="urn:microsoft.com/office/officeart/2008/layout/VerticalCurvedList"/>
    <dgm:cxn modelId="{383F70A3-ECA6-4E90-BFFD-9F6465B1A43C}" type="presParOf" srcId="{BE03CF08-E332-4CD5-A85E-05EFF568EDC1}" destId="{440E4AD6-0763-47F0-A86A-0A570077865B}" srcOrd="6" destOrd="0" presId="urn:microsoft.com/office/officeart/2008/layout/VerticalCurvedList"/>
    <dgm:cxn modelId="{B2D30ED8-3621-418D-951E-9604CB50B7AA}" type="presParOf" srcId="{440E4AD6-0763-47F0-A86A-0A570077865B}" destId="{7912A38A-B64E-4DA2-8B64-893F6173B5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CFBEB-271E-46A4-BDE5-0B0F739A7457}">
      <dsp:nvSpPr>
        <dsp:cNvPr id="0" name=""/>
        <dsp:cNvSpPr/>
      </dsp:nvSpPr>
      <dsp:spPr>
        <a:xfrm>
          <a:off x="0" y="19229"/>
          <a:ext cx="5589457" cy="870480"/>
        </a:xfrm>
        <a:prstGeom prst="roundRect">
          <a:avLst/>
        </a:prstGeom>
        <a:solidFill>
          <a:srgbClr val="FFCC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Drought is an important driving force in grassland dynamics.</a:t>
          </a:r>
        </a:p>
      </dsp:txBody>
      <dsp:txXfrm>
        <a:off x="42493" y="61722"/>
        <a:ext cx="5504471" cy="785494"/>
      </dsp:txXfrm>
    </dsp:sp>
    <dsp:sp modelId="{593EAD79-25CA-4E08-8D48-F6543880C4B6}">
      <dsp:nvSpPr>
        <dsp:cNvPr id="0" name=""/>
        <dsp:cNvSpPr/>
      </dsp:nvSpPr>
      <dsp:spPr>
        <a:xfrm>
          <a:off x="0" y="958829"/>
          <a:ext cx="5589457" cy="870480"/>
        </a:xfrm>
        <a:prstGeom prst="roundRect">
          <a:avLst/>
        </a:prstGeom>
        <a:solidFill>
          <a:srgbClr val="FFCC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Meteorological drought</a:t>
          </a:r>
        </a:p>
      </dsp:txBody>
      <dsp:txXfrm>
        <a:off x="42493" y="1001322"/>
        <a:ext cx="5504471" cy="785494"/>
      </dsp:txXfrm>
    </dsp:sp>
    <dsp:sp modelId="{F8F6AFBD-ED94-492B-A491-72E24E5C61FE}">
      <dsp:nvSpPr>
        <dsp:cNvPr id="0" name=""/>
        <dsp:cNvSpPr/>
      </dsp:nvSpPr>
      <dsp:spPr>
        <a:xfrm>
          <a:off x="0" y="1898429"/>
          <a:ext cx="5589457" cy="870480"/>
        </a:xfrm>
        <a:prstGeom prst="roundRect">
          <a:avLst/>
        </a:prstGeom>
        <a:solidFill>
          <a:srgbClr val="FFCC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>
              <a:solidFill>
                <a:schemeClr val="tx1"/>
              </a:solidFill>
            </a:rPr>
            <a:t>Agricultural</a:t>
          </a:r>
          <a:r>
            <a:rPr lang="es-ES" sz="2400" kern="1200" dirty="0">
              <a:solidFill>
                <a:schemeClr val="tx1"/>
              </a:solidFill>
            </a:rPr>
            <a:t> </a:t>
          </a:r>
          <a:r>
            <a:rPr lang="es-ES" sz="2400" kern="1200" dirty="0" err="1">
              <a:solidFill>
                <a:schemeClr val="tx1"/>
              </a:solidFill>
            </a:rPr>
            <a:t>drought</a:t>
          </a:r>
          <a:r>
            <a:rPr lang="es-ES" sz="2400" kern="1200" dirty="0">
              <a:solidFill>
                <a:schemeClr val="tx1"/>
              </a:solidFill>
            </a:rPr>
            <a:t>: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42493" y="1940922"/>
        <a:ext cx="5504471" cy="785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AED94-A48A-40A4-9E2C-951A8FA9563B}">
      <dsp:nvSpPr>
        <dsp:cNvPr id="0" name=""/>
        <dsp:cNvSpPr/>
      </dsp:nvSpPr>
      <dsp:spPr>
        <a:xfrm>
          <a:off x="1378" y="112350"/>
          <a:ext cx="5221440" cy="19316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Objective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Evaluate the relationship between agricultural drought indices (VHI and SVHI) and climate drought indices (SPI and SPEI) at different time scales during 20 years. </a:t>
          </a:r>
        </a:p>
      </dsp:txBody>
      <dsp:txXfrm>
        <a:off x="967187" y="112350"/>
        <a:ext cx="3289822" cy="1931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E2188-9424-4410-AB0D-D9F4D7064756}">
      <dsp:nvSpPr>
        <dsp:cNvPr id="0" name=""/>
        <dsp:cNvSpPr/>
      </dsp:nvSpPr>
      <dsp:spPr>
        <a:xfrm>
          <a:off x="-5806850" y="-888931"/>
          <a:ext cx="6914672" cy="6914672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4DE3B-1698-49D4-AD27-FB4062E4A03B}">
      <dsp:nvSpPr>
        <dsp:cNvPr id="0" name=""/>
        <dsp:cNvSpPr/>
      </dsp:nvSpPr>
      <dsp:spPr>
        <a:xfrm>
          <a:off x="712989" y="513681"/>
          <a:ext cx="10033599" cy="1027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5469" tIns="55880" rIns="55880" bIns="55880" numCol="1" spcCol="1270" anchor="ctr" anchorCtr="0">
          <a:noAutofit/>
        </a:bodyPr>
        <a:lstStyle/>
        <a:p>
          <a:pPr marL="0" lvl="0" indent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Verdana" panose="020B0604030504040204" pitchFamily="34" charset="0"/>
              <a:ea typeface="Verdana" panose="020B0604030504040204" pitchFamily="34" charset="0"/>
            </a:rPr>
            <a:t>Optimisation of </a:t>
          </a:r>
          <a:r>
            <a:rPr lang="el-GR" sz="22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α</a:t>
          </a:r>
          <a:r>
            <a:rPr lang="es-ES" sz="22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en-GB" sz="2200" kern="1200" dirty="0">
              <a:latin typeface="Verdana" panose="020B0604030504040204" pitchFamily="34" charset="0"/>
              <a:ea typeface="Verdana" panose="020B0604030504040204" pitchFamily="34" charset="0"/>
            </a:rPr>
            <a:t>and standardization of climate and vegetation indices (SPEI and SVHI) improves the correlation between climate and vegetation.</a:t>
          </a:r>
        </a:p>
      </dsp:txBody>
      <dsp:txXfrm>
        <a:off x="712989" y="513681"/>
        <a:ext cx="10033599" cy="1027362"/>
      </dsp:txXfrm>
    </dsp:sp>
    <dsp:sp modelId="{BB869A39-D093-4135-97AF-0282AF4B6458}">
      <dsp:nvSpPr>
        <dsp:cNvPr id="0" name=""/>
        <dsp:cNvSpPr/>
      </dsp:nvSpPr>
      <dsp:spPr>
        <a:xfrm>
          <a:off x="70887" y="385260"/>
          <a:ext cx="1284202" cy="1284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57638-B0D9-45B0-ACBF-400823A45B59}">
      <dsp:nvSpPr>
        <dsp:cNvPr id="0" name=""/>
        <dsp:cNvSpPr/>
      </dsp:nvSpPr>
      <dsp:spPr>
        <a:xfrm>
          <a:off x="1086435" y="2054724"/>
          <a:ext cx="9660153" cy="1027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5469" tIns="55880" rIns="55880" bIns="55880" numCol="1" spcCol="1270" anchor="ctr" anchorCtr="0">
          <a:noAutofit/>
        </a:bodyPr>
        <a:lstStyle/>
        <a:p>
          <a:pPr marL="0" lvl="0" indent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Verdana" panose="020B0604030504040204" pitchFamily="34" charset="0"/>
              <a:ea typeface="Verdana" panose="020B0604030504040204" pitchFamily="34" charset="0"/>
            </a:rPr>
            <a:t>Time scale is a determinant factor. The quarterly scale seems to be the most appropriate in semiarid grasslands.</a:t>
          </a:r>
        </a:p>
      </dsp:txBody>
      <dsp:txXfrm>
        <a:off x="1086435" y="2054724"/>
        <a:ext cx="9660153" cy="1027362"/>
      </dsp:txXfrm>
    </dsp:sp>
    <dsp:sp modelId="{75D8F122-83D6-4620-827F-CC88BEACF228}">
      <dsp:nvSpPr>
        <dsp:cNvPr id="0" name=""/>
        <dsp:cNvSpPr/>
      </dsp:nvSpPr>
      <dsp:spPr>
        <a:xfrm>
          <a:off x="444334" y="1926303"/>
          <a:ext cx="1284202" cy="1284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E87F2-BFD5-4C4A-BB2D-09F9150FCDDB}">
      <dsp:nvSpPr>
        <dsp:cNvPr id="0" name=""/>
        <dsp:cNvSpPr/>
      </dsp:nvSpPr>
      <dsp:spPr>
        <a:xfrm>
          <a:off x="712989" y="3595767"/>
          <a:ext cx="10033599" cy="1027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5469" tIns="55880" rIns="55880" bIns="55880" numCol="1" spcCol="1270" anchor="ctr" anchorCtr="0">
          <a:noAutofit/>
        </a:bodyPr>
        <a:lstStyle/>
        <a:p>
          <a:pPr marL="0" lvl="0" indent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Verdana" panose="020B0604030504040204" pitchFamily="34" charset="0"/>
              <a:ea typeface="Verdana" panose="020B0604030504040204" pitchFamily="34" charset="0"/>
            </a:rPr>
            <a:t>Future research should take into account the phenological phases of the vegetation cover.</a:t>
          </a:r>
        </a:p>
      </dsp:txBody>
      <dsp:txXfrm>
        <a:off x="712989" y="3595767"/>
        <a:ext cx="10033599" cy="1027362"/>
      </dsp:txXfrm>
    </dsp:sp>
    <dsp:sp modelId="{7912A38A-B64E-4DA2-8B64-893F6173B5FC}">
      <dsp:nvSpPr>
        <dsp:cNvPr id="0" name=""/>
        <dsp:cNvSpPr/>
      </dsp:nvSpPr>
      <dsp:spPr>
        <a:xfrm>
          <a:off x="70887" y="3467346"/>
          <a:ext cx="1284202" cy="1284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1D919-7D16-4B9B-A01F-9453DD47476C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D31D4-F13D-4BFE-9702-A4F6902B5F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2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D31D4-F13D-4BFE-9702-A4F6902B5F5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22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D31D4-F13D-4BFE-9702-A4F6902B5F5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50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D31D4-F13D-4BFE-9702-A4F6902B5F5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99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D31D4-F13D-4BFE-9702-A4F6902B5F5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36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D31D4-F13D-4BFE-9702-A4F6902B5F5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04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D31D4-F13D-4BFE-9702-A4F6902B5F5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908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D31D4-F13D-4BFE-9702-A4F6902B5F5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730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D31D4-F13D-4BFE-9702-A4F6902B5F5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94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43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527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423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981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511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98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435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599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913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54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763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5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444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631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54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91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924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668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117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582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136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727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3325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706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91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242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71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14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03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40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00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93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07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19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C51A4-1DC7-4DCC-9BFD-1BE9C9ACF320}" type="datetimeFigureOut">
              <a:rPr lang="es-ES" smtClean="0"/>
              <a:t>22/05/2022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DDF4-F5B3-43BA-9746-ACDF3682A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43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53663" y="1663262"/>
            <a:ext cx="7484673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EGU General Assembly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23 - 27 May 2022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23349" y="4176146"/>
            <a:ext cx="905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Andrés F. Almeida-Ñauñay</a:t>
            </a:r>
            <a:r>
              <a:rPr lang="pt-BR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Ernesto Sanz</a:t>
            </a:r>
            <a:r>
              <a:rPr lang="pt-BR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María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Villeta</a:t>
            </a:r>
            <a:r>
              <a:rPr lang="pt-BR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Miguel Quemada</a:t>
            </a:r>
            <a:r>
              <a:rPr lang="pt-BR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Ana M. Tarquis</a:t>
            </a:r>
            <a:r>
              <a:rPr lang="pt-BR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3137" y="6139377"/>
            <a:ext cx="397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2022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Austria, Viena.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72" y="222107"/>
            <a:ext cx="1732626" cy="96336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46301" y="2820784"/>
            <a:ext cx="10209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Meteorological and agricultural drought indices in semiarid grasslands monitoring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70" y="217201"/>
            <a:ext cx="2085304" cy="9682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t="22719" r="14995" b="-3268"/>
          <a:stretch/>
        </p:blipFill>
        <p:spPr>
          <a:xfrm>
            <a:off x="293137" y="378638"/>
            <a:ext cx="2657850" cy="4588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59" y="308755"/>
            <a:ext cx="2275243" cy="5985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/>
          <a:srcRect l="1" r="76290" b="3125"/>
          <a:stretch/>
        </p:blipFill>
        <p:spPr>
          <a:xfrm>
            <a:off x="5837574" y="72927"/>
            <a:ext cx="1797026" cy="126172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946301" y="5173150"/>
            <a:ext cx="10209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Centro de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Agrarios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Medioambientales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CEIGRAM,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Politécnica de Madrid (UPM)</a:t>
            </a:r>
          </a:p>
          <a:p>
            <a:pPr algn="ctr"/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Systems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UPM</a:t>
            </a:r>
          </a:p>
        </p:txBody>
      </p:sp>
    </p:spTree>
    <p:extLst>
      <p:ext uri="{BB962C8B-B14F-4D97-AF65-F5344CB8AC3E}">
        <p14:creationId xmlns:p14="http://schemas.microsoft.com/office/powerpoint/2010/main" val="313913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2"/>
    </mc:Choice>
    <mc:Fallback xmlns="">
      <p:transition spd="slow" advTm="1531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610319"/>
              </p:ext>
            </p:extLst>
          </p:nvPr>
        </p:nvGraphicFramePr>
        <p:xfrm>
          <a:off x="436105" y="769841"/>
          <a:ext cx="5589458" cy="278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2C7CB024-A06A-4C8A-8C73-C0E81A1F57FA}"/>
              </a:ext>
            </a:extLst>
          </p:cNvPr>
          <p:cNvSpPr txBox="1">
            <a:spLocks/>
          </p:cNvSpPr>
          <p:nvPr/>
        </p:nvSpPr>
        <p:spPr>
          <a:xfrm>
            <a:off x="1141413" y="18020"/>
            <a:ext cx="9905998" cy="55518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INTRODUCTION</a:t>
            </a:r>
          </a:p>
        </p:txBody>
      </p:sp>
      <p:sp>
        <p:nvSpPr>
          <p:cNvPr id="13" name="12 Marcador de número de diapositiva">
            <a:extLst>
              <a:ext uri="{FF2B5EF4-FFF2-40B4-BE49-F238E27FC236}">
                <a16:creationId xmlns:a16="http://schemas.microsoft.com/office/drawing/2014/main" id="{83B684A8-097F-4412-AA7C-537034ECB699}"/>
              </a:ext>
            </a:extLst>
          </p:cNvPr>
          <p:cNvSpPr txBox="1">
            <a:spLocks/>
          </p:cNvSpPr>
          <p:nvPr/>
        </p:nvSpPr>
        <p:spPr>
          <a:xfrm>
            <a:off x="801366" y="6356350"/>
            <a:ext cx="2641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fld id="{17526045-B6A5-4683-9DD4-BF9531E9E1F6}" type="slidenum">
              <a:rPr lang="es-ES" sz="1400" smtClean="0">
                <a:solidFill>
                  <a:schemeClr val="tx1"/>
                </a:solidFill>
                <a:latin typeface="Gill Sans MT"/>
              </a:rPr>
              <a:pPr algn="l" defTabSz="914400"/>
              <a:t>2</a:t>
            </a:fld>
            <a:endParaRPr lang="es-ES" sz="1400" dirty="0">
              <a:solidFill>
                <a:schemeClr val="tx1"/>
              </a:solidFill>
              <a:latin typeface="Gill Sans MT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6486268"/>
              </p:ext>
            </p:extLst>
          </p:nvPr>
        </p:nvGraphicFramePr>
        <p:xfrm>
          <a:off x="618735" y="4048665"/>
          <a:ext cx="5224197" cy="2156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4391CA4F-B0D6-46A9-A549-07922AFB2675}"/>
              </a:ext>
            </a:extLst>
          </p:cNvPr>
          <p:cNvSpPr txBox="1"/>
          <p:nvPr/>
        </p:nvSpPr>
        <p:spPr>
          <a:xfrm rot="16200000">
            <a:off x="9878022" y="4954584"/>
            <a:ext cx="2156156" cy="72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85000"/>
                  </a:schemeClr>
                </a:solidFill>
              </a:rPr>
              <a:t>Fuente: httpwww.satimagingcorp.com/</a:t>
            </a:r>
            <a:r>
              <a:rPr lang="es-ES" sz="1000" dirty="0" err="1">
                <a:solidFill>
                  <a:schemeClr val="bg1">
                    <a:lumMod val="85000"/>
                  </a:schemeClr>
                </a:solidFill>
              </a:rPr>
              <a:t>applications</a:t>
            </a:r>
            <a:r>
              <a:rPr lang="es-ES" sz="1000" dirty="0">
                <a:solidFill>
                  <a:schemeClr val="bg1">
                    <a:lumMod val="85000"/>
                  </a:schemeClr>
                </a:solidFill>
              </a:rPr>
              <a:t>/natural-</a:t>
            </a:r>
            <a:r>
              <a:rPr lang="es-ES" sz="1000" dirty="0" err="1">
                <a:solidFill>
                  <a:schemeClr val="bg1">
                    <a:lumMod val="85000"/>
                  </a:schemeClr>
                </a:solidFill>
              </a:rPr>
              <a:t>resources</a:t>
            </a:r>
            <a:r>
              <a:rPr lang="es-ES" sz="1000" dirty="0">
                <a:solidFill>
                  <a:schemeClr val="bg1">
                    <a:lumMod val="85000"/>
                  </a:schemeClr>
                </a:solidFill>
              </a:rPr>
              <a:t>/agricultures:///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2DF3939-2619-4EB3-B79A-A7DA7899B67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7"/>
          <a:stretch/>
        </p:blipFill>
        <p:spPr>
          <a:xfrm>
            <a:off x="8651774" y="4238642"/>
            <a:ext cx="1942189" cy="223468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404466E-90FD-41E3-A9D5-A6AA9B2C36F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09" y="996200"/>
            <a:ext cx="3974130" cy="223468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B07FE4A-CFAC-4090-BC4A-50DF8BA40DB3}"/>
              </a:ext>
            </a:extLst>
          </p:cNvPr>
          <p:cNvSpPr txBox="1"/>
          <p:nvPr/>
        </p:nvSpPr>
        <p:spPr>
          <a:xfrm rot="16200000">
            <a:off x="9797207" y="1882709"/>
            <a:ext cx="223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err="1">
                <a:solidFill>
                  <a:schemeClr val="bg1">
                    <a:lumMod val="85000"/>
                  </a:schemeClr>
                </a:solidFill>
              </a:rPr>
              <a:t>Feunte</a:t>
            </a:r>
            <a:r>
              <a:rPr lang="es-ES" sz="800" dirty="0">
                <a:solidFill>
                  <a:schemeClr val="bg1">
                    <a:lumMod val="85000"/>
                  </a:schemeClr>
                </a:solidFill>
              </a:rPr>
              <a:t>: https://www.ecoticias.com/energias-renovables/133686/Sentinel-2-ya-vigila-el-Medio-Ambiente-desde-el-espacio</a:t>
            </a:r>
          </a:p>
        </p:txBody>
      </p:sp>
      <p:sp>
        <p:nvSpPr>
          <p:cNvPr id="18" name="Flecha derecha 7">
            <a:extLst>
              <a:ext uri="{FF2B5EF4-FFF2-40B4-BE49-F238E27FC236}">
                <a16:creationId xmlns:a16="http://schemas.microsoft.com/office/drawing/2014/main" id="{BE6AC21E-6DF5-4B0B-9F7B-2B6E44AFA64A}"/>
              </a:ext>
            </a:extLst>
          </p:cNvPr>
          <p:cNvSpPr/>
          <p:nvPr/>
        </p:nvSpPr>
        <p:spPr>
          <a:xfrm rot="5400000">
            <a:off x="8425758" y="3480215"/>
            <a:ext cx="709594" cy="509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Vista de la tierra&#10;&#10;Descripción generada automáticamente con confianza media">
            <a:extLst>
              <a:ext uri="{FF2B5EF4-FFF2-40B4-BE49-F238E27FC236}">
                <a16:creationId xmlns:a16="http://schemas.microsoft.com/office/drawing/2014/main" id="{05B4C033-085E-0610-395B-AAE390153C3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89" y="4479781"/>
            <a:ext cx="2280297" cy="16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0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3"/>
    </mc:Choice>
    <mc:Fallback xmlns="">
      <p:transition spd="slow" advTm="3732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83D1AE35-471B-480F-8B68-EAA58AFF1A1A}"/>
              </a:ext>
            </a:extLst>
          </p:cNvPr>
          <p:cNvSpPr txBox="1">
            <a:spLocks/>
          </p:cNvSpPr>
          <p:nvPr/>
        </p:nvSpPr>
        <p:spPr>
          <a:xfrm>
            <a:off x="1141413" y="18020"/>
            <a:ext cx="9905998" cy="555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Material and </a:t>
            </a:r>
            <a:r>
              <a:rPr lang="en-GB" dirty="0"/>
              <a:t>methods</a:t>
            </a:r>
          </a:p>
        </p:txBody>
      </p:sp>
      <p:pic>
        <p:nvPicPr>
          <p:cNvPr id="23" name="Imagen 22" descr="Gráfico, Histograma&#10;&#10;Descripción generada automáticamente"/>
          <p:cNvPicPr/>
          <p:nvPr/>
        </p:nvPicPr>
        <p:blipFill>
          <a:blip r:embed="rId3"/>
          <a:stretch>
            <a:fillRect/>
          </a:stretch>
        </p:blipFill>
        <p:spPr>
          <a:xfrm>
            <a:off x="5763061" y="2226493"/>
            <a:ext cx="6214033" cy="37493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4" name="Rectángulo 23"/>
          <p:cNvSpPr/>
          <p:nvPr/>
        </p:nvSpPr>
        <p:spPr>
          <a:xfrm>
            <a:off x="609596" y="1258168"/>
            <a:ext cx="3835845" cy="6955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VCI: </a:t>
            </a:r>
            <a:r>
              <a:rPr lang="es-ES" sz="2400" dirty="0" err="1"/>
              <a:t>Vegetation</a:t>
            </a:r>
            <a:r>
              <a:rPr lang="es-ES" sz="2400" dirty="0"/>
              <a:t> </a:t>
            </a:r>
            <a:r>
              <a:rPr lang="es-ES" sz="2400" dirty="0" err="1"/>
              <a:t>Condition</a:t>
            </a:r>
            <a:r>
              <a:rPr lang="es-ES" sz="2400" dirty="0"/>
              <a:t> </a:t>
            </a:r>
            <a:r>
              <a:rPr lang="es-ES" sz="2400" dirty="0" err="1"/>
              <a:t>index</a:t>
            </a:r>
            <a:endParaRPr lang="en-GB" sz="2400" dirty="0"/>
          </a:p>
        </p:txBody>
      </p:sp>
      <p:sp>
        <p:nvSpPr>
          <p:cNvPr id="25" name="Rectángulo 24"/>
          <p:cNvSpPr/>
          <p:nvPr/>
        </p:nvSpPr>
        <p:spPr>
          <a:xfrm>
            <a:off x="7229856" y="1258167"/>
            <a:ext cx="3974591" cy="69552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TCI: </a:t>
            </a:r>
            <a:r>
              <a:rPr lang="es-ES" sz="2400" dirty="0" err="1"/>
              <a:t>Temperature</a:t>
            </a:r>
            <a:r>
              <a:rPr lang="es-ES" sz="2400" dirty="0"/>
              <a:t> </a:t>
            </a:r>
            <a:r>
              <a:rPr lang="es-ES" sz="2400" dirty="0" err="1"/>
              <a:t>Condition</a:t>
            </a:r>
            <a:r>
              <a:rPr lang="es-ES" sz="2400" dirty="0"/>
              <a:t> </a:t>
            </a:r>
            <a:r>
              <a:rPr lang="es-ES" sz="2400" dirty="0" err="1"/>
              <a:t>index</a:t>
            </a:r>
            <a:endParaRPr lang="en-GB" sz="2400" dirty="0"/>
          </a:p>
        </p:txBody>
      </p:sp>
      <p:sp>
        <p:nvSpPr>
          <p:cNvPr id="26" name="Rectángulo 25"/>
          <p:cNvSpPr/>
          <p:nvPr/>
        </p:nvSpPr>
        <p:spPr>
          <a:xfrm>
            <a:off x="5121336" y="1421261"/>
            <a:ext cx="1546164" cy="40011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/>
              <a:t>𝛼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3409642" y="676172"/>
                <a:ext cx="5163793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𝑉𝐻𝐼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𝑉𝐶𝐼</m:t>
                          </m:r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𝑇𝐶𝐼</m:t>
                      </m:r>
                      <m:r>
                        <a:rPr lang="es-ES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642" y="676172"/>
                <a:ext cx="516379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echa izquierda y derecha 4"/>
          <p:cNvSpPr/>
          <p:nvPr/>
        </p:nvSpPr>
        <p:spPr>
          <a:xfrm>
            <a:off x="4572000" y="1500059"/>
            <a:ext cx="419100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echa izquierda y derecha 12"/>
          <p:cNvSpPr/>
          <p:nvPr/>
        </p:nvSpPr>
        <p:spPr>
          <a:xfrm>
            <a:off x="6739128" y="1500059"/>
            <a:ext cx="419100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6D3B7F4-D2D9-F6DA-8DE7-9E6747A0CC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3" y="2454052"/>
            <a:ext cx="4783406" cy="33820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5AE9E8CB-3FDA-3553-6418-3AC7F4808944}"/>
              </a:ext>
            </a:extLst>
          </p:cNvPr>
          <p:cNvSpPr/>
          <p:nvPr/>
        </p:nvSpPr>
        <p:spPr>
          <a:xfrm>
            <a:off x="5286767" y="3863069"/>
            <a:ext cx="35837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EFEC2D2-0183-3A6E-7366-AAE6B28B67BE}"/>
              </a:ext>
            </a:extLst>
          </p:cNvPr>
          <p:cNvSpPr/>
          <p:nvPr/>
        </p:nvSpPr>
        <p:spPr>
          <a:xfrm>
            <a:off x="1358682" y="5908379"/>
            <a:ext cx="2514600" cy="3657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A) ZGU and B) ZSO</a:t>
            </a:r>
          </a:p>
        </p:txBody>
      </p:sp>
      <p:sp>
        <p:nvSpPr>
          <p:cNvPr id="17" name="12 Marcador de número de diapositiva">
            <a:extLst>
              <a:ext uri="{FF2B5EF4-FFF2-40B4-BE49-F238E27FC236}">
                <a16:creationId xmlns:a16="http://schemas.microsoft.com/office/drawing/2014/main" id="{AC20D789-366C-AEC3-8C3B-DA3F994630B3}"/>
              </a:ext>
            </a:extLst>
          </p:cNvPr>
          <p:cNvSpPr txBox="1">
            <a:spLocks/>
          </p:cNvSpPr>
          <p:nvPr/>
        </p:nvSpPr>
        <p:spPr>
          <a:xfrm>
            <a:off x="801366" y="6356350"/>
            <a:ext cx="2641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fld id="{17526045-B6A5-4683-9DD4-BF9531E9E1F6}" type="slidenum">
              <a:rPr lang="es-ES" sz="1400" smtClean="0">
                <a:solidFill>
                  <a:schemeClr val="tx1"/>
                </a:solidFill>
                <a:latin typeface="Gill Sans MT"/>
              </a:rPr>
              <a:pPr algn="l" defTabSz="914400"/>
              <a:t>3</a:t>
            </a:fld>
            <a:endParaRPr lang="es-ES" sz="1400" dirty="0">
              <a:solidFill>
                <a:schemeClr val="tx1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60473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7"/>
    </mc:Choice>
    <mc:Fallback xmlns="">
      <p:transition spd="slow" advTm="51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10" grpId="0" animBg="1"/>
      <p:bldP spid="5" grpId="0" animBg="1"/>
      <p:bldP spid="13" grpId="0" animBg="1"/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83D1AE35-471B-480F-8B68-EAA58AFF1A1A}"/>
              </a:ext>
            </a:extLst>
          </p:cNvPr>
          <p:cNvSpPr txBox="1">
            <a:spLocks/>
          </p:cNvSpPr>
          <p:nvPr/>
        </p:nvSpPr>
        <p:spPr>
          <a:xfrm>
            <a:off x="1141413" y="18020"/>
            <a:ext cx="9905998" cy="555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Material and </a:t>
            </a:r>
            <a:r>
              <a:rPr lang="en-GB" dirty="0"/>
              <a:t>methods</a:t>
            </a:r>
          </a:p>
        </p:txBody>
      </p:sp>
      <p:sp>
        <p:nvSpPr>
          <p:cNvPr id="17" name="12 Marcador de número de diapositiva">
            <a:extLst>
              <a:ext uri="{FF2B5EF4-FFF2-40B4-BE49-F238E27FC236}">
                <a16:creationId xmlns:a16="http://schemas.microsoft.com/office/drawing/2014/main" id="{AC20D789-366C-AEC3-8C3B-DA3F994630B3}"/>
              </a:ext>
            </a:extLst>
          </p:cNvPr>
          <p:cNvSpPr txBox="1">
            <a:spLocks/>
          </p:cNvSpPr>
          <p:nvPr/>
        </p:nvSpPr>
        <p:spPr>
          <a:xfrm>
            <a:off x="801366" y="6356350"/>
            <a:ext cx="2641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fld id="{17526045-B6A5-4683-9DD4-BF9531E9E1F6}" type="slidenum">
              <a:rPr lang="es-ES" sz="1400" smtClean="0">
                <a:solidFill>
                  <a:schemeClr val="tx1"/>
                </a:solidFill>
                <a:latin typeface="Gill Sans MT"/>
              </a:rPr>
              <a:pPr algn="l" defTabSz="914400"/>
              <a:t>4</a:t>
            </a:fld>
            <a:endParaRPr lang="es-ES" sz="1400" dirty="0">
              <a:solidFill>
                <a:schemeClr val="tx1"/>
              </a:solidFill>
              <a:latin typeface="Gill Sans MT"/>
            </a:endParaRPr>
          </a:p>
        </p:txBody>
      </p:sp>
      <p:pic>
        <p:nvPicPr>
          <p:cNvPr id="10" name="Imagen 9" descr="Gráfico&#10;&#10;Descripción generada automáticamente">
            <a:extLst>
              <a:ext uri="{FF2B5EF4-FFF2-40B4-BE49-F238E27FC236}">
                <a16:creationId xmlns:a16="http://schemas.microsoft.com/office/drawing/2014/main" id="{C7657408-4934-201E-2E2C-296EDBACC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03" y="601879"/>
            <a:ext cx="4503226" cy="28439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 descr="Gráfico, Histograma&#10;&#10;Descripción generada automáticamente">
            <a:extLst>
              <a:ext uri="{FF2B5EF4-FFF2-40B4-BE49-F238E27FC236}">
                <a16:creationId xmlns:a16="http://schemas.microsoft.com/office/drawing/2014/main" id="{B00CC7B4-F140-421A-3225-486A9C1D3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03" y="3605132"/>
            <a:ext cx="4473532" cy="2825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A138BDFF-028F-38CE-0AFB-41B1750A45D3}"/>
              </a:ext>
            </a:extLst>
          </p:cNvPr>
          <p:cNvSpPr/>
          <p:nvPr/>
        </p:nvSpPr>
        <p:spPr>
          <a:xfrm>
            <a:off x="5545872" y="1957210"/>
            <a:ext cx="591016" cy="555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64619C6A-BDFB-1A1D-D8F3-4F7978A69A93}"/>
              </a:ext>
            </a:extLst>
          </p:cNvPr>
          <p:cNvSpPr/>
          <p:nvPr/>
        </p:nvSpPr>
        <p:spPr>
          <a:xfrm>
            <a:off x="5481162" y="4740281"/>
            <a:ext cx="591016" cy="555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271A71-3FC0-DE68-C0C8-1A0398B9B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721" y="4011675"/>
            <a:ext cx="5624168" cy="2012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CF13-6220-453F-B050-892FF9CE3344}"/>
              </a:ext>
            </a:extLst>
          </p:cNvPr>
          <p:cNvSpPr txBox="1"/>
          <p:nvPr/>
        </p:nvSpPr>
        <p:spPr>
          <a:xfrm>
            <a:off x="7304832" y="573209"/>
            <a:ext cx="3607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/>
              <a:t>Refer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: </a:t>
            </a:r>
            <a:r>
              <a:rPr lang="es-ES" dirty="0" err="1"/>
              <a:t>from</a:t>
            </a:r>
            <a:r>
              <a:rPr lang="es-ES" dirty="0"/>
              <a:t>: </a:t>
            </a:r>
            <a:r>
              <a:rPr lang="es-ES" dirty="0" err="1"/>
              <a:t>Loukas</a:t>
            </a:r>
            <a:r>
              <a:rPr lang="es-ES" dirty="0"/>
              <a:t> et al. (2003)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75660F-F1C4-8C41-EDD2-41CBBAC4A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721" y="1228604"/>
            <a:ext cx="5624168" cy="2012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89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7"/>
    </mc:Choice>
    <mc:Fallback xmlns="">
      <p:transition spd="slow" advTm="51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83D1AE35-471B-480F-8B68-EAA58AFF1A1A}"/>
              </a:ext>
            </a:extLst>
          </p:cNvPr>
          <p:cNvSpPr txBox="1">
            <a:spLocks/>
          </p:cNvSpPr>
          <p:nvPr/>
        </p:nvSpPr>
        <p:spPr>
          <a:xfrm>
            <a:off x="1141413" y="18020"/>
            <a:ext cx="9905998" cy="555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/>
              <a:t>results</a:t>
            </a:r>
            <a:endParaRPr lang="en-GB" dirty="0"/>
          </a:p>
        </p:txBody>
      </p:sp>
      <p:sp>
        <p:nvSpPr>
          <p:cNvPr id="3" name="Flecha derecha 2"/>
          <p:cNvSpPr/>
          <p:nvPr/>
        </p:nvSpPr>
        <p:spPr>
          <a:xfrm>
            <a:off x="6948587" y="1502228"/>
            <a:ext cx="914400" cy="770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0038BFD-D8A8-4DF1-DBD4-913490F4B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4" y="651090"/>
            <a:ext cx="6269134" cy="2371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Imagen 12" descr="Gráfico&#10;&#10;Descripción generada automáticamente">
            <a:extLst>
              <a:ext uri="{FF2B5EF4-FFF2-40B4-BE49-F238E27FC236}">
                <a16:creationId xmlns:a16="http://schemas.microsoft.com/office/drawing/2014/main" id="{835A35EB-4888-0954-BE17-B27DBAAB8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468" y="412715"/>
            <a:ext cx="2949941" cy="2949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A38A448-3CCE-3246-B53B-1401BD4C1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2" y="3767372"/>
            <a:ext cx="6269134" cy="2243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Flecha derecha 2">
            <a:extLst>
              <a:ext uri="{FF2B5EF4-FFF2-40B4-BE49-F238E27FC236}">
                <a16:creationId xmlns:a16="http://schemas.microsoft.com/office/drawing/2014/main" id="{34B66214-1D5F-D7A7-EA4B-BC15E3B9A48D}"/>
              </a:ext>
            </a:extLst>
          </p:cNvPr>
          <p:cNvSpPr/>
          <p:nvPr/>
        </p:nvSpPr>
        <p:spPr>
          <a:xfrm>
            <a:off x="6948587" y="4576910"/>
            <a:ext cx="914400" cy="770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Imagen 16" descr="Gráfico&#10;&#10;Descripción generada automáticamente">
            <a:extLst>
              <a:ext uri="{FF2B5EF4-FFF2-40B4-BE49-F238E27FC236}">
                <a16:creationId xmlns:a16="http://schemas.microsoft.com/office/drawing/2014/main" id="{BC08EA74-C866-17FD-27C6-E0193F59B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08" y="3495344"/>
            <a:ext cx="2949941" cy="2949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5AED09C6-8A9F-F2F5-BCB6-DF72171A93D9}"/>
              </a:ext>
            </a:extLst>
          </p:cNvPr>
          <p:cNvSpPr/>
          <p:nvPr/>
        </p:nvSpPr>
        <p:spPr>
          <a:xfrm>
            <a:off x="9136903" y="477463"/>
            <a:ext cx="1781299" cy="555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8C28394-76B8-1BA3-D934-10DBF85469AF}"/>
              </a:ext>
            </a:extLst>
          </p:cNvPr>
          <p:cNvSpPr/>
          <p:nvPr/>
        </p:nvSpPr>
        <p:spPr>
          <a:xfrm>
            <a:off x="9221968" y="3501399"/>
            <a:ext cx="1825441" cy="555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5C9C7189-3C1B-0230-E55F-699B95575491}"/>
              </a:ext>
            </a:extLst>
          </p:cNvPr>
          <p:cNvSpPr/>
          <p:nvPr/>
        </p:nvSpPr>
        <p:spPr>
          <a:xfrm>
            <a:off x="1783603" y="1795888"/>
            <a:ext cx="1077209" cy="47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5636036-062D-3018-7743-0B1AD08320D3}"/>
              </a:ext>
            </a:extLst>
          </p:cNvPr>
          <p:cNvSpPr/>
          <p:nvPr/>
        </p:nvSpPr>
        <p:spPr>
          <a:xfrm>
            <a:off x="1783604" y="4726573"/>
            <a:ext cx="1077209" cy="471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2 Marcador de número de diapositiva">
            <a:extLst>
              <a:ext uri="{FF2B5EF4-FFF2-40B4-BE49-F238E27FC236}">
                <a16:creationId xmlns:a16="http://schemas.microsoft.com/office/drawing/2014/main" id="{91493ABD-4614-98E0-8F05-EB7A64E1189E}"/>
              </a:ext>
            </a:extLst>
          </p:cNvPr>
          <p:cNvSpPr txBox="1">
            <a:spLocks/>
          </p:cNvSpPr>
          <p:nvPr/>
        </p:nvSpPr>
        <p:spPr>
          <a:xfrm>
            <a:off x="801366" y="6356350"/>
            <a:ext cx="2641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fld id="{17526045-B6A5-4683-9DD4-BF9531E9E1F6}" type="slidenum">
              <a:rPr lang="es-ES" sz="1400" smtClean="0">
                <a:solidFill>
                  <a:schemeClr val="tx1"/>
                </a:solidFill>
                <a:latin typeface="Gill Sans MT"/>
              </a:rPr>
              <a:pPr algn="l" defTabSz="914400"/>
              <a:t>5</a:t>
            </a:fld>
            <a:endParaRPr lang="es-ES" sz="1400" dirty="0">
              <a:solidFill>
                <a:schemeClr val="tx1"/>
              </a:solidFill>
              <a:latin typeface="Gill Sans MT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7D2A53C3-0B43-B73A-466B-33AD891DF3CC}"/>
              </a:ext>
            </a:extLst>
          </p:cNvPr>
          <p:cNvSpPr/>
          <p:nvPr/>
        </p:nvSpPr>
        <p:spPr>
          <a:xfrm>
            <a:off x="2122166" y="2618986"/>
            <a:ext cx="3286175" cy="4301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4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7"/>
    </mc:Choice>
    <mc:Fallback xmlns="">
      <p:transition spd="slow" advTm="51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4" grpId="0" animBg="1"/>
      <p:bldP spid="18" grpId="0" animBg="1"/>
      <p:bldP spid="14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8FCF76B-2C6C-42B9-BDD0-ABD112E6D386}"/>
              </a:ext>
            </a:extLst>
          </p:cNvPr>
          <p:cNvSpPr txBox="1">
            <a:spLocks/>
          </p:cNvSpPr>
          <p:nvPr/>
        </p:nvSpPr>
        <p:spPr>
          <a:xfrm>
            <a:off x="1141413" y="18020"/>
            <a:ext cx="9905998" cy="555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Conclusions</a:t>
            </a:r>
            <a:r>
              <a:rPr lang="es-ES" dirty="0"/>
              <a:t> and </a:t>
            </a:r>
            <a:r>
              <a:rPr lang="en-GB" dirty="0"/>
              <a:t>further</a:t>
            </a:r>
            <a:r>
              <a:rPr lang="es-ES" dirty="0"/>
              <a:t> </a:t>
            </a:r>
            <a:r>
              <a:rPr lang="en-GB" dirty="0"/>
              <a:t>research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53227715"/>
              </p:ext>
            </p:extLst>
          </p:nvPr>
        </p:nvGraphicFramePr>
        <p:xfrm>
          <a:off x="801366" y="478206"/>
          <a:ext cx="10817477" cy="513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2 Marcador de número de diapositiva">
            <a:extLst>
              <a:ext uri="{FF2B5EF4-FFF2-40B4-BE49-F238E27FC236}">
                <a16:creationId xmlns:a16="http://schemas.microsoft.com/office/drawing/2014/main" id="{FD97A7BA-B1C1-9F2A-BBAB-907B0E1B76AC}"/>
              </a:ext>
            </a:extLst>
          </p:cNvPr>
          <p:cNvSpPr txBox="1">
            <a:spLocks/>
          </p:cNvSpPr>
          <p:nvPr/>
        </p:nvSpPr>
        <p:spPr>
          <a:xfrm>
            <a:off x="801366" y="6356350"/>
            <a:ext cx="2641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fld id="{17526045-B6A5-4683-9DD4-BF9531E9E1F6}" type="slidenum">
              <a:rPr lang="es-ES" sz="1400" smtClean="0">
                <a:solidFill>
                  <a:schemeClr val="tx1"/>
                </a:solidFill>
                <a:latin typeface="Gill Sans MT"/>
              </a:rPr>
              <a:pPr algn="l" defTabSz="914400"/>
              <a:t>6</a:t>
            </a:fld>
            <a:endParaRPr lang="es-ES" sz="1400" dirty="0">
              <a:solidFill>
                <a:schemeClr val="tx1"/>
              </a:solidFill>
              <a:latin typeface="Gill Sans M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F305CE-7DDD-8F9E-D02A-E96CB5C97E52}"/>
              </a:ext>
            </a:extLst>
          </p:cNvPr>
          <p:cNvSpPr txBox="1"/>
          <p:nvPr/>
        </p:nvSpPr>
        <p:spPr>
          <a:xfrm>
            <a:off x="801366" y="5721894"/>
            <a:ext cx="10717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The authors acknowledge the support from Project No. PGC2018-093854-B-I00 of the Spanish </a:t>
            </a:r>
            <a:r>
              <a:rPr lang="en-US" sz="1200" dirty="0" err="1"/>
              <a:t>Ministerio</a:t>
            </a:r>
            <a:r>
              <a:rPr lang="en-US" sz="1200" dirty="0"/>
              <a:t> de </a:t>
            </a:r>
            <a:r>
              <a:rPr lang="en-US" sz="1200" dirty="0" err="1"/>
              <a:t>Ciencia</a:t>
            </a:r>
            <a:r>
              <a:rPr lang="en-US" sz="1200" dirty="0"/>
              <a:t> </a:t>
            </a:r>
            <a:r>
              <a:rPr lang="en-US" sz="1200" dirty="0" err="1"/>
              <a:t>Innovación</a:t>
            </a:r>
            <a:r>
              <a:rPr lang="en-US" sz="1200" dirty="0"/>
              <a:t> y </a:t>
            </a:r>
            <a:r>
              <a:rPr lang="en-US" sz="1200" dirty="0" err="1"/>
              <a:t>Universidades</a:t>
            </a:r>
            <a:r>
              <a:rPr lang="en-US" sz="1200" dirty="0"/>
              <a:t> of Spain, the funding from the </a:t>
            </a:r>
            <a:r>
              <a:rPr lang="en-US" sz="1200" dirty="0" err="1"/>
              <a:t>Comunidad</a:t>
            </a:r>
            <a:r>
              <a:rPr lang="en-US" sz="1200" dirty="0"/>
              <a:t> de Madrid (Spain), the Structural Funds 2014-2020 512 (ERDF and ESF), through project AGRISOST-CM S2018/BAA-4330 and the support of the grant from </a:t>
            </a:r>
            <a:r>
              <a:rPr lang="en-US" sz="1200" dirty="0" err="1"/>
              <a:t>Agencia</a:t>
            </a:r>
            <a:r>
              <a:rPr lang="en-US" sz="1200" dirty="0"/>
              <a:t> </a:t>
            </a:r>
            <a:r>
              <a:rPr lang="en-US" sz="1200" dirty="0" err="1"/>
              <a:t>Estatal</a:t>
            </a:r>
            <a:r>
              <a:rPr lang="en-US" sz="1200" dirty="0"/>
              <a:t> de </a:t>
            </a:r>
            <a:r>
              <a:rPr lang="en-US" sz="1200" dirty="0" err="1"/>
              <a:t>Investigación</a:t>
            </a:r>
            <a:r>
              <a:rPr lang="en-US" sz="1200" dirty="0"/>
              <a:t> (PID2019-106433GB-I00 / AEI / 10.13039/501100011033) of Spain, are highly appreciated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3323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15"/>
    </mc:Choice>
    <mc:Fallback xmlns="">
      <p:transition spd="slow" advTm="5211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1E7F804-86F3-A443-3D2B-F890B11C89CD}"/>
              </a:ext>
            </a:extLst>
          </p:cNvPr>
          <p:cNvSpPr txBox="1">
            <a:spLocks/>
          </p:cNvSpPr>
          <p:nvPr/>
        </p:nvSpPr>
        <p:spPr>
          <a:xfrm>
            <a:off x="1079327" y="18020"/>
            <a:ext cx="10030170" cy="555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/>
              <a:t>rEFERENCES</a:t>
            </a:r>
            <a:endParaRPr lang="en-GB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52D980-E8E1-02EE-3EC0-A8C3653AB37D}"/>
              </a:ext>
            </a:extLst>
          </p:cNvPr>
          <p:cNvSpPr txBox="1"/>
          <p:nvPr/>
        </p:nvSpPr>
        <p:spPr>
          <a:xfrm>
            <a:off x="627150" y="767663"/>
            <a:ext cx="1113947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ES" sz="1900" dirty="0"/>
              <a:t>Almeida-</a:t>
            </a:r>
            <a:r>
              <a:rPr lang="es-ES" sz="1900" dirty="0" err="1"/>
              <a:t>Ñauñay</a:t>
            </a:r>
            <a:r>
              <a:rPr lang="es-ES" sz="1900" dirty="0"/>
              <a:t>, A.F., Villeta, M., Quemada, M., </a:t>
            </a:r>
            <a:r>
              <a:rPr lang="es-ES" sz="1900" dirty="0" err="1"/>
              <a:t>Tarquis</a:t>
            </a:r>
            <a:r>
              <a:rPr lang="es-ES" sz="1900" dirty="0"/>
              <a:t>, A.M., 2022. </a:t>
            </a:r>
            <a:r>
              <a:rPr lang="es-ES" sz="1900" dirty="0" err="1"/>
              <a:t>Assessment</a:t>
            </a:r>
            <a:r>
              <a:rPr lang="es-ES" sz="1900" dirty="0"/>
              <a:t> </a:t>
            </a:r>
            <a:r>
              <a:rPr lang="es-ES" sz="1900" dirty="0" err="1"/>
              <a:t>of</a:t>
            </a:r>
            <a:r>
              <a:rPr lang="es-ES" sz="1900" dirty="0"/>
              <a:t> </a:t>
            </a:r>
            <a:r>
              <a:rPr lang="es-ES" sz="1900" dirty="0" err="1"/>
              <a:t>Drought</a:t>
            </a:r>
            <a:r>
              <a:rPr lang="es-ES" sz="1900" dirty="0"/>
              <a:t> Indexes </a:t>
            </a:r>
            <a:r>
              <a:rPr lang="es-ES" sz="1900" dirty="0" err="1"/>
              <a:t>on</a:t>
            </a:r>
            <a:r>
              <a:rPr lang="es-ES" sz="1900" dirty="0"/>
              <a:t> </a:t>
            </a:r>
            <a:r>
              <a:rPr lang="es-ES" sz="1900" dirty="0" err="1"/>
              <a:t>Different</a:t>
            </a:r>
            <a:r>
              <a:rPr lang="es-ES" sz="1900" dirty="0"/>
              <a:t> Time </a:t>
            </a:r>
            <a:r>
              <a:rPr lang="es-ES" sz="1900" dirty="0" err="1"/>
              <a:t>Scales</a:t>
            </a:r>
            <a:r>
              <a:rPr lang="es-ES" sz="1900" dirty="0"/>
              <a:t>: A Case in </a:t>
            </a:r>
            <a:r>
              <a:rPr lang="es-ES" sz="1900" dirty="0" err="1"/>
              <a:t>Semiarid</a:t>
            </a:r>
            <a:r>
              <a:rPr lang="es-ES" sz="1900" dirty="0"/>
              <a:t> </a:t>
            </a:r>
            <a:r>
              <a:rPr lang="es-ES" sz="1900" dirty="0" err="1"/>
              <a:t>Mediterranean</a:t>
            </a:r>
            <a:r>
              <a:rPr lang="es-ES" sz="1900" dirty="0"/>
              <a:t> </a:t>
            </a:r>
            <a:r>
              <a:rPr lang="es-ES" sz="1900" dirty="0" err="1"/>
              <a:t>Grasslands</a:t>
            </a:r>
            <a:r>
              <a:rPr lang="es-ES" sz="1900" dirty="0"/>
              <a:t>. Remote </a:t>
            </a:r>
            <a:r>
              <a:rPr lang="es-ES" sz="1900" dirty="0" err="1"/>
              <a:t>Sens</a:t>
            </a:r>
            <a:r>
              <a:rPr lang="es-ES" sz="1900" dirty="0"/>
              <a:t>. 14, 565. doi:10.3390/rs14030565</a:t>
            </a:r>
          </a:p>
          <a:p>
            <a:pPr>
              <a:spcAft>
                <a:spcPts val="1800"/>
              </a:spcAft>
            </a:pPr>
            <a:r>
              <a:rPr lang="es-ES" sz="1900" dirty="0" err="1"/>
              <a:t>Loukas</a:t>
            </a:r>
            <a:r>
              <a:rPr lang="es-ES" sz="1900" dirty="0"/>
              <a:t>,  a, </a:t>
            </a:r>
            <a:r>
              <a:rPr lang="es-ES" sz="1900" dirty="0" err="1"/>
              <a:t>Vasiliades</a:t>
            </a:r>
            <a:r>
              <a:rPr lang="es-ES" sz="1900" dirty="0"/>
              <a:t>, L., </a:t>
            </a:r>
            <a:r>
              <a:rPr lang="es-ES" sz="1900" dirty="0" err="1"/>
              <a:t>Dalezios</a:t>
            </a:r>
            <a:r>
              <a:rPr lang="es-ES" sz="1900" dirty="0"/>
              <a:t>, N.R., 2003. </a:t>
            </a:r>
            <a:r>
              <a:rPr lang="es-ES" sz="1900" dirty="0" err="1"/>
              <a:t>Intercomparison</a:t>
            </a:r>
            <a:r>
              <a:rPr lang="es-ES" sz="1900" dirty="0"/>
              <a:t> </a:t>
            </a:r>
            <a:r>
              <a:rPr lang="es-ES" sz="1900" dirty="0" err="1"/>
              <a:t>of</a:t>
            </a:r>
            <a:r>
              <a:rPr lang="es-ES" sz="1900" dirty="0"/>
              <a:t> </a:t>
            </a:r>
            <a:r>
              <a:rPr lang="es-ES" sz="1900" dirty="0" err="1"/>
              <a:t>Meteorological</a:t>
            </a:r>
            <a:r>
              <a:rPr lang="es-ES" sz="1900" dirty="0"/>
              <a:t> </a:t>
            </a:r>
            <a:r>
              <a:rPr lang="es-ES" sz="1900" dirty="0" err="1"/>
              <a:t>Drought</a:t>
            </a:r>
            <a:r>
              <a:rPr lang="es-ES" sz="1900" dirty="0"/>
              <a:t> </a:t>
            </a:r>
            <a:r>
              <a:rPr lang="es-ES" sz="1900" dirty="0" err="1"/>
              <a:t>Indices</a:t>
            </a:r>
            <a:r>
              <a:rPr lang="es-ES" sz="1900" dirty="0"/>
              <a:t> </a:t>
            </a:r>
            <a:r>
              <a:rPr lang="es-ES" sz="1900" dirty="0" err="1"/>
              <a:t>for</a:t>
            </a:r>
            <a:r>
              <a:rPr lang="es-ES" sz="1900" dirty="0"/>
              <a:t> </a:t>
            </a:r>
            <a:r>
              <a:rPr lang="es-ES" sz="1900" dirty="0" err="1"/>
              <a:t>Drought</a:t>
            </a:r>
            <a:r>
              <a:rPr lang="es-ES" sz="1900" dirty="0"/>
              <a:t> </a:t>
            </a:r>
            <a:r>
              <a:rPr lang="es-ES" sz="1900" dirty="0" err="1"/>
              <a:t>Assessment</a:t>
            </a:r>
            <a:r>
              <a:rPr lang="es-ES" sz="1900" dirty="0"/>
              <a:t> and </a:t>
            </a:r>
            <a:r>
              <a:rPr lang="es-ES" sz="1900" dirty="0" err="1"/>
              <a:t>Monitoring</a:t>
            </a:r>
            <a:r>
              <a:rPr lang="es-ES" sz="1900" dirty="0"/>
              <a:t> in </a:t>
            </a:r>
            <a:r>
              <a:rPr lang="es-ES" sz="1900" dirty="0" err="1"/>
              <a:t>Greece</a:t>
            </a:r>
            <a:r>
              <a:rPr lang="es-ES" sz="1900" dirty="0"/>
              <a:t>. 8th </a:t>
            </a:r>
            <a:r>
              <a:rPr lang="es-ES" sz="1900" dirty="0" err="1"/>
              <a:t>Int</a:t>
            </a:r>
            <a:r>
              <a:rPr lang="es-ES" sz="1900" dirty="0"/>
              <a:t>. Conf. </a:t>
            </a:r>
            <a:r>
              <a:rPr lang="es-ES" sz="1900" dirty="0" err="1"/>
              <a:t>Environ</a:t>
            </a:r>
            <a:r>
              <a:rPr lang="es-ES" sz="1900" dirty="0"/>
              <a:t>. </a:t>
            </a:r>
            <a:r>
              <a:rPr lang="es-ES" sz="1900" dirty="0" err="1"/>
              <a:t>Sci</a:t>
            </a:r>
            <a:r>
              <a:rPr lang="es-ES" sz="1900" dirty="0"/>
              <a:t>. </a:t>
            </a:r>
            <a:r>
              <a:rPr lang="es-ES" sz="1900" dirty="0" err="1"/>
              <a:t>Technol</a:t>
            </a:r>
            <a:r>
              <a:rPr lang="es-ES" sz="1900" dirty="0"/>
              <a:t>. 8, 484–491.</a:t>
            </a:r>
          </a:p>
          <a:p>
            <a:r>
              <a:rPr lang="es-ES" sz="1900" dirty="0"/>
              <a:t>Rivas-Tabares, D.A., </a:t>
            </a:r>
            <a:r>
              <a:rPr lang="es-ES" sz="1900" dirty="0" err="1"/>
              <a:t>Saa</a:t>
            </a:r>
            <a:r>
              <a:rPr lang="es-ES" sz="1900" dirty="0"/>
              <a:t>-Requejo, A., Martín-</a:t>
            </a:r>
            <a:r>
              <a:rPr lang="es-ES" sz="1900" dirty="0" err="1"/>
              <a:t>Sotoca</a:t>
            </a:r>
            <a:r>
              <a:rPr lang="es-ES" sz="1900" dirty="0"/>
              <a:t>, J.J., </a:t>
            </a:r>
            <a:r>
              <a:rPr lang="es-ES" sz="1900" dirty="0" err="1"/>
              <a:t>Tarquis</a:t>
            </a:r>
            <a:r>
              <a:rPr lang="es-ES" sz="1900" dirty="0"/>
              <a:t>, A.M., 2021. </a:t>
            </a:r>
            <a:r>
              <a:rPr lang="es-ES" sz="1900" dirty="0" err="1"/>
              <a:t>Multiscaling</a:t>
            </a:r>
            <a:r>
              <a:rPr lang="es-ES" sz="1900" dirty="0"/>
              <a:t> NDVI Series </a:t>
            </a:r>
            <a:r>
              <a:rPr lang="es-ES" sz="1900" dirty="0" err="1"/>
              <a:t>Analysis</a:t>
            </a:r>
            <a:r>
              <a:rPr lang="es-ES" sz="1900" dirty="0"/>
              <a:t> </a:t>
            </a:r>
            <a:r>
              <a:rPr lang="es-ES" sz="1900" dirty="0" err="1"/>
              <a:t>of</a:t>
            </a:r>
            <a:r>
              <a:rPr lang="es-ES" sz="1900" dirty="0"/>
              <a:t> </a:t>
            </a:r>
            <a:r>
              <a:rPr lang="es-ES" sz="1900" dirty="0" err="1"/>
              <a:t>Rainfed</a:t>
            </a:r>
            <a:r>
              <a:rPr lang="es-ES" sz="1900" dirty="0"/>
              <a:t> Cereal in Central </a:t>
            </a:r>
            <a:r>
              <a:rPr lang="es-ES" sz="1900" dirty="0" err="1"/>
              <a:t>Spain</a:t>
            </a:r>
            <a:r>
              <a:rPr lang="es-ES" sz="1900" dirty="0"/>
              <a:t>. Remote </a:t>
            </a:r>
            <a:r>
              <a:rPr lang="es-ES" sz="1900" dirty="0" err="1"/>
              <a:t>Sens</a:t>
            </a:r>
            <a:r>
              <a:rPr lang="es-ES" sz="1900" dirty="0"/>
              <a:t>. 13, 568. https://doi.org/10.3390/rs13040568</a:t>
            </a:r>
          </a:p>
          <a:p>
            <a:pPr>
              <a:spcBef>
                <a:spcPts val="1800"/>
              </a:spcBef>
            </a:pPr>
            <a:r>
              <a:rPr lang="es-ES" sz="1900" dirty="0"/>
              <a:t>Sanz, E., </a:t>
            </a:r>
            <a:r>
              <a:rPr lang="es-ES" sz="1900" dirty="0" err="1"/>
              <a:t>Saa</a:t>
            </a:r>
            <a:r>
              <a:rPr lang="es-ES" sz="1900" dirty="0"/>
              <a:t>-Requejo, A., Díaz-Ambrona, C.H., Ruiz-Ramos, M., Rodríguez, A., Iglesias, E., Esteve, P., Soriano, B., </a:t>
            </a:r>
            <a:r>
              <a:rPr lang="es-ES" sz="1900" dirty="0" err="1"/>
              <a:t>Tarquis</a:t>
            </a:r>
            <a:r>
              <a:rPr lang="es-ES" sz="1900" dirty="0"/>
              <a:t>, A.M., 2021. </a:t>
            </a:r>
            <a:r>
              <a:rPr lang="es-ES" sz="1900" dirty="0" err="1"/>
              <a:t>Normalized</a:t>
            </a:r>
            <a:r>
              <a:rPr lang="es-ES" sz="1900" dirty="0"/>
              <a:t> </a:t>
            </a:r>
            <a:r>
              <a:rPr lang="es-ES" sz="1900" dirty="0" err="1"/>
              <a:t>Difference</a:t>
            </a:r>
            <a:r>
              <a:rPr lang="es-ES" sz="1900" dirty="0"/>
              <a:t> </a:t>
            </a:r>
            <a:r>
              <a:rPr lang="es-ES" sz="1900" dirty="0" err="1"/>
              <a:t>Vegetation</a:t>
            </a:r>
            <a:r>
              <a:rPr lang="es-ES" sz="1900" dirty="0"/>
              <a:t> </a:t>
            </a:r>
            <a:r>
              <a:rPr lang="es-ES" sz="1900" dirty="0" err="1"/>
              <a:t>Index</a:t>
            </a:r>
            <a:r>
              <a:rPr lang="es-ES" sz="1900" dirty="0"/>
              <a:t> Temporal Responses </a:t>
            </a:r>
            <a:r>
              <a:rPr lang="es-ES" sz="1900" dirty="0" err="1"/>
              <a:t>to</a:t>
            </a:r>
            <a:r>
              <a:rPr lang="es-ES" sz="1900" dirty="0"/>
              <a:t> </a:t>
            </a:r>
            <a:r>
              <a:rPr lang="es-ES" sz="1900" dirty="0" err="1"/>
              <a:t>Temperature</a:t>
            </a:r>
            <a:r>
              <a:rPr lang="es-ES" sz="1900" dirty="0"/>
              <a:t> and </a:t>
            </a:r>
            <a:r>
              <a:rPr lang="es-ES" sz="1900" dirty="0" err="1"/>
              <a:t>Precipitation</a:t>
            </a:r>
            <a:r>
              <a:rPr lang="es-ES" sz="1900" dirty="0"/>
              <a:t> in </a:t>
            </a:r>
            <a:r>
              <a:rPr lang="es-ES" sz="1900" dirty="0" err="1"/>
              <a:t>Arid</a:t>
            </a:r>
            <a:r>
              <a:rPr lang="es-ES" sz="1900" dirty="0"/>
              <a:t> </a:t>
            </a:r>
            <a:r>
              <a:rPr lang="es-ES" sz="1900" dirty="0" err="1"/>
              <a:t>Rangelands</a:t>
            </a:r>
            <a:r>
              <a:rPr lang="es-ES" sz="1900" dirty="0"/>
              <a:t>. Remote </a:t>
            </a:r>
            <a:r>
              <a:rPr lang="es-ES" sz="1900" dirty="0" err="1"/>
              <a:t>Sens</a:t>
            </a:r>
            <a:r>
              <a:rPr lang="es-ES" sz="1900" dirty="0"/>
              <a:t>. 13, 840. https://doi.org/10.3390/rs13050840</a:t>
            </a:r>
          </a:p>
          <a:p>
            <a:pPr>
              <a:spcBef>
                <a:spcPts val="1800"/>
              </a:spcBef>
            </a:pPr>
            <a:r>
              <a:rPr lang="es-ES" sz="1900" dirty="0"/>
              <a:t>Vicente-Serrano, S.M., </a:t>
            </a:r>
            <a:r>
              <a:rPr lang="es-ES" sz="1900" dirty="0" err="1"/>
              <a:t>Beguería</a:t>
            </a:r>
            <a:r>
              <a:rPr lang="es-ES" sz="1900" dirty="0"/>
              <a:t>, S., López-Moreno, J.I., 2010. A </a:t>
            </a:r>
            <a:r>
              <a:rPr lang="es-ES" sz="1900" dirty="0" err="1"/>
              <a:t>Multiscalar</a:t>
            </a:r>
            <a:r>
              <a:rPr lang="es-ES" sz="1900" dirty="0"/>
              <a:t> </a:t>
            </a:r>
            <a:r>
              <a:rPr lang="es-ES" sz="1900" dirty="0" err="1"/>
              <a:t>Drought</a:t>
            </a:r>
            <a:r>
              <a:rPr lang="es-ES" sz="1900" dirty="0"/>
              <a:t> </a:t>
            </a:r>
            <a:r>
              <a:rPr lang="es-ES" sz="1900" dirty="0" err="1"/>
              <a:t>Index</a:t>
            </a:r>
            <a:r>
              <a:rPr lang="es-ES" sz="1900" dirty="0"/>
              <a:t> Sensitive </a:t>
            </a:r>
            <a:r>
              <a:rPr lang="es-ES" sz="1900" dirty="0" err="1"/>
              <a:t>to</a:t>
            </a:r>
            <a:r>
              <a:rPr lang="es-ES" sz="1900" dirty="0"/>
              <a:t> Global </a:t>
            </a:r>
            <a:r>
              <a:rPr lang="es-ES" sz="1900" dirty="0" err="1"/>
              <a:t>Warming</a:t>
            </a:r>
            <a:r>
              <a:rPr lang="es-ES" sz="1900" dirty="0"/>
              <a:t>: </a:t>
            </a:r>
            <a:r>
              <a:rPr lang="es-ES" sz="1900" dirty="0" err="1"/>
              <a:t>The</a:t>
            </a:r>
            <a:r>
              <a:rPr lang="es-ES" sz="1900" dirty="0"/>
              <a:t> </a:t>
            </a:r>
            <a:r>
              <a:rPr lang="es-ES" sz="1900" dirty="0" err="1"/>
              <a:t>Standardized</a:t>
            </a:r>
            <a:r>
              <a:rPr lang="es-ES" sz="1900" dirty="0"/>
              <a:t> </a:t>
            </a:r>
            <a:r>
              <a:rPr lang="es-ES" sz="1900" dirty="0" err="1"/>
              <a:t>Precipitation</a:t>
            </a:r>
            <a:r>
              <a:rPr lang="es-ES" sz="1900" dirty="0"/>
              <a:t> </a:t>
            </a:r>
            <a:r>
              <a:rPr lang="es-ES" sz="1900" dirty="0" err="1"/>
              <a:t>Evapotranspiration</a:t>
            </a:r>
            <a:r>
              <a:rPr lang="es-ES" sz="1900" dirty="0"/>
              <a:t> </a:t>
            </a:r>
            <a:r>
              <a:rPr lang="es-ES" sz="1900" dirty="0" err="1"/>
              <a:t>Index</a:t>
            </a:r>
            <a:r>
              <a:rPr lang="es-ES" sz="1900" dirty="0"/>
              <a:t>. J. </a:t>
            </a:r>
            <a:r>
              <a:rPr lang="es-ES" sz="1900" dirty="0" err="1"/>
              <a:t>Clim</a:t>
            </a:r>
            <a:r>
              <a:rPr lang="es-ES" sz="1900" dirty="0"/>
              <a:t>. 23, 1696–1718. https://doi.org/10.1175/2009JCLI2909.1</a:t>
            </a:r>
          </a:p>
          <a:p>
            <a:pPr>
              <a:spcBef>
                <a:spcPts val="1800"/>
              </a:spcBef>
            </a:pPr>
            <a:r>
              <a:rPr lang="es-ES" sz="1900" dirty="0"/>
              <a:t>Zhao, A., Zhang, A., Cao, S., Liu, X., Liu, J., Cheng, D., 2018. Responses </a:t>
            </a:r>
            <a:r>
              <a:rPr lang="es-ES" sz="1900" dirty="0" err="1"/>
              <a:t>of</a:t>
            </a:r>
            <a:r>
              <a:rPr lang="es-ES" sz="1900" dirty="0"/>
              <a:t> </a:t>
            </a:r>
            <a:r>
              <a:rPr lang="es-ES" sz="1900" dirty="0" err="1"/>
              <a:t>vegetation</a:t>
            </a:r>
            <a:r>
              <a:rPr lang="es-ES" sz="1900" dirty="0"/>
              <a:t> </a:t>
            </a:r>
            <a:r>
              <a:rPr lang="es-ES" sz="1900" dirty="0" err="1"/>
              <a:t>productivity</a:t>
            </a:r>
            <a:r>
              <a:rPr lang="es-ES" sz="1900" dirty="0"/>
              <a:t> </a:t>
            </a:r>
            <a:r>
              <a:rPr lang="es-ES" sz="1900" dirty="0" err="1"/>
              <a:t>to</a:t>
            </a:r>
            <a:r>
              <a:rPr lang="es-ES" sz="1900" dirty="0"/>
              <a:t> </a:t>
            </a:r>
            <a:r>
              <a:rPr lang="es-ES" sz="1900" dirty="0" err="1"/>
              <a:t>multi-scale</a:t>
            </a:r>
            <a:r>
              <a:rPr lang="es-ES" sz="1900" dirty="0"/>
              <a:t> </a:t>
            </a:r>
            <a:r>
              <a:rPr lang="es-ES" sz="1900" dirty="0" err="1"/>
              <a:t>drought</a:t>
            </a:r>
            <a:r>
              <a:rPr lang="es-ES" sz="1900" dirty="0"/>
              <a:t> in Loess </a:t>
            </a:r>
            <a:r>
              <a:rPr lang="es-ES" sz="1900" dirty="0" err="1"/>
              <a:t>Plateau</a:t>
            </a:r>
            <a:r>
              <a:rPr lang="es-ES" sz="1900" dirty="0"/>
              <a:t>, China. Catena 163, 165–171. https://doi.org/10.1016/j.catena.2017.12.016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6842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16633" y="2862014"/>
            <a:ext cx="5985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Thank you very much for your attention</a:t>
            </a:r>
          </a:p>
        </p:txBody>
      </p:sp>
      <p:sp>
        <p:nvSpPr>
          <p:cNvPr id="3" name="12 Marcador de número de diapositiva">
            <a:extLst>
              <a:ext uri="{FF2B5EF4-FFF2-40B4-BE49-F238E27FC236}">
                <a16:creationId xmlns:a16="http://schemas.microsoft.com/office/drawing/2014/main" id="{4438BB81-B2E2-400B-8D5D-41936794A350}"/>
              </a:ext>
            </a:extLst>
          </p:cNvPr>
          <p:cNvSpPr txBox="1">
            <a:spLocks/>
          </p:cNvSpPr>
          <p:nvPr/>
        </p:nvSpPr>
        <p:spPr>
          <a:xfrm>
            <a:off x="801366" y="6356350"/>
            <a:ext cx="2641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6045-B6A5-4683-9DD4-BF9531E9E1F6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654E39-E594-4524-992E-28D6107EB683}"/>
              </a:ext>
            </a:extLst>
          </p:cNvPr>
          <p:cNvSpPr txBox="1"/>
          <p:nvPr/>
        </p:nvSpPr>
        <p:spPr>
          <a:xfrm>
            <a:off x="8238479" y="6223164"/>
            <a:ext cx="353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af.almeida@upm.es</a:t>
            </a:r>
          </a:p>
        </p:txBody>
      </p:sp>
    </p:spTree>
    <p:extLst>
      <p:ext uri="{BB962C8B-B14F-4D97-AF65-F5344CB8AC3E}">
        <p14:creationId xmlns:p14="http://schemas.microsoft.com/office/powerpoint/2010/main" val="33154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2"/>
    </mc:Choice>
    <mc:Fallback xmlns="">
      <p:transition spd="slow" advTm="9052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1_Circuit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2046</TotalTime>
  <Words>679</Words>
  <Application>Microsoft Office PowerPoint</Application>
  <PresentationFormat>Panorámica</PresentationFormat>
  <Paragraphs>53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 Math</vt:lpstr>
      <vt:lpstr>Gill Sans MT</vt:lpstr>
      <vt:lpstr>Times New Roman</vt:lpstr>
      <vt:lpstr>Tw Cen MT</vt:lpstr>
      <vt:lpstr>Verdana</vt:lpstr>
      <vt:lpstr>Circuito</vt:lpstr>
      <vt:lpstr>1_Circuito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Felipe Almeida</dc:creator>
  <cp:lastModifiedBy>ANDRES FELIPE ALMEIDA ÑAUÑAY</cp:lastModifiedBy>
  <cp:revision>262</cp:revision>
  <dcterms:created xsi:type="dcterms:W3CDTF">2020-11-17T17:09:07Z</dcterms:created>
  <dcterms:modified xsi:type="dcterms:W3CDTF">2022-05-22T17:21:02Z</dcterms:modified>
</cp:coreProperties>
</file>