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56" r:id="rId2"/>
    <p:sldId id="307" r:id="rId3"/>
    <p:sldId id="310" r:id="rId4"/>
    <p:sldId id="318" r:id="rId5"/>
    <p:sldId id="291" r:id="rId6"/>
    <p:sldId id="304" r:id="rId7"/>
    <p:sldId id="305" r:id="rId8"/>
    <p:sldId id="287" r:id="rId9"/>
    <p:sldId id="294" r:id="rId10"/>
    <p:sldId id="292" r:id="rId11"/>
    <p:sldId id="295" r:id="rId12"/>
    <p:sldId id="301" r:id="rId13"/>
    <p:sldId id="302" r:id="rId14"/>
    <p:sldId id="320" r:id="rId15"/>
    <p:sldId id="290" r:id="rId16"/>
    <p:sldId id="319" r:id="rId17"/>
    <p:sldId id="293" r:id="rId18"/>
    <p:sldId id="299" r:id="rId19"/>
    <p:sldId id="300" r:id="rId20"/>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BF8"/>
    <a:srgbClr val="00B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68"/>
    <p:restoredTop sz="78725"/>
  </p:normalViewPr>
  <p:slideViewPr>
    <p:cSldViewPr snapToGrid="0" snapToObjects="1">
      <p:cViewPr varScale="1">
        <p:scale>
          <a:sx n="77" d="100"/>
          <a:sy n="77" d="100"/>
        </p:scale>
        <p:origin x="216"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44D64-0F25-734B-9CE1-6E082B69E8C9}" type="datetimeFigureOut">
              <a:rPr lang="en-CH" smtClean="0"/>
              <a:t>24.05.22</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BD87E-3B3C-D348-AACF-266D1FA08458}" type="slidenum">
              <a:rPr lang="en-CH" smtClean="0"/>
              <a:t>‹#›</a:t>
            </a:fld>
            <a:endParaRPr lang="en-CH"/>
          </a:p>
        </p:txBody>
      </p:sp>
    </p:spTree>
    <p:extLst>
      <p:ext uri="{BB962C8B-B14F-4D97-AF65-F5344CB8AC3E}">
        <p14:creationId xmlns:p14="http://schemas.microsoft.com/office/powerpoint/2010/main" val="123050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Good evening and thank you for letting me present our project.</a:t>
            </a:r>
          </a:p>
          <a:p>
            <a:r>
              <a:rPr lang="en-CH" dirty="0"/>
              <a:t>The project I am presenting today is about the study and the correction of the bias related to satellite surface solar radiation maps. To correct the bias, </a:t>
            </a:r>
            <a:r>
              <a:rPr lang="en-GB" dirty="0"/>
              <a:t>we trained a </a:t>
            </a:r>
            <a:r>
              <a:rPr lang="en-GB" dirty="0" err="1"/>
              <a:t>spatio</a:t>
            </a:r>
            <a:r>
              <a:rPr lang="en-GB" dirty="0"/>
              <a:t> temporal neural network able to learn the bias distribution and then correct it. The first results are promising, leading to up to 30% RMSD reduction.</a:t>
            </a:r>
            <a:endParaRPr lang="en-CH" dirty="0"/>
          </a:p>
        </p:txBody>
      </p:sp>
      <p:sp>
        <p:nvSpPr>
          <p:cNvPr id="4" name="Slide Number Placeholder 3"/>
          <p:cNvSpPr>
            <a:spLocks noGrp="1"/>
          </p:cNvSpPr>
          <p:nvPr>
            <p:ph type="sldNum" sz="quarter" idx="5"/>
          </p:nvPr>
        </p:nvSpPr>
        <p:spPr/>
        <p:txBody>
          <a:bodyPr/>
          <a:lstStyle/>
          <a:p>
            <a:fld id="{1E8BD87E-3B3C-D348-AACF-266D1FA08458}" type="slidenum">
              <a:rPr lang="en-CH" smtClean="0"/>
              <a:t>1</a:t>
            </a:fld>
            <a:endParaRPr lang="en-CH"/>
          </a:p>
        </p:txBody>
      </p:sp>
    </p:spTree>
    <p:extLst>
      <p:ext uri="{BB962C8B-B14F-4D97-AF65-F5344CB8AC3E}">
        <p14:creationId xmlns:p14="http://schemas.microsoft.com/office/powerpoint/2010/main" val="2687368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whihc is defined as the ratio of the satellite measurement and the clear sky radiation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Plus the three spatial features (lon, lat and alt) and 4 time encoding features.</a:t>
            </a:r>
          </a:p>
          <a:p>
            <a:endParaRPr lang="en-CH" dirty="0"/>
          </a:p>
        </p:txBody>
      </p:sp>
      <p:sp>
        <p:nvSpPr>
          <p:cNvPr id="4" name="Slide Number Placeholder 3"/>
          <p:cNvSpPr>
            <a:spLocks noGrp="1"/>
          </p:cNvSpPr>
          <p:nvPr>
            <p:ph type="sldNum" sz="quarter" idx="5"/>
          </p:nvPr>
        </p:nvSpPr>
        <p:spPr/>
        <p:txBody>
          <a:bodyPr/>
          <a:lstStyle/>
          <a:p>
            <a:fld id="{1E8BD87E-3B3C-D348-AACF-266D1FA08458}" type="slidenum">
              <a:rPr lang="en-CH" smtClean="0"/>
              <a:t>10</a:t>
            </a:fld>
            <a:endParaRPr lang="en-CH"/>
          </a:p>
        </p:txBody>
      </p:sp>
    </p:spTree>
    <p:extLst>
      <p:ext uri="{BB962C8B-B14F-4D97-AF65-F5344CB8AC3E}">
        <p14:creationId xmlns:p14="http://schemas.microsoft.com/office/powerpoint/2010/main" val="2866581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The modelization of the regression problem for the two datasets is almost the same, the only difference is that we do not have the KI for SARAH-2 at the moment.</a:t>
            </a:r>
          </a:p>
        </p:txBody>
      </p:sp>
      <p:sp>
        <p:nvSpPr>
          <p:cNvPr id="4" name="Slide Number Placeholder 3"/>
          <p:cNvSpPr>
            <a:spLocks noGrp="1"/>
          </p:cNvSpPr>
          <p:nvPr>
            <p:ph type="sldNum" sz="quarter" idx="5"/>
          </p:nvPr>
        </p:nvSpPr>
        <p:spPr/>
        <p:txBody>
          <a:bodyPr/>
          <a:lstStyle/>
          <a:p>
            <a:fld id="{1E8BD87E-3B3C-D348-AACF-266D1FA08458}" type="slidenum">
              <a:rPr lang="en-CH" smtClean="0"/>
              <a:t>11</a:t>
            </a:fld>
            <a:endParaRPr lang="en-CH"/>
          </a:p>
        </p:txBody>
      </p:sp>
    </p:spTree>
    <p:extLst>
      <p:ext uri="{BB962C8B-B14F-4D97-AF65-F5344CB8AC3E}">
        <p14:creationId xmlns:p14="http://schemas.microsoft.com/office/powerpoint/2010/main" val="3072783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Now some results, in this map we can see all the ground stations, the small blue dots are the staion used as training set. The orange ones used for the validation and the bigger dots represent the test set. Train, validation and test sets are all represented by different time periods. For the test set we can see the percentages of rmsd reduction, the results are satisfactory, in fact the model can learn the spatio-temporal distribution of the bias and reduce it by up to more than 30% and 18 % for HelioSat and HelioMont respectively</a:t>
            </a:r>
          </a:p>
        </p:txBody>
      </p:sp>
      <p:sp>
        <p:nvSpPr>
          <p:cNvPr id="4" name="Slide Number Placeholder 3"/>
          <p:cNvSpPr>
            <a:spLocks noGrp="1"/>
          </p:cNvSpPr>
          <p:nvPr>
            <p:ph type="sldNum" sz="quarter" idx="5"/>
          </p:nvPr>
        </p:nvSpPr>
        <p:spPr/>
        <p:txBody>
          <a:bodyPr/>
          <a:lstStyle/>
          <a:p>
            <a:fld id="{1E8BD87E-3B3C-D348-AACF-266D1FA08458}" type="slidenum">
              <a:rPr lang="en-CH" smtClean="0"/>
              <a:t>12</a:t>
            </a:fld>
            <a:endParaRPr lang="en-CH"/>
          </a:p>
        </p:txBody>
      </p:sp>
    </p:spTree>
    <p:extLst>
      <p:ext uri="{BB962C8B-B14F-4D97-AF65-F5344CB8AC3E}">
        <p14:creationId xmlns:p14="http://schemas.microsoft.com/office/powerpoint/2010/main" val="1351937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We also analyzed the importance of the different features. For both datasets the most important features are the satellite radiation value, the solar zenith angle and the altitude.</a:t>
            </a:r>
          </a:p>
          <a:p>
            <a:endParaRPr lang="en-CH" dirty="0"/>
          </a:p>
          <a:p>
            <a:r>
              <a:rPr lang="en-CH" dirty="0"/>
              <a:t>explain a bit what a feature importance is (use regressors)</a:t>
            </a:r>
          </a:p>
        </p:txBody>
      </p:sp>
      <p:sp>
        <p:nvSpPr>
          <p:cNvPr id="4" name="Slide Number Placeholder 3"/>
          <p:cNvSpPr>
            <a:spLocks noGrp="1"/>
          </p:cNvSpPr>
          <p:nvPr>
            <p:ph type="sldNum" sz="quarter" idx="5"/>
          </p:nvPr>
        </p:nvSpPr>
        <p:spPr/>
        <p:txBody>
          <a:bodyPr/>
          <a:lstStyle/>
          <a:p>
            <a:fld id="{1E8BD87E-3B3C-D348-AACF-266D1FA08458}" type="slidenum">
              <a:rPr lang="en-CH" smtClean="0"/>
              <a:t>13</a:t>
            </a:fld>
            <a:endParaRPr lang="en-CH"/>
          </a:p>
        </p:txBody>
      </p:sp>
    </p:spTree>
    <p:extLst>
      <p:ext uri="{BB962C8B-B14F-4D97-AF65-F5344CB8AC3E}">
        <p14:creationId xmlns:p14="http://schemas.microsoft.com/office/powerpoint/2010/main" val="2804841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Thank you for your attention. </a:t>
            </a:r>
          </a:p>
          <a:p>
            <a:endParaRPr lang="en-CH" dirty="0"/>
          </a:p>
          <a:p>
            <a:r>
              <a:rPr lang="en-CH" dirty="0"/>
              <a:t>NOTES: </a:t>
            </a:r>
          </a:p>
          <a:p>
            <a:r>
              <a:rPr lang="en-CH" dirty="0"/>
              <a:t>- geostationary satellite of METEOSAT 2nd GENERATION satellites.</a:t>
            </a:r>
          </a:p>
          <a:p>
            <a:r>
              <a:rPr lang="en-CH" dirty="0"/>
              <a:t>- radiative transfer algorithms that converts the satellite images</a:t>
            </a:r>
          </a:p>
          <a:p>
            <a:r>
              <a:rPr lang="en-CH" dirty="0"/>
              <a:t>- change radiative transfer with algorithm that changes the </a:t>
            </a:r>
          </a:p>
        </p:txBody>
      </p:sp>
      <p:sp>
        <p:nvSpPr>
          <p:cNvPr id="4" name="Slide Number Placeholder 3"/>
          <p:cNvSpPr>
            <a:spLocks noGrp="1"/>
          </p:cNvSpPr>
          <p:nvPr>
            <p:ph type="sldNum" sz="quarter" idx="5"/>
          </p:nvPr>
        </p:nvSpPr>
        <p:spPr/>
        <p:txBody>
          <a:bodyPr/>
          <a:lstStyle/>
          <a:p>
            <a:fld id="{1E8BD87E-3B3C-D348-AACF-266D1FA08458}" type="slidenum">
              <a:rPr lang="en-CH" smtClean="0"/>
              <a:t>14</a:t>
            </a:fld>
            <a:endParaRPr lang="en-CH"/>
          </a:p>
        </p:txBody>
      </p:sp>
    </p:spTree>
    <p:extLst>
      <p:ext uri="{BB962C8B-B14F-4D97-AF65-F5344CB8AC3E}">
        <p14:creationId xmlns:p14="http://schemas.microsoft.com/office/powerpoint/2010/main" val="241536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The main results of this project are the followings. First, a study on the bias of the satellite intra-hourly measurements of the satellite maps indicate a strong relationship between the altitude of the considered location and the magnitude of the bias. In order to reduce the magnitude of the satellite-derived maps bias we present a spatio-temporal modelization of the problem where a deep-learning regressor model is used to predict the bias for unseen locations and timestamps. This modelization permits to use our model as a post-processing technique directly on the satellite-based maps which differ from what was mostly done in literature. The results of the proposed approach are promising, leading to up to 30% RMSD reduction for the HelioSat algorithm and up to 18% for HelioMont algorithm.</a:t>
            </a:r>
          </a:p>
          <a:p>
            <a:endParaRPr lang="en-CH" dirty="0"/>
          </a:p>
          <a:p>
            <a:r>
              <a:rPr lang="en-CH" dirty="0"/>
              <a:t>Don’t write key points, just use map of switzerland with instruments used. Show instruments.</a:t>
            </a:r>
          </a:p>
          <a:p>
            <a:r>
              <a:rPr lang="en-CH" dirty="0"/>
              <a:t>More time on the set up (no text)</a:t>
            </a:r>
          </a:p>
          <a:p>
            <a:r>
              <a:rPr lang="en-CH" dirty="0"/>
              <a:t>SMN run by swiss weather service</a:t>
            </a:r>
          </a:p>
          <a:p>
            <a:r>
              <a:rPr lang="en-CH" dirty="0"/>
              <a:t>Reduce the info in the slide (no time encoding, just few words on feature importance)</a:t>
            </a:r>
          </a:p>
          <a:p>
            <a:r>
              <a:rPr lang="en-CH" dirty="0"/>
              <a:t>Last slide: name and contact details</a:t>
            </a:r>
          </a:p>
          <a:p>
            <a:r>
              <a:rPr lang="en-CH" dirty="0"/>
              <a:t>Speak slower on the results </a:t>
            </a:r>
          </a:p>
        </p:txBody>
      </p:sp>
      <p:sp>
        <p:nvSpPr>
          <p:cNvPr id="4" name="Slide Number Placeholder 3"/>
          <p:cNvSpPr>
            <a:spLocks noGrp="1"/>
          </p:cNvSpPr>
          <p:nvPr>
            <p:ph type="sldNum" sz="quarter" idx="5"/>
          </p:nvPr>
        </p:nvSpPr>
        <p:spPr/>
        <p:txBody>
          <a:bodyPr/>
          <a:lstStyle/>
          <a:p>
            <a:fld id="{1E8BD87E-3B3C-D348-AACF-266D1FA08458}" type="slidenum">
              <a:rPr lang="en-CH" smtClean="0"/>
              <a:t>15</a:t>
            </a:fld>
            <a:endParaRPr lang="en-CH"/>
          </a:p>
        </p:txBody>
      </p:sp>
    </p:spTree>
    <p:extLst>
      <p:ext uri="{BB962C8B-B14F-4D97-AF65-F5344CB8AC3E}">
        <p14:creationId xmlns:p14="http://schemas.microsoft.com/office/powerpoint/2010/main" val="1363148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Plus sinusoidal time encoding features, inspired by the positional encoding procedure. sin and cosine functions are used to model the yearly and daily seasonalities. Moreover, we used three spatial features, which are the topografical coordinates and altitude</a:t>
            </a:r>
          </a:p>
        </p:txBody>
      </p:sp>
      <p:sp>
        <p:nvSpPr>
          <p:cNvPr id="4" name="Slide Number Placeholder 3"/>
          <p:cNvSpPr>
            <a:spLocks noGrp="1"/>
          </p:cNvSpPr>
          <p:nvPr>
            <p:ph type="sldNum" sz="quarter" idx="5"/>
          </p:nvPr>
        </p:nvSpPr>
        <p:spPr/>
        <p:txBody>
          <a:bodyPr/>
          <a:lstStyle/>
          <a:p>
            <a:fld id="{1E8BD87E-3B3C-D348-AACF-266D1FA08458}" type="slidenum">
              <a:rPr lang="en-CH" smtClean="0"/>
              <a:t>17</a:t>
            </a:fld>
            <a:endParaRPr lang="en-CH"/>
          </a:p>
        </p:txBody>
      </p:sp>
    </p:spTree>
    <p:extLst>
      <p:ext uri="{BB962C8B-B14F-4D97-AF65-F5344CB8AC3E}">
        <p14:creationId xmlns:p14="http://schemas.microsoft.com/office/powerpoint/2010/main" val="68626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Now some results, here we can see the RMSD of the test set: 20 stations are randomly sampled. As test periods we chose 6 weeks comprehending the cloudiest and sunniest days of 2018.</a:t>
            </a:r>
          </a:p>
          <a:p>
            <a:endParaRPr lang="en-CH" dirty="0"/>
          </a:p>
          <a:p>
            <a:endParaRPr lang="en-CH" dirty="0"/>
          </a:p>
          <a:p>
            <a:r>
              <a:rPr lang="en-CH" dirty="0"/>
              <a:t>We can see again that the bias magnitude is higher for higher located stations.</a:t>
            </a:r>
          </a:p>
        </p:txBody>
      </p:sp>
      <p:sp>
        <p:nvSpPr>
          <p:cNvPr id="4" name="Slide Number Placeholder 3"/>
          <p:cNvSpPr>
            <a:spLocks noGrp="1"/>
          </p:cNvSpPr>
          <p:nvPr>
            <p:ph type="sldNum" sz="quarter" idx="5"/>
          </p:nvPr>
        </p:nvSpPr>
        <p:spPr/>
        <p:txBody>
          <a:bodyPr/>
          <a:lstStyle/>
          <a:p>
            <a:fld id="{1E8BD87E-3B3C-D348-AACF-266D1FA08458}" type="slidenum">
              <a:rPr lang="en-CH" smtClean="0"/>
              <a:t>18</a:t>
            </a:fld>
            <a:endParaRPr lang="en-CH"/>
          </a:p>
        </p:txBody>
      </p:sp>
    </p:spTree>
    <p:extLst>
      <p:ext uri="{BB962C8B-B14F-4D97-AF65-F5344CB8AC3E}">
        <p14:creationId xmlns:p14="http://schemas.microsoft.com/office/powerpoint/2010/main" val="3503779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And now the bias values after the correction.</a:t>
            </a:r>
          </a:p>
        </p:txBody>
      </p:sp>
      <p:sp>
        <p:nvSpPr>
          <p:cNvPr id="4" name="Slide Number Placeholder 3"/>
          <p:cNvSpPr>
            <a:spLocks noGrp="1"/>
          </p:cNvSpPr>
          <p:nvPr>
            <p:ph type="sldNum" sz="quarter" idx="5"/>
          </p:nvPr>
        </p:nvSpPr>
        <p:spPr/>
        <p:txBody>
          <a:bodyPr/>
          <a:lstStyle/>
          <a:p>
            <a:fld id="{1E8BD87E-3B3C-D348-AACF-266D1FA08458}" type="slidenum">
              <a:rPr lang="en-CH" smtClean="0"/>
              <a:t>19</a:t>
            </a:fld>
            <a:endParaRPr lang="en-CH"/>
          </a:p>
        </p:txBody>
      </p:sp>
    </p:spTree>
    <p:extLst>
      <p:ext uri="{BB962C8B-B14F-4D97-AF65-F5344CB8AC3E}">
        <p14:creationId xmlns:p14="http://schemas.microsoft.com/office/powerpoint/2010/main" val="78153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So, the solar radiation maps are retrieved by a geostationary satellite as shown in the picture, in our case the METEOSAT 2nd generation. It scans the same part of the surface of the earth every 15 minutes.</a:t>
            </a:r>
          </a:p>
        </p:txBody>
      </p:sp>
      <p:sp>
        <p:nvSpPr>
          <p:cNvPr id="4" name="Slide Number Placeholder 3"/>
          <p:cNvSpPr>
            <a:spLocks noGrp="1"/>
          </p:cNvSpPr>
          <p:nvPr>
            <p:ph type="sldNum" sz="quarter" idx="5"/>
          </p:nvPr>
        </p:nvSpPr>
        <p:spPr/>
        <p:txBody>
          <a:bodyPr/>
          <a:lstStyle/>
          <a:p>
            <a:fld id="{1E8BD87E-3B3C-D348-AACF-266D1FA08458}" type="slidenum">
              <a:rPr lang="en-CH" smtClean="0"/>
              <a:t>2</a:t>
            </a:fld>
            <a:endParaRPr lang="en-CH"/>
          </a:p>
        </p:txBody>
      </p:sp>
    </p:spTree>
    <p:extLst>
      <p:ext uri="{BB962C8B-B14F-4D97-AF65-F5344CB8AC3E}">
        <p14:creationId xmlns:p14="http://schemas.microsoft.com/office/powerpoint/2010/main" val="125775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The satellite scans are then processed to derive the surface radiation. Here an exemple, in our project we will focus on the Swiss area (bounded in black). Since the global radiation maps are computed by radiative transfer algorithms, we will analyze and discuss HelioSat SARAH2 and HelioMont, there can be some systematic bias on the maps. To find and solve this problem we make use of meteorological stations of the swiss national weather service</a:t>
            </a:r>
          </a:p>
        </p:txBody>
      </p:sp>
      <p:sp>
        <p:nvSpPr>
          <p:cNvPr id="4" name="Slide Number Placeholder 3"/>
          <p:cNvSpPr>
            <a:spLocks noGrp="1"/>
          </p:cNvSpPr>
          <p:nvPr>
            <p:ph type="sldNum" sz="quarter" idx="5"/>
          </p:nvPr>
        </p:nvSpPr>
        <p:spPr/>
        <p:txBody>
          <a:bodyPr/>
          <a:lstStyle/>
          <a:p>
            <a:fld id="{1E8BD87E-3B3C-D348-AACF-266D1FA08458}" type="slidenum">
              <a:rPr lang="en-CH" smtClean="0"/>
              <a:t>3</a:t>
            </a:fld>
            <a:endParaRPr lang="en-CH"/>
          </a:p>
        </p:txBody>
      </p:sp>
    </p:spTree>
    <p:extLst>
      <p:ext uri="{BB962C8B-B14F-4D97-AF65-F5344CB8AC3E}">
        <p14:creationId xmlns:p14="http://schemas.microsoft.com/office/powerpoint/2010/main" val="256404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The satellite measurements are so compared to ground measurements. Meteorological stations have pyranometers (right side picture) which measure the amount of radiation. They are more accurate wrt to the satellite, so we use the ground measurements as ground truth for our study. So the satellite measurement are compared with the station pixel by pixel. The aim is to model the problem in order to correct the bias on pixels not having a ground station.</a:t>
            </a:r>
          </a:p>
        </p:txBody>
      </p:sp>
      <p:sp>
        <p:nvSpPr>
          <p:cNvPr id="4" name="Slide Number Placeholder 3"/>
          <p:cNvSpPr>
            <a:spLocks noGrp="1"/>
          </p:cNvSpPr>
          <p:nvPr>
            <p:ph type="sldNum" sz="quarter" idx="5"/>
          </p:nvPr>
        </p:nvSpPr>
        <p:spPr/>
        <p:txBody>
          <a:bodyPr/>
          <a:lstStyle/>
          <a:p>
            <a:fld id="{1E8BD87E-3B3C-D348-AACF-266D1FA08458}" type="slidenum">
              <a:rPr lang="en-CH" smtClean="0"/>
              <a:t>4</a:t>
            </a:fld>
            <a:endParaRPr lang="en-CH"/>
          </a:p>
        </p:txBody>
      </p:sp>
    </p:spTree>
    <p:extLst>
      <p:ext uri="{BB962C8B-B14F-4D97-AF65-F5344CB8AC3E}">
        <p14:creationId xmlns:p14="http://schemas.microsoft.com/office/powerpoint/2010/main" val="243123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Let’s formailize it.</a:t>
            </a:r>
          </a:p>
          <a:p>
            <a:r>
              <a:rPr lang="en-CH" dirty="0"/>
              <a:t>The bias is inteded to be the difference between the satellite and the pyranometers measurements.</a:t>
            </a:r>
          </a:p>
        </p:txBody>
      </p:sp>
      <p:sp>
        <p:nvSpPr>
          <p:cNvPr id="4" name="Slide Number Placeholder 3"/>
          <p:cNvSpPr>
            <a:spLocks noGrp="1"/>
          </p:cNvSpPr>
          <p:nvPr>
            <p:ph type="sldNum" sz="quarter" idx="5"/>
          </p:nvPr>
        </p:nvSpPr>
        <p:spPr/>
        <p:txBody>
          <a:bodyPr/>
          <a:lstStyle/>
          <a:p>
            <a:fld id="{1E8BD87E-3B3C-D348-AACF-266D1FA08458}" type="slidenum">
              <a:rPr lang="en-CH" smtClean="0"/>
              <a:t>5</a:t>
            </a:fld>
            <a:endParaRPr lang="en-CH"/>
          </a:p>
        </p:txBody>
      </p:sp>
    </p:spTree>
    <p:extLst>
      <p:ext uri="{BB962C8B-B14F-4D97-AF65-F5344CB8AC3E}">
        <p14:creationId xmlns:p14="http://schemas.microsoft.com/office/powerpoint/2010/main" val="13915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The space is modeled using longitude latitude and altitude. The time ,instead ,is modeled using synusoidal time encoding features. The aim is to capture daily and yearly seasonalities in the bias distribution.</a:t>
            </a:r>
          </a:p>
        </p:txBody>
      </p:sp>
      <p:sp>
        <p:nvSpPr>
          <p:cNvPr id="4" name="Slide Number Placeholder 3"/>
          <p:cNvSpPr>
            <a:spLocks noGrp="1"/>
          </p:cNvSpPr>
          <p:nvPr>
            <p:ph type="sldNum" sz="quarter" idx="5"/>
          </p:nvPr>
        </p:nvSpPr>
        <p:spPr/>
        <p:txBody>
          <a:bodyPr/>
          <a:lstStyle/>
          <a:p>
            <a:fld id="{1E8BD87E-3B3C-D348-AACF-266D1FA08458}" type="slidenum">
              <a:rPr lang="en-CH" smtClean="0"/>
              <a:t>6</a:t>
            </a:fld>
            <a:endParaRPr lang="en-CH"/>
          </a:p>
        </p:txBody>
      </p:sp>
    </p:spTree>
    <p:extLst>
      <p:ext uri="{BB962C8B-B14F-4D97-AF65-F5344CB8AC3E}">
        <p14:creationId xmlns:p14="http://schemas.microsoft.com/office/powerpoint/2010/main" val="308424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The final goal is the minimization of the sum of squared biases.</a:t>
            </a:r>
          </a:p>
        </p:txBody>
      </p:sp>
      <p:sp>
        <p:nvSpPr>
          <p:cNvPr id="4" name="Slide Number Placeholder 3"/>
          <p:cNvSpPr>
            <a:spLocks noGrp="1"/>
          </p:cNvSpPr>
          <p:nvPr>
            <p:ph type="sldNum" sz="quarter" idx="5"/>
          </p:nvPr>
        </p:nvSpPr>
        <p:spPr/>
        <p:txBody>
          <a:bodyPr/>
          <a:lstStyle/>
          <a:p>
            <a:fld id="{1E8BD87E-3B3C-D348-AACF-266D1FA08458}" type="slidenum">
              <a:rPr lang="en-CH" smtClean="0"/>
              <a:t>7</a:t>
            </a:fld>
            <a:endParaRPr lang="en-CH"/>
          </a:p>
        </p:txBody>
      </p:sp>
    </p:spTree>
    <p:extLst>
      <p:ext uri="{BB962C8B-B14F-4D97-AF65-F5344CB8AC3E}">
        <p14:creationId xmlns:p14="http://schemas.microsoft.com/office/powerpoint/2010/main" val="73722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Now we can see the Mean Bias Deviation and the Root Mean Squared Deviation of the bias for all the 133 ground stations of the SMN for two satellite datasets. The bigger the dots the higher are the ground stations located. Clearly there is an increase of the bias magnitude (RMSD) with the increase of the altude represented by dot size. The values showed are averaged over all timestamps available for 2018 and nighttime values are not considered. In general, HelioMont performs better in higher locations as described in the paper of Castelli et al., 2014. In fact the Pearson correlation for HelioMont is lower.</a:t>
            </a:r>
          </a:p>
          <a:p>
            <a:endParaRPr lang="en-CH" dirty="0"/>
          </a:p>
          <a:p>
            <a:r>
              <a:rPr lang="en-CH" dirty="0"/>
              <a:t>the bias strongly increases ith altitude</a:t>
            </a:r>
          </a:p>
          <a:p>
            <a:r>
              <a:rPr lang="en-CH" dirty="0"/>
              <a:t>large errors, note the magnitude, </a:t>
            </a:r>
          </a:p>
        </p:txBody>
      </p:sp>
      <p:sp>
        <p:nvSpPr>
          <p:cNvPr id="4" name="Slide Number Placeholder 3"/>
          <p:cNvSpPr>
            <a:spLocks noGrp="1"/>
          </p:cNvSpPr>
          <p:nvPr>
            <p:ph type="sldNum" sz="quarter" idx="5"/>
          </p:nvPr>
        </p:nvSpPr>
        <p:spPr/>
        <p:txBody>
          <a:bodyPr/>
          <a:lstStyle/>
          <a:p>
            <a:fld id="{1E8BD87E-3B3C-D348-AACF-266D1FA08458}" type="slidenum">
              <a:rPr lang="en-CH" smtClean="0"/>
              <a:t>8</a:t>
            </a:fld>
            <a:endParaRPr lang="en-CH"/>
          </a:p>
        </p:txBody>
      </p:sp>
    </p:spTree>
    <p:extLst>
      <p:ext uri="{BB962C8B-B14F-4D97-AF65-F5344CB8AC3E}">
        <p14:creationId xmlns:p14="http://schemas.microsoft.com/office/powerpoint/2010/main" val="1007071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This is our general modelization of the problem. We intend to predict the bias value given a set of features. The predicted bias is then subtracted from the maps to solve the minimization probelm. </a:t>
            </a:r>
          </a:p>
          <a:p>
            <a:r>
              <a:rPr lang="en-CH" dirty="0"/>
              <a:t>The features are:</a:t>
            </a:r>
          </a:p>
          <a:p>
            <a:r>
              <a:rPr lang="en-CH" dirty="0"/>
              <a:t>- the satellite measurement</a:t>
            </a:r>
          </a:p>
          <a:p>
            <a:r>
              <a:rPr lang="en-CH" dirty="0"/>
              <a:t>- solar zenith angle</a:t>
            </a:r>
          </a:p>
          <a:p>
            <a:r>
              <a:rPr lang="en-CH" dirty="0"/>
              <a:t>- clear-sky index</a:t>
            </a:r>
          </a:p>
        </p:txBody>
      </p:sp>
      <p:sp>
        <p:nvSpPr>
          <p:cNvPr id="4" name="Slide Number Placeholder 3"/>
          <p:cNvSpPr>
            <a:spLocks noGrp="1"/>
          </p:cNvSpPr>
          <p:nvPr>
            <p:ph type="sldNum" sz="quarter" idx="5"/>
          </p:nvPr>
        </p:nvSpPr>
        <p:spPr/>
        <p:txBody>
          <a:bodyPr/>
          <a:lstStyle/>
          <a:p>
            <a:fld id="{1E8BD87E-3B3C-D348-AACF-266D1FA08458}" type="slidenum">
              <a:rPr lang="en-CH" smtClean="0"/>
              <a:t>9</a:t>
            </a:fld>
            <a:endParaRPr lang="en-CH"/>
          </a:p>
        </p:txBody>
      </p:sp>
    </p:spTree>
    <p:extLst>
      <p:ext uri="{BB962C8B-B14F-4D97-AF65-F5344CB8AC3E}">
        <p14:creationId xmlns:p14="http://schemas.microsoft.com/office/powerpoint/2010/main" val="282748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368C-07D6-7E41-9AE2-B5C8F210B9A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41066E27-46BE-C54D-8B6B-FD2494560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A6728653-A51B-8F4C-A989-6F26B4D779DA}"/>
              </a:ext>
            </a:extLst>
          </p:cNvPr>
          <p:cNvSpPr>
            <a:spLocks noGrp="1"/>
          </p:cNvSpPr>
          <p:nvPr>
            <p:ph type="dt" sz="half" idx="10"/>
          </p:nvPr>
        </p:nvSpPr>
        <p:spPr/>
        <p:txBody>
          <a:bodyPr/>
          <a:lstStyle/>
          <a:p>
            <a:fld id="{36BF801D-46A6-C54C-8ECD-BD19AE78BC58}" type="datetime1">
              <a:rPr lang="de-CH" smtClean="0"/>
              <a:t>24.05.22</a:t>
            </a:fld>
            <a:endParaRPr lang="en-CH"/>
          </a:p>
        </p:txBody>
      </p:sp>
      <p:sp>
        <p:nvSpPr>
          <p:cNvPr id="5" name="Footer Placeholder 4">
            <a:extLst>
              <a:ext uri="{FF2B5EF4-FFF2-40B4-BE49-F238E27FC236}">
                <a16:creationId xmlns:a16="http://schemas.microsoft.com/office/drawing/2014/main" id="{EF62140A-6016-794E-A510-6988854DF95D}"/>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8951688D-6ACC-4843-A365-54EDD068E86F}"/>
              </a:ext>
            </a:extLst>
          </p:cNvPr>
          <p:cNvSpPr>
            <a:spLocks noGrp="1"/>
          </p:cNvSpPr>
          <p:nvPr>
            <p:ph type="sldNum" sz="quarter" idx="12"/>
          </p:nvPr>
        </p:nvSpPr>
        <p:spPr/>
        <p:txBody>
          <a:bodyPr/>
          <a:lstStyle/>
          <a:p>
            <a:fld id="{4091D468-9D7F-C04B-B525-26F4C104AD2D}" type="slidenum">
              <a:rPr lang="en-CH" smtClean="0"/>
              <a:t>‹#›</a:t>
            </a:fld>
            <a:endParaRPr lang="en-CH"/>
          </a:p>
        </p:txBody>
      </p:sp>
    </p:spTree>
    <p:extLst>
      <p:ext uri="{BB962C8B-B14F-4D97-AF65-F5344CB8AC3E}">
        <p14:creationId xmlns:p14="http://schemas.microsoft.com/office/powerpoint/2010/main" val="291646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C3D1-A537-8C4C-A8C7-D0DBE21DF287}"/>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D2BC66DA-58AD-564A-8DFB-1CB8AA4B9D4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C729109D-015D-F94F-B244-1E3AB64DA2B4}"/>
              </a:ext>
            </a:extLst>
          </p:cNvPr>
          <p:cNvSpPr>
            <a:spLocks noGrp="1"/>
          </p:cNvSpPr>
          <p:nvPr>
            <p:ph type="dt" sz="half" idx="10"/>
          </p:nvPr>
        </p:nvSpPr>
        <p:spPr/>
        <p:txBody>
          <a:bodyPr/>
          <a:lstStyle/>
          <a:p>
            <a:fld id="{FECB5EC5-39CB-5445-A6DC-0F3182827647}" type="datetime1">
              <a:rPr lang="de-CH" smtClean="0"/>
              <a:t>24.05.22</a:t>
            </a:fld>
            <a:endParaRPr lang="en-CH"/>
          </a:p>
        </p:txBody>
      </p:sp>
      <p:sp>
        <p:nvSpPr>
          <p:cNvPr id="5" name="Footer Placeholder 4">
            <a:extLst>
              <a:ext uri="{FF2B5EF4-FFF2-40B4-BE49-F238E27FC236}">
                <a16:creationId xmlns:a16="http://schemas.microsoft.com/office/drawing/2014/main" id="{18573EDF-DACE-A34B-B42B-F27E53C8818E}"/>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2C2D20A9-6DDE-9547-A70B-C4576BD0E609}"/>
              </a:ext>
            </a:extLst>
          </p:cNvPr>
          <p:cNvSpPr>
            <a:spLocks noGrp="1"/>
          </p:cNvSpPr>
          <p:nvPr>
            <p:ph type="sldNum" sz="quarter" idx="12"/>
          </p:nvPr>
        </p:nvSpPr>
        <p:spPr/>
        <p:txBody>
          <a:bodyPr/>
          <a:lstStyle/>
          <a:p>
            <a:fld id="{4091D468-9D7F-C04B-B525-26F4C104AD2D}" type="slidenum">
              <a:rPr lang="en-CH" smtClean="0"/>
              <a:t>‹#›</a:t>
            </a:fld>
            <a:endParaRPr lang="en-CH"/>
          </a:p>
        </p:txBody>
      </p:sp>
    </p:spTree>
    <p:extLst>
      <p:ext uri="{BB962C8B-B14F-4D97-AF65-F5344CB8AC3E}">
        <p14:creationId xmlns:p14="http://schemas.microsoft.com/office/powerpoint/2010/main" val="356767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F65618-F597-1747-86DB-72AE806A07D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17783F59-F92B-7549-92EA-2B8AE55E21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DF678AFC-621B-BA43-9274-702635FE8D56}"/>
              </a:ext>
            </a:extLst>
          </p:cNvPr>
          <p:cNvSpPr>
            <a:spLocks noGrp="1"/>
          </p:cNvSpPr>
          <p:nvPr>
            <p:ph type="dt" sz="half" idx="10"/>
          </p:nvPr>
        </p:nvSpPr>
        <p:spPr/>
        <p:txBody>
          <a:bodyPr/>
          <a:lstStyle/>
          <a:p>
            <a:fld id="{CF914AAF-5D17-C34F-9381-1B3BFFCF7B40}" type="datetime1">
              <a:rPr lang="de-CH" smtClean="0"/>
              <a:t>24.05.22</a:t>
            </a:fld>
            <a:endParaRPr lang="en-CH"/>
          </a:p>
        </p:txBody>
      </p:sp>
      <p:sp>
        <p:nvSpPr>
          <p:cNvPr id="5" name="Footer Placeholder 4">
            <a:extLst>
              <a:ext uri="{FF2B5EF4-FFF2-40B4-BE49-F238E27FC236}">
                <a16:creationId xmlns:a16="http://schemas.microsoft.com/office/drawing/2014/main" id="{3C1D4E47-46AA-DF4C-AC25-C13A0BE1ADA2}"/>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C6E858A0-E1C5-3E45-8CB7-E983984BEA89}"/>
              </a:ext>
            </a:extLst>
          </p:cNvPr>
          <p:cNvSpPr>
            <a:spLocks noGrp="1"/>
          </p:cNvSpPr>
          <p:nvPr>
            <p:ph type="sldNum" sz="quarter" idx="12"/>
          </p:nvPr>
        </p:nvSpPr>
        <p:spPr/>
        <p:txBody>
          <a:bodyPr/>
          <a:lstStyle/>
          <a:p>
            <a:fld id="{4091D468-9D7F-C04B-B525-26F4C104AD2D}" type="slidenum">
              <a:rPr lang="en-CH" smtClean="0"/>
              <a:t>‹#›</a:t>
            </a:fld>
            <a:endParaRPr lang="en-CH"/>
          </a:p>
        </p:txBody>
      </p:sp>
    </p:spTree>
    <p:extLst>
      <p:ext uri="{BB962C8B-B14F-4D97-AF65-F5344CB8AC3E}">
        <p14:creationId xmlns:p14="http://schemas.microsoft.com/office/powerpoint/2010/main" val="17816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40059-58DC-3248-8635-CE9CB5D41A5F}"/>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8F279BFC-2D97-CC4B-822A-FA01DD66AC2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195D1957-A963-FF44-8203-408E2A921648}"/>
              </a:ext>
            </a:extLst>
          </p:cNvPr>
          <p:cNvSpPr>
            <a:spLocks noGrp="1"/>
          </p:cNvSpPr>
          <p:nvPr>
            <p:ph type="dt" sz="half" idx="10"/>
          </p:nvPr>
        </p:nvSpPr>
        <p:spPr/>
        <p:txBody>
          <a:bodyPr/>
          <a:lstStyle/>
          <a:p>
            <a:fld id="{4FDEB269-7724-0042-AED3-D008F264A7CB}" type="datetime1">
              <a:rPr lang="de-CH" smtClean="0"/>
              <a:t>24.05.22</a:t>
            </a:fld>
            <a:endParaRPr lang="en-CH"/>
          </a:p>
        </p:txBody>
      </p:sp>
      <p:sp>
        <p:nvSpPr>
          <p:cNvPr id="5" name="Footer Placeholder 4">
            <a:extLst>
              <a:ext uri="{FF2B5EF4-FFF2-40B4-BE49-F238E27FC236}">
                <a16:creationId xmlns:a16="http://schemas.microsoft.com/office/drawing/2014/main" id="{6B869AE7-2038-7643-9316-35A8123BD6E3}"/>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C45B7CD4-796A-5F48-94E3-98188BCA0C01}"/>
              </a:ext>
            </a:extLst>
          </p:cNvPr>
          <p:cNvSpPr>
            <a:spLocks noGrp="1"/>
          </p:cNvSpPr>
          <p:nvPr>
            <p:ph type="sldNum" sz="quarter" idx="12"/>
          </p:nvPr>
        </p:nvSpPr>
        <p:spPr/>
        <p:txBody>
          <a:bodyPr/>
          <a:lstStyle/>
          <a:p>
            <a:fld id="{4091D468-9D7F-C04B-B525-26F4C104AD2D}" type="slidenum">
              <a:rPr lang="en-CH" smtClean="0"/>
              <a:t>‹#›</a:t>
            </a:fld>
            <a:endParaRPr lang="en-CH"/>
          </a:p>
        </p:txBody>
      </p:sp>
    </p:spTree>
    <p:extLst>
      <p:ext uri="{BB962C8B-B14F-4D97-AF65-F5344CB8AC3E}">
        <p14:creationId xmlns:p14="http://schemas.microsoft.com/office/powerpoint/2010/main" val="145475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4F663-6AEE-8C44-994E-214AAD5C368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26CF09E1-CB82-F64A-AD36-84D895946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E5EEF6A-E4AA-524D-8894-AF47ED8F5EBE}"/>
              </a:ext>
            </a:extLst>
          </p:cNvPr>
          <p:cNvSpPr>
            <a:spLocks noGrp="1"/>
          </p:cNvSpPr>
          <p:nvPr>
            <p:ph type="dt" sz="half" idx="10"/>
          </p:nvPr>
        </p:nvSpPr>
        <p:spPr/>
        <p:txBody>
          <a:bodyPr/>
          <a:lstStyle/>
          <a:p>
            <a:fld id="{3DF434A3-0466-4640-B665-63E97E4A9EEC}" type="datetime1">
              <a:rPr lang="de-CH" smtClean="0"/>
              <a:t>24.05.22</a:t>
            </a:fld>
            <a:endParaRPr lang="en-CH"/>
          </a:p>
        </p:txBody>
      </p:sp>
      <p:sp>
        <p:nvSpPr>
          <p:cNvPr id="5" name="Footer Placeholder 4">
            <a:extLst>
              <a:ext uri="{FF2B5EF4-FFF2-40B4-BE49-F238E27FC236}">
                <a16:creationId xmlns:a16="http://schemas.microsoft.com/office/drawing/2014/main" id="{51651016-A1B5-9740-BE29-1BD39F29821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5F91BE8D-3EC9-1647-B19A-41C8A5EA2D70}"/>
              </a:ext>
            </a:extLst>
          </p:cNvPr>
          <p:cNvSpPr>
            <a:spLocks noGrp="1"/>
          </p:cNvSpPr>
          <p:nvPr>
            <p:ph type="sldNum" sz="quarter" idx="12"/>
          </p:nvPr>
        </p:nvSpPr>
        <p:spPr/>
        <p:txBody>
          <a:bodyPr/>
          <a:lstStyle/>
          <a:p>
            <a:fld id="{4091D468-9D7F-C04B-B525-26F4C104AD2D}" type="slidenum">
              <a:rPr lang="en-CH" smtClean="0"/>
              <a:t>‹#›</a:t>
            </a:fld>
            <a:endParaRPr lang="en-CH"/>
          </a:p>
        </p:txBody>
      </p:sp>
    </p:spTree>
    <p:extLst>
      <p:ext uri="{BB962C8B-B14F-4D97-AF65-F5344CB8AC3E}">
        <p14:creationId xmlns:p14="http://schemas.microsoft.com/office/powerpoint/2010/main" val="323949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F361-6411-B241-8CCD-67C71457F78E}"/>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D855E44D-6CCD-9C42-83DD-2EBF83FD83D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9C4EA03F-4444-4441-AAEC-187A8CB4F9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921233BF-437E-9449-BE5E-7AF7F311CB20}"/>
              </a:ext>
            </a:extLst>
          </p:cNvPr>
          <p:cNvSpPr>
            <a:spLocks noGrp="1"/>
          </p:cNvSpPr>
          <p:nvPr>
            <p:ph type="dt" sz="half" idx="10"/>
          </p:nvPr>
        </p:nvSpPr>
        <p:spPr/>
        <p:txBody>
          <a:bodyPr/>
          <a:lstStyle/>
          <a:p>
            <a:fld id="{7CB63970-BDF7-F840-B0E9-8F876A3FD770}" type="datetime1">
              <a:rPr lang="de-CH" smtClean="0"/>
              <a:t>24.05.22</a:t>
            </a:fld>
            <a:endParaRPr lang="en-CH"/>
          </a:p>
        </p:txBody>
      </p:sp>
      <p:sp>
        <p:nvSpPr>
          <p:cNvPr id="6" name="Footer Placeholder 5">
            <a:extLst>
              <a:ext uri="{FF2B5EF4-FFF2-40B4-BE49-F238E27FC236}">
                <a16:creationId xmlns:a16="http://schemas.microsoft.com/office/drawing/2014/main" id="{D39453DB-7AE7-9D4F-83AC-76FFEA49FBAE}"/>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32821CE4-A2EC-1442-96ED-1C1BB527F7F0}"/>
              </a:ext>
            </a:extLst>
          </p:cNvPr>
          <p:cNvSpPr>
            <a:spLocks noGrp="1"/>
          </p:cNvSpPr>
          <p:nvPr>
            <p:ph type="sldNum" sz="quarter" idx="12"/>
          </p:nvPr>
        </p:nvSpPr>
        <p:spPr/>
        <p:txBody>
          <a:bodyPr/>
          <a:lstStyle/>
          <a:p>
            <a:fld id="{4091D468-9D7F-C04B-B525-26F4C104AD2D}" type="slidenum">
              <a:rPr lang="en-CH" smtClean="0"/>
              <a:t>‹#›</a:t>
            </a:fld>
            <a:endParaRPr lang="en-CH"/>
          </a:p>
        </p:txBody>
      </p:sp>
    </p:spTree>
    <p:extLst>
      <p:ext uri="{BB962C8B-B14F-4D97-AF65-F5344CB8AC3E}">
        <p14:creationId xmlns:p14="http://schemas.microsoft.com/office/powerpoint/2010/main" val="65706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75A3-94AF-6E48-A907-C3CF2E4F81A8}"/>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74415BDD-FFF2-2A45-A3E8-138859A298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BAE5800-4621-B747-A8C9-D58A7AE9D0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927DB250-AA2A-DB49-9F5E-F9927CD62A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634B19B-CCA4-C248-A122-784ED04AE53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E048CA72-5E4A-B246-9979-0546A2CCEB05}"/>
              </a:ext>
            </a:extLst>
          </p:cNvPr>
          <p:cNvSpPr>
            <a:spLocks noGrp="1"/>
          </p:cNvSpPr>
          <p:nvPr>
            <p:ph type="dt" sz="half" idx="10"/>
          </p:nvPr>
        </p:nvSpPr>
        <p:spPr/>
        <p:txBody>
          <a:bodyPr/>
          <a:lstStyle/>
          <a:p>
            <a:fld id="{4FF78D2D-325A-ED4D-B060-29CE3B984FDF}" type="datetime1">
              <a:rPr lang="de-CH" smtClean="0"/>
              <a:t>24.05.22</a:t>
            </a:fld>
            <a:endParaRPr lang="en-CH"/>
          </a:p>
        </p:txBody>
      </p:sp>
      <p:sp>
        <p:nvSpPr>
          <p:cNvPr id="8" name="Footer Placeholder 7">
            <a:extLst>
              <a:ext uri="{FF2B5EF4-FFF2-40B4-BE49-F238E27FC236}">
                <a16:creationId xmlns:a16="http://schemas.microsoft.com/office/drawing/2014/main" id="{F8C490C0-08C9-8544-AB6E-C6F8B503AB2F}"/>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B6141AEB-D7D1-814B-BD63-D0075D0CC873}"/>
              </a:ext>
            </a:extLst>
          </p:cNvPr>
          <p:cNvSpPr>
            <a:spLocks noGrp="1"/>
          </p:cNvSpPr>
          <p:nvPr>
            <p:ph type="sldNum" sz="quarter" idx="12"/>
          </p:nvPr>
        </p:nvSpPr>
        <p:spPr/>
        <p:txBody>
          <a:bodyPr/>
          <a:lstStyle/>
          <a:p>
            <a:fld id="{4091D468-9D7F-C04B-B525-26F4C104AD2D}" type="slidenum">
              <a:rPr lang="en-CH" smtClean="0"/>
              <a:t>‹#›</a:t>
            </a:fld>
            <a:endParaRPr lang="en-CH"/>
          </a:p>
        </p:txBody>
      </p:sp>
    </p:spTree>
    <p:extLst>
      <p:ext uri="{BB962C8B-B14F-4D97-AF65-F5344CB8AC3E}">
        <p14:creationId xmlns:p14="http://schemas.microsoft.com/office/powerpoint/2010/main" val="106599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9474-242D-AA49-B7BC-3C09884E8A64}"/>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2FCF5FBE-AA36-9246-8FC0-40C7BB95D272}"/>
              </a:ext>
            </a:extLst>
          </p:cNvPr>
          <p:cNvSpPr>
            <a:spLocks noGrp="1"/>
          </p:cNvSpPr>
          <p:nvPr>
            <p:ph type="dt" sz="half" idx="10"/>
          </p:nvPr>
        </p:nvSpPr>
        <p:spPr/>
        <p:txBody>
          <a:bodyPr/>
          <a:lstStyle/>
          <a:p>
            <a:fld id="{120F2E45-74F3-BF45-9E4D-7F24FECB4FD0}" type="datetime1">
              <a:rPr lang="de-CH" smtClean="0"/>
              <a:t>24.05.22</a:t>
            </a:fld>
            <a:endParaRPr lang="en-CH"/>
          </a:p>
        </p:txBody>
      </p:sp>
      <p:sp>
        <p:nvSpPr>
          <p:cNvPr id="4" name="Footer Placeholder 3">
            <a:extLst>
              <a:ext uri="{FF2B5EF4-FFF2-40B4-BE49-F238E27FC236}">
                <a16:creationId xmlns:a16="http://schemas.microsoft.com/office/drawing/2014/main" id="{F7985217-4192-0B4D-9BDA-1934BF38E06F}"/>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B3AE10B2-CB57-AC4F-B496-72737AB40842}"/>
              </a:ext>
            </a:extLst>
          </p:cNvPr>
          <p:cNvSpPr>
            <a:spLocks noGrp="1"/>
          </p:cNvSpPr>
          <p:nvPr>
            <p:ph type="sldNum" sz="quarter" idx="12"/>
          </p:nvPr>
        </p:nvSpPr>
        <p:spPr/>
        <p:txBody>
          <a:bodyPr/>
          <a:lstStyle/>
          <a:p>
            <a:fld id="{4091D468-9D7F-C04B-B525-26F4C104AD2D}" type="slidenum">
              <a:rPr lang="en-CH" smtClean="0"/>
              <a:t>‹#›</a:t>
            </a:fld>
            <a:endParaRPr lang="en-CH"/>
          </a:p>
        </p:txBody>
      </p:sp>
    </p:spTree>
    <p:extLst>
      <p:ext uri="{BB962C8B-B14F-4D97-AF65-F5344CB8AC3E}">
        <p14:creationId xmlns:p14="http://schemas.microsoft.com/office/powerpoint/2010/main" val="192601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4A3B73-BADA-B84B-833F-E8B36E30EDA8}"/>
              </a:ext>
            </a:extLst>
          </p:cNvPr>
          <p:cNvSpPr>
            <a:spLocks noGrp="1"/>
          </p:cNvSpPr>
          <p:nvPr>
            <p:ph type="dt" sz="half" idx="10"/>
          </p:nvPr>
        </p:nvSpPr>
        <p:spPr/>
        <p:txBody>
          <a:bodyPr/>
          <a:lstStyle/>
          <a:p>
            <a:fld id="{1E26161A-E564-7941-9AED-3A524E890082}" type="datetime1">
              <a:rPr lang="de-CH" smtClean="0"/>
              <a:t>24.05.22</a:t>
            </a:fld>
            <a:endParaRPr lang="en-CH"/>
          </a:p>
        </p:txBody>
      </p:sp>
      <p:sp>
        <p:nvSpPr>
          <p:cNvPr id="3" name="Footer Placeholder 2">
            <a:extLst>
              <a:ext uri="{FF2B5EF4-FFF2-40B4-BE49-F238E27FC236}">
                <a16:creationId xmlns:a16="http://schemas.microsoft.com/office/drawing/2014/main" id="{9455242D-659B-D448-A626-D3BD58EAAAD9}"/>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CE674442-739B-2A49-844B-9FA719E870F0}"/>
              </a:ext>
            </a:extLst>
          </p:cNvPr>
          <p:cNvSpPr>
            <a:spLocks noGrp="1"/>
          </p:cNvSpPr>
          <p:nvPr>
            <p:ph type="sldNum" sz="quarter" idx="12"/>
          </p:nvPr>
        </p:nvSpPr>
        <p:spPr/>
        <p:txBody>
          <a:bodyPr/>
          <a:lstStyle/>
          <a:p>
            <a:fld id="{4091D468-9D7F-C04B-B525-26F4C104AD2D}" type="slidenum">
              <a:rPr lang="en-CH" smtClean="0"/>
              <a:t>‹#›</a:t>
            </a:fld>
            <a:endParaRPr lang="en-CH"/>
          </a:p>
        </p:txBody>
      </p:sp>
    </p:spTree>
    <p:extLst>
      <p:ext uri="{BB962C8B-B14F-4D97-AF65-F5344CB8AC3E}">
        <p14:creationId xmlns:p14="http://schemas.microsoft.com/office/powerpoint/2010/main" val="332683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268C-77E8-CD4F-98CE-B79F9654CD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EC1A1E63-A5AB-6D41-A347-FD919737E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3D4ED7F2-5C15-3040-B5AF-02E8C03CE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751E61-A9EA-CD45-9770-745D75A4E3C9}"/>
              </a:ext>
            </a:extLst>
          </p:cNvPr>
          <p:cNvSpPr>
            <a:spLocks noGrp="1"/>
          </p:cNvSpPr>
          <p:nvPr>
            <p:ph type="dt" sz="half" idx="10"/>
          </p:nvPr>
        </p:nvSpPr>
        <p:spPr/>
        <p:txBody>
          <a:bodyPr/>
          <a:lstStyle/>
          <a:p>
            <a:fld id="{52DB3483-6F6F-B24F-B117-EABD60FEDC1E}" type="datetime1">
              <a:rPr lang="de-CH" smtClean="0"/>
              <a:t>24.05.22</a:t>
            </a:fld>
            <a:endParaRPr lang="en-CH"/>
          </a:p>
        </p:txBody>
      </p:sp>
      <p:sp>
        <p:nvSpPr>
          <p:cNvPr id="6" name="Footer Placeholder 5">
            <a:extLst>
              <a:ext uri="{FF2B5EF4-FFF2-40B4-BE49-F238E27FC236}">
                <a16:creationId xmlns:a16="http://schemas.microsoft.com/office/drawing/2014/main" id="{7FA9D98A-2818-4944-B662-E238B44697C8}"/>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3EA9715B-A84C-AA46-9445-A7A6AB6E156A}"/>
              </a:ext>
            </a:extLst>
          </p:cNvPr>
          <p:cNvSpPr>
            <a:spLocks noGrp="1"/>
          </p:cNvSpPr>
          <p:nvPr>
            <p:ph type="sldNum" sz="quarter" idx="12"/>
          </p:nvPr>
        </p:nvSpPr>
        <p:spPr/>
        <p:txBody>
          <a:bodyPr/>
          <a:lstStyle/>
          <a:p>
            <a:fld id="{4091D468-9D7F-C04B-B525-26F4C104AD2D}" type="slidenum">
              <a:rPr lang="en-CH" smtClean="0"/>
              <a:t>‹#›</a:t>
            </a:fld>
            <a:endParaRPr lang="en-CH"/>
          </a:p>
        </p:txBody>
      </p:sp>
    </p:spTree>
    <p:extLst>
      <p:ext uri="{BB962C8B-B14F-4D97-AF65-F5344CB8AC3E}">
        <p14:creationId xmlns:p14="http://schemas.microsoft.com/office/powerpoint/2010/main" val="311358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49BF-AAE8-E24B-937E-5F1A98A468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7C8617CA-8BA7-2A40-9645-7906720DDB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F6BCC4B7-B8AA-E444-BDB4-4DF60E055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9BAB43-E4E3-0849-B0B3-B0810F35D3B3}"/>
              </a:ext>
            </a:extLst>
          </p:cNvPr>
          <p:cNvSpPr>
            <a:spLocks noGrp="1"/>
          </p:cNvSpPr>
          <p:nvPr>
            <p:ph type="dt" sz="half" idx="10"/>
          </p:nvPr>
        </p:nvSpPr>
        <p:spPr/>
        <p:txBody>
          <a:bodyPr/>
          <a:lstStyle/>
          <a:p>
            <a:fld id="{E588CF29-9D1A-6240-AEDE-083A1CC762E0}" type="datetime1">
              <a:rPr lang="de-CH" smtClean="0"/>
              <a:t>24.05.22</a:t>
            </a:fld>
            <a:endParaRPr lang="en-CH"/>
          </a:p>
        </p:txBody>
      </p:sp>
      <p:sp>
        <p:nvSpPr>
          <p:cNvPr id="6" name="Footer Placeholder 5">
            <a:extLst>
              <a:ext uri="{FF2B5EF4-FFF2-40B4-BE49-F238E27FC236}">
                <a16:creationId xmlns:a16="http://schemas.microsoft.com/office/drawing/2014/main" id="{110AE804-6D1E-AC43-A9BB-7BE79C64022A}"/>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29FC6046-0757-9A48-A5AD-872750E244DD}"/>
              </a:ext>
            </a:extLst>
          </p:cNvPr>
          <p:cNvSpPr>
            <a:spLocks noGrp="1"/>
          </p:cNvSpPr>
          <p:nvPr>
            <p:ph type="sldNum" sz="quarter" idx="12"/>
          </p:nvPr>
        </p:nvSpPr>
        <p:spPr/>
        <p:txBody>
          <a:bodyPr/>
          <a:lstStyle/>
          <a:p>
            <a:fld id="{4091D468-9D7F-C04B-B525-26F4C104AD2D}" type="slidenum">
              <a:rPr lang="en-CH" smtClean="0"/>
              <a:t>‹#›</a:t>
            </a:fld>
            <a:endParaRPr lang="en-CH"/>
          </a:p>
        </p:txBody>
      </p:sp>
    </p:spTree>
    <p:extLst>
      <p:ext uri="{BB962C8B-B14F-4D97-AF65-F5344CB8AC3E}">
        <p14:creationId xmlns:p14="http://schemas.microsoft.com/office/powerpoint/2010/main" val="371774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103EB-5B81-FC45-A638-D6A6F4C360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67C244B0-5AB5-A641-84B2-F69CCF512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7B0D1297-F1EF-7241-B62E-71DC6A141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2DD25-987B-794F-97A1-5961D2EAF467}" type="datetime1">
              <a:rPr lang="de-CH" smtClean="0"/>
              <a:t>24.05.22</a:t>
            </a:fld>
            <a:endParaRPr lang="en-CH"/>
          </a:p>
        </p:txBody>
      </p:sp>
      <p:sp>
        <p:nvSpPr>
          <p:cNvPr id="5" name="Footer Placeholder 4">
            <a:extLst>
              <a:ext uri="{FF2B5EF4-FFF2-40B4-BE49-F238E27FC236}">
                <a16:creationId xmlns:a16="http://schemas.microsoft.com/office/drawing/2014/main" id="{FBF324F7-C6AB-F74E-9C79-906D1755C5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4F70FA7D-B733-6846-9B66-B97FDC4109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1D468-9D7F-C04B-B525-26F4C104AD2D}" type="slidenum">
              <a:rPr lang="en-CH" smtClean="0"/>
              <a:t>‹#›</a:t>
            </a:fld>
            <a:endParaRPr lang="en-CH"/>
          </a:p>
        </p:txBody>
      </p:sp>
    </p:spTree>
    <p:extLst>
      <p:ext uri="{BB962C8B-B14F-4D97-AF65-F5344CB8AC3E}">
        <p14:creationId xmlns:p14="http://schemas.microsoft.com/office/powerpoint/2010/main" val="3889000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0.png"/><Relationship Id="rId4" Type="http://schemas.openxmlformats.org/officeDocument/2006/relationships/image" Target="../media/image1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0.png"/><Relationship Id="rId4" Type="http://schemas.openxmlformats.org/officeDocument/2006/relationships/image" Target="../media/image11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0.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jpg"/><Relationship Id="rId4" Type="http://schemas.openxmlformats.org/officeDocument/2006/relationships/image" Target="../media/image8.png"/><Relationship Id="rId9"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g"/><Relationship Id="rId7" Type="http://schemas.openxmlformats.org/officeDocument/2006/relationships/image" Target="../media/image10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11.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13E6037E-9D58-0935-A63C-6B0AD9C5EB89}"/>
              </a:ext>
            </a:extLst>
          </p:cNvPr>
          <p:cNvPicPr>
            <a:picLocks noChangeAspect="1"/>
          </p:cNvPicPr>
          <p:nvPr/>
        </p:nvPicPr>
        <p:blipFill>
          <a:blip r:embed="rId3">
            <a:alphaModFix amt="35000"/>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1B91853-3DC4-EC42-A0F4-5837772A09FE}"/>
              </a:ext>
            </a:extLst>
          </p:cNvPr>
          <p:cNvSpPr>
            <a:spLocks noGrp="1"/>
          </p:cNvSpPr>
          <p:nvPr>
            <p:ph type="ctrTitle"/>
          </p:nvPr>
        </p:nvSpPr>
        <p:spPr>
          <a:xfrm>
            <a:off x="1524000" y="1260642"/>
            <a:ext cx="9144000" cy="2387600"/>
          </a:xfrm>
        </p:spPr>
        <p:txBody>
          <a:bodyPr>
            <a:normAutofit fontScale="90000"/>
          </a:bodyPr>
          <a:lstStyle/>
          <a:p>
            <a:r>
              <a:rPr lang="en-GB" b="1" dirty="0">
                <a:latin typeface="Aharoni" panose="020F0502020204030204" pitchFamily="34" charset="0"/>
                <a:cs typeface="Aharoni" panose="020F0502020204030204" pitchFamily="34" charset="0"/>
              </a:rPr>
              <a:t>Deep learning for improved bias correction of satellite-derived SSR maps </a:t>
            </a:r>
            <a:endParaRPr lang="en-CH" dirty="0">
              <a:latin typeface="Aharoni" panose="020F0502020204030204" pitchFamily="34" charset="0"/>
              <a:cs typeface="Aharoni" panose="020F0502020204030204" pitchFamily="34" charset="0"/>
            </a:endParaRPr>
          </a:p>
        </p:txBody>
      </p:sp>
      <p:sp>
        <p:nvSpPr>
          <p:cNvPr id="3" name="TextBox 2">
            <a:extLst>
              <a:ext uri="{FF2B5EF4-FFF2-40B4-BE49-F238E27FC236}">
                <a16:creationId xmlns:a16="http://schemas.microsoft.com/office/drawing/2014/main" id="{8B83B17A-25FA-E82D-08E2-854AB9A7DE07}"/>
              </a:ext>
            </a:extLst>
          </p:cNvPr>
          <p:cNvSpPr txBox="1"/>
          <p:nvPr/>
        </p:nvSpPr>
        <p:spPr>
          <a:xfrm>
            <a:off x="276726" y="5342022"/>
            <a:ext cx="7662588" cy="1384995"/>
          </a:xfrm>
          <a:prstGeom prst="rect">
            <a:avLst/>
          </a:prstGeom>
          <a:noFill/>
        </p:spPr>
        <p:txBody>
          <a:bodyPr wrap="square" rtlCol="0">
            <a:spAutoFit/>
          </a:bodyPr>
          <a:lstStyle/>
          <a:p>
            <a:r>
              <a:rPr lang="en-GB" sz="2800" dirty="0" err="1"/>
              <a:t>Carpentieri</a:t>
            </a:r>
            <a:r>
              <a:rPr lang="en-GB" sz="2800" dirty="0"/>
              <a:t>, A.</a:t>
            </a:r>
            <a:r>
              <a:rPr lang="en-GB" sz="2800" baseline="30000" dirty="0"/>
              <a:t>1,2</a:t>
            </a:r>
            <a:r>
              <a:rPr lang="en-GB" sz="2800" dirty="0"/>
              <a:t>, M. Wild</a:t>
            </a:r>
            <a:r>
              <a:rPr lang="en-GB" sz="2800" baseline="30000" dirty="0"/>
              <a:t>2</a:t>
            </a:r>
            <a:r>
              <a:rPr lang="en-GB" sz="2800" dirty="0"/>
              <a:t>, D. Folini</a:t>
            </a:r>
            <a:r>
              <a:rPr lang="en-GB" sz="2800" baseline="30000" dirty="0"/>
              <a:t>2</a:t>
            </a:r>
            <a:r>
              <a:rPr lang="en-GB" sz="2800" dirty="0"/>
              <a:t>, A. Meyer</a:t>
            </a:r>
            <a:r>
              <a:rPr lang="en-GB" sz="2800" baseline="30000" dirty="0"/>
              <a:t>1</a:t>
            </a:r>
            <a:endParaRPr lang="en-GB" sz="2800" dirty="0"/>
          </a:p>
          <a:p>
            <a:r>
              <a:rPr lang="en-GB" sz="1400" dirty="0"/>
              <a:t> </a:t>
            </a:r>
          </a:p>
          <a:p>
            <a:r>
              <a:rPr lang="en-GB" sz="1400" dirty="0"/>
              <a:t>1 Bern University of Applied Sciences, </a:t>
            </a:r>
            <a:r>
              <a:rPr lang="en-GB" sz="1400" dirty="0" err="1"/>
              <a:t>Quellgasse</a:t>
            </a:r>
            <a:r>
              <a:rPr lang="en-GB" sz="1400" dirty="0"/>
              <a:t> 21, 2501 Biel, Switzerland</a:t>
            </a:r>
          </a:p>
          <a:p>
            <a:r>
              <a:rPr lang="en-GB" sz="1400" dirty="0"/>
              <a:t>2 ETH Zurich, </a:t>
            </a:r>
            <a:r>
              <a:rPr lang="en-GB" sz="1400" dirty="0" err="1"/>
              <a:t>Universitaetstrasse</a:t>
            </a:r>
            <a:r>
              <a:rPr lang="en-GB" sz="1400" dirty="0"/>
              <a:t> 16, 8006 Zurich, Switzerland</a:t>
            </a:r>
          </a:p>
          <a:p>
            <a:r>
              <a:rPr lang="en-GB" sz="1400" dirty="0"/>
              <a:t>Corresponding author: </a:t>
            </a:r>
            <a:r>
              <a:rPr lang="en-GB" sz="1400" dirty="0" err="1"/>
              <a:t>alberto.carpentieri@bfh.ch</a:t>
            </a:r>
            <a:endParaRPr lang="en-CH" dirty="0"/>
          </a:p>
        </p:txBody>
      </p:sp>
      <p:pic>
        <p:nvPicPr>
          <p:cNvPr id="7" name="Picture 6" descr="A picture containing computer, computer&#10;&#10;Description automatically generated">
            <a:extLst>
              <a:ext uri="{FF2B5EF4-FFF2-40B4-BE49-F238E27FC236}">
                <a16:creationId xmlns:a16="http://schemas.microsoft.com/office/drawing/2014/main" id="{13322781-5AED-1C91-BCD9-0A23D1251EFE}"/>
              </a:ext>
            </a:extLst>
          </p:cNvPr>
          <p:cNvPicPr>
            <a:picLocks noChangeAspect="1"/>
          </p:cNvPicPr>
          <p:nvPr/>
        </p:nvPicPr>
        <p:blipFill>
          <a:blip r:embed="rId4"/>
          <a:stretch>
            <a:fillRect/>
          </a:stretch>
        </p:blipFill>
        <p:spPr>
          <a:xfrm>
            <a:off x="10326913" y="297905"/>
            <a:ext cx="1524000" cy="253603"/>
          </a:xfrm>
          <a:prstGeom prst="rect">
            <a:avLst/>
          </a:prstGeom>
        </p:spPr>
      </p:pic>
      <p:pic>
        <p:nvPicPr>
          <p:cNvPr id="9" name="Picture 8" descr="Icon&#10;&#10;Description automatically generated">
            <a:extLst>
              <a:ext uri="{FF2B5EF4-FFF2-40B4-BE49-F238E27FC236}">
                <a16:creationId xmlns:a16="http://schemas.microsoft.com/office/drawing/2014/main" id="{7CEF9630-FC23-4BC8-5192-1543759FB93F}"/>
              </a:ext>
            </a:extLst>
          </p:cNvPr>
          <p:cNvPicPr>
            <a:picLocks noChangeAspect="1"/>
          </p:cNvPicPr>
          <p:nvPr/>
        </p:nvPicPr>
        <p:blipFill>
          <a:blip r:embed="rId5"/>
          <a:stretch>
            <a:fillRect/>
          </a:stretch>
        </p:blipFill>
        <p:spPr>
          <a:xfrm>
            <a:off x="9473293" y="157808"/>
            <a:ext cx="647700" cy="787400"/>
          </a:xfrm>
          <a:prstGeom prst="rect">
            <a:avLst/>
          </a:prstGeom>
        </p:spPr>
      </p:pic>
      <p:pic>
        <p:nvPicPr>
          <p:cNvPr id="12" name="Picture 11" descr="Qr code&#10;&#10;Description automatically generated">
            <a:extLst>
              <a:ext uri="{FF2B5EF4-FFF2-40B4-BE49-F238E27FC236}">
                <a16:creationId xmlns:a16="http://schemas.microsoft.com/office/drawing/2014/main" id="{26CBAA0D-A8E7-E916-BCBA-9E5B8CD5172C}"/>
              </a:ext>
            </a:extLst>
          </p:cNvPr>
          <p:cNvPicPr>
            <a:picLocks noChangeAspect="1"/>
          </p:cNvPicPr>
          <p:nvPr/>
        </p:nvPicPr>
        <p:blipFill>
          <a:blip r:embed="rId6"/>
          <a:stretch>
            <a:fillRect/>
          </a:stretch>
        </p:blipFill>
        <p:spPr>
          <a:xfrm>
            <a:off x="10422163" y="4930608"/>
            <a:ext cx="1333500" cy="1333500"/>
          </a:xfrm>
          <a:prstGeom prst="rect">
            <a:avLst/>
          </a:prstGeom>
        </p:spPr>
      </p:pic>
      <p:pic>
        <p:nvPicPr>
          <p:cNvPr id="13" name="Picture 12" descr="Logo&#10;&#10;Description automatically generated with medium confidence">
            <a:extLst>
              <a:ext uri="{FF2B5EF4-FFF2-40B4-BE49-F238E27FC236}">
                <a16:creationId xmlns:a16="http://schemas.microsoft.com/office/drawing/2014/main" id="{CFD34BD7-7FCC-43D8-90CC-25B3AAB79F9C}"/>
              </a:ext>
            </a:extLst>
          </p:cNvPr>
          <p:cNvPicPr>
            <a:picLocks noChangeAspect="1"/>
          </p:cNvPicPr>
          <p:nvPr/>
        </p:nvPicPr>
        <p:blipFill>
          <a:blip r:embed="rId7"/>
          <a:stretch>
            <a:fillRect/>
          </a:stretch>
        </p:blipFill>
        <p:spPr>
          <a:xfrm>
            <a:off x="9245617" y="4930608"/>
            <a:ext cx="1081296" cy="1439504"/>
          </a:xfrm>
          <a:prstGeom prst="rect">
            <a:avLst/>
          </a:prstGeom>
        </p:spPr>
      </p:pic>
    </p:spTree>
    <p:extLst>
      <p:ext uri="{BB962C8B-B14F-4D97-AF65-F5344CB8AC3E}">
        <p14:creationId xmlns:p14="http://schemas.microsoft.com/office/powerpoint/2010/main" val="420231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a:extLst>
              <a:ext uri="{FF2B5EF4-FFF2-40B4-BE49-F238E27FC236}">
                <a16:creationId xmlns:a16="http://schemas.microsoft.com/office/drawing/2014/main" id="{E8B21945-7C1D-3AF4-1131-0C7297F0469E}"/>
              </a:ext>
            </a:extLst>
          </p:cNvPr>
          <p:cNvPicPr>
            <a:picLocks noChangeAspect="1"/>
          </p:cNvPicPr>
          <p:nvPr/>
        </p:nvPicPr>
        <p:blipFill rotWithShape="1">
          <a:blip r:embed="rId3">
            <a:alphaModFix amt="15000"/>
          </a:blip>
          <a:srcRect/>
          <a:stretch/>
        </p:blipFill>
        <p:spPr>
          <a:xfrm>
            <a:off x="0" y="3313"/>
            <a:ext cx="12192000" cy="6858000"/>
          </a:xfrm>
          <a:prstGeom prst="rect">
            <a:avLst/>
          </a:prstGeom>
        </p:spPr>
      </p:pic>
      <p:sp>
        <p:nvSpPr>
          <p:cNvPr id="2" name="Title 1">
            <a:extLst>
              <a:ext uri="{FF2B5EF4-FFF2-40B4-BE49-F238E27FC236}">
                <a16:creationId xmlns:a16="http://schemas.microsoft.com/office/drawing/2014/main" id="{F0BF097F-F25D-3E44-864A-5F288918F9FD}"/>
              </a:ext>
            </a:extLst>
          </p:cNvPr>
          <p:cNvSpPr>
            <a:spLocks noGrp="1"/>
          </p:cNvSpPr>
          <p:nvPr>
            <p:ph type="title"/>
          </p:nvPr>
        </p:nvSpPr>
        <p:spPr/>
        <p:txBody>
          <a:bodyPr/>
          <a:lstStyle/>
          <a:p>
            <a:r>
              <a:rPr lang="en-CH" b="1" dirty="0"/>
              <a:t>Regression Models</a:t>
            </a:r>
            <a:endParaRPr lang="en-CH"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82BA6F7B-8183-B845-940C-969258C9CC0F}"/>
                  </a:ext>
                </a:extLst>
              </p:cNvPr>
              <p:cNvSpPr>
                <a:spLocks noGrp="1"/>
              </p:cNvSpPr>
              <p:nvPr>
                <p:ph idx="1"/>
              </p:nvPr>
            </p:nvSpPr>
            <p:spPr/>
            <p:txBody>
              <a:bodyPr>
                <a:normAutofit/>
              </a:bodyPr>
              <a:lstStyle/>
              <a:p>
                <a:pPr marL="0" indent="0">
                  <a:buNone/>
                </a:pPr>
                <a:r>
                  <a:rPr lang="en-CH" dirty="0"/>
                  <a:t>HelioMont BC Model</a:t>
                </a:r>
              </a:p>
              <a:p>
                <a:pPr marL="0" indent="0">
                  <a:buNone/>
                </a:pPr>
                <a:endParaRPr lang="en-CH" sz="22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CH" sz="2200" i="1" smtClean="0">
                              <a:latin typeface="Cambria Math" panose="02040503050406030204" pitchFamily="18" charset="0"/>
                            </a:rPr>
                          </m:ctrlPr>
                        </m:sSubPr>
                        <m:e>
                          <m:r>
                            <a:rPr lang="en-US" sz="2200" b="0" i="1" smtClean="0">
                              <a:latin typeface="Cambria Math" panose="02040503050406030204" pitchFamily="18" charset="0"/>
                            </a:rPr>
                            <m:t>𝑏𝑖𝑎𝑠</m:t>
                          </m:r>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US" sz="2200" i="1">
                          <a:latin typeface="Cambria Math" panose="02040503050406030204" pitchFamily="18" charset="0"/>
                        </a:rPr>
                        <m:t>𝑆𝑆</m:t>
                      </m:r>
                      <m:sSub>
                        <m:sSubPr>
                          <m:ctrlPr>
                            <a:rPr lang="en-CH" sz="2200" i="1">
                              <a:latin typeface="Cambria Math" panose="02040503050406030204" pitchFamily="18" charset="0"/>
                            </a:rPr>
                          </m:ctrlPr>
                        </m:sSubPr>
                        <m:e>
                          <m:sSup>
                            <m:sSupPr>
                              <m:ctrlPr>
                                <a:rPr lang="en-CH" sz="2200" i="1">
                                  <a:latin typeface="Cambria Math" panose="02040503050406030204" pitchFamily="18" charset="0"/>
                                </a:rPr>
                              </m:ctrlPr>
                            </m:sSupPr>
                            <m:e>
                              <m:r>
                                <a:rPr lang="en-US" sz="2200" i="1">
                                  <a:latin typeface="Cambria Math" panose="02040503050406030204" pitchFamily="18" charset="0"/>
                                </a:rPr>
                                <m:t>𝑅</m:t>
                              </m:r>
                            </m:e>
                            <m:sup>
                              <m:r>
                                <a:rPr lang="en-CH" sz="2200" i="1">
                                  <a:latin typeface="Cambria Math" panose="02040503050406030204" pitchFamily="18" charset="0"/>
                                </a:rPr>
                                <m:t>𝑠𝑎𝑡</m:t>
                              </m:r>
                            </m:sup>
                          </m:sSup>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sSub>
                        <m:sSubPr>
                          <m:ctrlPr>
                            <a:rPr lang="en-CH" sz="2200" i="1">
                              <a:latin typeface="Cambria Math" panose="02040503050406030204" pitchFamily="18" charset="0"/>
                            </a:rPr>
                          </m:ctrlPr>
                        </m:sSubPr>
                        <m:e>
                          <m:r>
                            <a:rPr lang="en-US" sz="2200" i="1">
                              <a:latin typeface="Cambria Math" panose="02040503050406030204" pitchFamily="18" charset="0"/>
                            </a:rPr>
                            <m:t>𝑆</m:t>
                          </m:r>
                          <m:sSup>
                            <m:sSupPr>
                              <m:ctrlPr>
                                <a:rPr lang="en-CH" sz="2200" i="1">
                                  <a:latin typeface="Cambria Math" panose="02040503050406030204" pitchFamily="18" charset="0"/>
                                </a:rPr>
                              </m:ctrlPr>
                            </m:sSupPr>
                            <m:e>
                              <m:r>
                                <a:rPr lang="en-CH" sz="2200" i="1">
                                  <a:latin typeface="Cambria Math" panose="02040503050406030204" pitchFamily="18" charset="0"/>
                                </a:rPr>
                                <m:t>𝑆</m:t>
                              </m:r>
                              <m:r>
                                <a:rPr lang="en-US" sz="2200" i="1">
                                  <a:latin typeface="Cambria Math" panose="02040503050406030204" pitchFamily="18" charset="0"/>
                                </a:rPr>
                                <m:t>𝑅</m:t>
                              </m:r>
                            </m:e>
                            <m:sup>
                              <m:r>
                                <a:rPr lang="en-CH" sz="2200" i="1">
                                  <a:latin typeface="Cambria Math" panose="02040503050406030204" pitchFamily="18" charset="0"/>
                                </a:rPr>
                                <m:t>𝑔𝑟𝑜𝑢𝑛𝑑</m:t>
                              </m:r>
                            </m:sup>
                          </m:sSup>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oMath>
                  </m:oMathPara>
                </a14:m>
                <a:endParaRPr lang="en-CH" sz="2200" dirty="0"/>
              </a:p>
              <a:p>
                <a:pPr marL="0" indent="0">
                  <a:buNone/>
                </a:pPr>
                <a14:m>
                  <m:oMath xmlns:m="http://schemas.openxmlformats.org/officeDocument/2006/math">
                    <m:r>
                      <a:rPr lang="en-CH" sz="2200" i="1" smtClean="0">
                        <a:latin typeface="Cambria Math" panose="02040503050406030204" pitchFamily="18" charset="0"/>
                      </a:rPr>
                      <m:t> </m:t>
                    </m:r>
                    <m:r>
                      <a:rPr lang="en-US" sz="2200" b="0" i="1" smtClean="0">
                        <a:latin typeface="Cambria Math" panose="02040503050406030204" pitchFamily="18" charset="0"/>
                      </a:rPr>
                      <m:t>                      ~ </m:t>
                    </m:r>
                    <m:r>
                      <a:rPr lang="en-US" sz="2200" i="1">
                        <a:latin typeface="Cambria Math" panose="02040503050406030204" pitchFamily="18" charset="0"/>
                      </a:rPr>
                      <m:t>𝑆𝑆</m:t>
                    </m:r>
                    <m:sSub>
                      <m:sSubPr>
                        <m:ctrlPr>
                          <a:rPr lang="en-CH" sz="2200" i="1">
                            <a:latin typeface="Cambria Math" panose="02040503050406030204" pitchFamily="18" charset="0"/>
                          </a:rPr>
                        </m:ctrlPr>
                      </m:sSubPr>
                      <m:e>
                        <m:sSup>
                          <m:sSupPr>
                            <m:ctrlPr>
                              <a:rPr lang="en-CH" sz="2200" i="1">
                                <a:latin typeface="Cambria Math" panose="02040503050406030204" pitchFamily="18" charset="0"/>
                              </a:rPr>
                            </m:ctrlPr>
                          </m:sSupPr>
                          <m:e>
                            <m:r>
                              <a:rPr lang="en-US" sz="2200" i="1">
                                <a:latin typeface="Cambria Math" panose="02040503050406030204" pitchFamily="18" charset="0"/>
                              </a:rPr>
                              <m:t>𝑅</m:t>
                            </m:r>
                          </m:e>
                          <m:sup>
                            <m:r>
                              <a:rPr lang="en-CH" sz="2200" i="1">
                                <a:latin typeface="Cambria Math" panose="02040503050406030204" pitchFamily="18" charset="0"/>
                              </a:rPr>
                              <m:t>𝑠𝑎𝑡</m:t>
                            </m:r>
                          </m:sup>
                        </m:sSup>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CH" sz="2200" i="1">
                        <a:latin typeface="Cambria Math" panose="02040503050406030204" pitchFamily="18" charset="0"/>
                      </a:rPr>
                      <m:t>𝑆𝑍</m:t>
                    </m:r>
                    <m:sSub>
                      <m:sSubPr>
                        <m:ctrlPr>
                          <a:rPr lang="en-CH" sz="2200" i="1">
                            <a:latin typeface="Cambria Math" panose="02040503050406030204" pitchFamily="18" charset="0"/>
                          </a:rPr>
                        </m:ctrlPr>
                      </m:sSubPr>
                      <m:e>
                        <m:r>
                          <a:rPr lang="en-CH" sz="2200" i="1">
                            <a:latin typeface="Cambria Math" panose="02040503050406030204" pitchFamily="18" charset="0"/>
                          </a:rPr>
                          <m:t>𝐴</m:t>
                        </m:r>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CH" sz="2200" i="1">
                        <a:latin typeface="Cambria Math" panose="02040503050406030204" pitchFamily="18" charset="0"/>
                      </a:rPr>
                      <m:t>𝐾</m:t>
                    </m:r>
                    <m:sSub>
                      <m:sSubPr>
                        <m:ctrlPr>
                          <a:rPr lang="en-CH" sz="2200" i="1">
                            <a:latin typeface="Cambria Math" panose="02040503050406030204" pitchFamily="18" charset="0"/>
                          </a:rPr>
                        </m:ctrlPr>
                      </m:sSubPr>
                      <m:e>
                        <m:r>
                          <a:rPr lang="en-CH" sz="2200" i="1">
                            <a:latin typeface="Cambria Math" panose="02040503050406030204" pitchFamily="18" charset="0"/>
                          </a:rPr>
                          <m:t>𝐼</m:t>
                        </m:r>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CH" sz="2200" i="1">
                        <a:latin typeface="Cambria Math" panose="02040503050406030204" pitchFamily="18" charset="0"/>
                      </a:rPr>
                      <m:t>𝑇</m:t>
                    </m:r>
                    <m:sSub>
                      <m:sSubPr>
                        <m:ctrlPr>
                          <a:rPr lang="en-CH" sz="2200" i="1">
                            <a:latin typeface="Cambria Math" panose="02040503050406030204" pitchFamily="18" charset="0"/>
                          </a:rPr>
                        </m:ctrlPr>
                      </m:sSubPr>
                      <m:e>
                        <m:r>
                          <a:rPr lang="en-CH" sz="2200" i="1">
                            <a:latin typeface="Cambria Math" panose="02040503050406030204" pitchFamily="18" charset="0"/>
                          </a:rPr>
                          <m:t>𝐸</m:t>
                        </m:r>
                      </m:e>
                      <m:sub>
                        <m:r>
                          <a:rPr lang="en-CH" sz="2200" i="1">
                            <a:latin typeface="Cambria Math" panose="02040503050406030204" pitchFamily="18" charset="0"/>
                          </a:rPr>
                          <m:t>𝑡</m:t>
                        </m:r>
                      </m:sub>
                    </m:sSub>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r>
                      <a:rPr lang="en-CH" sz="2200" i="1">
                        <a:latin typeface="Cambria Math" panose="02040503050406030204" pitchFamily="18" charset="0"/>
                      </a:rPr>
                      <m:t>+</m:t>
                    </m:r>
                    <m:r>
                      <a:rPr lang="en-CH" sz="2200" i="1">
                        <a:latin typeface="Cambria Math" panose="02040503050406030204" pitchFamily="18" charset="0"/>
                      </a:rPr>
                      <m:t>𝑎𝑙</m:t>
                    </m:r>
                    <m:sSub>
                      <m:sSubPr>
                        <m:ctrlPr>
                          <a:rPr lang="en-CH" sz="2200" i="1">
                            <a:latin typeface="Cambria Math" panose="02040503050406030204" pitchFamily="18" charset="0"/>
                          </a:rPr>
                        </m:ctrlPr>
                      </m:sSubPr>
                      <m:e>
                        <m:r>
                          <a:rPr lang="en-CH" sz="2200" i="1">
                            <a:latin typeface="Cambria Math" panose="02040503050406030204" pitchFamily="18" charset="0"/>
                          </a:rPr>
                          <m:t>𝑡</m:t>
                        </m:r>
                      </m:e>
                      <m:sub>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oMath>
                </a14:m>
                <a:r>
                  <a:rPr lang="en-CH" sz="2200" dirty="0"/>
                  <a:t> </a:t>
                </a:r>
              </a:p>
              <a:p>
                <a:pPr marL="0" indent="0">
                  <a:buNone/>
                </a:pPr>
                <a:endParaRPr lang="en-CH" sz="2000" dirty="0"/>
              </a:p>
              <a:p>
                <a:pPr marL="0" indent="0">
                  <a:buNone/>
                </a:pPr>
                <a:endParaRPr lang="en-CH" sz="2000" dirty="0"/>
              </a:p>
            </p:txBody>
          </p:sp>
        </mc:Choice>
        <mc:Fallback xmlns="">
          <p:sp>
            <p:nvSpPr>
              <p:cNvPr id="6" name="Content Placeholder 5">
                <a:extLst>
                  <a:ext uri="{FF2B5EF4-FFF2-40B4-BE49-F238E27FC236}">
                    <a16:creationId xmlns:a16="http://schemas.microsoft.com/office/drawing/2014/main" id="{82BA6F7B-8183-B845-940C-969258C9CC0F}"/>
                  </a:ext>
                </a:extLst>
              </p:cNvPr>
              <p:cNvSpPr>
                <a:spLocks noGrp="1" noRot="1" noChangeAspect="1" noMove="1" noResize="1" noEditPoints="1" noAdjustHandles="1" noChangeArrowheads="1" noChangeShapeType="1" noTextEdit="1"/>
              </p:cNvSpPr>
              <p:nvPr>
                <p:ph idx="1"/>
              </p:nvPr>
            </p:nvSpPr>
            <p:spPr>
              <a:blipFill>
                <a:blip r:embed="rId4"/>
                <a:stretch>
                  <a:fillRect l="-1206" t="-2326"/>
                </a:stretch>
              </a:blipFill>
            </p:spPr>
            <p:txBody>
              <a:bodyPr/>
              <a:lstStyle/>
              <a:p>
                <a:r>
                  <a:rPr lang="en-CH">
                    <a:noFill/>
                  </a:rPr>
                  <a:t> </a:t>
                </a:r>
              </a:p>
            </p:txBody>
          </p:sp>
        </mc:Fallback>
      </mc:AlternateContent>
      <p:sp>
        <p:nvSpPr>
          <p:cNvPr id="3" name="Frame 2">
            <a:extLst>
              <a:ext uri="{FF2B5EF4-FFF2-40B4-BE49-F238E27FC236}">
                <a16:creationId xmlns:a16="http://schemas.microsoft.com/office/drawing/2014/main" id="{CD467A03-82A4-FBEC-1D99-36D41B57DD8A}"/>
              </a:ext>
            </a:extLst>
          </p:cNvPr>
          <p:cNvSpPr/>
          <p:nvPr/>
        </p:nvSpPr>
        <p:spPr>
          <a:xfrm>
            <a:off x="6096000" y="3000023"/>
            <a:ext cx="1291771" cy="558332"/>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p:cxnSp>
        <p:nvCxnSpPr>
          <p:cNvPr id="5" name="Straight Arrow Connector 4">
            <a:extLst>
              <a:ext uri="{FF2B5EF4-FFF2-40B4-BE49-F238E27FC236}">
                <a16:creationId xmlns:a16="http://schemas.microsoft.com/office/drawing/2014/main" id="{66B6E295-CE56-A27E-55B3-C25B9FF7A0E9}"/>
              </a:ext>
            </a:extLst>
          </p:cNvPr>
          <p:cNvCxnSpPr>
            <a:cxnSpLocks/>
          </p:cNvCxnSpPr>
          <p:nvPr/>
        </p:nvCxnSpPr>
        <p:spPr>
          <a:xfrm flipV="1">
            <a:off x="6741885" y="1605193"/>
            <a:ext cx="1516744" cy="1394798"/>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4E0F078-3D2C-17EB-5F79-1F32997FC786}"/>
                  </a:ext>
                </a:extLst>
              </p:cNvPr>
              <p:cNvSpPr txBox="1"/>
              <p:nvPr/>
            </p:nvSpPr>
            <p:spPr>
              <a:xfrm>
                <a:off x="6952941" y="871659"/>
                <a:ext cx="4350331" cy="8041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𝐾𝐼</m:t>
                      </m:r>
                      <m:r>
                        <a:rPr lang="en-US" sz="2400" b="0" i="1" smtClean="0">
                          <a:latin typeface="Cambria Math" panose="02040503050406030204" pitchFamily="18" charset="0"/>
                        </a:rPr>
                        <m:t>=</m:t>
                      </m:r>
                      <m:f>
                        <m:fPr>
                          <m:type m:val="skw"/>
                          <m:ctrlPr>
                            <a:rPr lang="en-US" sz="2400" b="0" i="1" smtClean="0">
                              <a:latin typeface="Cambria Math" panose="02040503050406030204" pitchFamily="18" charset="0"/>
                            </a:rPr>
                          </m:ctrlPr>
                        </m:fPr>
                        <m:num>
                          <m:r>
                            <a:rPr lang="en-US" sz="2400" b="0" i="1" smtClean="0">
                              <a:latin typeface="Cambria Math" panose="02040503050406030204" pitchFamily="18" charset="0"/>
                            </a:rPr>
                            <m:t>𝑆𝑆</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𝑠𝑎𝑡</m:t>
                              </m:r>
                            </m:sup>
                          </m:sSup>
                        </m:num>
                        <m:den>
                          <m:r>
                            <a:rPr lang="en-US" sz="2400" i="1">
                              <a:latin typeface="Cambria Math" panose="02040503050406030204" pitchFamily="18" charset="0"/>
                            </a:rPr>
                            <m:t>𝑆𝑆</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𝑐𝑙𝑒𝑎𝑟</m:t>
                              </m:r>
                              <m:r>
                                <a:rPr lang="en-US" sz="2400" b="0" i="1" smtClean="0">
                                  <a:latin typeface="Cambria Math" panose="02040503050406030204" pitchFamily="18" charset="0"/>
                                </a:rPr>
                                <m:t>−</m:t>
                              </m:r>
                              <m:r>
                                <a:rPr lang="en-US" sz="2400" b="0" i="1" smtClean="0">
                                  <a:latin typeface="Cambria Math" panose="02040503050406030204" pitchFamily="18" charset="0"/>
                                </a:rPr>
                                <m:t>𝑠𝑘𝑦</m:t>
                              </m:r>
                            </m:sub>
                            <m:sup>
                              <m:r>
                                <a:rPr lang="en-US" sz="2400" b="0" i="1" smtClean="0">
                                  <a:latin typeface="Cambria Math" panose="02040503050406030204" pitchFamily="18" charset="0"/>
                                </a:rPr>
                                <m:t>𝑠𝑎𝑡</m:t>
                              </m:r>
                            </m:sup>
                          </m:sSubSup>
                        </m:den>
                      </m:f>
                    </m:oMath>
                  </m:oMathPara>
                </a14:m>
                <a:endParaRPr lang="en-CH" sz="2400" dirty="0"/>
              </a:p>
            </p:txBody>
          </p:sp>
        </mc:Choice>
        <mc:Fallback xmlns="">
          <p:sp>
            <p:nvSpPr>
              <p:cNvPr id="7" name="TextBox 6">
                <a:extLst>
                  <a:ext uri="{FF2B5EF4-FFF2-40B4-BE49-F238E27FC236}">
                    <a16:creationId xmlns:a16="http://schemas.microsoft.com/office/drawing/2014/main" id="{94E0F078-3D2C-17EB-5F79-1F32997FC786}"/>
                  </a:ext>
                </a:extLst>
              </p:cNvPr>
              <p:cNvSpPr txBox="1">
                <a:spLocks noRot="1" noChangeAspect="1" noMove="1" noResize="1" noEditPoints="1" noAdjustHandles="1" noChangeArrowheads="1" noChangeShapeType="1" noTextEdit="1"/>
              </p:cNvSpPr>
              <p:nvPr/>
            </p:nvSpPr>
            <p:spPr>
              <a:xfrm>
                <a:off x="6952941" y="871659"/>
                <a:ext cx="4350331" cy="804195"/>
              </a:xfrm>
              <a:prstGeom prst="rect">
                <a:avLst/>
              </a:prstGeom>
              <a:blipFill>
                <a:blip r:embed="rId5"/>
                <a:stretch>
                  <a:fillRect t="-165625" b="-240625"/>
                </a:stretch>
              </a:blipFill>
            </p:spPr>
            <p:txBody>
              <a:bodyPr/>
              <a:lstStyle/>
              <a:p>
                <a:r>
                  <a:rPr lang="en-CH">
                    <a:noFill/>
                  </a:rPr>
                  <a:t> </a:t>
                </a:r>
              </a:p>
            </p:txBody>
          </p:sp>
        </mc:Fallback>
      </mc:AlternateContent>
      <p:pic>
        <p:nvPicPr>
          <p:cNvPr id="11" name="Picture 10" descr="A picture containing computer, computer&#10;&#10;Description automatically generated">
            <a:extLst>
              <a:ext uri="{FF2B5EF4-FFF2-40B4-BE49-F238E27FC236}">
                <a16:creationId xmlns:a16="http://schemas.microsoft.com/office/drawing/2014/main" id="{5C4F1DA8-2581-3C00-E40E-3D288BCE4C92}"/>
              </a:ext>
            </a:extLst>
          </p:cNvPr>
          <p:cNvPicPr>
            <a:picLocks noChangeAspect="1"/>
          </p:cNvPicPr>
          <p:nvPr/>
        </p:nvPicPr>
        <p:blipFill>
          <a:blip r:embed="rId6"/>
          <a:stretch>
            <a:fillRect/>
          </a:stretch>
        </p:blipFill>
        <p:spPr>
          <a:xfrm>
            <a:off x="10326913" y="297905"/>
            <a:ext cx="1524000" cy="253603"/>
          </a:xfrm>
          <a:prstGeom prst="rect">
            <a:avLst/>
          </a:prstGeom>
        </p:spPr>
      </p:pic>
      <p:pic>
        <p:nvPicPr>
          <p:cNvPr id="12" name="Picture 11" descr="Icon&#10;&#10;Description automatically generated">
            <a:extLst>
              <a:ext uri="{FF2B5EF4-FFF2-40B4-BE49-F238E27FC236}">
                <a16:creationId xmlns:a16="http://schemas.microsoft.com/office/drawing/2014/main" id="{1E04EA9F-1AFD-58E1-9E43-F973054368AE}"/>
              </a:ext>
            </a:extLst>
          </p:cNvPr>
          <p:cNvPicPr>
            <a:picLocks noChangeAspect="1"/>
          </p:cNvPicPr>
          <p:nvPr/>
        </p:nvPicPr>
        <p:blipFill>
          <a:blip r:embed="rId7"/>
          <a:stretch>
            <a:fillRect/>
          </a:stretch>
        </p:blipFill>
        <p:spPr>
          <a:xfrm>
            <a:off x="9473293" y="157808"/>
            <a:ext cx="647700" cy="787400"/>
          </a:xfrm>
          <a:prstGeom prst="rect">
            <a:avLst/>
          </a:prstGeom>
        </p:spPr>
      </p:pic>
      <p:sp>
        <p:nvSpPr>
          <p:cNvPr id="14" name="Slide Number Placeholder 14">
            <a:extLst>
              <a:ext uri="{FF2B5EF4-FFF2-40B4-BE49-F238E27FC236}">
                <a16:creationId xmlns:a16="http://schemas.microsoft.com/office/drawing/2014/main" id="{389AE0B6-B628-6052-E591-36D216995E9E}"/>
              </a:ext>
            </a:extLst>
          </p:cNvPr>
          <p:cNvSpPr>
            <a:spLocks noGrp="1"/>
          </p:cNvSpPr>
          <p:nvPr>
            <p:ph type="sldNum" sz="quarter" idx="12"/>
          </p:nvPr>
        </p:nvSpPr>
        <p:spPr>
          <a:xfrm>
            <a:off x="8610600" y="6356350"/>
            <a:ext cx="2743200" cy="365125"/>
          </a:xfrm>
        </p:spPr>
        <p:txBody>
          <a:bodyPr/>
          <a:lstStyle/>
          <a:p>
            <a:fld id="{4091D468-9D7F-C04B-B525-26F4C104AD2D}" type="slidenum">
              <a:rPr lang="en-CH" sz="1800" b="1" smtClean="0">
                <a:solidFill>
                  <a:schemeClr val="tx1"/>
                </a:solidFill>
              </a:rPr>
              <a:t>10</a:t>
            </a:fld>
            <a:endParaRPr lang="en-CH" sz="1800" b="1" dirty="0">
              <a:solidFill>
                <a:schemeClr val="tx1"/>
              </a:solidFill>
            </a:endParaRPr>
          </a:p>
        </p:txBody>
      </p:sp>
    </p:spTree>
    <p:extLst>
      <p:ext uri="{BB962C8B-B14F-4D97-AF65-F5344CB8AC3E}">
        <p14:creationId xmlns:p14="http://schemas.microsoft.com/office/powerpoint/2010/main" val="146497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86349B74-3769-93C7-55E6-617CCC2866DF}"/>
              </a:ext>
            </a:extLst>
          </p:cNvPr>
          <p:cNvPicPr>
            <a:picLocks noChangeAspect="1"/>
          </p:cNvPicPr>
          <p:nvPr/>
        </p:nvPicPr>
        <p:blipFill rotWithShape="1">
          <a:blip r:embed="rId3">
            <a:alphaModFix amt="15000"/>
          </a:blip>
          <a:srcRect/>
          <a:stretch/>
        </p:blipFill>
        <p:spPr>
          <a:xfrm>
            <a:off x="0" y="3313"/>
            <a:ext cx="12192000" cy="6858000"/>
          </a:xfrm>
          <a:prstGeom prst="rect">
            <a:avLst/>
          </a:prstGeom>
        </p:spPr>
      </p:pic>
      <p:sp>
        <p:nvSpPr>
          <p:cNvPr id="2" name="Title 1">
            <a:extLst>
              <a:ext uri="{FF2B5EF4-FFF2-40B4-BE49-F238E27FC236}">
                <a16:creationId xmlns:a16="http://schemas.microsoft.com/office/drawing/2014/main" id="{F0BF097F-F25D-3E44-864A-5F288918F9FD}"/>
              </a:ext>
            </a:extLst>
          </p:cNvPr>
          <p:cNvSpPr>
            <a:spLocks noGrp="1"/>
          </p:cNvSpPr>
          <p:nvPr>
            <p:ph type="title"/>
          </p:nvPr>
        </p:nvSpPr>
        <p:spPr/>
        <p:txBody>
          <a:bodyPr/>
          <a:lstStyle/>
          <a:p>
            <a:r>
              <a:rPr lang="en-CH" b="1" dirty="0"/>
              <a:t>Regression Models</a:t>
            </a:r>
            <a:endParaRPr lang="en-CH"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82BA6F7B-8183-B845-940C-969258C9CC0F}"/>
                  </a:ext>
                </a:extLst>
              </p:cNvPr>
              <p:cNvSpPr>
                <a:spLocks noGrp="1"/>
              </p:cNvSpPr>
              <p:nvPr>
                <p:ph idx="1"/>
              </p:nvPr>
            </p:nvSpPr>
            <p:spPr/>
            <p:txBody>
              <a:bodyPr>
                <a:normAutofit/>
              </a:bodyPr>
              <a:lstStyle/>
              <a:p>
                <a:pPr marL="0" indent="0">
                  <a:buNone/>
                </a:pPr>
                <a:r>
                  <a:rPr lang="en-CH" dirty="0"/>
                  <a:t>HelioMont BC Model</a:t>
                </a:r>
              </a:p>
              <a:p>
                <a:pPr marL="0" indent="0">
                  <a:buNone/>
                </a:pPr>
                <a:endParaRPr lang="en-CH" sz="22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CH" sz="2200" i="1" smtClean="0">
                              <a:latin typeface="Cambria Math" panose="02040503050406030204" pitchFamily="18" charset="0"/>
                            </a:rPr>
                          </m:ctrlPr>
                        </m:sSubPr>
                        <m:e>
                          <m:r>
                            <a:rPr lang="en-US" sz="2200" b="0" i="1" smtClean="0">
                              <a:latin typeface="Cambria Math" panose="02040503050406030204" pitchFamily="18" charset="0"/>
                            </a:rPr>
                            <m:t>𝑏𝑖𝑎𝑠</m:t>
                          </m:r>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US" sz="2200" i="1">
                          <a:latin typeface="Cambria Math" panose="02040503050406030204" pitchFamily="18" charset="0"/>
                        </a:rPr>
                        <m:t>𝑆𝑆</m:t>
                      </m:r>
                      <m:sSub>
                        <m:sSubPr>
                          <m:ctrlPr>
                            <a:rPr lang="en-CH" sz="2200" i="1">
                              <a:latin typeface="Cambria Math" panose="02040503050406030204" pitchFamily="18" charset="0"/>
                            </a:rPr>
                          </m:ctrlPr>
                        </m:sSubPr>
                        <m:e>
                          <m:sSup>
                            <m:sSupPr>
                              <m:ctrlPr>
                                <a:rPr lang="en-CH" sz="2200" i="1">
                                  <a:latin typeface="Cambria Math" panose="02040503050406030204" pitchFamily="18" charset="0"/>
                                </a:rPr>
                              </m:ctrlPr>
                            </m:sSupPr>
                            <m:e>
                              <m:r>
                                <a:rPr lang="en-US" sz="2200" i="1">
                                  <a:latin typeface="Cambria Math" panose="02040503050406030204" pitchFamily="18" charset="0"/>
                                </a:rPr>
                                <m:t>𝑅</m:t>
                              </m:r>
                            </m:e>
                            <m:sup>
                              <m:r>
                                <a:rPr lang="en-CH" sz="2200" i="1">
                                  <a:latin typeface="Cambria Math" panose="02040503050406030204" pitchFamily="18" charset="0"/>
                                </a:rPr>
                                <m:t>𝑠𝑎𝑡</m:t>
                              </m:r>
                            </m:sup>
                          </m:sSup>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sSub>
                        <m:sSubPr>
                          <m:ctrlPr>
                            <a:rPr lang="en-CH" sz="2200" i="1">
                              <a:latin typeface="Cambria Math" panose="02040503050406030204" pitchFamily="18" charset="0"/>
                            </a:rPr>
                          </m:ctrlPr>
                        </m:sSubPr>
                        <m:e>
                          <m:r>
                            <a:rPr lang="en-US" sz="2200" i="1">
                              <a:latin typeface="Cambria Math" panose="02040503050406030204" pitchFamily="18" charset="0"/>
                            </a:rPr>
                            <m:t>𝑆</m:t>
                          </m:r>
                          <m:sSup>
                            <m:sSupPr>
                              <m:ctrlPr>
                                <a:rPr lang="en-CH" sz="2200" i="1">
                                  <a:latin typeface="Cambria Math" panose="02040503050406030204" pitchFamily="18" charset="0"/>
                                </a:rPr>
                              </m:ctrlPr>
                            </m:sSupPr>
                            <m:e>
                              <m:r>
                                <a:rPr lang="en-CH" sz="2200" i="1">
                                  <a:latin typeface="Cambria Math" panose="02040503050406030204" pitchFamily="18" charset="0"/>
                                </a:rPr>
                                <m:t>𝑆</m:t>
                              </m:r>
                              <m:r>
                                <a:rPr lang="en-US" sz="2200" i="1">
                                  <a:latin typeface="Cambria Math" panose="02040503050406030204" pitchFamily="18" charset="0"/>
                                </a:rPr>
                                <m:t>𝑅</m:t>
                              </m:r>
                            </m:e>
                            <m:sup>
                              <m:r>
                                <a:rPr lang="en-CH" sz="2200" i="1">
                                  <a:latin typeface="Cambria Math" panose="02040503050406030204" pitchFamily="18" charset="0"/>
                                </a:rPr>
                                <m:t>𝑔𝑟𝑜𝑢𝑛𝑑</m:t>
                              </m:r>
                            </m:sup>
                          </m:sSup>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oMath>
                  </m:oMathPara>
                </a14:m>
                <a:endParaRPr lang="en-CH" sz="2200" dirty="0"/>
              </a:p>
              <a:p>
                <a:pPr marL="0" indent="0">
                  <a:buNone/>
                </a:pPr>
                <a14:m>
                  <m:oMath xmlns:m="http://schemas.openxmlformats.org/officeDocument/2006/math">
                    <m:r>
                      <a:rPr lang="en-CH" sz="2200" i="1" smtClean="0">
                        <a:latin typeface="Cambria Math" panose="02040503050406030204" pitchFamily="18" charset="0"/>
                      </a:rPr>
                      <m:t> </m:t>
                    </m:r>
                    <m:r>
                      <a:rPr lang="en-US" sz="2200" b="0" i="1" smtClean="0">
                        <a:latin typeface="Cambria Math" panose="02040503050406030204" pitchFamily="18" charset="0"/>
                      </a:rPr>
                      <m:t>                      ~ </m:t>
                    </m:r>
                    <m:r>
                      <a:rPr lang="en-US" sz="2200" i="1">
                        <a:latin typeface="Cambria Math" panose="02040503050406030204" pitchFamily="18" charset="0"/>
                      </a:rPr>
                      <m:t>𝑆𝑆</m:t>
                    </m:r>
                    <m:sSub>
                      <m:sSubPr>
                        <m:ctrlPr>
                          <a:rPr lang="en-CH" sz="2200" i="1">
                            <a:latin typeface="Cambria Math" panose="02040503050406030204" pitchFamily="18" charset="0"/>
                          </a:rPr>
                        </m:ctrlPr>
                      </m:sSubPr>
                      <m:e>
                        <m:sSup>
                          <m:sSupPr>
                            <m:ctrlPr>
                              <a:rPr lang="en-CH" sz="2200" i="1">
                                <a:latin typeface="Cambria Math" panose="02040503050406030204" pitchFamily="18" charset="0"/>
                              </a:rPr>
                            </m:ctrlPr>
                          </m:sSupPr>
                          <m:e>
                            <m:r>
                              <a:rPr lang="en-US" sz="2200" i="1">
                                <a:latin typeface="Cambria Math" panose="02040503050406030204" pitchFamily="18" charset="0"/>
                              </a:rPr>
                              <m:t>𝑅</m:t>
                            </m:r>
                          </m:e>
                          <m:sup>
                            <m:r>
                              <a:rPr lang="en-CH" sz="2200" i="1">
                                <a:latin typeface="Cambria Math" panose="02040503050406030204" pitchFamily="18" charset="0"/>
                              </a:rPr>
                              <m:t>𝑠𝑎𝑡</m:t>
                            </m:r>
                          </m:sup>
                        </m:sSup>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CH" sz="2200" i="1">
                        <a:latin typeface="Cambria Math" panose="02040503050406030204" pitchFamily="18" charset="0"/>
                      </a:rPr>
                      <m:t>𝑆𝑍</m:t>
                    </m:r>
                    <m:sSub>
                      <m:sSubPr>
                        <m:ctrlPr>
                          <a:rPr lang="en-CH" sz="2200" i="1">
                            <a:latin typeface="Cambria Math" panose="02040503050406030204" pitchFamily="18" charset="0"/>
                          </a:rPr>
                        </m:ctrlPr>
                      </m:sSubPr>
                      <m:e>
                        <m:r>
                          <a:rPr lang="en-CH" sz="2200" i="1">
                            <a:latin typeface="Cambria Math" panose="02040503050406030204" pitchFamily="18" charset="0"/>
                          </a:rPr>
                          <m:t>𝐴</m:t>
                        </m:r>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CH" sz="2200" i="1">
                        <a:latin typeface="Cambria Math" panose="02040503050406030204" pitchFamily="18" charset="0"/>
                      </a:rPr>
                      <m:t>𝐾</m:t>
                    </m:r>
                    <m:sSub>
                      <m:sSubPr>
                        <m:ctrlPr>
                          <a:rPr lang="en-CH" sz="2200" i="1">
                            <a:latin typeface="Cambria Math" panose="02040503050406030204" pitchFamily="18" charset="0"/>
                          </a:rPr>
                        </m:ctrlPr>
                      </m:sSubPr>
                      <m:e>
                        <m:r>
                          <a:rPr lang="en-CH" sz="2200" i="1">
                            <a:latin typeface="Cambria Math" panose="02040503050406030204" pitchFamily="18" charset="0"/>
                          </a:rPr>
                          <m:t>𝐼</m:t>
                        </m:r>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CH" sz="2200" i="1">
                        <a:latin typeface="Cambria Math" panose="02040503050406030204" pitchFamily="18" charset="0"/>
                      </a:rPr>
                      <m:t>𝑇</m:t>
                    </m:r>
                    <m:sSub>
                      <m:sSubPr>
                        <m:ctrlPr>
                          <a:rPr lang="en-CH" sz="2200" i="1">
                            <a:latin typeface="Cambria Math" panose="02040503050406030204" pitchFamily="18" charset="0"/>
                          </a:rPr>
                        </m:ctrlPr>
                      </m:sSubPr>
                      <m:e>
                        <m:r>
                          <a:rPr lang="en-CH" sz="2200" i="1">
                            <a:latin typeface="Cambria Math" panose="02040503050406030204" pitchFamily="18" charset="0"/>
                          </a:rPr>
                          <m:t>𝐸</m:t>
                        </m:r>
                      </m:e>
                      <m:sub>
                        <m:r>
                          <a:rPr lang="en-CH" sz="2200" i="1">
                            <a:latin typeface="Cambria Math" panose="02040503050406030204" pitchFamily="18" charset="0"/>
                          </a:rPr>
                          <m:t>𝑡</m:t>
                        </m:r>
                      </m:sub>
                    </m:sSub>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r>
                      <a:rPr lang="en-CH" sz="2200" i="1">
                        <a:latin typeface="Cambria Math" panose="02040503050406030204" pitchFamily="18" charset="0"/>
                      </a:rPr>
                      <m:t>+</m:t>
                    </m:r>
                    <m:r>
                      <a:rPr lang="en-CH" sz="2200" i="1">
                        <a:latin typeface="Cambria Math" panose="02040503050406030204" pitchFamily="18" charset="0"/>
                      </a:rPr>
                      <m:t>𝑎𝑙</m:t>
                    </m:r>
                    <m:sSub>
                      <m:sSubPr>
                        <m:ctrlPr>
                          <a:rPr lang="en-CH" sz="2200" i="1">
                            <a:latin typeface="Cambria Math" panose="02040503050406030204" pitchFamily="18" charset="0"/>
                          </a:rPr>
                        </m:ctrlPr>
                      </m:sSubPr>
                      <m:e>
                        <m:r>
                          <a:rPr lang="en-CH" sz="2200" i="1">
                            <a:latin typeface="Cambria Math" panose="02040503050406030204" pitchFamily="18" charset="0"/>
                          </a:rPr>
                          <m:t>𝑡</m:t>
                        </m:r>
                      </m:e>
                      <m:sub>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oMath>
                </a14:m>
                <a:r>
                  <a:rPr lang="en-CH" sz="2200" dirty="0"/>
                  <a:t> </a:t>
                </a:r>
              </a:p>
              <a:p>
                <a:pPr marL="0" indent="0">
                  <a:buNone/>
                </a:pPr>
                <a:endParaRPr lang="en-CH" sz="2000" dirty="0"/>
              </a:p>
              <a:p>
                <a:pPr marL="0" indent="0">
                  <a:buNone/>
                </a:pPr>
                <a:r>
                  <a:rPr lang="en-CH" dirty="0"/>
                  <a:t>SARAH-2 BC Model</a:t>
                </a:r>
              </a:p>
              <a:p>
                <a:pPr marL="0" indent="0">
                  <a:buNone/>
                </a:pPr>
                <a:endParaRPr lang="en-CH"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CH" sz="2200" i="1">
                              <a:latin typeface="Cambria Math" panose="02040503050406030204" pitchFamily="18" charset="0"/>
                            </a:rPr>
                          </m:ctrlPr>
                        </m:sSubPr>
                        <m:e>
                          <m:r>
                            <a:rPr lang="en-US" sz="2200" i="1">
                              <a:latin typeface="Cambria Math" panose="02040503050406030204" pitchFamily="18" charset="0"/>
                            </a:rPr>
                            <m:t>𝑏𝑖𝑎𝑠</m:t>
                          </m:r>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US" sz="2200" i="1">
                          <a:latin typeface="Cambria Math" panose="02040503050406030204" pitchFamily="18" charset="0"/>
                        </a:rPr>
                        <m:t>𝑆𝑆</m:t>
                      </m:r>
                      <m:sSub>
                        <m:sSubPr>
                          <m:ctrlPr>
                            <a:rPr lang="en-CH" sz="2200" i="1">
                              <a:latin typeface="Cambria Math" panose="02040503050406030204" pitchFamily="18" charset="0"/>
                            </a:rPr>
                          </m:ctrlPr>
                        </m:sSubPr>
                        <m:e>
                          <m:sSup>
                            <m:sSupPr>
                              <m:ctrlPr>
                                <a:rPr lang="en-CH" sz="2200" i="1">
                                  <a:latin typeface="Cambria Math" panose="02040503050406030204" pitchFamily="18" charset="0"/>
                                </a:rPr>
                              </m:ctrlPr>
                            </m:sSupPr>
                            <m:e>
                              <m:r>
                                <a:rPr lang="en-US" sz="2200" i="1">
                                  <a:latin typeface="Cambria Math" panose="02040503050406030204" pitchFamily="18" charset="0"/>
                                </a:rPr>
                                <m:t>𝑅</m:t>
                              </m:r>
                            </m:e>
                            <m:sup>
                              <m:r>
                                <a:rPr lang="en-CH" sz="2200" i="1">
                                  <a:latin typeface="Cambria Math" panose="02040503050406030204" pitchFamily="18" charset="0"/>
                                </a:rPr>
                                <m:t>𝑠𝑎𝑡</m:t>
                              </m:r>
                            </m:sup>
                          </m:sSup>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sSub>
                        <m:sSubPr>
                          <m:ctrlPr>
                            <a:rPr lang="en-CH" sz="2200" i="1">
                              <a:latin typeface="Cambria Math" panose="02040503050406030204" pitchFamily="18" charset="0"/>
                            </a:rPr>
                          </m:ctrlPr>
                        </m:sSubPr>
                        <m:e>
                          <m:r>
                            <a:rPr lang="en-US" sz="2200" i="1">
                              <a:latin typeface="Cambria Math" panose="02040503050406030204" pitchFamily="18" charset="0"/>
                            </a:rPr>
                            <m:t>𝑆</m:t>
                          </m:r>
                          <m:sSup>
                            <m:sSupPr>
                              <m:ctrlPr>
                                <a:rPr lang="en-CH" sz="2200" i="1">
                                  <a:latin typeface="Cambria Math" panose="02040503050406030204" pitchFamily="18" charset="0"/>
                                </a:rPr>
                              </m:ctrlPr>
                            </m:sSupPr>
                            <m:e>
                              <m:r>
                                <a:rPr lang="en-CH" sz="2200" i="1">
                                  <a:latin typeface="Cambria Math" panose="02040503050406030204" pitchFamily="18" charset="0"/>
                                </a:rPr>
                                <m:t>𝑆</m:t>
                              </m:r>
                              <m:r>
                                <a:rPr lang="en-US" sz="2200" i="1">
                                  <a:latin typeface="Cambria Math" panose="02040503050406030204" pitchFamily="18" charset="0"/>
                                </a:rPr>
                                <m:t>𝑅</m:t>
                              </m:r>
                            </m:e>
                            <m:sup>
                              <m:r>
                                <a:rPr lang="en-CH" sz="2200" i="1">
                                  <a:latin typeface="Cambria Math" panose="02040503050406030204" pitchFamily="18" charset="0"/>
                                </a:rPr>
                                <m:t>𝑔𝑟𝑜𝑢𝑛𝑑</m:t>
                              </m:r>
                            </m:sup>
                          </m:sSup>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oMath>
                  </m:oMathPara>
                </a14:m>
                <a:endParaRPr lang="en-CH" sz="2200" dirty="0"/>
              </a:p>
              <a:p>
                <a:pPr marL="0" indent="0">
                  <a:buNone/>
                </a:pPr>
                <a14:m>
                  <m:oMath xmlns:m="http://schemas.openxmlformats.org/officeDocument/2006/math">
                    <m:r>
                      <a:rPr lang="en-CH" sz="2200" i="1">
                        <a:latin typeface="Cambria Math" panose="02040503050406030204" pitchFamily="18" charset="0"/>
                      </a:rPr>
                      <m:t> </m:t>
                    </m:r>
                    <m:r>
                      <a:rPr lang="en-US" sz="2200" i="1">
                        <a:latin typeface="Cambria Math" panose="02040503050406030204" pitchFamily="18" charset="0"/>
                      </a:rPr>
                      <m:t>                      ~ </m:t>
                    </m:r>
                    <m:r>
                      <a:rPr lang="en-US" sz="2200" i="1">
                        <a:latin typeface="Cambria Math" panose="02040503050406030204" pitchFamily="18" charset="0"/>
                      </a:rPr>
                      <m:t>𝑆𝑆</m:t>
                    </m:r>
                    <m:sSub>
                      <m:sSubPr>
                        <m:ctrlPr>
                          <a:rPr lang="en-CH" sz="2200" i="1">
                            <a:latin typeface="Cambria Math" panose="02040503050406030204" pitchFamily="18" charset="0"/>
                          </a:rPr>
                        </m:ctrlPr>
                      </m:sSubPr>
                      <m:e>
                        <m:sSup>
                          <m:sSupPr>
                            <m:ctrlPr>
                              <a:rPr lang="en-CH" sz="2200" i="1">
                                <a:latin typeface="Cambria Math" panose="02040503050406030204" pitchFamily="18" charset="0"/>
                              </a:rPr>
                            </m:ctrlPr>
                          </m:sSupPr>
                          <m:e>
                            <m:r>
                              <a:rPr lang="en-US" sz="2200" i="1">
                                <a:latin typeface="Cambria Math" panose="02040503050406030204" pitchFamily="18" charset="0"/>
                              </a:rPr>
                              <m:t>𝑅</m:t>
                            </m:r>
                          </m:e>
                          <m:sup>
                            <m:r>
                              <a:rPr lang="en-CH" sz="2200" i="1">
                                <a:latin typeface="Cambria Math" panose="02040503050406030204" pitchFamily="18" charset="0"/>
                              </a:rPr>
                              <m:t>𝑠𝑎𝑡</m:t>
                            </m:r>
                          </m:sup>
                        </m:sSup>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CH" sz="2200" i="1">
                        <a:latin typeface="Cambria Math" panose="02040503050406030204" pitchFamily="18" charset="0"/>
                      </a:rPr>
                      <m:t>𝑆𝑍</m:t>
                    </m:r>
                    <m:sSub>
                      <m:sSubPr>
                        <m:ctrlPr>
                          <a:rPr lang="en-CH" sz="2200" i="1">
                            <a:latin typeface="Cambria Math" panose="02040503050406030204" pitchFamily="18" charset="0"/>
                          </a:rPr>
                        </m:ctrlPr>
                      </m:sSubPr>
                      <m:e>
                        <m:r>
                          <a:rPr lang="en-CH" sz="2200" i="1">
                            <a:latin typeface="Cambria Math" panose="02040503050406030204" pitchFamily="18" charset="0"/>
                          </a:rPr>
                          <m:t>𝐴</m:t>
                        </m:r>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CH" sz="2200" i="1">
                        <a:latin typeface="Cambria Math" panose="02040503050406030204" pitchFamily="18" charset="0"/>
                      </a:rPr>
                      <m:t>𝑇</m:t>
                    </m:r>
                    <m:sSub>
                      <m:sSubPr>
                        <m:ctrlPr>
                          <a:rPr lang="en-CH" sz="2200" i="1">
                            <a:latin typeface="Cambria Math" panose="02040503050406030204" pitchFamily="18" charset="0"/>
                          </a:rPr>
                        </m:ctrlPr>
                      </m:sSubPr>
                      <m:e>
                        <m:r>
                          <a:rPr lang="en-CH" sz="2200" i="1">
                            <a:latin typeface="Cambria Math" panose="02040503050406030204" pitchFamily="18" charset="0"/>
                          </a:rPr>
                          <m:t>𝐸</m:t>
                        </m:r>
                      </m:e>
                      <m:sub>
                        <m:r>
                          <a:rPr lang="en-CH" sz="2200" i="1">
                            <a:latin typeface="Cambria Math" panose="02040503050406030204" pitchFamily="18" charset="0"/>
                          </a:rPr>
                          <m:t>𝑡</m:t>
                        </m:r>
                      </m:sub>
                    </m:sSub>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r>
                      <a:rPr lang="en-CH" sz="2200" i="1">
                        <a:latin typeface="Cambria Math" panose="02040503050406030204" pitchFamily="18" charset="0"/>
                      </a:rPr>
                      <m:t>+</m:t>
                    </m:r>
                    <m:r>
                      <a:rPr lang="en-CH" sz="2200" i="1">
                        <a:latin typeface="Cambria Math" panose="02040503050406030204" pitchFamily="18" charset="0"/>
                      </a:rPr>
                      <m:t>𝑎𝑙</m:t>
                    </m:r>
                    <m:sSub>
                      <m:sSubPr>
                        <m:ctrlPr>
                          <a:rPr lang="en-CH" sz="2200" i="1">
                            <a:latin typeface="Cambria Math" panose="02040503050406030204" pitchFamily="18" charset="0"/>
                          </a:rPr>
                        </m:ctrlPr>
                      </m:sSubPr>
                      <m:e>
                        <m:r>
                          <a:rPr lang="en-CH" sz="2200" i="1">
                            <a:latin typeface="Cambria Math" panose="02040503050406030204" pitchFamily="18" charset="0"/>
                          </a:rPr>
                          <m:t>𝑡</m:t>
                        </m:r>
                      </m:e>
                      <m:sub>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oMath>
                </a14:m>
                <a:r>
                  <a:rPr lang="en-CH" sz="2200" dirty="0"/>
                  <a:t> </a:t>
                </a:r>
              </a:p>
              <a:p>
                <a:pPr marL="0" indent="0">
                  <a:buNone/>
                </a:pPr>
                <a:endParaRPr lang="en-CH" sz="2000" dirty="0"/>
              </a:p>
              <a:p>
                <a:pPr marL="0" indent="0">
                  <a:buNone/>
                </a:pPr>
                <a:endParaRPr lang="en-CH" sz="2000" dirty="0"/>
              </a:p>
            </p:txBody>
          </p:sp>
        </mc:Choice>
        <mc:Fallback xmlns="">
          <p:sp>
            <p:nvSpPr>
              <p:cNvPr id="6" name="Content Placeholder 5">
                <a:extLst>
                  <a:ext uri="{FF2B5EF4-FFF2-40B4-BE49-F238E27FC236}">
                    <a16:creationId xmlns:a16="http://schemas.microsoft.com/office/drawing/2014/main" id="{82BA6F7B-8183-B845-940C-969258C9CC0F}"/>
                  </a:ext>
                </a:extLst>
              </p:cNvPr>
              <p:cNvSpPr>
                <a:spLocks noGrp="1" noRot="1" noChangeAspect="1" noMove="1" noResize="1" noEditPoints="1" noAdjustHandles="1" noChangeArrowheads="1" noChangeShapeType="1" noTextEdit="1"/>
              </p:cNvSpPr>
              <p:nvPr>
                <p:ph idx="1"/>
              </p:nvPr>
            </p:nvSpPr>
            <p:spPr>
              <a:blipFill>
                <a:blip r:embed="rId4"/>
                <a:stretch>
                  <a:fillRect l="-1206" t="-2326"/>
                </a:stretch>
              </a:blipFill>
            </p:spPr>
            <p:txBody>
              <a:bodyPr/>
              <a:lstStyle/>
              <a:p>
                <a:r>
                  <a:rPr lang="en-CH">
                    <a:noFill/>
                  </a:rPr>
                  <a:t> </a:t>
                </a:r>
              </a:p>
            </p:txBody>
          </p:sp>
        </mc:Fallback>
      </mc:AlternateContent>
      <p:pic>
        <p:nvPicPr>
          <p:cNvPr id="5" name="Picture 4" descr="A picture containing computer, computer&#10;&#10;Description automatically generated">
            <a:extLst>
              <a:ext uri="{FF2B5EF4-FFF2-40B4-BE49-F238E27FC236}">
                <a16:creationId xmlns:a16="http://schemas.microsoft.com/office/drawing/2014/main" id="{CF5F372E-5316-1959-EBEA-CA8A0CD52E44}"/>
              </a:ext>
            </a:extLst>
          </p:cNvPr>
          <p:cNvPicPr>
            <a:picLocks noChangeAspect="1"/>
          </p:cNvPicPr>
          <p:nvPr/>
        </p:nvPicPr>
        <p:blipFill>
          <a:blip r:embed="rId5"/>
          <a:stretch>
            <a:fillRect/>
          </a:stretch>
        </p:blipFill>
        <p:spPr>
          <a:xfrm>
            <a:off x="10326913" y="297905"/>
            <a:ext cx="1524000" cy="253603"/>
          </a:xfrm>
          <a:prstGeom prst="rect">
            <a:avLst/>
          </a:prstGeom>
        </p:spPr>
      </p:pic>
      <p:pic>
        <p:nvPicPr>
          <p:cNvPr id="7" name="Picture 6" descr="Icon&#10;&#10;Description automatically generated">
            <a:extLst>
              <a:ext uri="{FF2B5EF4-FFF2-40B4-BE49-F238E27FC236}">
                <a16:creationId xmlns:a16="http://schemas.microsoft.com/office/drawing/2014/main" id="{74C09C1F-8CE5-CC3F-6584-820BFB549559}"/>
              </a:ext>
            </a:extLst>
          </p:cNvPr>
          <p:cNvPicPr>
            <a:picLocks noChangeAspect="1"/>
          </p:cNvPicPr>
          <p:nvPr/>
        </p:nvPicPr>
        <p:blipFill>
          <a:blip r:embed="rId6"/>
          <a:stretch>
            <a:fillRect/>
          </a:stretch>
        </p:blipFill>
        <p:spPr>
          <a:xfrm>
            <a:off x="9473293" y="157808"/>
            <a:ext cx="647700" cy="787400"/>
          </a:xfrm>
          <a:prstGeom prst="rect">
            <a:avLst/>
          </a:prstGeom>
        </p:spPr>
      </p:pic>
      <p:sp>
        <p:nvSpPr>
          <p:cNvPr id="9" name="Slide Number Placeholder 14">
            <a:extLst>
              <a:ext uri="{FF2B5EF4-FFF2-40B4-BE49-F238E27FC236}">
                <a16:creationId xmlns:a16="http://schemas.microsoft.com/office/drawing/2014/main" id="{7B55E221-3D56-DE2E-E7E3-46DE000DD087}"/>
              </a:ext>
            </a:extLst>
          </p:cNvPr>
          <p:cNvSpPr>
            <a:spLocks noGrp="1"/>
          </p:cNvSpPr>
          <p:nvPr>
            <p:ph type="sldNum" sz="quarter" idx="12"/>
          </p:nvPr>
        </p:nvSpPr>
        <p:spPr>
          <a:xfrm>
            <a:off x="8610600" y="6356350"/>
            <a:ext cx="2743200" cy="365125"/>
          </a:xfrm>
        </p:spPr>
        <p:txBody>
          <a:bodyPr/>
          <a:lstStyle/>
          <a:p>
            <a:fld id="{4091D468-9D7F-C04B-B525-26F4C104AD2D}" type="slidenum">
              <a:rPr lang="en-CH" sz="1800" b="1" smtClean="0">
                <a:solidFill>
                  <a:schemeClr val="tx1"/>
                </a:solidFill>
              </a:rPr>
              <a:t>11</a:t>
            </a:fld>
            <a:endParaRPr lang="en-CH" sz="1800" b="1" dirty="0">
              <a:solidFill>
                <a:schemeClr val="tx1"/>
              </a:solidFill>
            </a:endParaRPr>
          </a:p>
        </p:txBody>
      </p:sp>
    </p:spTree>
    <p:extLst>
      <p:ext uri="{BB962C8B-B14F-4D97-AF65-F5344CB8AC3E}">
        <p14:creationId xmlns:p14="http://schemas.microsoft.com/office/powerpoint/2010/main" val="393458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5">
            <a:extLst>
              <a:ext uri="{FF2B5EF4-FFF2-40B4-BE49-F238E27FC236}">
                <a16:creationId xmlns:a16="http://schemas.microsoft.com/office/drawing/2014/main" id="{B1891EF7-826B-71B0-B871-09EE5980B0C9}"/>
              </a:ext>
            </a:extLst>
          </p:cNvPr>
          <p:cNvPicPr>
            <a:picLocks noChangeAspect="1"/>
          </p:cNvPicPr>
          <p:nvPr/>
        </p:nvPicPr>
        <p:blipFill rotWithShape="1">
          <a:blip r:embed="rId3">
            <a:alphaModFix amt="15000"/>
          </a:blip>
          <a:srcRect/>
          <a:stretch/>
        </p:blipFill>
        <p:spPr>
          <a:xfrm>
            <a:off x="0" y="3313"/>
            <a:ext cx="12192000" cy="6858000"/>
          </a:xfrm>
          <a:prstGeom prst="rect">
            <a:avLst/>
          </a:prstGeom>
        </p:spPr>
      </p:pic>
      <p:sp>
        <p:nvSpPr>
          <p:cNvPr id="2" name="Title 1">
            <a:extLst>
              <a:ext uri="{FF2B5EF4-FFF2-40B4-BE49-F238E27FC236}">
                <a16:creationId xmlns:a16="http://schemas.microsoft.com/office/drawing/2014/main" id="{F0BF097F-F25D-3E44-864A-5F288918F9FD}"/>
              </a:ext>
            </a:extLst>
          </p:cNvPr>
          <p:cNvSpPr>
            <a:spLocks noGrp="1"/>
          </p:cNvSpPr>
          <p:nvPr>
            <p:ph type="title"/>
          </p:nvPr>
        </p:nvSpPr>
        <p:spPr/>
        <p:txBody>
          <a:bodyPr/>
          <a:lstStyle/>
          <a:p>
            <a:r>
              <a:rPr lang="en-CH" b="1" dirty="0"/>
              <a:t>Results</a:t>
            </a:r>
            <a:endParaRPr lang="en-CH" dirty="0"/>
          </a:p>
        </p:txBody>
      </p:sp>
      <p:sp>
        <p:nvSpPr>
          <p:cNvPr id="6" name="Content Placeholder 5">
            <a:extLst>
              <a:ext uri="{FF2B5EF4-FFF2-40B4-BE49-F238E27FC236}">
                <a16:creationId xmlns:a16="http://schemas.microsoft.com/office/drawing/2014/main" id="{82BA6F7B-8183-B845-940C-969258C9CC0F}"/>
              </a:ext>
            </a:extLst>
          </p:cNvPr>
          <p:cNvSpPr>
            <a:spLocks noGrp="1"/>
          </p:cNvSpPr>
          <p:nvPr>
            <p:ph idx="1"/>
          </p:nvPr>
        </p:nvSpPr>
        <p:spPr/>
        <p:txBody>
          <a:bodyPr>
            <a:normAutofit/>
          </a:bodyPr>
          <a:lstStyle/>
          <a:p>
            <a:pPr marL="0" indent="0">
              <a:buNone/>
            </a:pPr>
            <a:endParaRPr lang="en-CH" sz="2000" dirty="0"/>
          </a:p>
          <a:p>
            <a:pPr marL="0" indent="0">
              <a:buNone/>
            </a:pPr>
            <a:endParaRPr lang="en-CH" sz="2000" dirty="0"/>
          </a:p>
        </p:txBody>
      </p:sp>
      <p:pic>
        <p:nvPicPr>
          <p:cNvPr id="4" name="Picture 3">
            <a:extLst>
              <a:ext uri="{FF2B5EF4-FFF2-40B4-BE49-F238E27FC236}">
                <a16:creationId xmlns:a16="http://schemas.microsoft.com/office/drawing/2014/main" id="{1529D5F5-5969-0E9A-495D-DA64BC458401}"/>
              </a:ext>
            </a:extLst>
          </p:cNvPr>
          <p:cNvPicPr>
            <a:picLocks noChangeAspect="1"/>
          </p:cNvPicPr>
          <p:nvPr/>
        </p:nvPicPr>
        <p:blipFill>
          <a:blip r:embed="rId4"/>
          <a:srcRect/>
          <a:stretch/>
        </p:blipFill>
        <p:spPr>
          <a:xfrm>
            <a:off x="468000" y="1548000"/>
            <a:ext cx="11027314" cy="4833145"/>
          </a:xfrm>
          <a:prstGeom prst="rect">
            <a:avLst/>
          </a:prstGeom>
        </p:spPr>
      </p:pic>
      <p:sp>
        <p:nvSpPr>
          <p:cNvPr id="8" name="TextBox 7">
            <a:extLst>
              <a:ext uri="{FF2B5EF4-FFF2-40B4-BE49-F238E27FC236}">
                <a16:creationId xmlns:a16="http://schemas.microsoft.com/office/drawing/2014/main" id="{1B37F39C-2BD9-0F98-F7D4-15710C318D29}"/>
              </a:ext>
            </a:extLst>
          </p:cNvPr>
          <p:cNvSpPr txBox="1"/>
          <p:nvPr/>
        </p:nvSpPr>
        <p:spPr>
          <a:xfrm>
            <a:off x="2744296" y="1144588"/>
            <a:ext cx="1520288" cy="461665"/>
          </a:xfrm>
          <a:prstGeom prst="rect">
            <a:avLst/>
          </a:prstGeom>
          <a:noFill/>
        </p:spPr>
        <p:txBody>
          <a:bodyPr wrap="none" rtlCol="0">
            <a:spAutoFit/>
          </a:bodyPr>
          <a:lstStyle/>
          <a:p>
            <a:r>
              <a:rPr lang="en-CH" sz="2400" dirty="0"/>
              <a:t>HelioMont</a:t>
            </a:r>
          </a:p>
        </p:txBody>
      </p:sp>
      <p:sp>
        <p:nvSpPr>
          <p:cNvPr id="9" name="TextBox 8">
            <a:extLst>
              <a:ext uri="{FF2B5EF4-FFF2-40B4-BE49-F238E27FC236}">
                <a16:creationId xmlns:a16="http://schemas.microsoft.com/office/drawing/2014/main" id="{F2E8BF67-CDE9-97AF-F9DA-CF6373FCD547}"/>
              </a:ext>
            </a:extLst>
          </p:cNvPr>
          <p:cNvSpPr txBox="1"/>
          <p:nvPr/>
        </p:nvSpPr>
        <p:spPr>
          <a:xfrm>
            <a:off x="7716114" y="1144587"/>
            <a:ext cx="2394886" cy="461665"/>
          </a:xfrm>
          <a:prstGeom prst="rect">
            <a:avLst/>
          </a:prstGeom>
          <a:noFill/>
        </p:spPr>
        <p:txBody>
          <a:bodyPr wrap="none" rtlCol="0">
            <a:spAutoFit/>
          </a:bodyPr>
          <a:lstStyle/>
          <a:p>
            <a:r>
              <a:rPr lang="en-CH" sz="2400" dirty="0"/>
              <a:t>HelioSat SARAH-2</a:t>
            </a:r>
          </a:p>
        </p:txBody>
      </p:sp>
      <p:sp>
        <p:nvSpPr>
          <p:cNvPr id="7" name="TextBox 6">
            <a:extLst>
              <a:ext uri="{FF2B5EF4-FFF2-40B4-BE49-F238E27FC236}">
                <a16:creationId xmlns:a16="http://schemas.microsoft.com/office/drawing/2014/main" id="{315878F1-26B2-538B-710C-7B61EF4FF41D}"/>
              </a:ext>
            </a:extLst>
          </p:cNvPr>
          <p:cNvSpPr txBox="1"/>
          <p:nvPr/>
        </p:nvSpPr>
        <p:spPr>
          <a:xfrm>
            <a:off x="5280134" y="6308209"/>
            <a:ext cx="2301143" cy="369332"/>
          </a:xfrm>
          <a:prstGeom prst="rect">
            <a:avLst/>
          </a:prstGeom>
          <a:noFill/>
        </p:spPr>
        <p:txBody>
          <a:bodyPr wrap="none" rtlCol="0">
            <a:spAutoFit/>
          </a:bodyPr>
          <a:lstStyle/>
          <a:p>
            <a:r>
              <a:rPr lang="en-US" b="0" dirty="0"/>
              <a:t>% RMSD Improvement</a:t>
            </a:r>
            <a:endParaRPr lang="en-CH" dirty="0"/>
          </a:p>
        </p:txBody>
      </p:sp>
      <p:pic>
        <p:nvPicPr>
          <p:cNvPr id="10" name="Picture 9" descr="A picture containing computer, computer&#10;&#10;Description automatically generated">
            <a:extLst>
              <a:ext uri="{FF2B5EF4-FFF2-40B4-BE49-F238E27FC236}">
                <a16:creationId xmlns:a16="http://schemas.microsoft.com/office/drawing/2014/main" id="{65AE8868-8499-53E7-18B3-8488128D8618}"/>
              </a:ext>
            </a:extLst>
          </p:cNvPr>
          <p:cNvPicPr>
            <a:picLocks noChangeAspect="1"/>
          </p:cNvPicPr>
          <p:nvPr/>
        </p:nvPicPr>
        <p:blipFill>
          <a:blip r:embed="rId5"/>
          <a:stretch>
            <a:fillRect/>
          </a:stretch>
        </p:blipFill>
        <p:spPr>
          <a:xfrm>
            <a:off x="10326913" y="297905"/>
            <a:ext cx="1524000" cy="253603"/>
          </a:xfrm>
          <a:prstGeom prst="rect">
            <a:avLst/>
          </a:prstGeom>
        </p:spPr>
      </p:pic>
      <p:pic>
        <p:nvPicPr>
          <p:cNvPr id="11" name="Picture 10" descr="Icon&#10;&#10;Description automatically generated">
            <a:extLst>
              <a:ext uri="{FF2B5EF4-FFF2-40B4-BE49-F238E27FC236}">
                <a16:creationId xmlns:a16="http://schemas.microsoft.com/office/drawing/2014/main" id="{78B4C6B7-9B29-8A70-AEBC-983B638DC4F4}"/>
              </a:ext>
            </a:extLst>
          </p:cNvPr>
          <p:cNvPicPr>
            <a:picLocks noChangeAspect="1"/>
          </p:cNvPicPr>
          <p:nvPr/>
        </p:nvPicPr>
        <p:blipFill>
          <a:blip r:embed="rId6"/>
          <a:stretch>
            <a:fillRect/>
          </a:stretch>
        </p:blipFill>
        <p:spPr>
          <a:xfrm>
            <a:off x="9473293" y="157808"/>
            <a:ext cx="647700" cy="787400"/>
          </a:xfrm>
          <a:prstGeom prst="rect">
            <a:avLst/>
          </a:prstGeom>
        </p:spPr>
      </p:pic>
      <p:sp>
        <p:nvSpPr>
          <p:cNvPr id="13" name="Slide Number Placeholder 14">
            <a:extLst>
              <a:ext uri="{FF2B5EF4-FFF2-40B4-BE49-F238E27FC236}">
                <a16:creationId xmlns:a16="http://schemas.microsoft.com/office/drawing/2014/main" id="{04AC9DEC-D6A6-B8B5-276C-E2CD6F4C0B77}"/>
              </a:ext>
            </a:extLst>
          </p:cNvPr>
          <p:cNvSpPr>
            <a:spLocks noGrp="1"/>
          </p:cNvSpPr>
          <p:nvPr>
            <p:ph type="sldNum" sz="quarter" idx="12"/>
          </p:nvPr>
        </p:nvSpPr>
        <p:spPr>
          <a:xfrm>
            <a:off x="8610600" y="6356350"/>
            <a:ext cx="2743200" cy="365125"/>
          </a:xfrm>
        </p:spPr>
        <p:txBody>
          <a:bodyPr/>
          <a:lstStyle/>
          <a:p>
            <a:fld id="{4091D468-9D7F-C04B-B525-26F4C104AD2D}" type="slidenum">
              <a:rPr lang="en-CH" sz="1800" b="1" smtClean="0">
                <a:solidFill>
                  <a:schemeClr val="tx1"/>
                </a:solidFill>
              </a:rPr>
              <a:t>12</a:t>
            </a:fld>
            <a:endParaRPr lang="en-CH" sz="1800" b="1" dirty="0">
              <a:solidFill>
                <a:schemeClr val="tx1"/>
              </a:solidFill>
            </a:endParaRPr>
          </a:p>
        </p:txBody>
      </p:sp>
    </p:spTree>
    <p:extLst>
      <p:ext uri="{BB962C8B-B14F-4D97-AF65-F5344CB8AC3E}">
        <p14:creationId xmlns:p14="http://schemas.microsoft.com/office/powerpoint/2010/main" val="79181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CCEC99B9-7F02-72DA-076E-FB54455EA6A6}"/>
              </a:ext>
            </a:extLst>
          </p:cNvPr>
          <p:cNvPicPr>
            <a:picLocks noChangeAspect="1"/>
          </p:cNvPicPr>
          <p:nvPr/>
        </p:nvPicPr>
        <p:blipFill rotWithShape="1">
          <a:blip r:embed="rId3">
            <a:alphaModFix amt="15000"/>
          </a:blip>
          <a:srcRect/>
          <a:stretch/>
        </p:blipFill>
        <p:spPr>
          <a:xfrm>
            <a:off x="0" y="3313"/>
            <a:ext cx="12192000" cy="6858000"/>
          </a:xfrm>
          <a:prstGeom prst="rect">
            <a:avLst/>
          </a:prstGeom>
        </p:spPr>
      </p:pic>
      <p:sp>
        <p:nvSpPr>
          <p:cNvPr id="4" name="Title 1">
            <a:extLst>
              <a:ext uri="{FF2B5EF4-FFF2-40B4-BE49-F238E27FC236}">
                <a16:creationId xmlns:a16="http://schemas.microsoft.com/office/drawing/2014/main" id="{4A4202D3-A75B-ACB5-73C7-77065D1F6A68}"/>
              </a:ext>
            </a:extLst>
          </p:cNvPr>
          <p:cNvSpPr>
            <a:spLocks noGrp="1"/>
          </p:cNvSpPr>
          <p:nvPr>
            <p:ph type="title"/>
          </p:nvPr>
        </p:nvSpPr>
        <p:spPr>
          <a:xfrm>
            <a:off x="838200" y="365125"/>
            <a:ext cx="10515600" cy="1325563"/>
          </a:xfrm>
        </p:spPr>
        <p:txBody>
          <a:bodyPr/>
          <a:lstStyle/>
          <a:p>
            <a:r>
              <a:rPr lang="en-CH" b="1" dirty="0"/>
              <a:t>Features Importance</a:t>
            </a:r>
            <a:endParaRPr lang="en-CH" dirty="0"/>
          </a:p>
        </p:txBody>
      </p:sp>
      <p:pic>
        <p:nvPicPr>
          <p:cNvPr id="7" name="Picture 6" descr="A picture containing computer, computer&#10;&#10;Description automatically generated">
            <a:extLst>
              <a:ext uri="{FF2B5EF4-FFF2-40B4-BE49-F238E27FC236}">
                <a16:creationId xmlns:a16="http://schemas.microsoft.com/office/drawing/2014/main" id="{4B3E9984-76EB-44C3-4D65-2C27A6259480}"/>
              </a:ext>
            </a:extLst>
          </p:cNvPr>
          <p:cNvPicPr>
            <a:picLocks noChangeAspect="1"/>
          </p:cNvPicPr>
          <p:nvPr/>
        </p:nvPicPr>
        <p:blipFill>
          <a:blip r:embed="rId4"/>
          <a:stretch>
            <a:fillRect/>
          </a:stretch>
        </p:blipFill>
        <p:spPr>
          <a:xfrm>
            <a:off x="10326913" y="297905"/>
            <a:ext cx="1524000" cy="253603"/>
          </a:xfrm>
          <a:prstGeom prst="rect">
            <a:avLst/>
          </a:prstGeom>
        </p:spPr>
      </p:pic>
      <p:pic>
        <p:nvPicPr>
          <p:cNvPr id="8" name="Picture 7" descr="Icon&#10;&#10;Description automatically generated">
            <a:extLst>
              <a:ext uri="{FF2B5EF4-FFF2-40B4-BE49-F238E27FC236}">
                <a16:creationId xmlns:a16="http://schemas.microsoft.com/office/drawing/2014/main" id="{E27B9411-A9D1-A432-6D51-955048910BC6}"/>
              </a:ext>
            </a:extLst>
          </p:cNvPr>
          <p:cNvPicPr>
            <a:picLocks noChangeAspect="1"/>
          </p:cNvPicPr>
          <p:nvPr/>
        </p:nvPicPr>
        <p:blipFill>
          <a:blip r:embed="rId5"/>
          <a:stretch>
            <a:fillRect/>
          </a:stretch>
        </p:blipFill>
        <p:spPr>
          <a:xfrm>
            <a:off x="9473293" y="157808"/>
            <a:ext cx="647700" cy="787400"/>
          </a:xfrm>
          <a:prstGeom prst="rect">
            <a:avLst/>
          </a:prstGeom>
        </p:spPr>
      </p:pic>
      <p:sp>
        <p:nvSpPr>
          <p:cNvPr id="12" name="Content Placeholder 2">
            <a:extLst>
              <a:ext uri="{FF2B5EF4-FFF2-40B4-BE49-F238E27FC236}">
                <a16:creationId xmlns:a16="http://schemas.microsoft.com/office/drawing/2014/main" id="{B063D2DF-447D-FDBC-3D4A-0C912581C6FB}"/>
              </a:ext>
            </a:extLst>
          </p:cNvPr>
          <p:cNvSpPr txBox="1">
            <a:spLocks/>
          </p:cNvSpPr>
          <p:nvPr/>
        </p:nvSpPr>
        <p:spPr>
          <a:xfrm>
            <a:off x="838200" y="1825625"/>
            <a:ext cx="339314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H" dirty="0"/>
              <a:t>Permutation algorithm based on Fisher et al., 2018</a:t>
            </a:r>
          </a:p>
          <a:p>
            <a:endParaRPr lang="en-CH" dirty="0"/>
          </a:p>
          <a:p>
            <a:endParaRPr lang="en-CH" dirty="0"/>
          </a:p>
          <a:p>
            <a:endParaRPr lang="en-CH" dirty="0"/>
          </a:p>
          <a:p>
            <a:endParaRPr lang="en-CH" dirty="0"/>
          </a:p>
        </p:txBody>
      </p:sp>
      <p:pic>
        <p:nvPicPr>
          <p:cNvPr id="11" name="Picture 10" descr="Chart&#10;&#10;Description automatically generated with medium confidence">
            <a:extLst>
              <a:ext uri="{FF2B5EF4-FFF2-40B4-BE49-F238E27FC236}">
                <a16:creationId xmlns:a16="http://schemas.microsoft.com/office/drawing/2014/main" id="{6CE42285-02A7-6A8E-AB05-60AE0230F13E}"/>
              </a:ext>
            </a:extLst>
          </p:cNvPr>
          <p:cNvPicPr>
            <a:picLocks noChangeAspect="1"/>
          </p:cNvPicPr>
          <p:nvPr/>
        </p:nvPicPr>
        <p:blipFill>
          <a:blip r:embed="rId6"/>
          <a:stretch>
            <a:fillRect/>
          </a:stretch>
        </p:blipFill>
        <p:spPr>
          <a:xfrm>
            <a:off x="4658682" y="1524000"/>
            <a:ext cx="5982379" cy="5334000"/>
          </a:xfrm>
          <a:prstGeom prst="rect">
            <a:avLst/>
          </a:prstGeom>
        </p:spPr>
      </p:pic>
      <p:sp>
        <p:nvSpPr>
          <p:cNvPr id="10" name="Slide Number Placeholder 14">
            <a:extLst>
              <a:ext uri="{FF2B5EF4-FFF2-40B4-BE49-F238E27FC236}">
                <a16:creationId xmlns:a16="http://schemas.microsoft.com/office/drawing/2014/main" id="{08BD2A33-7358-3CBB-9373-A6ED9998F13E}"/>
              </a:ext>
            </a:extLst>
          </p:cNvPr>
          <p:cNvSpPr>
            <a:spLocks noGrp="1"/>
          </p:cNvSpPr>
          <p:nvPr>
            <p:ph type="sldNum" sz="quarter" idx="12"/>
          </p:nvPr>
        </p:nvSpPr>
        <p:spPr>
          <a:xfrm>
            <a:off x="8610600" y="6356350"/>
            <a:ext cx="2743200" cy="365125"/>
          </a:xfrm>
        </p:spPr>
        <p:txBody>
          <a:bodyPr/>
          <a:lstStyle/>
          <a:p>
            <a:fld id="{4091D468-9D7F-C04B-B525-26F4C104AD2D}" type="slidenum">
              <a:rPr lang="en-CH" sz="1800" b="1" smtClean="0">
                <a:solidFill>
                  <a:schemeClr val="tx1"/>
                </a:solidFill>
              </a:rPr>
              <a:t>13</a:t>
            </a:fld>
            <a:endParaRPr lang="en-CH" sz="1800" b="1" dirty="0">
              <a:solidFill>
                <a:schemeClr val="tx1"/>
              </a:solidFill>
            </a:endParaRPr>
          </a:p>
        </p:txBody>
      </p:sp>
    </p:spTree>
    <p:extLst>
      <p:ext uri="{BB962C8B-B14F-4D97-AF65-F5344CB8AC3E}">
        <p14:creationId xmlns:p14="http://schemas.microsoft.com/office/powerpoint/2010/main" val="322824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a:extLst>
              <a:ext uri="{FF2B5EF4-FFF2-40B4-BE49-F238E27FC236}">
                <a16:creationId xmlns:a16="http://schemas.microsoft.com/office/drawing/2014/main" id="{27AAC628-5431-6259-85E2-2C8EBFD7FDBF}"/>
              </a:ext>
            </a:extLst>
          </p:cNvPr>
          <p:cNvPicPr>
            <a:picLocks noChangeAspect="1"/>
          </p:cNvPicPr>
          <p:nvPr/>
        </p:nvPicPr>
        <p:blipFill rotWithShape="1">
          <a:blip r:embed="rId3">
            <a:alphaModFix amt="15000"/>
          </a:blip>
          <a:srcRect/>
          <a:stretch/>
        </p:blipFill>
        <p:spPr>
          <a:xfrm>
            <a:off x="0" y="3313"/>
            <a:ext cx="12192000" cy="6858000"/>
          </a:xfrm>
          <a:prstGeom prst="rect">
            <a:avLst/>
          </a:prstGeom>
        </p:spPr>
      </p:pic>
      <p:sp>
        <p:nvSpPr>
          <p:cNvPr id="2" name="Title 1">
            <a:extLst>
              <a:ext uri="{FF2B5EF4-FFF2-40B4-BE49-F238E27FC236}">
                <a16:creationId xmlns:a16="http://schemas.microsoft.com/office/drawing/2014/main" id="{A1B91853-3DC4-EC42-A0F4-5837772A09FE}"/>
              </a:ext>
            </a:extLst>
          </p:cNvPr>
          <p:cNvSpPr>
            <a:spLocks noGrp="1"/>
          </p:cNvSpPr>
          <p:nvPr>
            <p:ph type="ctrTitle"/>
          </p:nvPr>
        </p:nvSpPr>
        <p:spPr>
          <a:xfrm>
            <a:off x="1524000" y="1260642"/>
            <a:ext cx="9144000" cy="998464"/>
          </a:xfrm>
        </p:spPr>
        <p:txBody>
          <a:bodyPr>
            <a:normAutofit/>
          </a:bodyPr>
          <a:lstStyle/>
          <a:p>
            <a:r>
              <a:rPr lang="en-GB" b="1" dirty="0"/>
              <a:t>Thank you!</a:t>
            </a:r>
            <a:endParaRPr lang="en-CH" dirty="0"/>
          </a:p>
        </p:txBody>
      </p:sp>
      <p:pic>
        <p:nvPicPr>
          <p:cNvPr id="7" name="Picture 6" descr="A picture containing computer, computer&#10;&#10;Description automatically generated">
            <a:extLst>
              <a:ext uri="{FF2B5EF4-FFF2-40B4-BE49-F238E27FC236}">
                <a16:creationId xmlns:a16="http://schemas.microsoft.com/office/drawing/2014/main" id="{13322781-5AED-1C91-BCD9-0A23D1251EFE}"/>
              </a:ext>
            </a:extLst>
          </p:cNvPr>
          <p:cNvPicPr>
            <a:picLocks noChangeAspect="1"/>
          </p:cNvPicPr>
          <p:nvPr/>
        </p:nvPicPr>
        <p:blipFill>
          <a:blip r:embed="rId4"/>
          <a:stretch>
            <a:fillRect/>
          </a:stretch>
        </p:blipFill>
        <p:spPr>
          <a:xfrm>
            <a:off x="10326913" y="297905"/>
            <a:ext cx="1524000" cy="253603"/>
          </a:xfrm>
          <a:prstGeom prst="rect">
            <a:avLst/>
          </a:prstGeom>
        </p:spPr>
      </p:pic>
      <p:pic>
        <p:nvPicPr>
          <p:cNvPr id="9" name="Picture 8" descr="Icon&#10;&#10;Description automatically generated">
            <a:extLst>
              <a:ext uri="{FF2B5EF4-FFF2-40B4-BE49-F238E27FC236}">
                <a16:creationId xmlns:a16="http://schemas.microsoft.com/office/drawing/2014/main" id="{7CEF9630-FC23-4BC8-5192-1543759FB93F}"/>
              </a:ext>
            </a:extLst>
          </p:cNvPr>
          <p:cNvPicPr>
            <a:picLocks noChangeAspect="1"/>
          </p:cNvPicPr>
          <p:nvPr/>
        </p:nvPicPr>
        <p:blipFill>
          <a:blip r:embed="rId5"/>
          <a:stretch>
            <a:fillRect/>
          </a:stretch>
        </p:blipFill>
        <p:spPr>
          <a:xfrm>
            <a:off x="9473293" y="157808"/>
            <a:ext cx="647700" cy="787400"/>
          </a:xfrm>
          <a:prstGeom prst="rect">
            <a:avLst/>
          </a:prstGeom>
        </p:spPr>
      </p:pic>
      <p:sp>
        <p:nvSpPr>
          <p:cNvPr id="8" name="TextBox 7">
            <a:extLst>
              <a:ext uri="{FF2B5EF4-FFF2-40B4-BE49-F238E27FC236}">
                <a16:creationId xmlns:a16="http://schemas.microsoft.com/office/drawing/2014/main" id="{7818E6B8-38D1-9101-52BB-4A0FB46E1308}"/>
              </a:ext>
            </a:extLst>
          </p:cNvPr>
          <p:cNvSpPr txBox="1"/>
          <p:nvPr/>
        </p:nvSpPr>
        <p:spPr>
          <a:xfrm>
            <a:off x="2264706" y="5973630"/>
            <a:ext cx="7662588" cy="523220"/>
          </a:xfrm>
          <a:prstGeom prst="rect">
            <a:avLst/>
          </a:prstGeom>
          <a:noFill/>
        </p:spPr>
        <p:txBody>
          <a:bodyPr wrap="square" rtlCol="0">
            <a:spAutoFit/>
          </a:bodyPr>
          <a:lstStyle/>
          <a:p>
            <a:pPr algn="ctr"/>
            <a:r>
              <a:rPr lang="en-GB" sz="2800" dirty="0"/>
              <a:t>Contacts: </a:t>
            </a:r>
            <a:r>
              <a:rPr lang="en-GB" sz="2800" dirty="0" err="1"/>
              <a:t>alberto.carpentieri@bfh.ch</a:t>
            </a:r>
            <a:endParaRPr lang="en-GB" sz="2800" dirty="0"/>
          </a:p>
        </p:txBody>
      </p:sp>
      <p:grpSp>
        <p:nvGrpSpPr>
          <p:cNvPr id="11" name="Group 10">
            <a:extLst>
              <a:ext uri="{FF2B5EF4-FFF2-40B4-BE49-F238E27FC236}">
                <a16:creationId xmlns:a16="http://schemas.microsoft.com/office/drawing/2014/main" id="{DCCD0475-64BE-3005-D680-37D791F53A31}"/>
              </a:ext>
            </a:extLst>
          </p:cNvPr>
          <p:cNvGrpSpPr/>
          <p:nvPr/>
        </p:nvGrpSpPr>
        <p:grpSpPr>
          <a:xfrm>
            <a:off x="1101767" y="2633936"/>
            <a:ext cx="2984138" cy="1894928"/>
            <a:chOff x="951892" y="316727"/>
            <a:chExt cx="2984138" cy="1894928"/>
          </a:xfrm>
        </p:grpSpPr>
        <p:sp>
          <p:nvSpPr>
            <p:cNvPr id="13" name="Rounded Rectangle 12">
              <a:extLst>
                <a:ext uri="{FF2B5EF4-FFF2-40B4-BE49-F238E27FC236}">
                  <a16:creationId xmlns:a16="http://schemas.microsoft.com/office/drawing/2014/main" id="{F8FD4F54-BAF5-FB8C-EEC1-5AF9C2667AF6}"/>
                </a:ext>
              </a:extLst>
            </p:cNvPr>
            <p:cNvSpPr/>
            <p:nvPr/>
          </p:nvSpPr>
          <p:spPr>
            <a:xfrm>
              <a:off x="951892" y="316727"/>
              <a:ext cx="2984138" cy="189492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4">
              <a:extLst>
                <a:ext uri="{FF2B5EF4-FFF2-40B4-BE49-F238E27FC236}">
                  <a16:creationId xmlns:a16="http://schemas.microsoft.com/office/drawing/2014/main" id="{8CCD868B-61CB-1EC0-9E7B-C7EA0A37AD8A}"/>
                </a:ext>
              </a:extLst>
            </p:cNvPr>
            <p:cNvSpPr txBox="1"/>
            <p:nvPr/>
          </p:nvSpPr>
          <p:spPr>
            <a:xfrm>
              <a:off x="1007393" y="372228"/>
              <a:ext cx="2873136" cy="17839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H" sz="2400" kern="1200" dirty="0"/>
                <a:t>Strong altitude-bias correlation</a:t>
              </a:r>
              <a:endParaRPr lang="en-US" sz="2400" kern="1200" dirty="0"/>
            </a:p>
          </p:txBody>
        </p:sp>
      </p:grpSp>
      <p:grpSp>
        <p:nvGrpSpPr>
          <p:cNvPr id="15" name="Group 14">
            <a:extLst>
              <a:ext uri="{FF2B5EF4-FFF2-40B4-BE49-F238E27FC236}">
                <a16:creationId xmlns:a16="http://schemas.microsoft.com/office/drawing/2014/main" id="{F1E84D38-C7B1-5DE1-E7D8-612D5E1665E9}"/>
              </a:ext>
            </a:extLst>
          </p:cNvPr>
          <p:cNvGrpSpPr/>
          <p:nvPr/>
        </p:nvGrpSpPr>
        <p:grpSpPr>
          <a:xfrm>
            <a:off x="4603931" y="2633936"/>
            <a:ext cx="2984138" cy="1894928"/>
            <a:chOff x="4599172" y="316727"/>
            <a:chExt cx="2984138" cy="1894928"/>
          </a:xfrm>
        </p:grpSpPr>
        <p:sp>
          <p:nvSpPr>
            <p:cNvPr id="16" name="Rounded Rectangle 15">
              <a:extLst>
                <a:ext uri="{FF2B5EF4-FFF2-40B4-BE49-F238E27FC236}">
                  <a16:creationId xmlns:a16="http://schemas.microsoft.com/office/drawing/2014/main" id="{7F7EC7B4-BFBF-F721-E4C1-18DF324ADD32}"/>
                </a:ext>
              </a:extLst>
            </p:cNvPr>
            <p:cNvSpPr/>
            <p:nvPr/>
          </p:nvSpPr>
          <p:spPr>
            <a:xfrm>
              <a:off x="4599172" y="316727"/>
              <a:ext cx="2984138" cy="189492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4">
              <a:extLst>
                <a:ext uri="{FF2B5EF4-FFF2-40B4-BE49-F238E27FC236}">
                  <a16:creationId xmlns:a16="http://schemas.microsoft.com/office/drawing/2014/main" id="{A2914F7F-3E5D-856A-8F9F-06D94C22E58D}"/>
                </a:ext>
              </a:extLst>
            </p:cNvPr>
            <p:cNvSpPr txBox="1"/>
            <p:nvPr/>
          </p:nvSpPr>
          <p:spPr>
            <a:xfrm>
              <a:off x="4654673" y="372228"/>
              <a:ext cx="2873136" cy="17839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H" sz="2400" kern="1200" dirty="0"/>
                <a:t>Post-processing techique with no need of real time in situ meaurements</a:t>
              </a:r>
              <a:endParaRPr lang="en-US" sz="2400" kern="1200" dirty="0"/>
            </a:p>
          </p:txBody>
        </p:sp>
      </p:grpSp>
      <p:grpSp>
        <p:nvGrpSpPr>
          <p:cNvPr id="18" name="Group 17">
            <a:extLst>
              <a:ext uri="{FF2B5EF4-FFF2-40B4-BE49-F238E27FC236}">
                <a16:creationId xmlns:a16="http://schemas.microsoft.com/office/drawing/2014/main" id="{848B94A7-27F1-089A-A850-7240AA858DAD}"/>
              </a:ext>
            </a:extLst>
          </p:cNvPr>
          <p:cNvGrpSpPr/>
          <p:nvPr/>
        </p:nvGrpSpPr>
        <p:grpSpPr>
          <a:xfrm>
            <a:off x="8104775" y="2633936"/>
            <a:ext cx="2984138" cy="1894928"/>
            <a:chOff x="8246453" y="316727"/>
            <a:chExt cx="2984138" cy="1894928"/>
          </a:xfrm>
        </p:grpSpPr>
        <p:sp>
          <p:nvSpPr>
            <p:cNvPr id="19" name="Rounded Rectangle 18">
              <a:extLst>
                <a:ext uri="{FF2B5EF4-FFF2-40B4-BE49-F238E27FC236}">
                  <a16:creationId xmlns:a16="http://schemas.microsoft.com/office/drawing/2014/main" id="{819AB456-E5EF-1B53-4CD4-2F814EEAE5D8}"/>
                </a:ext>
              </a:extLst>
            </p:cNvPr>
            <p:cNvSpPr/>
            <p:nvPr/>
          </p:nvSpPr>
          <p:spPr>
            <a:xfrm>
              <a:off x="8246453" y="316727"/>
              <a:ext cx="2984138" cy="189492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4">
              <a:extLst>
                <a:ext uri="{FF2B5EF4-FFF2-40B4-BE49-F238E27FC236}">
                  <a16:creationId xmlns:a16="http://schemas.microsoft.com/office/drawing/2014/main" id="{E877006A-D005-1849-2502-06ED8FEC4C16}"/>
                </a:ext>
              </a:extLst>
            </p:cNvPr>
            <p:cNvSpPr txBox="1"/>
            <p:nvPr/>
          </p:nvSpPr>
          <p:spPr>
            <a:xfrm>
              <a:off x="8301954" y="372228"/>
              <a:ext cx="2873136" cy="17839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H" sz="2400" kern="1200" dirty="0"/>
                <a:t>Up to 31% RMSD reduction</a:t>
              </a:r>
              <a:endParaRPr lang="en-US" sz="2400" kern="1200" dirty="0"/>
            </a:p>
          </p:txBody>
        </p:sp>
      </p:grpSp>
      <p:sp>
        <p:nvSpPr>
          <p:cNvPr id="21" name="Slide Number Placeholder 14">
            <a:extLst>
              <a:ext uri="{FF2B5EF4-FFF2-40B4-BE49-F238E27FC236}">
                <a16:creationId xmlns:a16="http://schemas.microsoft.com/office/drawing/2014/main" id="{788C9357-900A-64A4-690D-DBBDF47814C4}"/>
              </a:ext>
            </a:extLst>
          </p:cNvPr>
          <p:cNvSpPr>
            <a:spLocks noGrp="1"/>
          </p:cNvSpPr>
          <p:nvPr>
            <p:ph type="sldNum" sz="quarter" idx="12"/>
          </p:nvPr>
        </p:nvSpPr>
        <p:spPr>
          <a:xfrm>
            <a:off x="8610600" y="6356350"/>
            <a:ext cx="2743200" cy="365125"/>
          </a:xfrm>
        </p:spPr>
        <p:txBody>
          <a:bodyPr/>
          <a:lstStyle/>
          <a:p>
            <a:fld id="{4091D468-9D7F-C04B-B525-26F4C104AD2D}" type="slidenum">
              <a:rPr lang="en-CH" sz="1800" b="1" smtClean="0">
                <a:solidFill>
                  <a:schemeClr val="tx1"/>
                </a:solidFill>
              </a:rPr>
              <a:t>14</a:t>
            </a:fld>
            <a:endParaRPr lang="en-CH" sz="1800" b="1" dirty="0">
              <a:solidFill>
                <a:schemeClr val="tx1"/>
              </a:solidFill>
            </a:endParaRPr>
          </a:p>
        </p:txBody>
      </p:sp>
      <p:pic>
        <p:nvPicPr>
          <p:cNvPr id="22" name="Picture 21" descr="Qr code&#10;&#10;Description automatically generated">
            <a:extLst>
              <a:ext uri="{FF2B5EF4-FFF2-40B4-BE49-F238E27FC236}">
                <a16:creationId xmlns:a16="http://schemas.microsoft.com/office/drawing/2014/main" id="{DFB60725-5076-24AC-4733-57952B239B32}"/>
              </a:ext>
            </a:extLst>
          </p:cNvPr>
          <p:cNvPicPr>
            <a:picLocks noChangeAspect="1"/>
          </p:cNvPicPr>
          <p:nvPr/>
        </p:nvPicPr>
        <p:blipFill>
          <a:blip r:embed="rId6"/>
          <a:stretch>
            <a:fillRect/>
          </a:stretch>
        </p:blipFill>
        <p:spPr>
          <a:xfrm>
            <a:off x="10422163" y="4930608"/>
            <a:ext cx="1333500" cy="1333500"/>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6B003933-8004-67DB-F1DB-5BEEC26CC3D3}"/>
              </a:ext>
            </a:extLst>
          </p:cNvPr>
          <p:cNvPicPr>
            <a:picLocks noChangeAspect="1"/>
          </p:cNvPicPr>
          <p:nvPr/>
        </p:nvPicPr>
        <p:blipFill>
          <a:blip r:embed="rId7"/>
          <a:stretch>
            <a:fillRect/>
          </a:stretch>
        </p:blipFill>
        <p:spPr>
          <a:xfrm>
            <a:off x="9245617" y="4930608"/>
            <a:ext cx="1081296" cy="1439504"/>
          </a:xfrm>
          <a:prstGeom prst="rect">
            <a:avLst/>
          </a:prstGeom>
        </p:spPr>
      </p:pic>
    </p:spTree>
    <p:extLst>
      <p:ext uri="{BB962C8B-B14F-4D97-AF65-F5344CB8AC3E}">
        <p14:creationId xmlns:p14="http://schemas.microsoft.com/office/powerpoint/2010/main" val="263561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31D7978C-5991-DF77-91D8-06907339693D}"/>
              </a:ext>
            </a:extLst>
          </p:cNvPr>
          <p:cNvPicPr>
            <a:picLocks noChangeAspect="1"/>
          </p:cNvPicPr>
          <p:nvPr/>
        </p:nvPicPr>
        <p:blipFill rotWithShape="1">
          <a:blip r:embed="rId3">
            <a:alphaModFix amt="15000"/>
          </a:blip>
          <a:srcRect/>
          <a:stretch/>
        </p:blipFill>
        <p:spPr>
          <a:xfrm>
            <a:off x="0" y="3313"/>
            <a:ext cx="12192000" cy="6858000"/>
          </a:xfrm>
          <a:prstGeom prst="rect">
            <a:avLst/>
          </a:prstGeom>
        </p:spPr>
      </p:pic>
      <p:sp>
        <p:nvSpPr>
          <p:cNvPr id="2" name="Title 1">
            <a:extLst>
              <a:ext uri="{FF2B5EF4-FFF2-40B4-BE49-F238E27FC236}">
                <a16:creationId xmlns:a16="http://schemas.microsoft.com/office/drawing/2014/main" id="{91E55E4D-3B7B-E5CA-08CB-FE3C9B3653F9}"/>
              </a:ext>
            </a:extLst>
          </p:cNvPr>
          <p:cNvSpPr>
            <a:spLocks noGrp="1"/>
          </p:cNvSpPr>
          <p:nvPr>
            <p:ph type="title"/>
          </p:nvPr>
        </p:nvSpPr>
        <p:spPr/>
        <p:txBody>
          <a:bodyPr/>
          <a:lstStyle/>
          <a:p>
            <a:r>
              <a:rPr lang="en-CH" b="1" dirty="0"/>
              <a:t>Appendix - Key Points</a:t>
            </a:r>
          </a:p>
        </p:txBody>
      </p:sp>
      <p:sp>
        <p:nvSpPr>
          <p:cNvPr id="3" name="Content Placeholder 2">
            <a:extLst>
              <a:ext uri="{FF2B5EF4-FFF2-40B4-BE49-F238E27FC236}">
                <a16:creationId xmlns:a16="http://schemas.microsoft.com/office/drawing/2014/main" id="{64CD99FB-4CFE-7068-28B7-D474BA0AF281}"/>
              </a:ext>
            </a:extLst>
          </p:cNvPr>
          <p:cNvSpPr>
            <a:spLocks noGrp="1"/>
          </p:cNvSpPr>
          <p:nvPr>
            <p:ph idx="1"/>
          </p:nvPr>
        </p:nvSpPr>
        <p:spPr/>
        <p:txBody>
          <a:bodyPr>
            <a:normAutofit lnSpcReduction="10000"/>
          </a:bodyPr>
          <a:lstStyle/>
          <a:p>
            <a:r>
              <a:rPr lang="en-CH" dirty="0"/>
              <a:t>Altitude-bias correlation is studied for HelioSat SARAH-2 and HelioMont datasets</a:t>
            </a:r>
          </a:p>
          <a:p>
            <a:endParaRPr lang="en-CH" dirty="0"/>
          </a:p>
          <a:p>
            <a:r>
              <a:rPr lang="en-CH" dirty="0"/>
              <a:t>The presented spatio-temporal bias correction (BC) approach can be applied as a post-processing techique with no need of real time in situ meaurements</a:t>
            </a:r>
          </a:p>
          <a:p>
            <a:endParaRPr lang="en-CH" dirty="0"/>
          </a:p>
          <a:p>
            <a:r>
              <a:rPr lang="en-CH" dirty="0"/>
              <a:t>Spatio-temporal Multi-Layer Perceptron (MLP) decreases the satellite RMSE by up to 18% for HelioMont and 31% for HelioSat on unseen locations and timestamps</a:t>
            </a:r>
          </a:p>
          <a:p>
            <a:endParaRPr lang="en-CH" dirty="0"/>
          </a:p>
          <a:p>
            <a:endParaRPr lang="en-CH" dirty="0"/>
          </a:p>
        </p:txBody>
      </p:sp>
      <p:pic>
        <p:nvPicPr>
          <p:cNvPr id="4" name="Picture 3" descr="A picture containing computer, computer&#10;&#10;Description automatically generated">
            <a:extLst>
              <a:ext uri="{FF2B5EF4-FFF2-40B4-BE49-F238E27FC236}">
                <a16:creationId xmlns:a16="http://schemas.microsoft.com/office/drawing/2014/main" id="{6469EA96-CEF9-7F36-BB34-B1221B5F9037}"/>
              </a:ext>
            </a:extLst>
          </p:cNvPr>
          <p:cNvPicPr>
            <a:picLocks noChangeAspect="1"/>
          </p:cNvPicPr>
          <p:nvPr/>
        </p:nvPicPr>
        <p:blipFill>
          <a:blip r:embed="rId4"/>
          <a:stretch>
            <a:fillRect/>
          </a:stretch>
        </p:blipFill>
        <p:spPr>
          <a:xfrm>
            <a:off x="10326913" y="297905"/>
            <a:ext cx="1524000" cy="253603"/>
          </a:xfrm>
          <a:prstGeom prst="rect">
            <a:avLst/>
          </a:prstGeom>
        </p:spPr>
      </p:pic>
      <p:pic>
        <p:nvPicPr>
          <p:cNvPr id="5" name="Picture 4" descr="Icon&#10;&#10;Description automatically generated">
            <a:extLst>
              <a:ext uri="{FF2B5EF4-FFF2-40B4-BE49-F238E27FC236}">
                <a16:creationId xmlns:a16="http://schemas.microsoft.com/office/drawing/2014/main" id="{59EEE42D-9A66-E3D8-FEDB-0ADB8BA5EF6B}"/>
              </a:ext>
            </a:extLst>
          </p:cNvPr>
          <p:cNvPicPr>
            <a:picLocks noChangeAspect="1"/>
          </p:cNvPicPr>
          <p:nvPr/>
        </p:nvPicPr>
        <p:blipFill>
          <a:blip r:embed="rId5"/>
          <a:stretch>
            <a:fillRect/>
          </a:stretch>
        </p:blipFill>
        <p:spPr>
          <a:xfrm>
            <a:off x="9473293" y="157808"/>
            <a:ext cx="647700" cy="787400"/>
          </a:xfrm>
          <a:prstGeom prst="rect">
            <a:avLst/>
          </a:prstGeom>
        </p:spPr>
      </p:pic>
      <p:sp>
        <p:nvSpPr>
          <p:cNvPr id="6" name="Slide Number Placeholder 5">
            <a:extLst>
              <a:ext uri="{FF2B5EF4-FFF2-40B4-BE49-F238E27FC236}">
                <a16:creationId xmlns:a16="http://schemas.microsoft.com/office/drawing/2014/main" id="{25640087-8646-278D-7271-4BE5CF7F6DF2}"/>
              </a:ext>
            </a:extLst>
          </p:cNvPr>
          <p:cNvSpPr>
            <a:spLocks noGrp="1"/>
          </p:cNvSpPr>
          <p:nvPr>
            <p:ph type="sldNum" sz="quarter" idx="12"/>
          </p:nvPr>
        </p:nvSpPr>
        <p:spPr/>
        <p:txBody>
          <a:bodyPr/>
          <a:lstStyle/>
          <a:p>
            <a:fld id="{4091D468-9D7F-C04B-B525-26F4C104AD2D}" type="slidenum">
              <a:rPr lang="en-CH" smtClean="0"/>
              <a:t>15</a:t>
            </a:fld>
            <a:endParaRPr lang="en-CH"/>
          </a:p>
        </p:txBody>
      </p:sp>
    </p:spTree>
    <p:extLst>
      <p:ext uri="{BB962C8B-B14F-4D97-AF65-F5344CB8AC3E}">
        <p14:creationId xmlns:p14="http://schemas.microsoft.com/office/powerpoint/2010/main" val="4140485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D2F7DDD4-7F8E-E625-316E-780EC64B1CA4}"/>
              </a:ext>
            </a:extLst>
          </p:cNvPr>
          <p:cNvPicPr>
            <a:picLocks noChangeAspect="1"/>
          </p:cNvPicPr>
          <p:nvPr/>
        </p:nvPicPr>
        <p:blipFill rotWithShape="1">
          <a:blip r:embed="rId2">
            <a:alphaModFix amt="15000"/>
          </a:blip>
          <a:srcRect/>
          <a:stretch/>
        </p:blipFill>
        <p:spPr>
          <a:xfrm>
            <a:off x="0" y="3313"/>
            <a:ext cx="12192000" cy="6858000"/>
          </a:xfrm>
          <a:prstGeom prst="rect">
            <a:avLst/>
          </a:prstGeom>
        </p:spPr>
      </p:pic>
      <p:sp>
        <p:nvSpPr>
          <p:cNvPr id="4" name="Slide Number Placeholder 3">
            <a:extLst>
              <a:ext uri="{FF2B5EF4-FFF2-40B4-BE49-F238E27FC236}">
                <a16:creationId xmlns:a16="http://schemas.microsoft.com/office/drawing/2014/main" id="{1857B1AC-A991-B475-7458-729D5183CCAB}"/>
              </a:ext>
            </a:extLst>
          </p:cNvPr>
          <p:cNvSpPr>
            <a:spLocks noGrp="1"/>
          </p:cNvSpPr>
          <p:nvPr>
            <p:ph type="sldNum" sz="quarter" idx="12"/>
          </p:nvPr>
        </p:nvSpPr>
        <p:spPr/>
        <p:txBody>
          <a:bodyPr/>
          <a:lstStyle/>
          <a:p>
            <a:fld id="{4091D468-9D7F-C04B-B525-26F4C104AD2D}" type="slidenum">
              <a:rPr lang="en-CH" smtClean="0"/>
              <a:t>16</a:t>
            </a:fld>
            <a:endParaRPr lang="en-CH"/>
          </a:p>
        </p:txBody>
      </p:sp>
      <p:sp>
        <p:nvSpPr>
          <p:cNvPr id="5" name="Title 1">
            <a:extLst>
              <a:ext uri="{FF2B5EF4-FFF2-40B4-BE49-F238E27FC236}">
                <a16:creationId xmlns:a16="http://schemas.microsoft.com/office/drawing/2014/main" id="{93EE861A-EED4-1A3F-73EE-744DBA7DAFBF}"/>
              </a:ext>
            </a:extLst>
          </p:cNvPr>
          <p:cNvSpPr>
            <a:spLocks noGrp="1"/>
          </p:cNvSpPr>
          <p:nvPr>
            <p:ph type="title"/>
          </p:nvPr>
        </p:nvSpPr>
        <p:spPr>
          <a:xfrm>
            <a:off x="838200" y="365125"/>
            <a:ext cx="10515600" cy="1325563"/>
          </a:xfrm>
        </p:spPr>
        <p:txBody>
          <a:bodyPr/>
          <a:lstStyle/>
          <a:p>
            <a:r>
              <a:rPr lang="en-CH" b="1" dirty="0"/>
              <a:t>Appendix - Bias</a:t>
            </a:r>
            <a:endParaRPr lang="en-CH" dirty="0"/>
          </a:p>
        </p:txBody>
      </p:sp>
      <p:pic>
        <p:nvPicPr>
          <p:cNvPr id="6" name="Picture 5">
            <a:extLst>
              <a:ext uri="{FF2B5EF4-FFF2-40B4-BE49-F238E27FC236}">
                <a16:creationId xmlns:a16="http://schemas.microsoft.com/office/drawing/2014/main" id="{2239FD94-AEC9-5502-EE4A-4DBF771437BD}"/>
              </a:ext>
            </a:extLst>
          </p:cNvPr>
          <p:cNvPicPr>
            <a:picLocks noChangeAspect="1"/>
          </p:cNvPicPr>
          <p:nvPr/>
        </p:nvPicPr>
        <p:blipFill>
          <a:blip r:embed="rId3"/>
          <a:srcRect/>
          <a:stretch/>
        </p:blipFill>
        <p:spPr>
          <a:xfrm>
            <a:off x="5674272" y="1726522"/>
            <a:ext cx="6198738" cy="4798061"/>
          </a:xfrm>
          <a:prstGeom prst="rect">
            <a:avLst/>
          </a:prstGeom>
        </p:spPr>
      </p:pic>
      <p:sp>
        <p:nvSpPr>
          <p:cNvPr id="7" name="TextBox 6">
            <a:extLst>
              <a:ext uri="{FF2B5EF4-FFF2-40B4-BE49-F238E27FC236}">
                <a16:creationId xmlns:a16="http://schemas.microsoft.com/office/drawing/2014/main" id="{CE939C01-DA87-CCCE-CC7E-08F4C5135ED2}"/>
              </a:ext>
            </a:extLst>
          </p:cNvPr>
          <p:cNvSpPr txBox="1"/>
          <p:nvPr/>
        </p:nvSpPr>
        <p:spPr>
          <a:xfrm>
            <a:off x="714703" y="1726522"/>
            <a:ext cx="4959569" cy="4401205"/>
          </a:xfrm>
          <a:prstGeom prst="rect">
            <a:avLst/>
          </a:prstGeom>
          <a:noFill/>
        </p:spPr>
        <p:txBody>
          <a:bodyPr wrap="square" rtlCol="0">
            <a:spAutoFit/>
          </a:bodyPr>
          <a:lstStyle/>
          <a:p>
            <a:pPr marL="285750" indent="-285750">
              <a:buFont typeface="Arial" panose="020B0604020202020204" pitchFamily="34" charset="0"/>
              <a:buChar char="•"/>
            </a:pPr>
            <a:r>
              <a:rPr lang="en-CH" sz="2800" dirty="0"/>
              <a:t>From the results of D’agostino Pearson test on normality, both HelioSat and HelioMont biases show normality with a confidence of 99%</a:t>
            </a:r>
          </a:p>
          <a:p>
            <a:pPr marL="285750" indent="-285750">
              <a:buFont typeface="Arial" panose="020B0604020202020204" pitchFamily="34" charset="0"/>
              <a:buChar char="•"/>
            </a:pPr>
            <a:endParaRPr lang="en-CH" sz="2800" dirty="0"/>
          </a:p>
          <a:p>
            <a:pPr marL="285750" indent="-285750">
              <a:buFont typeface="Arial" panose="020B0604020202020204" pitchFamily="34" charset="0"/>
              <a:buChar char="•"/>
            </a:pPr>
            <a:r>
              <a:rPr lang="en-CH" sz="2800" dirty="0"/>
              <a:t>Predicting the bias instead of the ground measurements showed an improvement on the performances</a:t>
            </a:r>
          </a:p>
        </p:txBody>
      </p:sp>
    </p:spTree>
    <p:extLst>
      <p:ext uri="{BB962C8B-B14F-4D97-AF65-F5344CB8AC3E}">
        <p14:creationId xmlns:p14="http://schemas.microsoft.com/office/powerpoint/2010/main" val="2417699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5">
            <a:extLst>
              <a:ext uri="{FF2B5EF4-FFF2-40B4-BE49-F238E27FC236}">
                <a16:creationId xmlns:a16="http://schemas.microsoft.com/office/drawing/2014/main" id="{8C715CE6-BB08-12D5-2619-A1AFA7A0F26B}"/>
              </a:ext>
            </a:extLst>
          </p:cNvPr>
          <p:cNvPicPr>
            <a:picLocks noChangeAspect="1"/>
          </p:cNvPicPr>
          <p:nvPr/>
        </p:nvPicPr>
        <p:blipFill rotWithShape="1">
          <a:blip r:embed="rId3">
            <a:alphaModFix amt="15000"/>
          </a:blip>
          <a:srcRect/>
          <a:stretch/>
        </p:blipFill>
        <p:spPr>
          <a:xfrm>
            <a:off x="0" y="3313"/>
            <a:ext cx="12192000" cy="6858000"/>
          </a:xfrm>
          <a:prstGeom prst="rect">
            <a:avLst/>
          </a:prstGeom>
        </p:spPr>
      </p:pic>
      <p:sp>
        <p:nvSpPr>
          <p:cNvPr id="2" name="Title 1">
            <a:extLst>
              <a:ext uri="{FF2B5EF4-FFF2-40B4-BE49-F238E27FC236}">
                <a16:creationId xmlns:a16="http://schemas.microsoft.com/office/drawing/2014/main" id="{F0BF097F-F25D-3E44-864A-5F288918F9FD}"/>
              </a:ext>
            </a:extLst>
          </p:cNvPr>
          <p:cNvSpPr>
            <a:spLocks noGrp="1"/>
          </p:cNvSpPr>
          <p:nvPr>
            <p:ph type="title"/>
          </p:nvPr>
        </p:nvSpPr>
        <p:spPr/>
        <p:txBody>
          <a:bodyPr/>
          <a:lstStyle/>
          <a:p>
            <a:r>
              <a:rPr lang="en-CH" b="1" dirty="0"/>
              <a:t>Appendix - Regression Models</a:t>
            </a:r>
            <a:endParaRPr lang="en-CH"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82BA6F7B-8183-B845-940C-969258C9CC0F}"/>
                  </a:ext>
                </a:extLst>
              </p:cNvPr>
              <p:cNvSpPr>
                <a:spLocks noGrp="1"/>
              </p:cNvSpPr>
              <p:nvPr>
                <p:ph idx="1"/>
              </p:nvPr>
            </p:nvSpPr>
            <p:spPr/>
            <p:txBody>
              <a:bodyPr>
                <a:normAutofit/>
              </a:bodyPr>
              <a:lstStyle/>
              <a:p>
                <a:pPr marL="0" indent="0">
                  <a:buNone/>
                </a:pPr>
                <a:r>
                  <a:rPr lang="en-CH" dirty="0"/>
                  <a:t>HelioMont BC Model</a:t>
                </a:r>
              </a:p>
              <a:p>
                <a:pPr marL="0" indent="0">
                  <a:buNone/>
                </a:pPr>
                <a:endParaRPr lang="en-CH" sz="22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CH" sz="2200" i="1" smtClean="0">
                              <a:latin typeface="Cambria Math" panose="02040503050406030204" pitchFamily="18" charset="0"/>
                            </a:rPr>
                          </m:ctrlPr>
                        </m:sSubPr>
                        <m:e>
                          <m:r>
                            <a:rPr lang="en-US" sz="2200" b="0" i="1" smtClean="0">
                              <a:latin typeface="Cambria Math" panose="02040503050406030204" pitchFamily="18" charset="0"/>
                            </a:rPr>
                            <m:t>𝑏𝑖𝑎𝑠</m:t>
                          </m:r>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US" sz="2200" i="1">
                          <a:latin typeface="Cambria Math" panose="02040503050406030204" pitchFamily="18" charset="0"/>
                        </a:rPr>
                        <m:t>𝑆𝑆</m:t>
                      </m:r>
                      <m:sSub>
                        <m:sSubPr>
                          <m:ctrlPr>
                            <a:rPr lang="en-CH" sz="2200" i="1">
                              <a:latin typeface="Cambria Math" panose="02040503050406030204" pitchFamily="18" charset="0"/>
                            </a:rPr>
                          </m:ctrlPr>
                        </m:sSubPr>
                        <m:e>
                          <m:sSup>
                            <m:sSupPr>
                              <m:ctrlPr>
                                <a:rPr lang="en-CH" sz="2200" i="1">
                                  <a:latin typeface="Cambria Math" panose="02040503050406030204" pitchFamily="18" charset="0"/>
                                </a:rPr>
                              </m:ctrlPr>
                            </m:sSupPr>
                            <m:e>
                              <m:r>
                                <a:rPr lang="en-US" sz="2200" i="1">
                                  <a:latin typeface="Cambria Math" panose="02040503050406030204" pitchFamily="18" charset="0"/>
                                </a:rPr>
                                <m:t>𝑅</m:t>
                              </m:r>
                            </m:e>
                            <m:sup>
                              <m:r>
                                <a:rPr lang="en-CH" sz="2200" i="1">
                                  <a:latin typeface="Cambria Math" panose="02040503050406030204" pitchFamily="18" charset="0"/>
                                </a:rPr>
                                <m:t>𝑠𝑎𝑡</m:t>
                              </m:r>
                            </m:sup>
                          </m:sSup>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sSub>
                        <m:sSubPr>
                          <m:ctrlPr>
                            <a:rPr lang="en-CH" sz="2200" i="1">
                              <a:latin typeface="Cambria Math" panose="02040503050406030204" pitchFamily="18" charset="0"/>
                            </a:rPr>
                          </m:ctrlPr>
                        </m:sSubPr>
                        <m:e>
                          <m:r>
                            <a:rPr lang="en-US" sz="2200" i="1">
                              <a:latin typeface="Cambria Math" panose="02040503050406030204" pitchFamily="18" charset="0"/>
                            </a:rPr>
                            <m:t>𝑆</m:t>
                          </m:r>
                          <m:sSup>
                            <m:sSupPr>
                              <m:ctrlPr>
                                <a:rPr lang="en-CH" sz="2200" i="1">
                                  <a:latin typeface="Cambria Math" panose="02040503050406030204" pitchFamily="18" charset="0"/>
                                </a:rPr>
                              </m:ctrlPr>
                            </m:sSupPr>
                            <m:e>
                              <m:r>
                                <a:rPr lang="en-CH" sz="2200" i="1">
                                  <a:latin typeface="Cambria Math" panose="02040503050406030204" pitchFamily="18" charset="0"/>
                                </a:rPr>
                                <m:t>𝑆</m:t>
                              </m:r>
                              <m:r>
                                <a:rPr lang="en-US" sz="2200" i="1">
                                  <a:latin typeface="Cambria Math" panose="02040503050406030204" pitchFamily="18" charset="0"/>
                                </a:rPr>
                                <m:t>𝑅</m:t>
                              </m:r>
                            </m:e>
                            <m:sup>
                              <m:r>
                                <a:rPr lang="en-CH" sz="2200" i="1">
                                  <a:latin typeface="Cambria Math" panose="02040503050406030204" pitchFamily="18" charset="0"/>
                                </a:rPr>
                                <m:t>𝑔𝑟𝑜𝑢𝑛𝑑</m:t>
                              </m:r>
                            </m:sup>
                          </m:sSup>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oMath>
                  </m:oMathPara>
                </a14:m>
                <a:endParaRPr lang="en-CH" sz="2200" dirty="0"/>
              </a:p>
              <a:p>
                <a:pPr marL="0" indent="0">
                  <a:buNone/>
                </a:pPr>
                <a14:m>
                  <m:oMath xmlns:m="http://schemas.openxmlformats.org/officeDocument/2006/math">
                    <m:r>
                      <a:rPr lang="en-CH" sz="2200" i="1" smtClean="0">
                        <a:latin typeface="Cambria Math" panose="02040503050406030204" pitchFamily="18" charset="0"/>
                      </a:rPr>
                      <m:t> </m:t>
                    </m:r>
                    <m:r>
                      <a:rPr lang="en-US" sz="2200" b="0" i="1" smtClean="0">
                        <a:latin typeface="Cambria Math" panose="02040503050406030204" pitchFamily="18" charset="0"/>
                      </a:rPr>
                      <m:t>                      ~ </m:t>
                    </m:r>
                    <m:r>
                      <a:rPr lang="en-US" sz="2200" i="1">
                        <a:latin typeface="Cambria Math" panose="02040503050406030204" pitchFamily="18" charset="0"/>
                      </a:rPr>
                      <m:t>𝑆𝑆</m:t>
                    </m:r>
                    <m:sSub>
                      <m:sSubPr>
                        <m:ctrlPr>
                          <a:rPr lang="en-CH" sz="2200" i="1">
                            <a:latin typeface="Cambria Math" panose="02040503050406030204" pitchFamily="18" charset="0"/>
                          </a:rPr>
                        </m:ctrlPr>
                      </m:sSubPr>
                      <m:e>
                        <m:sSup>
                          <m:sSupPr>
                            <m:ctrlPr>
                              <a:rPr lang="en-CH" sz="2200" i="1">
                                <a:latin typeface="Cambria Math" panose="02040503050406030204" pitchFamily="18" charset="0"/>
                              </a:rPr>
                            </m:ctrlPr>
                          </m:sSupPr>
                          <m:e>
                            <m:r>
                              <a:rPr lang="en-US" sz="2200" i="1">
                                <a:latin typeface="Cambria Math" panose="02040503050406030204" pitchFamily="18" charset="0"/>
                              </a:rPr>
                              <m:t>𝑅</m:t>
                            </m:r>
                          </m:e>
                          <m:sup>
                            <m:r>
                              <a:rPr lang="en-CH" sz="2200" i="1">
                                <a:latin typeface="Cambria Math" panose="02040503050406030204" pitchFamily="18" charset="0"/>
                              </a:rPr>
                              <m:t>𝑠𝑎𝑡</m:t>
                            </m:r>
                          </m:sup>
                        </m:sSup>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CH" sz="2200" i="1">
                        <a:latin typeface="Cambria Math" panose="02040503050406030204" pitchFamily="18" charset="0"/>
                      </a:rPr>
                      <m:t>𝑆𝑍</m:t>
                    </m:r>
                    <m:sSub>
                      <m:sSubPr>
                        <m:ctrlPr>
                          <a:rPr lang="en-CH" sz="2200" i="1">
                            <a:latin typeface="Cambria Math" panose="02040503050406030204" pitchFamily="18" charset="0"/>
                          </a:rPr>
                        </m:ctrlPr>
                      </m:sSubPr>
                      <m:e>
                        <m:r>
                          <a:rPr lang="en-CH" sz="2200" i="1">
                            <a:latin typeface="Cambria Math" panose="02040503050406030204" pitchFamily="18" charset="0"/>
                          </a:rPr>
                          <m:t>𝐴</m:t>
                        </m:r>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CH" sz="2200" i="1">
                        <a:latin typeface="Cambria Math" panose="02040503050406030204" pitchFamily="18" charset="0"/>
                      </a:rPr>
                      <m:t>𝐾</m:t>
                    </m:r>
                    <m:sSub>
                      <m:sSubPr>
                        <m:ctrlPr>
                          <a:rPr lang="en-CH" sz="2200" i="1">
                            <a:latin typeface="Cambria Math" panose="02040503050406030204" pitchFamily="18" charset="0"/>
                          </a:rPr>
                        </m:ctrlPr>
                      </m:sSubPr>
                      <m:e>
                        <m:r>
                          <a:rPr lang="en-CH" sz="2200" i="1">
                            <a:latin typeface="Cambria Math" panose="02040503050406030204" pitchFamily="18" charset="0"/>
                          </a:rPr>
                          <m:t>𝐼</m:t>
                        </m:r>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CH" sz="2200" i="1">
                        <a:latin typeface="Cambria Math" panose="02040503050406030204" pitchFamily="18" charset="0"/>
                      </a:rPr>
                      <m:t>𝑇</m:t>
                    </m:r>
                    <m:sSub>
                      <m:sSubPr>
                        <m:ctrlPr>
                          <a:rPr lang="en-CH" sz="2200" i="1">
                            <a:latin typeface="Cambria Math" panose="02040503050406030204" pitchFamily="18" charset="0"/>
                          </a:rPr>
                        </m:ctrlPr>
                      </m:sSubPr>
                      <m:e>
                        <m:r>
                          <a:rPr lang="en-CH" sz="2200" i="1">
                            <a:latin typeface="Cambria Math" panose="02040503050406030204" pitchFamily="18" charset="0"/>
                          </a:rPr>
                          <m:t>𝐸</m:t>
                        </m:r>
                      </m:e>
                      <m:sub>
                        <m:r>
                          <a:rPr lang="en-CH" sz="2200" i="1">
                            <a:latin typeface="Cambria Math" panose="02040503050406030204" pitchFamily="18" charset="0"/>
                          </a:rPr>
                          <m:t>𝑡</m:t>
                        </m:r>
                      </m:sub>
                    </m:sSub>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r>
                      <a:rPr lang="en-CH" sz="2200" i="1">
                        <a:latin typeface="Cambria Math" panose="02040503050406030204" pitchFamily="18" charset="0"/>
                      </a:rPr>
                      <m:t>+</m:t>
                    </m:r>
                    <m:r>
                      <a:rPr lang="en-CH" sz="2200" i="1">
                        <a:latin typeface="Cambria Math" panose="02040503050406030204" pitchFamily="18" charset="0"/>
                      </a:rPr>
                      <m:t>𝑎𝑙</m:t>
                    </m:r>
                    <m:sSub>
                      <m:sSubPr>
                        <m:ctrlPr>
                          <a:rPr lang="en-CH" sz="2200" i="1">
                            <a:latin typeface="Cambria Math" panose="02040503050406030204" pitchFamily="18" charset="0"/>
                          </a:rPr>
                        </m:ctrlPr>
                      </m:sSubPr>
                      <m:e>
                        <m:r>
                          <a:rPr lang="en-CH" sz="2200" i="1">
                            <a:latin typeface="Cambria Math" panose="02040503050406030204" pitchFamily="18" charset="0"/>
                          </a:rPr>
                          <m:t>𝑡</m:t>
                        </m:r>
                      </m:e>
                      <m:sub>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oMath>
                </a14:m>
                <a:r>
                  <a:rPr lang="en-CH" sz="2200" dirty="0"/>
                  <a:t> </a:t>
                </a:r>
              </a:p>
              <a:p>
                <a:pPr marL="0" indent="0">
                  <a:buNone/>
                </a:pPr>
                <a:endParaRPr lang="en-CH" sz="2000" dirty="0"/>
              </a:p>
              <a:p>
                <a:pPr marL="0" indent="0">
                  <a:buNone/>
                </a:pPr>
                <a:endParaRPr lang="en-CH" sz="2000" dirty="0"/>
              </a:p>
            </p:txBody>
          </p:sp>
        </mc:Choice>
        <mc:Fallback xmlns="">
          <p:sp>
            <p:nvSpPr>
              <p:cNvPr id="6" name="Content Placeholder 5">
                <a:extLst>
                  <a:ext uri="{FF2B5EF4-FFF2-40B4-BE49-F238E27FC236}">
                    <a16:creationId xmlns:a16="http://schemas.microsoft.com/office/drawing/2014/main" id="{82BA6F7B-8183-B845-940C-969258C9CC0F}"/>
                  </a:ext>
                </a:extLst>
              </p:cNvPr>
              <p:cNvSpPr>
                <a:spLocks noGrp="1" noRot="1" noChangeAspect="1" noMove="1" noResize="1" noEditPoints="1" noAdjustHandles="1" noChangeArrowheads="1" noChangeShapeType="1" noTextEdit="1"/>
              </p:cNvSpPr>
              <p:nvPr>
                <p:ph idx="1"/>
              </p:nvPr>
            </p:nvSpPr>
            <p:spPr>
              <a:blipFill>
                <a:blip r:embed="rId4"/>
                <a:stretch>
                  <a:fillRect l="-1206" t="-2326"/>
                </a:stretch>
              </a:blipFill>
            </p:spPr>
            <p:txBody>
              <a:bodyPr/>
              <a:lstStyle/>
              <a:p>
                <a:r>
                  <a:rPr lang="en-CH">
                    <a:noFill/>
                  </a:rPr>
                  <a:t> </a:t>
                </a:r>
              </a:p>
            </p:txBody>
          </p:sp>
        </mc:Fallback>
      </mc:AlternateContent>
      <p:sp>
        <p:nvSpPr>
          <p:cNvPr id="3" name="Frame 2">
            <a:extLst>
              <a:ext uri="{FF2B5EF4-FFF2-40B4-BE49-F238E27FC236}">
                <a16:creationId xmlns:a16="http://schemas.microsoft.com/office/drawing/2014/main" id="{CD467A03-82A4-FBEC-1D99-36D41B57DD8A}"/>
              </a:ext>
            </a:extLst>
          </p:cNvPr>
          <p:cNvSpPr/>
          <p:nvPr/>
        </p:nvSpPr>
        <p:spPr>
          <a:xfrm>
            <a:off x="7242629" y="2999991"/>
            <a:ext cx="1291771" cy="558332"/>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p:cxnSp>
        <p:nvCxnSpPr>
          <p:cNvPr id="5" name="Straight Arrow Connector 4">
            <a:extLst>
              <a:ext uri="{FF2B5EF4-FFF2-40B4-BE49-F238E27FC236}">
                <a16:creationId xmlns:a16="http://schemas.microsoft.com/office/drawing/2014/main" id="{66B6E295-CE56-A27E-55B3-C25B9FF7A0E9}"/>
              </a:ext>
            </a:extLst>
          </p:cNvPr>
          <p:cNvCxnSpPr>
            <a:cxnSpLocks/>
          </p:cNvCxnSpPr>
          <p:nvPr/>
        </p:nvCxnSpPr>
        <p:spPr>
          <a:xfrm flipH="1">
            <a:off x="7242629" y="3558323"/>
            <a:ext cx="646483" cy="839506"/>
          </a:xfrm>
          <a:prstGeom prst="straightConnector1">
            <a:avLst/>
          </a:prstGeom>
          <a:ln w="63500">
            <a:solidFill>
              <a:srgbClr val="FF000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77C90E-F304-49FC-CC69-DE3A6C71E344}"/>
                  </a:ext>
                </a:extLst>
              </p:cNvPr>
              <p:cNvSpPr txBox="1"/>
              <p:nvPr/>
            </p:nvSpPr>
            <p:spPr>
              <a:xfrm>
                <a:off x="5713348" y="4697532"/>
                <a:ext cx="4350331" cy="5172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H" sz="2400" i="1">
                          <a:latin typeface="Cambria Math" panose="02040503050406030204" pitchFamily="18" charset="0"/>
                        </a:rPr>
                        <m:t>𝑇</m:t>
                      </m:r>
                      <m:sSub>
                        <m:sSubPr>
                          <m:ctrlPr>
                            <a:rPr lang="en-CH" sz="2400" i="1">
                              <a:latin typeface="Cambria Math" panose="02040503050406030204" pitchFamily="18" charset="0"/>
                            </a:rPr>
                          </m:ctrlPr>
                        </m:sSubPr>
                        <m:e>
                          <m:r>
                            <a:rPr lang="en-CH" sz="2400" i="1">
                              <a:latin typeface="Cambria Math" panose="02040503050406030204" pitchFamily="18" charset="0"/>
                            </a:rPr>
                            <m:t>𝐸</m:t>
                          </m:r>
                        </m:e>
                        <m:sub>
                          <m:r>
                            <a:rPr lang="en-CH" sz="2400" i="1">
                              <a:latin typeface="Cambria Math" panose="02040503050406030204" pitchFamily="18" charset="0"/>
                            </a:rPr>
                            <m:t>𝑡</m:t>
                          </m:r>
                        </m:sub>
                      </m:sSub>
                      <m:r>
                        <a:rPr lang="en-CH" sz="2400" i="1">
                          <a:latin typeface="Cambria Math" panose="02040503050406030204" pitchFamily="18" charset="0"/>
                        </a:rPr>
                        <m:t>=</m:t>
                      </m:r>
                      <m:r>
                        <a:rPr lang="en-CH" sz="2400" i="1">
                          <a:latin typeface="Cambria Math" panose="02040503050406030204" pitchFamily="18" charset="0"/>
                        </a:rPr>
                        <m:t>𝑓</m:t>
                      </m:r>
                      <m:d>
                        <m:dPr>
                          <m:ctrlPr>
                            <a:rPr lang="en-CH" sz="2400" i="1">
                              <a:latin typeface="Cambria Math" panose="02040503050406030204" pitchFamily="18" charset="0"/>
                            </a:rPr>
                          </m:ctrlPr>
                        </m:dPr>
                        <m:e>
                          <m:r>
                            <a:rPr lang="en-CH" sz="2400" i="1">
                              <a:latin typeface="Cambria Math" panose="02040503050406030204" pitchFamily="18" charset="0"/>
                            </a:rPr>
                            <m:t>2</m:t>
                          </m:r>
                          <m:r>
                            <a:rPr lang="en-CH" sz="2400" i="1">
                              <a:latin typeface="Cambria Math" panose="02040503050406030204" pitchFamily="18" charset="0"/>
                            </a:rPr>
                            <m:t>𝜋</m:t>
                          </m:r>
                          <m:r>
                            <a:rPr lang="en-CH" sz="2400" i="1">
                              <a:latin typeface="Cambria Math" panose="02040503050406030204" pitchFamily="18" charset="0"/>
                            </a:rPr>
                            <m:t>×</m:t>
                          </m:r>
                          <m:f>
                            <m:fPr>
                              <m:type m:val="lin"/>
                              <m:ctrlPr>
                                <a:rPr lang="en-CH" sz="2400" i="1">
                                  <a:latin typeface="Cambria Math" panose="02040503050406030204" pitchFamily="18" charset="0"/>
                                </a:rPr>
                              </m:ctrlPr>
                            </m:fPr>
                            <m:num>
                              <m:sSub>
                                <m:sSubPr>
                                  <m:ctrlPr>
                                    <a:rPr lang="en-CH" sz="2400" i="1">
                                      <a:latin typeface="Cambria Math" panose="02040503050406030204" pitchFamily="18" charset="0"/>
                                    </a:rPr>
                                  </m:ctrlPr>
                                </m:sSubPr>
                                <m:e>
                                  <m:r>
                                    <a:rPr lang="en-CH" sz="2400" i="1">
                                      <a:latin typeface="Cambria Math" panose="02040503050406030204" pitchFamily="18" charset="0"/>
                                    </a:rPr>
                                    <m:t>𝑡</m:t>
                                  </m:r>
                                </m:e>
                                <m:sub>
                                  <m:r>
                                    <a:rPr lang="en-CH" sz="2400" i="1">
                                      <a:latin typeface="Cambria Math" panose="02040503050406030204" pitchFamily="18" charset="0"/>
                                    </a:rPr>
                                    <m:t>𝑑𝑎𝑦</m:t>
                                  </m:r>
                                </m:sub>
                              </m:sSub>
                            </m:num>
                            <m:den>
                              <m:r>
                                <a:rPr lang="en-CH" sz="2400" i="1">
                                  <a:latin typeface="Cambria Math" panose="02040503050406030204" pitchFamily="18" charset="0"/>
                                </a:rPr>
                                <m:t>365</m:t>
                              </m:r>
                            </m:den>
                          </m:f>
                        </m:e>
                      </m:d>
                    </m:oMath>
                  </m:oMathPara>
                </a14:m>
                <a:endParaRPr lang="en-CH" sz="2200" dirty="0"/>
              </a:p>
            </p:txBody>
          </p:sp>
        </mc:Choice>
        <mc:Fallback xmlns="">
          <p:sp>
            <p:nvSpPr>
              <p:cNvPr id="10" name="TextBox 9">
                <a:extLst>
                  <a:ext uri="{FF2B5EF4-FFF2-40B4-BE49-F238E27FC236}">
                    <a16:creationId xmlns:a16="http://schemas.microsoft.com/office/drawing/2014/main" id="{4677C90E-F304-49FC-CC69-DE3A6C71E344}"/>
                  </a:ext>
                </a:extLst>
              </p:cNvPr>
              <p:cNvSpPr txBox="1">
                <a:spLocks noRot="1" noChangeAspect="1" noMove="1" noResize="1" noEditPoints="1" noAdjustHandles="1" noChangeArrowheads="1" noChangeShapeType="1" noTextEdit="1"/>
              </p:cNvSpPr>
              <p:nvPr/>
            </p:nvSpPr>
            <p:spPr>
              <a:xfrm>
                <a:off x="5713348" y="4697532"/>
                <a:ext cx="4350331" cy="517257"/>
              </a:xfrm>
              <a:prstGeom prst="rect">
                <a:avLst/>
              </a:prstGeom>
              <a:blipFill>
                <a:blip r:embed="rId5"/>
                <a:stretch>
                  <a:fillRect t="-109756" b="-168293"/>
                </a:stretch>
              </a:blipFill>
            </p:spPr>
            <p:txBody>
              <a:bodyPr/>
              <a:lstStyle/>
              <a:p>
                <a:r>
                  <a:rPr lang="en-CH">
                    <a:noFill/>
                  </a:rPr>
                  <a:t> </a:t>
                </a:r>
              </a:p>
            </p:txBody>
          </p:sp>
        </mc:Fallback>
      </mc:AlternateContent>
      <p:pic>
        <p:nvPicPr>
          <p:cNvPr id="11" name="Picture 10">
            <a:extLst>
              <a:ext uri="{FF2B5EF4-FFF2-40B4-BE49-F238E27FC236}">
                <a16:creationId xmlns:a16="http://schemas.microsoft.com/office/drawing/2014/main" id="{00136735-021A-0BD0-8BBF-17CC976882EF}"/>
              </a:ext>
            </a:extLst>
          </p:cNvPr>
          <p:cNvPicPr>
            <a:picLocks noChangeAspect="1"/>
          </p:cNvPicPr>
          <p:nvPr/>
        </p:nvPicPr>
        <p:blipFill>
          <a:blip r:embed="rId6"/>
          <a:srcRect/>
          <a:stretch/>
        </p:blipFill>
        <p:spPr>
          <a:xfrm>
            <a:off x="1011961" y="3927412"/>
            <a:ext cx="4218146" cy="2565463"/>
          </a:xfrm>
          <a:prstGeom prst="rect">
            <a:avLst/>
          </a:prstGeom>
        </p:spPr>
      </p:pic>
      <p:pic>
        <p:nvPicPr>
          <p:cNvPr id="14" name="Picture 13" descr="A picture containing computer, computer&#10;&#10;Description automatically generated">
            <a:extLst>
              <a:ext uri="{FF2B5EF4-FFF2-40B4-BE49-F238E27FC236}">
                <a16:creationId xmlns:a16="http://schemas.microsoft.com/office/drawing/2014/main" id="{CFA7EE0A-3F0D-C7F9-B3B5-2FDDAC5F63FA}"/>
              </a:ext>
            </a:extLst>
          </p:cNvPr>
          <p:cNvPicPr>
            <a:picLocks noChangeAspect="1"/>
          </p:cNvPicPr>
          <p:nvPr/>
        </p:nvPicPr>
        <p:blipFill>
          <a:blip r:embed="rId7"/>
          <a:stretch>
            <a:fillRect/>
          </a:stretch>
        </p:blipFill>
        <p:spPr>
          <a:xfrm>
            <a:off x="10326913" y="297905"/>
            <a:ext cx="1524000" cy="253603"/>
          </a:xfrm>
          <a:prstGeom prst="rect">
            <a:avLst/>
          </a:prstGeom>
        </p:spPr>
      </p:pic>
      <p:pic>
        <p:nvPicPr>
          <p:cNvPr id="15" name="Picture 14" descr="Icon&#10;&#10;Description automatically generated">
            <a:extLst>
              <a:ext uri="{FF2B5EF4-FFF2-40B4-BE49-F238E27FC236}">
                <a16:creationId xmlns:a16="http://schemas.microsoft.com/office/drawing/2014/main" id="{E6E2231C-7694-3F30-2F82-EAF35AAD61E5}"/>
              </a:ext>
            </a:extLst>
          </p:cNvPr>
          <p:cNvPicPr>
            <a:picLocks noChangeAspect="1"/>
          </p:cNvPicPr>
          <p:nvPr/>
        </p:nvPicPr>
        <p:blipFill>
          <a:blip r:embed="rId8"/>
          <a:stretch>
            <a:fillRect/>
          </a:stretch>
        </p:blipFill>
        <p:spPr>
          <a:xfrm>
            <a:off x="9473293" y="157808"/>
            <a:ext cx="647700" cy="787400"/>
          </a:xfrm>
          <a:prstGeom prst="rect">
            <a:avLst/>
          </a:prstGeom>
        </p:spPr>
      </p:pic>
      <p:sp>
        <p:nvSpPr>
          <p:cNvPr id="16" name="Slide Number Placeholder 15">
            <a:extLst>
              <a:ext uri="{FF2B5EF4-FFF2-40B4-BE49-F238E27FC236}">
                <a16:creationId xmlns:a16="http://schemas.microsoft.com/office/drawing/2014/main" id="{3D866659-26AF-2F21-C383-FB7244EA45C9}"/>
              </a:ext>
            </a:extLst>
          </p:cNvPr>
          <p:cNvSpPr>
            <a:spLocks noGrp="1"/>
          </p:cNvSpPr>
          <p:nvPr>
            <p:ph type="sldNum" sz="quarter" idx="12"/>
          </p:nvPr>
        </p:nvSpPr>
        <p:spPr/>
        <p:txBody>
          <a:bodyPr/>
          <a:lstStyle/>
          <a:p>
            <a:fld id="{4091D468-9D7F-C04B-B525-26F4C104AD2D}" type="slidenum">
              <a:rPr lang="en-CH" smtClean="0"/>
              <a:t>17</a:t>
            </a:fld>
            <a:endParaRPr lang="en-CH"/>
          </a:p>
        </p:txBody>
      </p:sp>
    </p:spTree>
    <p:extLst>
      <p:ext uri="{BB962C8B-B14F-4D97-AF65-F5344CB8AC3E}">
        <p14:creationId xmlns:p14="http://schemas.microsoft.com/office/powerpoint/2010/main" val="900003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5">
            <a:extLst>
              <a:ext uri="{FF2B5EF4-FFF2-40B4-BE49-F238E27FC236}">
                <a16:creationId xmlns:a16="http://schemas.microsoft.com/office/drawing/2014/main" id="{B836F7FF-C3E7-52A3-6B44-0CF53BE30877}"/>
              </a:ext>
            </a:extLst>
          </p:cNvPr>
          <p:cNvPicPr>
            <a:picLocks noChangeAspect="1"/>
          </p:cNvPicPr>
          <p:nvPr/>
        </p:nvPicPr>
        <p:blipFill rotWithShape="1">
          <a:blip r:embed="rId3">
            <a:alphaModFix amt="15000"/>
          </a:blip>
          <a:srcRect/>
          <a:stretch/>
        </p:blipFill>
        <p:spPr>
          <a:xfrm>
            <a:off x="0" y="3313"/>
            <a:ext cx="12192000" cy="6858000"/>
          </a:xfrm>
          <a:prstGeom prst="rect">
            <a:avLst/>
          </a:prstGeom>
        </p:spPr>
      </p:pic>
      <p:sp>
        <p:nvSpPr>
          <p:cNvPr id="2" name="Title 1">
            <a:extLst>
              <a:ext uri="{FF2B5EF4-FFF2-40B4-BE49-F238E27FC236}">
                <a16:creationId xmlns:a16="http://schemas.microsoft.com/office/drawing/2014/main" id="{F0BF097F-F25D-3E44-864A-5F288918F9FD}"/>
              </a:ext>
            </a:extLst>
          </p:cNvPr>
          <p:cNvSpPr>
            <a:spLocks noGrp="1"/>
          </p:cNvSpPr>
          <p:nvPr>
            <p:ph type="title"/>
          </p:nvPr>
        </p:nvSpPr>
        <p:spPr/>
        <p:txBody>
          <a:bodyPr/>
          <a:lstStyle/>
          <a:p>
            <a:r>
              <a:rPr lang="en-CH" b="1" dirty="0"/>
              <a:t>Appendix - Test Set</a:t>
            </a:r>
            <a:endParaRPr lang="en-CH" dirty="0"/>
          </a:p>
        </p:txBody>
      </p:sp>
      <p:sp>
        <p:nvSpPr>
          <p:cNvPr id="6" name="Content Placeholder 5">
            <a:extLst>
              <a:ext uri="{FF2B5EF4-FFF2-40B4-BE49-F238E27FC236}">
                <a16:creationId xmlns:a16="http://schemas.microsoft.com/office/drawing/2014/main" id="{82BA6F7B-8183-B845-940C-969258C9CC0F}"/>
              </a:ext>
            </a:extLst>
          </p:cNvPr>
          <p:cNvSpPr>
            <a:spLocks noGrp="1"/>
          </p:cNvSpPr>
          <p:nvPr>
            <p:ph idx="1"/>
          </p:nvPr>
        </p:nvSpPr>
        <p:spPr/>
        <p:txBody>
          <a:bodyPr>
            <a:normAutofit/>
          </a:bodyPr>
          <a:lstStyle/>
          <a:p>
            <a:pPr marL="0" indent="0">
              <a:buNone/>
            </a:pPr>
            <a:endParaRPr lang="en-CH" sz="2000" dirty="0"/>
          </a:p>
          <a:p>
            <a:pPr marL="0" indent="0">
              <a:buNone/>
            </a:pPr>
            <a:endParaRPr lang="en-CH" sz="2000" dirty="0"/>
          </a:p>
        </p:txBody>
      </p:sp>
      <p:pic>
        <p:nvPicPr>
          <p:cNvPr id="4" name="Picture 3">
            <a:extLst>
              <a:ext uri="{FF2B5EF4-FFF2-40B4-BE49-F238E27FC236}">
                <a16:creationId xmlns:a16="http://schemas.microsoft.com/office/drawing/2014/main" id="{1529D5F5-5969-0E9A-495D-DA64BC458401}"/>
              </a:ext>
            </a:extLst>
          </p:cNvPr>
          <p:cNvPicPr>
            <a:picLocks noChangeAspect="1"/>
          </p:cNvPicPr>
          <p:nvPr/>
        </p:nvPicPr>
        <p:blipFill>
          <a:blip r:embed="rId4"/>
          <a:srcRect/>
          <a:stretch/>
        </p:blipFill>
        <p:spPr>
          <a:xfrm>
            <a:off x="468000" y="1548000"/>
            <a:ext cx="11160000" cy="4833071"/>
          </a:xfrm>
          <a:prstGeom prst="rect">
            <a:avLst/>
          </a:prstGeom>
        </p:spPr>
      </p:pic>
      <p:sp>
        <p:nvSpPr>
          <p:cNvPr id="8" name="TextBox 7">
            <a:extLst>
              <a:ext uri="{FF2B5EF4-FFF2-40B4-BE49-F238E27FC236}">
                <a16:creationId xmlns:a16="http://schemas.microsoft.com/office/drawing/2014/main" id="{1B37F39C-2BD9-0F98-F7D4-15710C318D29}"/>
              </a:ext>
            </a:extLst>
          </p:cNvPr>
          <p:cNvSpPr txBox="1"/>
          <p:nvPr/>
        </p:nvSpPr>
        <p:spPr>
          <a:xfrm>
            <a:off x="2744296" y="1144588"/>
            <a:ext cx="1520288" cy="461665"/>
          </a:xfrm>
          <a:prstGeom prst="rect">
            <a:avLst/>
          </a:prstGeom>
          <a:noFill/>
        </p:spPr>
        <p:txBody>
          <a:bodyPr wrap="none" rtlCol="0">
            <a:spAutoFit/>
          </a:bodyPr>
          <a:lstStyle/>
          <a:p>
            <a:r>
              <a:rPr lang="en-CH" sz="2400" dirty="0"/>
              <a:t>HelioMont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4CB531B-F258-4816-435C-C4591D6D990F}"/>
                  </a:ext>
                </a:extLst>
              </p:cNvPr>
              <p:cNvSpPr txBox="1"/>
              <p:nvPr/>
            </p:nvSpPr>
            <p:spPr>
              <a:xfrm>
                <a:off x="5628477" y="6298398"/>
                <a:ext cx="1315488" cy="388953"/>
              </a:xfrm>
              <a:prstGeom prst="rect">
                <a:avLst/>
              </a:prstGeom>
              <a:noFill/>
            </p:spPr>
            <p:txBody>
              <a:bodyPr wrap="none" rtlCol="0">
                <a:spAutoFit/>
              </a:bodyPr>
              <a:lstStyle/>
              <a:p>
                <a:r>
                  <a:rPr lang="en-US" b="0" dirty="0"/>
                  <a:t>RMSD </a:t>
                </a:r>
                <a14:m>
                  <m:oMath xmlns:m="http://schemas.openxmlformats.org/officeDocument/2006/math">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𝑊</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den>
                    </m:f>
                  </m:oMath>
                </a14:m>
                <a:endParaRPr lang="en-CH" dirty="0"/>
              </a:p>
            </p:txBody>
          </p:sp>
        </mc:Choice>
        <mc:Fallback xmlns="">
          <p:sp>
            <p:nvSpPr>
              <p:cNvPr id="11" name="TextBox 10">
                <a:extLst>
                  <a:ext uri="{FF2B5EF4-FFF2-40B4-BE49-F238E27FC236}">
                    <a16:creationId xmlns:a16="http://schemas.microsoft.com/office/drawing/2014/main" id="{54CB531B-F258-4816-435C-C4591D6D990F}"/>
                  </a:ext>
                </a:extLst>
              </p:cNvPr>
              <p:cNvSpPr txBox="1">
                <a:spLocks noRot="1" noChangeAspect="1" noMove="1" noResize="1" noEditPoints="1" noAdjustHandles="1" noChangeArrowheads="1" noChangeShapeType="1" noTextEdit="1"/>
              </p:cNvSpPr>
              <p:nvPr/>
            </p:nvSpPr>
            <p:spPr>
              <a:xfrm>
                <a:off x="5628477" y="6298398"/>
                <a:ext cx="1315488" cy="388953"/>
              </a:xfrm>
              <a:prstGeom prst="rect">
                <a:avLst/>
              </a:prstGeom>
              <a:blipFill>
                <a:blip r:embed="rId5"/>
                <a:stretch>
                  <a:fillRect l="-3846" t="-100000" b="-153125"/>
                </a:stretch>
              </a:blipFill>
            </p:spPr>
            <p:txBody>
              <a:bodyPr/>
              <a:lstStyle/>
              <a:p>
                <a:r>
                  <a:rPr lang="en-CH">
                    <a:noFill/>
                  </a:rPr>
                  <a:t> </a:t>
                </a:r>
              </a:p>
            </p:txBody>
          </p:sp>
        </mc:Fallback>
      </mc:AlternateContent>
      <p:sp>
        <p:nvSpPr>
          <p:cNvPr id="12" name="TextBox 11">
            <a:extLst>
              <a:ext uri="{FF2B5EF4-FFF2-40B4-BE49-F238E27FC236}">
                <a16:creationId xmlns:a16="http://schemas.microsoft.com/office/drawing/2014/main" id="{279612A5-B90C-127A-2C00-244C666CC7A3}"/>
              </a:ext>
            </a:extLst>
          </p:cNvPr>
          <p:cNvSpPr txBox="1"/>
          <p:nvPr/>
        </p:nvSpPr>
        <p:spPr>
          <a:xfrm>
            <a:off x="7716114" y="1144587"/>
            <a:ext cx="2394886" cy="461665"/>
          </a:xfrm>
          <a:prstGeom prst="rect">
            <a:avLst/>
          </a:prstGeom>
          <a:noFill/>
        </p:spPr>
        <p:txBody>
          <a:bodyPr wrap="none" rtlCol="0">
            <a:spAutoFit/>
          </a:bodyPr>
          <a:lstStyle/>
          <a:p>
            <a:r>
              <a:rPr lang="en-CH" sz="2400" dirty="0"/>
              <a:t>HelioSat SARAH-2</a:t>
            </a:r>
          </a:p>
        </p:txBody>
      </p:sp>
      <p:pic>
        <p:nvPicPr>
          <p:cNvPr id="13" name="Picture 12" descr="A picture containing computer, computer&#10;&#10;Description automatically generated">
            <a:extLst>
              <a:ext uri="{FF2B5EF4-FFF2-40B4-BE49-F238E27FC236}">
                <a16:creationId xmlns:a16="http://schemas.microsoft.com/office/drawing/2014/main" id="{1454E947-1146-C50F-40BC-CDC3B3B02BC6}"/>
              </a:ext>
            </a:extLst>
          </p:cNvPr>
          <p:cNvPicPr>
            <a:picLocks noChangeAspect="1"/>
          </p:cNvPicPr>
          <p:nvPr/>
        </p:nvPicPr>
        <p:blipFill>
          <a:blip r:embed="rId6"/>
          <a:stretch>
            <a:fillRect/>
          </a:stretch>
        </p:blipFill>
        <p:spPr>
          <a:xfrm>
            <a:off x="10326913" y="297905"/>
            <a:ext cx="1524000" cy="253603"/>
          </a:xfrm>
          <a:prstGeom prst="rect">
            <a:avLst/>
          </a:prstGeom>
        </p:spPr>
      </p:pic>
      <p:pic>
        <p:nvPicPr>
          <p:cNvPr id="14" name="Picture 13" descr="Icon&#10;&#10;Description automatically generated">
            <a:extLst>
              <a:ext uri="{FF2B5EF4-FFF2-40B4-BE49-F238E27FC236}">
                <a16:creationId xmlns:a16="http://schemas.microsoft.com/office/drawing/2014/main" id="{82266F15-1ABE-F1E7-191A-6B1AC5A37941}"/>
              </a:ext>
            </a:extLst>
          </p:cNvPr>
          <p:cNvPicPr>
            <a:picLocks noChangeAspect="1"/>
          </p:cNvPicPr>
          <p:nvPr/>
        </p:nvPicPr>
        <p:blipFill>
          <a:blip r:embed="rId7"/>
          <a:stretch>
            <a:fillRect/>
          </a:stretch>
        </p:blipFill>
        <p:spPr>
          <a:xfrm>
            <a:off x="9473293" y="157808"/>
            <a:ext cx="647700" cy="787400"/>
          </a:xfrm>
          <a:prstGeom prst="rect">
            <a:avLst/>
          </a:prstGeom>
        </p:spPr>
      </p:pic>
      <p:sp>
        <p:nvSpPr>
          <p:cNvPr id="5" name="Slide Number Placeholder 4">
            <a:extLst>
              <a:ext uri="{FF2B5EF4-FFF2-40B4-BE49-F238E27FC236}">
                <a16:creationId xmlns:a16="http://schemas.microsoft.com/office/drawing/2014/main" id="{BA186315-B37B-147C-8912-065463E2AA3F}"/>
              </a:ext>
            </a:extLst>
          </p:cNvPr>
          <p:cNvSpPr>
            <a:spLocks noGrp="1"/>
          </p:cNvSpPr>
          <p:nvPr>
            <p:ph type="sldNum" sz="quarter" idx="12"/>
          </p:nvPr>
        </p:nvSpPr>
        <p:spPr/>
        <p:txBody>
          <a:bodyPr/>
          <a:lstStyle/>
          <a:p>
            <a:fld id="{4091D468-9D7F-C04B-B525-26F4C104AD2D}" type="slidenum">
              <a:rPr lang="en-CH" smtClean="0"/>
              <a:t>18</a:t>
            </a:fld>
            <a:endParaRPr lang="en-CH"/>
          </a:p>
        </p:txBody>
      </p:sp>
    </p:spTree>
    <p:extLst>
      <p:ext uri="{BB962C8B-B14F-4D97-AF65-F5344CB8AC3E}">
        <p14:creationId xmlns:p14="http://schemas.microsoft.com/office/powerpoint/2010/main" val="2379977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5">
            <a:extLst>
              <a:ext uri="{FF2B5EF4-FFF2-40B4-BE49-F238E27FC236}">
                <a16:creationId xmlns:a16="http://schemas.microsoft.com/office/drawing/2014/main" id="{8E4D5FD1-087B-D234-036B-88A0390CF1A3}"/>
              </a:ext>
            </a:extLst>
          </p:cNvPr>
          <p:cNvPicPr>
            <a:picLocks noChangeAspect="1"/>
          </p:cNvPicPr>
          <p:nvPr/>
        </p:nvPicPr>
        <p:blipFill rotWithShape="1">
          <a:blip r:embed="rId3">
            <a:alphaModFix amt="15000"/>
          </a:blip>
          <a:srcRect/>
          <a:stretch/>
        </p:blipFill>
        <p:spPr>
          <a:xfrm>
            <a:off x="0" y="3313"/>
            <a:ext cx="12192000" cy="6858000"/>
          </a:xfrm>
          <a:prstGeom prst="rect">
            <a:avLst/>
          </a:prstGeom>
        </p:spPr>
      </p:pic>
      <p:sp>
        <p:nvSpPr>
          <p:cNvPr id="2" name="Title 1">
            <a:extLst>
              <a:ext uri="{FF2B5EF4-FFF2-40B4-BE49-F238E27FC236}">
                <a16:creationId xmlns:a16="http://schemas.microsoft.com/office/drawing/2014/main" id="{F0BF097F-F25D-3E44-864A-5F288918F9FD}"/>
              </a:ext>
            </a:extLst>
          </p:cNvPr>
          <p:cNvSpPr>
            <a:spLocks noGrp="1"/>
          </p:cNvSpPr>
          <p:nvPr>
            <p:ph type="title"/>
          </p:nvPr>
        </p:nvSpPr>
        <p:spPr/>
        <p:txBody>
          <a:bodyPr/>
          <a:lstStyle/>
          <a:p>
            <a:r>
              <a:rPr lang="en-CH" b="1" dirty="0"/>
              <a:t>Appendix - Test Set</a:t>
            </a:r>
            <a:endParaRPr lang="en-CH" dirty="0"/>
          </a:p>
        </p:txBody>
      </p:sp>
      <p:sp>
        <p:nvSpPr>
          <p:cNvPr id="6" name="Content Placeholder 5">
            <a:extLst>
              <a:ext uri="{FF2B5EF4-FFF2-40B4-BE49-F238E27FC236}">
                <a16:creationId xmlns:a16="http://schemas.microsoft.com/office/drawing/2014/main" id="{82BA6F7B-8183-B845-940C-969258C9CC0F}"/>
              </a:ext>
            </a:extLst>
          </p:cNvPr>
          <p:cNvSpPr>
            <a:spLocks noGrp="1"/>
          </p:cNvSpPr>
          <p:nvPr>
            <p:ph idx="1"/>
          </p:nvPr>
        </p:nvSpPr>
        <p:spPr/>
        <p:txBody>
          <a:bodyPr>
            <a:normAutofit/>
          </a:bodyPr>
          <a:lstStyle/>
          <a:p>
            <a:pPr marL="0" indent="0">
              <a:buNone/>
            </a:pPr>
            <a:endParaRPr lang="en-CH" sz="2000" dirty="0"/>
          </a:p>
          <a:p>
            <a:pPr marL="0" indent="0">
              <a:buNone/>
            </a:pPr>
            <a:endParaRPr lang="en-CH" sz="2000" dirty="0"/>
          </a:p>
        </p:txBody>
      </p:sp>
      <p:pic>
        <p:nvPicPr>
          <p:cNvPr id="4" name="Picture 3">
            <a:extLst>
              <a:ext uri="{FF2B5EF4-FFF2-40B4-BE49-F238E27FC236}">
                <a16:creationId xmlns:a16="http://schemas.microsoft.com/office/drawing/2014/main" id="{1529D5F5-5969-0E9A-495D-DA64BC458401}"/>
              </a:ext>
            </a:extLst>
          </p:cNvPr>
          <p:cNvPicPr>
            <a:picLocks noChangeAspect="1"/>
          </p:cNvPicPr>
          <p:nvPr/>
        </p:nvPicPr>
        <p:blipFill>
          <a:blip r:embed="rId4"/>
          <a:srcRect/>
          <a:stretch/>
        </p:blipFill>
        <p:spPr>
          <a:xfrm>
            <a:off x="468000" y="1548000"/>
            <a:ext cx="11160000" cy="4833069"/>
          </a:xfrm>
          <a:prstGeom prst="rect">
            <a:avLst/>
          </a:prstGeom>
        </p:spPr>
      </p:pic>
      <p:sp>
        <p:nvSpPr>
          <p:cNvPr id="8" name="TextBox 7">
            <a:extLst>
              <a:ext uri="{FF2B5EF4-FFF2-40B4-BE49-F238E27FC236}">
                <a16:creationId xmlns:a16="http://schemas.microsoft.com/office/drawing/2014/main" id="{1B37F39C-2BD9-0F98-F7D4-15710C318D29}"/>
              </a:ext>
            </a:extLst>
          </p:cNvPr>
          <p:cNvSpPr txBox="1"/>
          <p:nvPr/>
        </p:nvSpPr>
        <p:spPr>
          <a:xfrm>
            <a:off x="2744296" y="1144588"/>
            <a:ext cx="1520288" cy="461665"/>
          </a:xfrm>
          <a:prstGeom prst="rect">
            <a:avLst/>
          </a:prstGeom>
          <a:noFill/>
        </p:spPr>
        <p:txBody>
          <a:bodyPr wrap="none" rtlCol="0">
            <a:spAutoFit/>
          </a:bodyPr>
          <a:lstStyle/>
          <a:p>
            <a:r>
              <a:rPr lang="en-CH" sz="2400" dirty="0"/>
              <a:t>HelioMont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9501C66-8ADB-E6E8-74C5-6F020AB8E9B9}"/>
                  </a:ext>
                </a:extLst>
              </p:cNvPr>
              <p:cNvSpPr txBox="1"/>
              <p:nvPr/>
            </p:nvSpPr>
            <p:spPr>
              <a:xfrm>
                <a:off x="5628477" y="6298398"/>
                <a:ext cx="1315488" cy="388953"/>
              </a:xfrm>
              <a:prstGeom prst="rect">
                <a:avLst/>
              </a:prstGeom>
              <a:noFill/>
            </p:spPr>
            <p:txBody>
              <a:bodyPr wrap="none" rtlCol="0">
                <a:spAutoFit/>
              </a:bodyPr>
              <a:lstStyle/>
              <a:p>
                <a:r>
                  <a:rPr lang="en-US" b="0" dirty="0"/>
                  <a:t>RMSD </a:t>
                </a:r>
                <a14:m>
                  <m:oMath xmlns:m="http://schemas.openxmlformats.org/officeDocument/2006/math">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𝑊</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den>
                    </m:f>
                  </m:oMath>
                </a14:m>
                <a:endParaRPr lang="en-CH" dirty="0"/>
              </a:p>
            </p:txBody>
          </p:sp>
        </mc:Choice>
        <mc:Fallback xmlns="">
          <p:sp>
            <p:nvSpPr>
              <p:cNvPr id="7" name="TextBox 6">
                <a:extLst>
                  <a:ext uri="{FF2B5EF4-FFF2-40B4-BE49-F238E27FC236}">
                    <a16:creationId xmlns:a16="http://schemas.microsoft.com/office/drawing/2014/main" id="{59501C66-8ADB-E6E8-74C5-6F020AB8E9B9}"/>
                  </a:ext>
                </a:extLst>
              </p:cNvPr>
              <p:cNvSpPr txBox="1">
                <a:spLocks noRot="1" noChangeAspect="1" noMove="1" noResize="1" noEditPoints="1" noAdjustHandles="1" noChangeArrowheads="1" noChangeShapeType="1" noTextEdit="1"/>
              </p:cNvSpPr>
              <p:nvPr/>
            </p:nvSpPr>
            <p:spPr>
              <a:xfrm>
                <a:off x="5628477" y="6298398"/>
                <a:ext cx="1315488" cy="388953"/>
              </a:xfrm>
              <a:prstGeom prst="rect">
                <a:avLst/>
              </a:prstGeom>
              <a:blipFill>
                <a:blip r:embed="rId5"/>
                <a:stretch>
                  <a:fillRect l="-3846" t="-100000" b="-153125"/>
                </a:stretch>
              </a:blipFill>
            </p:spPr>
            <p:txBody>
              <a:bodyPr/>
              <a:lstStyle/>
              <a:p>
                <a:r>
                  <a:rPr lang="en-CH">
                    <a:noFill/>
                  </a:rPr>
                  <a:t> </a:t>
                </a:r>
              </a:p>
            </p:txBody>
          </p:sp>
        </mc:Fallback>
      </mc:AlternateContent>
      <p:sp>
        <p:nvSpPr>
          <p:cNvPr id="10" name="TextBox 9">
            <a:extLst>
              <a:ext uri="{FF2B5EF4-FFF2-40B4-BE49-F238E27FC236}">
                <a16:creationId xmlns:a16="http://schemas.microsoft.com/office/drawing/2014/main" id="{A900DF56-585F-0D9F-3557-F79D8913FB35}"/>
              </a:ext>
            </a:extLst>
          </p:cNvPr>
          <p:cNvSpPr txBox="1"/>
          <p:nvPr/>
        </p:nvSpPr>
        <p:spPr>
          <a:xfrm>
            <a:off x="7716114" y="1144587"/>
            <a:ext cx="2394886" cy="461665"/>
          </a:xfrm>
          <a:prstGeom prst="rect">
            <a:avLst/>
          </a:prstGeom>
          <a:noFill/>
        </p:spPr>
        <p:txBody>
          <a:bodyPr wrap="none" rtlCol="0">
            <a:spAutoFit/>
          </a:bodyPr>
          <a:lstStyle/>
          <a:p>
            <a:r>
              <a:rPr lang="en-CH" sz="2400" dirty="0"/>
              <a:t>HelioSat SARAH-2</a:t>
            </a:r>
          </a:p>
        </p:txBody>
      </p:sp>
      <p:pic>
        <p:nvPicPr>
          <p:cNvPr id="11" name="Picture 10" descr="A picture containing computer, computer&#10;&#10;Description automatically generated">
            <a:extLst>
              <a:ext uri="{FF2B5EF4-FFF2-40B4-BE49-F238E27FC236}">
                <a16:creationId xmlns:a16="http://schemas.microsoft.com/office/drawing/2014/main" id="{49EB5510-29C1-B905-0E2C-F2EF85D4BDEA}"/>
              </a:ext>
            </a:extLst>
          </p:cNvPr>
          <p:cNvPicPr>
            <a:picLocks noChangeAspect="1"/>
          </p:cNvPicPr>
          <p:nvPr/>
        </p:nvPicPr>
        <p:blipFill>
          <a:blip r:embed="rId6"/>
          <a:stretch>
            <a:fillRect/>
          </a:stretch>
        </p:blipFill>
        <p:spPr>
          <a:xfrm>
            <a:off x="10326913" y="297905"/>
            <a:ext cx="1524000" cy="253603"/>
          </a:xfrm>
          <a:prstGeom prst="rect">
            <a:avLst/>
          </a:prstGeom>
        </p:spPr>
      </p:pic>
      <p:pic>
        <p:nvPicPr>
          <p:cNvPr id="12" name="Picture 11" descr="Icon&#10;&#10;Description automatically generated">
            <a:extLst>
              <a:ext uri="{FF2B5EF4-FFF2-40B4-BE49-F238E27FC236}">
                <a16:creationId xmlns:a16="http://schemas.microsoft.com/office/drawing/2014/main" id="{7CB1FE26-01E2-7EE3-D531-E9891147CC73}"/>
              </a:ext>
            </a:extLst>
          </p:cNvPr>
          <p:cNvPicPr>
            <a:picLocks noChangeAspect="1"/>
          </p:cNvPicPr>
          <p:nvPr/>
        </p:nvPicPr>
        <p:blipFill>
          <a:blip r:embed="rId7"/>
          <a:stretch>
            <a:fillRect/>
          </a:stretch>
        </p:blipFill>
        <p:spPr>
          <a:xfrm>
            <a:off x="9473293" y="157808"/>
            <a:ext cx="647700" cy="787400"/>
          </a:xfrm>
          <a:prstGeom prst="rect">
            <a:avLst/>
          </a:prstGeom>
        </p:spPr>
      </p:pic>
      <p:sp>
        <p:nvSpPr>
          <p:cNvPr id="3" name="Slide Number Placeholder 2">
            <a:extLst>
              <a:ext uri="{FF2B5EF4-FFF2-40B4-BE49-F238E27FC236}">
                <a16:creationId xmlns:a16="http://schemas.microsoft.com/office/drawing/2014/main" id="{12A8DB62-ACED-3444-A5E0-FA188E642ADA}"/>
              </a:ext>
            </a:extLst>
          </p:cNvPr>
          <p:cNvSpPr>
            <a:spLocks noGrp="1"/>
          </p:cNvSpPr>
          <p:nvPr>
            <p:ph type="sldNum" sz="quarter" idx="12"/>
          </p:nvPr>
        </p:nvSpPr>
        <p:spPr/>
        <p:txBody>
          <a:bodyPr/>
          <a:lstStyle/>
          <a:p>
            <a:fld id="{4091D468-9D7F-C04B-B525-26F4C104AD2D}" type="slidenum">
              <a:rPr lang="en-CH" smtClean="0"/>
              <a:t>19</a:t>
            </a:fld>
            <a:endParaRPr lang="en-CH"/>
          </a:p>
        </p:txBody>
      </p:sp>
    </p:spTree>
    <p:extLst>
      <p:ext uri="{BB962C8B-B14F-4D97-AF65-F5344CB8AC3E}">
        <p14:creationId xmlns:p14="http://schemas.microsoft.com/office/powerpoint/2010/main" val="39069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B13D03-CB75-70D7-512E-373FFF70F999}"/>
              </a:ext>
            </a:extLst>
          </p:cNvPr>
          <p:cNvSpPr>
            <a:spLocks noGrp="1"/>
          </p:cNvSpPr>
          <p:nvPr>
            <p:ph type="sldNum" sz="quarter" idx="12"/>
          </p:nvPr>
        </p:nvSpPr>
        <p:spPr/>
        <p:txBody>
          <a:bodyPr/>
          <a:lstStyle/>
          <a:p>
            <a:fld id="{4091D468-9D7F-C04B-B525-26F4C104AD2D}" type="slidenum">
              <a:rPr lang="en-CH" smtClean="0"/>
              <a:t>2</a:t>
            </a:fld>
            <a:endParaRPr lang="en-CH"/>
          </a:p>
        </p:txBody>
      </p:sp>
      <p:pic>
        <p:nvPicPr>
          <p:cNvPr id="7" name="Picture 6" descr="A satellite in space&#10;&#10;Description automatically generated with low confidence">
            <a:extLst>
              <a:ext uri="{FF2B5EF4-FFF2-40B4-BE49-F238E27FC236}">
                <a16:creationId xmlns:a16="http://schemas.microsoft.com/office/drawing/2014/main" id="{D3F4843D-257F-767E-53E9-FF597067615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402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4AD1DEE-542D-1694-6CC4-A6AEC2ADCCE6}"/>
              </a:ext>
            </a:extLst>
          </p:cNvPr>
          <p:cNvPicPr>
            <a:picLocks noGrp="1" noChangeAspect="1"/>
          </p:cNvPicPr>
          <p:nvPr>
            <p:ph idx="1"/>
          </p:nvPr>
        </p:nvPicPr>
        <p:blipFill>
          <a:blip r:embed="rId3">
            <a:alphaModFix amt="50000"/>
          </a:blip>
          <a:srcRect/>
          <a:stretch/>
        </p:blipFill>
        <p:spPr>
          <a:xfrm>
            <a:off x="0" y="0"/>
            <a:ext cx="12192000" cy="6858000"/>
          </a:xfrm>
        </p:spPr>
      </p:pic>
      <p:sp>
        <p:nvSpPr>
          <p:cNvPr id="4" name="Slide Number Placeholder 3">
            <a:extLst>
              <a:ext uri="{FF2B5EF4-FFF2-40B4-BE49-F238E27FC236}">
                <a16:creationId xmlns:a16="http://schemas.microsoft.com/office/drawing/2014/main" id="{FCB13D03-CB75-70D7-512E-373FFF70F999}"/>
              </a:ext>
            </a:extLst>
          </p:cNvPr>
          <p:cNvSpPr>
            <a:spLocks noGrp="1"/>
          </p:cNvSpPr>
          <p:nvPr>
            <p:ph type="sldNum" sz="quarter" idx="12"/>
          </p:nvPr>
        </p:nvSpPr>
        <p:spPr/>
        <p:txBody>
          <a:bodyPr/>
          <a:lstStyle/>
          <a:p>
            <a:fld id="{4091D468-9D7F-C04B-B525-26F4C104AD2D}" type="slidenum">
              <a:rPr lang="en-CH" smtClean="0"/>
              <a:t>3</a:t>
            </a:fld>
            <a:endParaRPr lang="en-CH" dirty="0"/>
          </a:p>
        </p:txBody>
      </p:sp>
      <p:cxnSp>
        <p:nvCxnSpPr>
          <p:cNvPr id="11" name="Straight Connector 10">
            <a:extLst>
              <a:ext uri="{FF2B5EF4-FFF2-40B4-BE49-F238E27FC236}">
                <a16:creationId xmlns:a16="http://schemas.microsoft.com/office/drawing/2014/main" id="{6AF8A103-3FF0-15BE-8F71-06BEA7242E61}"/>
              </a:ext>
            </a:extLst>
          </p:cNvPr>
          <p:cNvCxnSpPr>
            <a:cxnSpLocks/>
          </p:cNvCxnSpPr>
          <p:nvPr/>
        </p:nvCxnSpPr>
        <p:spPr>
          <a:xfrm flipV="1">
            <a:off x="834189" y="2454442"/>
            <a:ext cx="4636169" cy="3901908"/>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6C5DADB-7357-10BC-9F33-75C31BA4857F}"/>
              </a:ext>
            </a:extLst>
          </p:cNvPr>
          <p:cNvCxnSpPr>
            <a:cxnSpLocks/>
          </p:cNvCxnSpPr>
          <p:nvPr/>
        </p:nvCxnSpPr>
        <p:spPr>
          <a:xfrm flipV="1">
            <a:off x="834189" y="2454442"/>
            <a:ext cx="4636169" cy="352926"/>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2BAB2A3-2020-EE6F-4575-04D31263F247}"/>
              </a:ext>
            </a:extLst>
          </p:cNvPr>
          <p:cNvCxnSpPr>
            <a:cxnSpLocks/>
          </p:cNvCxnSpPr>
          <p:nvPr/>
        </p:nvCxnSpPr>
        <p:spPr>
          <a:xfrm flipH="1" flipV="1">
            <a:off x="5470358" y="2454442"/>
            <a:ext cx="513347" cy="352926"/>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94601F0-A844-36A8-606E-B4D4DC5DBC46}"/>
              </a:ext>
            </a:extLst>
          </p:cNvPr>
          <p:cNvCxnSpPr>
            <a:cxnSpLocks/>
          </p:cNvCxnSpPr>
          <p:nvPr/>
        </p:nvCxnSpPr>
        <p:spPr>
          <a:xfrm flipH="1" flipV="1">
            <a:off x="5462652" y="2454442"/>
            <a:ext cx="521053" cy="3901908"/>
          </a:xfrm>
          <a:prstGeom prst="line">
            <a:avLst/>
          </a:prstGeom>
          <a:ln w="28575"/>
        </p:spPr>
        <p:style>
          <a:lnRef idx="1">
            <a:schemeClr val="dk1"/>
          </a:lnRef>
          <a:fillRef idx="0">
            <a:schemeClr val="dk1"/>
          </a:fillRef>
          <a:effectRef idx="0">
            <a:schemeClr val="dk1"/>
          </a:effectRef>
          <a:fontRef idx="minor">
            <a:schemeClr val="tx1"/>
          </a:fontRef>
        </p:style>
      </p:cxnSp>
      <p:pic>
        <p:nvPicPr>
          <p:cNvPr id="21" name="Picture 20" descr="Icon&#10;&#10;Description automatically generated">
            <a:extLst>
              <a:ext uri="{FF2B5EF4-FFF2-40B4-BE49-F238E27FC236}">
                <a16:creationId xmlns:a16="http://schemas.microsoft.com/office/drawing/2014/main" id="{346F9B16-40FC-D4F4-B312-C92FA756B3BC}"/>
              </a:ext>
            </a:extLst>
          </p:cNvPr>
          <p:cNvPicPr>
            <a:picLocks noChangeAspect="1"/>
          </p:cNvPicPr>
          <p:nvPr/>
        </p:nvPicPr>
        <p:blipFill>
          <a:blip r:embed="rId4"/>
          <a:stretch>
            <a:fillRect/>
          </a:stretch>
        </p:blipFill>
        <p:spPr>
          <a:xfrm>
            <a:off x="9473293" y="157808"/>
            <a:ext cx="647700" cy="787400"/>
          </a:xfrm>
          <a:prstGeom prst="rect">
            <a:avLst/>
          </a:prstGeom>
        </p:spPr>
      </p:pic>
      <p:pic>
        <p:nvPicPr>
          <p:cNvPr id="22" name="Picture 21" descr="A picture containing computer, computer&#10;&#10;Description automatically generated">
            <a:extLst>
              <a:ext uri="{FF2B5EF4-FFF2-40B4-BE49-F238E27FC236}">
                <a16:creationId xmlns:a16="http://schemas.microsoft.com/office/drawing/2014/main" id="{E18460E1-D302-ACB5-461B-DD0424A8E077}"/>
              </a:ext>
            </a:extLst>
          </p:cNvPr>
          <p:cNvPicPr>
            <a:picLocks noChangeAspect="1"/>
          </p:cNvPicPr>
          <p:nvPr/>
        </p:nvPicPr>
        <p:blipFill>
          <a:blip r:embed="rId5"/>
          <a:stretch>
            <a:fillRect/>
          </a:stretch>
        </p:blipFill>
        <p:spPr>
          <a:xfrm>
            <a:off x="10326913" y="297905"/>
            <a:ext cx="1524000" cy="253603"/>
          </a:xfrm>
          <a:prstGeom prst="rect">
            <a:avLst/>
          </a:prstGeom>
        </p:spPr>
      </p:pic>
      <p:pic>
        <p:nvPicPr>
          <p:cNvPr id="41" name="Picture 40">
            <a:extLst>
              <a:ext uri="{FF2B5EF4-FFF2-40B4-BE49-F238E27FC236}">
                <a16:creationId xmlns:a16="http://schemas.microsoft.com/office/drawing/2014/main" id="{6582760A-A983-3BC5-DCB0-A053D7D34354}"/>
              </a:ext>
            </a:extLst>
          </p:cNvPr>
          <p:cNvPicPr>
            <a:picLocks noChangeAspect="1"/>
          </p:cNvPicPr>
          <p:nvPr/>
        </p:nvPicPr>
        <p:blipFill>
          <a:blip r:embed="rId6"/>
          <a:srcRect/>
          <a:stretch/>
        </p:blipFill>
        <p:spPr>
          <a:xfrm flipV="1">
            <a:off x="716429" y="2712466"/>
            <a:ext cx="5387277" cy="3692998"/>
          </a:xfrm>
          <a:prstGeom prst="rect">
            <a:avLst/>
          </a:prstGeom>
        </p:spPr>
      </p:pic>
      <p:pic>
        <p:nvPicPr>
          <p:cNvPr id="3" name="Picture 2" descr="Shape, square&#10;&#10;Description automatically generated">
            <a:extLst>
              <a:ext uri="{FF2B5EF4-FFF2-40B4-BE49-F238E27FC236}">
                <a16:creationId xmlns:a16="http://schemas.microsoft.com/office/drawing/2014/main" id="{340422D3-1816-D738-078C-808C599EF6E0}"/>
              </a:ext>
            </a:extLst>
          </p:cNvPr>
          <p:cNvPicPr>
            <a:picLocks noChangeAspect="1"/>
          </p:cNvPicPr>
          <p:nvPr/>
        </p:nvPicPr>
        <p:blipFill rotWithShape="1">
          <a:blip r:embed="rId7"/>
          <a:srcRect l="85049" t="2148" r="1182" b="7160"/>
          <a:stretch/>
        </p:blipFill>
        <p:spPr>
          <a:xfrm>
            <a:off x="6142361" y="2712466"/>
            <a:ext cx="809861" cy="369299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E059C3-DC8A-79BB-DA49-50B458331550}"/>
                  </a:ext>
                </a:extLst>
              </p:cNvPr>
              <p:cNvSpPr txBox="1"/>
              <p:nvPr/>
            </p:nvSpPr>
            <p:spPr>
              <a:xfrm>
                <a:off x="6820135" y="4321913"/>
                <a:ext cx="880690" cy="480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b="1" i="1" smtClean="0">
                              <a:latin typeface="Cambria Math" panose="02040503050406030204" pitchFamily="18" charset="0"/>
                            </a:rPr>
                          </m:ctrlPr>
                        </m:fPr>
                        <m:num>
                          <m:r>
                            <a:rPr lang="en-US" b="1" i="1" smtClean="0">
                              <a:latin typeface="Cambria Math" panose="02040503050406030204" pitchFamily="18" charset="0"/>
                            </a:rPr>
                            <m:t>𝑾</m:t>
                          </m:r>
                        </m:num>
                        <m:den>
                          <m:sSup>
                            <m:sSupPr>
                              <m:ctrlPr>
                                <a:rPr lang="en-US" b="1" i="1" smtClean="0">
                                  <a:latin typeface="Cambria Math" panose="02040503050406030204" pitchFamily="18" charset="0"/>
                                </a:rPr>
                              </m:ctrlPr>
                            </m:sSupPr>
                            <m:e>
                              <m:r>
                                <a:rPr lang="en-US" b="1" i="1" smtClean="0">
                                  <a:latin typeface="Cambria Math" panose="02040503050406030204" pitchFamily="18" charset="0"/>
                                </a:rPr>
                                <m:t>𝒎</m:t>
                              </m:r>
                            </m:e>
                            <m:sup>
                              <m:r>
                                <a:rPr lang="en-US" b="1" i="1" smtClean="0">
                                  <a:latin typeface="Cambria Math" panose="02040503050406030204" pitchFamily="18" charset="0"/>
                                </a:rPr>
                                <m:t>𝟐</m:t>
                              </m:r>
                            </m:sup>
                          </m:sSup>
                        </m:den>
                      </m:f>
                    </m:oMath>
                  </m:oMathPara>
                </a14:m>
                <a:endParaRPr lang="en-CH" b="1" dirty="0"/>
              </a:p>
            </p:txBody>
          </p:sp>
        </mc:Choice>
        <mc:Fallback xmlns="">
          <p:sp>
            <p:nvSpPr>
              <p:cNvPr id="13" name="TextBox 12">
                <a:extLst>
                  <a:ext uri="{FF2B5EF4-FFF2-40B4-BE49-F238E27FC236}">
                    <a16:creationId xmlns:a16="http://schemas.microsoft.com/office/drawing/2014/main" id="{A4E059C3-DC8A-79BB-DA49-50B458331550}"/>
                  </a:ext>
                </a:extLst>
              </p:cNvPr>
              <p:cNvSpPr txBox="1">
                <a:spLocks noRot="1" noChangeAspect="1" noMove="1" noResize="1" noEditPoints="1" noAdjustHandles="1" noChangeArrowheads="1" noChangeShapeType="1" noTextEdit="1"/>
              </p:cNvSpPr>
              <p:nvPr/>
            </p:nvSpPr>
            <p:spPr>
              <a:xfrm>
                <a:off x="6820135" y="4321913"/>
                <a:ext cx="880690" cy="480516"/>
              </a:xfrm>
              <a:prstGeom prst="rect">
                <a:avLst/>
              </a:prstGeom>
              <a:blipFill>
                <a:blip r:embed="rId8"/>
                <a:stretch>
                  <a:fillRect l="-21429" t="-105128" b="-158974"/>
                </a:stretch>
              </a:blipFill>
            </p:spPr>
            <p:txBody>
              <a:bodyPr/>
              <a:lstStyle/>
              <a:p>
                <a:r>
                  <a:rPr lang="en-CH">
                    <a:noFill/>
                  </a:rPr>
                  <a:t> </a:t>
                </a:r>
              </a:p>
            </p:txBody>
          </p:sp>
        </mc:Fallback>
      </mc:AlternateContent>
      <p:sp>
        <p:nvSpPr>
          <p:cNvPr id="15" name="Slide Number Placeholder 14">
            <a:extLst>
              <a:ext uri="{FF2B5EF4-FFF2-40B4-BE49-F238E27FC236}">
                <a16:creationId xmlns:a16="http://schemas.microsoft.com/office/drawing/2014/main" id="{7F952C27-5D56-294E-DD35-DD26AA70A09F}"/>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91D468-9D7F-C04B-B525-26F4C104AD2D}" type="slidenum">
              <a:rPr lang="en-CH" sz="1800" b="1" smtClean="0">
                <a:solidFill>
                  <a:schemeClr val="tx1"/>
                </a:solidFill>
              </a:rPr>
              <a:pPr/>
              <a:t>3</a:t>
            </a:fld>
            <a:endParaRPr lang="en-CH" sz="1800" b="1" dirty="0">
              <a:solidFill>
                <a:schemeClr val="tx1"/>
              </a:solidFill>
            </a:endParaRPr>
          </a:p>
        </p:txBody>
      </p:sp>
    </p:spTree>
    <p:extLst>
      <p:ext uri="{BB962C8B-B14F-4D97-AF65-F5344CB8AC3E}">
        <p14:creationId xmlns:p14="http://schemas.microsoft.com/office/powerpoint/2010/main" val="797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4AD1DEE-542D-1694-6CC4-A6AEC2ADCCE6}"/>
              </a:ext>
            </a:extLst>
          </p:cNvPr>
          <p:cNvPicPr>
            <a:picLocks noGrp="1" noChangeAspect="1"/>
          </p:cNvPicPr>
          <p:nvPr>
            <p:ph idx="1"/>
          </p:nvPr>
        </p:nvPicPr>
        <p:blipFill>
          <a:blip r:embed="rId3">
            <a:alphaModFix amt="35000"/>
          </a:blip>
          <a:srcRect/>
          <a:stretch/>
        </p:blipFill>
        <p:spPr>
          <a:xfrm>
            <a:off x="0" y="3313"/>
            <a:ext cx="12192000" cy="6858000"/>
          </a:xfrm>
        </p:spPr>
      </p:pic>
      <p:sp>
        <p:nvSpPr>
          <p:cNvPr id="4" name="Slide Number Placeholder 3">
            <a:extLst>
              <a:ext uri="{FF2B5EF4-FFF2-40B4-BE49-F238E27FC236}">
                <a16:creationId xmlns:a16="http://schemas.microsoft.com/office/drawing/2014/main" id="{FCB13D03-CB75-70D7-512E-373FFF70F999}"/>
              </a:ext>
            </a:extLst>
          </p:cNvPr>
          <p:cNvSpPr>
            <a:spLocks noGrp="1"/>
          </p:cNvSpPr>
          <p:nvPr>
            <p:ph type="sldNum" sz="quarter" idx="12"/>
          </p:nvPr>
        </p:nvSpPr>
        <p:spPr/>
        <p:txBody>
          <a:bodyPr/>
          <a:lstStyle/>
          <a:p>
            <a:fld id="{4091D468-9D7F-C04B-B525-26F4C104AD2D}" type="slidenum">
              <a:rPr lang="en-CH" smtClean="0"/>
              <a:t>4</a:t>
            </a:fld>
            <a:endParaRPr lang="en-CH" dirty="0"/>
          </a:p>
        </p:txBody>
      </p:sp>
      <p:cxnSp>
        <p:nvCxnSpPr>
          <p:cNvPr id="10" name="Straight Connector 9">
            <a:extLst>
              <a:ext uri="{FF2B5EF4-FFF2-40B4-BE49-F238E27FC236}">
                <a16:creationId xmlns:a16="http://schemas.microsoft.com/office/drawing/2014/main" id="{3EB53E27-4B99-089B-5C45-CF63D3483A8C}"/>
              </a:ext>
            </a:extLst>
          </p:cNvPr>
          <p:cNvCxnSpPr>
            <a:cxnSpLocks/>
          </p:cNvCxnSpPr>
          <p:nvPr/>
        </p:nvCxnSpPr>
        <p:spPr>
          <a:xfrm flipH="1" flipV="1">
            <a:off x="5470358" y="2454442"/>
            <a:ext cx="513347" cy="352926"/>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6AF8A103-3FF0-15BE-8F71-06BEA7242E61}"/>
              </a:ext>
            </a:extLst>
          </p:cNvPr>
          <p:cNvCxnSpPr>
            <a:cxnSpLocks/>
          </p:cNvCxnSpPr>
          <p:nvPr/>
        </p:nvCxnSpPr>
        <p:spPr>
          <a:xfrm flipV="1">
            <a:off x="834189" y="2454442"/>
            <a:ext cx="4636169" cy="3901908"/>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6C5DADB-7357-10BC-9F33-75C31BA4857F}"/>
              </a:ext>
            </a:extLst>
          </p:cNvPr>
          <p:cNvCxnSpPr>
            <a:cxnSpLocks/>
          </p:cNvCxnSpPr>
          <p:nvPr/>
        </p:nvCxnSpPr>
        <p:spPr>
          <a:xfrm flipV="1">
            <a:off x="834189" y="2454442"/>
            <a:ext cx="4636169" cy="352926"/>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5697D95-312C-2032-11AB-975A71B6BA4F}"/>
              </a:ext>
            </a:extLst>
          </p:cNvPr>
          <p:cNvCxnSpPr>
            <a:cxnSpLocks/>
          </p:cNvCxnSpPr>
          <p:nvPr/>
        </p:nvCxnSpPr>
        <p:spPr>
          <a:xfrm flipH="1" flipV="1">
            <a:off x="5462652" y="2454442"/>
            <a:ext cx="521053" cy="3901908"/>
          </a:xfrm>
          <a:prstGeom prst="line">
            <a:avLst/>
          </a:prstGeom>
          <a:ln w="28575"/>
        </p:spPr>
        <p:style>
          <a:lnRef idx="1">
            <a:schemeClr val="dk1"/>
          </a:lnRef>
          <a:fillRef idx="0">
            <a:schemeClr val="dk1"/>
          </a:fillRef>
          <a:effectRef idx="0">
            <a:schemeClr val="dk1"/>
          </a:effectRef>
          <a:fontRef idx="minor">
            <a:schemeClr val="tx1"/>
          </a:fontRef>
        </p:style>
      </p:cxnSp>
      <p:pic>
        <p:nvPicPr>
          <p:cNvPr id="41" name="Picture 40">
            <a:extLst>
              <a:ext uri="{FF2B5EF4-FFF2-40B4-BE49-F238E27FC236}">
                <a16:creationId xmlns:a16="http://schemas.microsoft.com/office/drawing/2014/main" id="{6582760A-A983-3BC5-DCB0-A053D7D34354}"/>
              </a:ext>
            </a:extLst>
          </p:cNvPr>
          <p:cNvPicPr>
            <a:picLocks noChangeAspect="1"/>
          </p:cNvPicPr>
          <p:nvPr/>
        </p:nvPicPr>
        <p:blipFill>
          <a:blip r:embed="rId4"/>
          <a:srcRect/>
          <a:stretch/>
        </p:blipFill>
        <p:spPr>
          <a:xfrm flipV="1">
            <a:off x="716429" y="2712466"/>
            <a:ext cx="5387277" cy="3692998"/>
          </a:xfrm>
          <a:prstGeom prst="rect">
            <a:avLst/>
          </a:prstGeom>
        </p:spPr>
      </p:pic>
      <p:pic>
        <p:nvPicPr>
          <p:cNvPr id="16" name="Picture 15" descr="A solar panel on a roof&#10;&#10;Description automatically generated with low confidence">
            <a:extLst>
              <a:ext uri="{FF2B5EF4-FFF2-40B4-BE49-F238E27FC236}">
                <a16:creationId xmlns:a16="http://schemas.microsoft.com/office/drawing/2014/main" id="{5204AA12-8359-F467-9602-2FE58A0FBFAA}"/>
              </a:ext>
            </a:extLst>
          </p:cNvPr>
          <p:cNvPicPr>
            <a:picLocks noChangeAspect="1"/>
          </p:cNvPicPr>
          <p:nvPr/>
        </p:nvPicPr>
        <p:blipFill>
          <a:blip r:embed="rId5"/>
          <a:stretch>
            <a:fillRect/>
          </a:stretch>
        </p:blipFill>
        <p:spPr>
          <a:xfrm>
            <a:off x="7793257" y="1948218"/>
            <a:ext cx="3560543" cy="4747390"/>
          </a:xfrm>
          <a:prstGeom prst="rect">
            <a:avLst/>
          </a:prstGeom>
        </p:spPr>
      </p:pic>
      <p:sp>
        <p:nvSpPr>
          <p:cNvPr id="17" name="TextBox 16">
            <a:extLst>
              <a:ext uri="{FF2B5EF4-FFF2-40B4-BE49-F238E27FC236}">
                <a16:creationId xmlns:a16="http://schemas.microsoft.com/office/drawing/2014/main" id="{0F236B5A-9406-F617-3A5D-6578DAFCCA92}"/>
              </a:ext>
            </a:extLst>
          </p:cNvPr>
          <p:cNvSpPr txBox="1"/>
          <p:nvPr/>
        </p:nvSpPr>
        <p:spPr>
          <a:xfrm>
            <a:off x="1495164" y="1729037"/>
            <a:ext cx="1914903" cy="646331"/>
          </a:xfrm>
          <a:prstGeom prst="rect">
            <a:avLst/>
          </a:prstGeom>
          <a:noFill/>
        </p:spPr>
        <p:txBody>
          <a:bodyPr wrap="square" rtlCol="0">
            <a:spAutoFit/>
          </a:bodyPr>
          <a:lstStyle/>
          <a:p>
            <a:r>
              <a:rPr lang="en-GB" dirty="0"/>
              <a:t>G</a:t>
            </a:r>
            <a:r>
              <a:rPr lang="en-CH" dirty="0"/>
              <a:t>round </a:t>
            </a:r>
          </a:p>
          <a:p>
            <a:r>
              <a:rPr lang="en-CH" dirty="0"/>
              <a:t>Stations</a:t>
            </a:r>
          </a:p>
        </p:txBody>
      </p:sp>
      <p:sp>
        <p:nvSpPr>
          <p:cNvPr id="18" name="Oval 17">
            <a:extLst>
              <a:ext uri="{FF2B5EF4-FFF2-40B4-BE49-F238E27FC236}">
                <a16:creationId xmlns:a16="http://schemas.microsoft.com/office/drawing/2014/main" id="{18EE4C92-5BF4-5921-5894-B1F98C6A4302}"/>
              </a:ext>
            </a:extLst>
          </p:cNvPr>
          <p:cNvSpPr/>
          <p:nvPr/>
        </p:nvSpPr>
        <p:spPr>
          <a:xfrm>
            <a:off x="1203876" y="1907512"/>
            <a:ext cx="268941" cy="289383"/>
          </a:xfrm>
          <a:prstGeom prst="ellipse">
            <a:avLst/>
          </a:prstGeom>
          <a:solidFill>
            <a:srgbClr val="00F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rgbClr val="00B0F0"/>
              </a:solidFill>
              <a:highlight>
                <a:srgbClr val="00FFFF"/>
              </a:highlight>
            </a:endParaRPr>
          </a:p>
        </p:txBody>
      </p:sp>
      <p:pic>
        <p:nvPicPr>
          <p:cNvPr id="19" name="Picture 18" descr="A picture containing computer, computer&#10;&#10;Description automatically generated">
            <a:extLst>
              <a:ext uri="{FF2B5EF4-FFF2-40B4-BE49-F238E27FC236}">
                <a16:creationId xmlns:a16="http://schemas.microsoft.com/office/drawing/2014/main" id="{5F441B05-6A33-9D72-F833-875DCAF3D69D}"/>
              </a:ext>
            </a:extLst>
          </p:cNvPr>
          <p:cNvPicPr>
            <a:picLocks noChangeAspect="1"/>
          </p:cNvPicPr>
          <p:nvPr/>
        </p:nvPicPr>
        <p:blipFill>
          <a:blip r:embed="rId6"/>
          <a:stretch>
            <a:fillRect/>
          </a:stretch>
        </p:blipFill>
        <p:spPr>
          <a:xfrm>
            <a:off x="10326913" y="297905"/>
            <a:ext cx="1524000" cy="253603"/>
          </a:xfrm>
          <a:prstGeom prst="rect">
            <a:avLst/>
          </a:prstGeom>
        </p:spPr>
      </p:pic>
      <p:pic>
        <p:nvPicPr>
          <p:cNvPr id="20" name="Picture 19" descr="Icon&#10;&#10;Description automatically generated">
            <a:extLst>
              <a:ext uri="{FF2B5EF4-FFF2-40B4-BE49-F238E27FC236}">
                <a16:creationId xmlns:a16="http://schemas.microsoft.com/office/drawing/2014/main" id="{6AA26820-B632-D189-BF1E-69BB53E1EC30}"/>
              </a:ext>
            </a:extLst>
          </p:cNvPr>
          <p:cNvPicPr>
            <a:picLocks noChangeAspect="1"/>
          </p:cNvPicPr>
          <p:nvPr/>
        </p:nvPicPr>
        <p:blipFill>
          <a:blip r:embed="rId7"/>
          <a:stretch>
            <a:fillRect/>
          </a:stretch>
        </p:blipFill>
        <p:spPr>
          <a:xfrm>
            <a:off x="9473293" y="157808"/>
            <a:ext cx="647700" cy="787400"/>
          </a:xfrm>
          <a:prstGeom prst="rect">
            <a:avLst/>
          </a:prstGeom>
        </p:spPr>
      </p:pic>
      <p:pic>
        <p:nvPicPr>
          <p:cNvPr id="21" name="Picture 20" descr="Shape, square&#10;&#10;Description automatically generated">
            <a:extLst>
              <a:ext uri="{FF2B5EF4-FFF2-40B4-BE49-F238E27FC236}">
                <a16:creationId xmlns:a16="http://schemas.microsoft.com/office/drawing/2014/main" id="{BE4C9A3C-A238-C5B7-B054-484827396812}"/>
              </a:ext>
            </a:extLst>
          </p:cNvPr>
          <p:cNvPicPr>
            <a:picLocks noChangeAspect="1"/>
          </p:cNvPicPr>
          <p:nvPr/>
        </p:nvPicPr>
        <p:blipFill rotWithShape="1">
          <a:blip r:embed="rId8"/>
          <a:srcRect l="85049" t="2148" r="1182" b="7160"/>
          <a:stretch/>
        </p:blipFill>
        <p:spPr>
          <a:xfrm>
            <a:off x="6142361" y="2712466"/>
            <a:ext cx="809861" cy="3692998"/>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36C65CC-D38A-04D5-DF19-96F2CE8554A5}"/>
                  </a:ext>
                </a:extLst>
              </p:cNvPr>
              <p:cNvSpPr txBox="1"/>
              <p:nvPr/>
            </p:nvSpPr>
            <p:spPr>
              <a:xfrm>
                <a:off x="6820135" y="4321913"/>
                <a:ext cx="880690" cy="480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b="1" i="1" smtClean="0">
                              <a:latin typeface="Cambria Math" panose="02040503050406030204" pitchFamily="18" charset="0"/>
                            </a:rPr>
                          </m:ctrlPr>
                        </m:fPr>
                        <m:num>
                          <m:r>
                            <a:rPr lang="en-US" b="1" i="1" smtClean="0">
                              <a:latin typeface="Cambria Math" panose="02040503050406030204" pitchFamily="18" charset="0"/>
                            </a:rPr>
                            <m:t>𝑾</m:t>
                          </m:r>
                        </m:num>
                        <m:den>
                          <m:sSup>
                            <m:sSupPr>
                              <m:ctrlPr>
                                <a:rPr lang="en-US" b="1" i="1" smtClean="0">
                                  <a:latin typeface="Cambria Math" panose="02040503050406030204" pitchFamily="18" charset="0"/>
                                </a:rPr>
                              </m:ctrlPr>
                            </m:sSupPr>
                            <m:e>
                              <m:r>
                                <a:rPr lang="en-US" b="1" i="1" smtClean="0">
                                  <a:latin typeface="Cambria Math" panose="02040503050406030204" pitchFamily="18" charset="0"/>
                                </a:rPr>
                                <m:t>𝒎</m:t>
                              </m:r>
                            </m:e>
                            <m:sup>
                              <m:r>
                                <a:rPr lang="en-US" b="1" i="1" smtClean="0">
                                  <a:latin typeface="Cambria Math" panose="02040503050406030204" pitchFamily="18" charset="0"/>
                                </a:rPr>
                                <m:t>𝟐</m:t>
                              </m:r>
                            </m:sup>
                          </m:sSup>
                        </m:den>
                      </m:f>
                    </m:oMath>
                  </m:oMathPara>
                </a14:m>
                <a:endParaRPr lang="en-CH" b="1" dirty="0"/>
              </a:p>
            </p:txBody>
          </p:sp>
        </mc:Choice>
        <mc:Fallback xmlns="">
          <p:sp>
            <p:nvSpPr>
              <p:cNvPr id="23" name="TextBox 22">
                <a:extLst>
                  <a:ext uri="{FF2B5EF4-FFF2-40B4-BE49-F238E27FC236}">
                    <a16:creationId xmlns:a16="http://schemas.microsoft.com/office/drawing/2014/main" id="{D36C65CC-D38A-04D5-DF19-96F2CE8554A5}"/>
                  </a:ext>
                </a:extLst>
              </p:cNvPr>
              <p:cNvSpPr txBox="1">
                <a:spLocks noRot="1" noChangeAspect="1" noMove="1" noResize="1" noEditPoints="1" noAdjustHandles="1" noChangeArrowheads="1" noChangeShapeType="1" noTextEdit="1"/>
              </p:cNvSpPr>
              <p:nvPr/>
            </p:nvSpPr>
            <p:spPr>
              <a:xfrm>
                <a:off x="6820135" y="4321913"/>
                <a:ext cx="880690" cy="480516"/>
              </a:xfrm>
              <a:prstGeom prst="rect">
                <a:avLst/>
              </a:prstGeom>
              <a:blipFill>
                <a:blip r:embed="rId9"/>
                <a:stretch>
                  <a:fillRect l="-21429" t="-105128" b="-158974"/>
                </a:stretch>
              </a:blipFill>
            </p:spPr>
            <p:txBody>
              <a:bodyPr/>
              <a:lstStyle/>
              <a:p>
                <a:r>
                  <a:rPr lang="en-CH">
                    <a:noFill/>
                  </a:rPr>
                  <a:t> </a:t>
                </a:r>
              </a:p>
            </p:txBody>
          </p:sp>
        </mc:Fallback>
      </mc:AlternateContent>
      <p:sp>
        <p:nvSpPr>
          <p:cNvPr id="24" name="Slide Number Placeholder 14">
            <a:extLst>
              <a:ext uri="{FF2B5EF4-FFF2-40B4-BE49-F238E27FC236}">
                <a16:creationId xmlns:a16="http://schemas.microsoft.com/office/drawing/2014/main" id="{38CE8D88-258B-10CD-6612-3B9D520248E4}"/>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C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91D468-9D7F-C04B-B525-26F4C104AD2D}" type="slidenum">
              <a:rPr lang="en-CH" sz="1800" b="1" smtClean="0">
                <a:solidFill>
                  <a:schemeClr val="tx1"/>
                </a:solidFill>
              </a:rPr>
              <a:pPr/>
              <a:t>4</a:t>
            </a:fld>
            <a:endParaRPr lang="en-CH" sz="1800" b="1" dirty="0">
              <a:solidFill>
                <a:schemeClr val="tx1"/>
              </a:solidFill>
            </a:endParaRPr>
          </a:p>
        </p:txBody>
      </p:sp>
    </p:spTree>
    <p:extLst>
      <p:ext uri="{BB962C8B-B14F-4D97-AF65-F5344CB8AC3E}">
        <p14:creationId xmlns:p14="http://schemas.microsoft.com/office/powerpoint/2010/main" val="1522305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3FB436A5-5656-6F35-9BBB-C62B662608C7}"/>
              </a:ext>
            </a:extLst>
          </p:cNvPr>
          <p:cNvPicPr>
            <a:picLocks noChangeAspect="1"/>
          </p:cNvPicPr>
          <p:nvPr/>
        </p:nvPicPr>
        <p:blipFill>
          <a:blip r:embed="rId3">
            <a:alphaModFix amt="15000"/>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4270DE-2981-F8AC-7EEA-E585FF76EB15}"/>
              </a:ext>
            </a:extLst>
          </p:cNvPr>
          <p:cNvSpPr>
            <a:spLocks noGrp="1"/>
          </p:cNvSpPr>
          <p:nvPr>
            <p:ph type="title"/>
          </p:nvPr>
        </p:nvSpPr>
        <p:spPr/>
        <p:txBody>
          <a:bodyPr/>
          <a:lstStyle/>
          <a:p>
            <a:r>
              <a:rPr lang="en-CH" b="1" dirty="0"/>
              <a:t>Bias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51A3B3-F688-F98A-0441-6A2F40C955C4}"/>
                  </a:ext>
                </a:extLst>
              </p:cNvPr>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3000" i="1" smtClean="0">
                          <a:latin typeface="Cambria Math" panose="02040503050406030204" pitchFamily="18" charset="0"/>
                        </a:rPr>
                        <m:t>𝑏𝑖𝑎</m:t>
                      </m:r>
                      <m:sSub>
                        <m:sSubPr>
                          <m:ctrlPr>
                            <a:rPr lang="en-US" sz="3000" i="1" smtClean="0">
                              <a:latin typeface="Cambria Math" panose="02040503050406030204" pitchFamily="18" charset="0"/>
                            </a:rPr>
                          </m:ctrlPr>
                        </m:sSubPr>
                        <m:e>
                          <m:r>
                            <a:rPr lang="en-US" sz="3000" i="1" smtClean="0">
                              <a:latin typeface="Cambria Math" panose="02040503050406030204" pitchFamily="18" charset="0"/>
                            </a:rPr>
                            <m:t>𝑠</m:t>
                          </m:r>
                        </m:e>
                        <m:sub>
                          <m:r>
                            <a:rPr lang="en-US" sz="3000" b="0" i="1" smtClean="0">
                              <a:latin typeface="Cambria Math" panose="02040503050406030204" pitchFamily="18" charset="0"/>
                            </a:rPr>
                            <m:t>𝑙𝑜𝑛</m:t>
                          </m:r>
                          <m:r>
                            <a:rPr lang="en-US" sz="3000" b="0" i="1" smtClean="0">
                              <a:latin typeface="Cambria Math" panose="02040503050406030204" pitchFamily="18" charset="0"/>
                            </a:rPr>
                            <m:t>,</m:t>
                          </m:r>
                          <m:r>
                            <a:rPr lang="en-US" sz="3000" b="0" i="1" smtClean="0">
                              <a:latin typeface="Cambria Math" panose="02040503050406030204" pitchFamily="18" charset="0"/>
                            </a:rPr>
                            <m:t>𝑙𝑎𝑡</m:t>
                          </m:r>
                          <m:r>
                            <a:rPr lang="en-US" sz="3000" b="0" i="1" smtClean="0">
                              <a:latin typeface="Cambria Math" panose="02040503050406030204" pitchFamily="18" charset="0"/>
                            </a:rPr>
                            <m:t>,</m:t>
                          </m:r>
                          <m:r>
                            <a:rPr lang="en-US" sz="3000" b="0" i="1" smtClean="0">
                              <a:latin typeface="Cambria Math" panose="02040503050406030204" pitchFamily="18" charset="0"/>
                            </a:rPr>
                            <m:t>𝑡</m:t>
                          </m:r>
                        </m:sub>
                      </m:sSub>
                      <m:r>
                        <a:rPr lang="en-US" sz="3000" i="1">
                          <a:latin typeface="Cambria Math" panose="02040503050406030204" pitchFamily="18" charset="0"/>
                        </a:rPr>
                        <m:t>=</m:t>
                      </m:r>
                      <m:r>
                        <a:rPr lang="en-US" sz="3000" i="1">
                          <a:latin typeface="Cambria Math" panose="02040503050406030204" pitchFamily="18" charset="0"/>
                        </a:rPr>
                        <m:t>𝑆𝑆</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𝑅</m:t>
                          </m:r>
                        </m:e>
                        <m:sub>
                          <m:r>
                            <a:rPr lang="en-US" sz="3000" b="0" i="1" smtClean="0">
                              <a:latin typeface="Cambria Math" panose="02040503050406030204" pitchFamily="18" charset="0"/>
                            </a:rPr>
                            <m:t>𝑙𝑜𝑛</m:t>
                          </m:r>
                          <m:r>
                            <a:rPr lang="en-US" sz="3000" b="0" i="1" smtClean="0">
                              <a:latin typeface="Cambria Math" panose="02040503050406030204" pitchFamily="18" charset="0"/>
                            </a:rPr>
                            <m:t>,</m:t>
                          </m:r>
                          <m:r>
                            <a:rPr lang="en-US" sz="3000" b="0" i="1" smtClean="0">
                              <a:latin typeface="Cambria Math" panose="02040503050406030204" pitchFamily="18" charset="0"/>
                            </a:rPr>
                            <m:t>𝑙𝑎𝑡</m:t>
                          </m:r>
                          <m:r>
                            <a:rPr lang="en-US" sz="3000" b="0" i="1" smtClean="0">
                              <a:latin typeface="Cambria Math" panose="02040503050406030204" pitchFamily="18" charset="0"/>
                            </a:rPr>
                            <m:t>,</m:t>
                          </m:r>
                          <m:r>
                            <a:rPr lang="en-US" sz="3000" b="0" i="1" smtClean="0">
                              <a:latin typeface="Cambria Math" panose="02040503050406030204" pitchFamily="18" charset="0"/>
                            </a:rPr>
                            <m:t>𝑡</m:t>
                          </m:r>
                        </m:sub>
                        <m:sup>
                          <m:r>
                            <a:rPr lang="en-US" sz="3000" b="0" i="1" smtClean="0">
                              <a:latin typeface="Cambria Math" panose="02040503050406030204" pitchFamily="18" charset="0"/>
                            </a:rPr>
                            <m:t>𝑠𝑎𝑡</m:t>
                          </m:r>
                          <m:r>
                            <a:rPr lang="en-US" sz="3000" b="0" i="1" smtClean="0">
                              <a:latin typeface="Cambria Math" panose="02040503050406030204" pitchFamily="18" charset="0"/>
                            </a:rPr>
                            <m:t> </m:t>
                          </m:r>
                        </m:sup>
                      </m:sSubSup>
                      <m:r>
                        <a:rPr lang="en-US" sz="3000" b="0" i="1" smtClean="0">
                          <a:latin typeface="Cambria Math" panose="02040503050406030204" pitchFamily="18" charset="0"/>
                        </a:rPr>
                        <m:t>−</m:t>
                      </m:r>
                      <m:r>
                        <a:rPr lang="en-US" sz="3000" b="0" i="1" smtClean="0">
                          <a:latin typeface="Cambria Math" panose="02040503050406030204" pitchFamily="18" charset="0"/>
                        </a:rPr>
                        <m:t>𝑆𝑆</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𝑅</m:t>
                          </m:r>
                        </m:e>
                        <m:sub>
                          <m:r>
                            <a:rPr lang="en-US" sz="3000" b="0" i="1" smtClean="0">
                              <a:latin typeface="Cambria Math" panose="02040503050406030204" pitchFamily="18" charset="0"/>
                            </a:rPr>
                            <m:t>𝑙𝑜𝑛</m:t>
                          </m:r>
                          <m:r>
                            <a:rPr lang="en-US" sz="3000" b="0" i="1" smtClean="0">
                              <a:latin typeface="Cambria Math" panose="02040503050406030204" pitchFamily="18" charset="0"/>
                            </a:rPr>
                            <m:t>,</m:t>
                          </m:r>
                          <m:r>
                            <a:rPr lang="en-US" sz="3000" b="0" i="1" smtClean="0">
                              <a:latin typeface="Cambria Math" panose="02040503050406030204" pitchFamily="18" charset="0"/>
                            </a:rPr>
                            <m:t>𝑙𝑎𝑡</m:t>
                          </m:r>
                          <m:r>
                            <a:rPr lang="en-US" sz="3000" b="0" i="1" smtClean="0">
                              <a:latin typeface="Cambria Math" panose="02040503050406030204" pitchFamily="18" charset="0"/>
                            </a:rPr>
                            <m:t>,</m:t>
                          </m:r>
                          <m:r>
                            <a:rPr lang="en-US" sz="3000" b="0" i="1" smtClean="0">
                              <a:latin typeface="Cambria Math" panose="02040503050406030204" pitchFamily="18" charset="0"/>
                            </a:rPr>
                            <m:t>𝑡</m:t>
                          </m:r>
                        </m:sub>
                        <m:sup>
                          <m:r>
                            <a:rPr lang="en-US" sz="3000" b="0" i="1" smtClean="0">
                              <a:latin typeface="Cambria Math" panose="02040503050406030204" pitchFamily="18" charset="0"/>
                            </a:rPr>
                            <m:t>𝑔𝑟𝑜𝑢𝑛𝑑</m:t>
                          </m:r>
                        </m:sup>
                      </m:sSubSup>
                    </m:oMath>
                  </m:oMathPara>
                </a14:m>
                <a:endParaRPr lang="en-US" sz="3000" b="0"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endParaRPr lang="en-CH" dirty="0"/>
              </a:p>
            </p:txBody>
          </p:sp>
        </mc:Choice>
        <mc:Fallback xmlns="">
          <p:sp>
            <p:nvSpPr>
              <p:cNvPr id="3" name="Content Placeholder 2">
                <a:extLst>
                  <a:ext uri="{FF2B5EF4-FFF2-40B4-BE49-F238E27FC236}">
                    <a16:creationId xmlns:a16="http://schemas.microsoft.com/office/drawing/2014/main" id="{F551A3B3-F688-F98A-0441-6A2F40C955C4}"/>
                  </a:ext>
                </a:extLst>
              </p:cNvPr>
              <p:cNvSpPr>
                <a:spLocks noGrp="1" noRot="1" noChangeAspect="1" noMove="1" noResize="1" noEditPoints="1" noAdjustHandles="1" noChangeArrowheads="1" noChangeShapeType="1" noTextEdit="1"/>
              </p:cNvSpPr>
              <p:nvPr>
                <p:ph idx="1"/>
              </p:nvPr>
            </p:nvSpPr>
            <p:spPr>
              <a:blipFill>
                <a:blip r:embed="rId4"/>
                <a:stretch>
                  <a:fillRect/>
                </a:stretch>
              </a:blipFill>
            </p:spPr>
            <p:txBody>
              <a:bodyPr/>
              <a:lstStyle/>
              <a:p>
                <a:r>
                  <a:rPr lang="en-CH">
                    <a:noFill/>
                  </a:rPr>
                  <a:t> </a:t>
                </a:r>
              </a:p>
            </p:txBody>
          </p:sp>
        </mc:Fallback>
      </mc:AlternateContent>
      <p:pic>
        <p:nvPicPr>
          <p:cNvPr id="4" name="Picture 3" descr="A picture containing computer, computer&#10;&#10;Description automatically generated">
            <a:extLst>
              <a:ext uri="{FF2B5EF4-FFF2-40B4-BE49-F238E27FC236}">
                <a16:creationId xmlns:a16="http://schemas.microsoft.com/office/drawing/2014/main" id="{37519F5F-1C15-E9E2-0C3F-F6429F4F16A0}"/>
              </a:ext>
            </a:extLst>
          </p:cNvPr>
          <p:cNvPicPr>
            <a:picLocks noChangeAspect="1"/>
          </p:cNvPicPr>
          <p:nvPr/>
        </p:nvPicPr>
        <p:blipFill>
          <a:blip r:embed="rId5"/>
          <a:stretch>
            <a:fillRect/>
          </a:stretch>
        </p:blipFill>
        <p:spPr>
          <a:xfrm>
            <a:off x="10326913" y="297905"/>
            <a:ext cx="1524000" cy="253603"/>
          </a:xfrm>
          <a:prstGeom prst="rect">
            <a:avLst/>
          </a:prstGeom>
        </p:spPr>
      </p:pic>
      <p:sp>
        <p:nvSpPr>
          <p:cNvPr id="8" name="Slide Number Placeholder 14">
            <a:extLst>
              <a:ext uri="{FF2B5EF4-FFF2-40B4-BE49-F238E27FC236}">
                <a16:creationId xmlns:a16="http://schemas.microsoft.com/office/drawing/2014/main" id="{4D618E90-FE63-E780-7F29-0EB760B230F5}"/>
              </a:ext>
            </a:extLst>
          </p:cNvPr>
          <p:cNvSpPr>
            <a:spLocks noGrp="1"/>
          </p:cNvSpPr>
          <p:nvPr>
            <p:ph type="sldNum" sz="quarter" idx="12"/>
          </p:nvPr>
        </p:nvSpPr>
        <p:spPr>
          <a:xfrm>
            <a:off x="8610600" y="6356350"/>
            <a:ext cx="2743200" cy="365125"/>
          </a:xfrm>
        </p:spPr>
        <p:txBody>
          <a:bodyPr/>
          <a:lstStyle/>
          <a:p>
            <a:fld id="{4091D468-9D7F-C04B-B525-26F4C104AD2D}" type="slidenum">
              <a:rPr lang="en-CH" sz="1800" b="1" smtClean="0">
                <a:solidFill>
                  <a:schemeClr val="tx1"/>
                </a:solidFill>
              </a:rPr>
              <a:t>5</a:t>
            </a:fld>
            <a:endParaRPr lang="en-CH" sz="1800" b="1" dirty="0">
              <a:solidFill>
                <a:schemeClr val="tx1"/>
              </a:solidFill>
            </a:endParaRPr>
          </a:p>
        </p:txBody>
      </p:sp>
      <p:pic>
        <p:nvPicPr>
          <p:cNvPr id="9" name="Picture 8" descr="Icon&#10;&#10;Description automatically generated">
            <a:extLst>
              <a:ext uri="{FF2B5EF4-FFF2-40B4-BE49-F238E27FC236}">
                <a16:creationId xmlns:a16="http://schemas.microsoft.com/office/drawing/2014/main" id="{FE091E77-9FBE-C62D-27DA-3A4DF7A8483A}"/>
              </a:ext>
            </a:extLst>
          </p:cNvPr>
          <p:cNvPicPr>
            <a:picLocks noChangeAspect="1"/>
          </p:cNvPicPr>
          <p:nvPr/>
        </p:nvPicPr>
        <p:blipFill>
          <a:blip r:embed="rId6"/>
          <a:stretch>
            <a:fillRect/>
          </a:stretch>
        </p:blipFill>
        <p:spPr>
          <a:xfrm>
            <a:off x="9473293" y="157808"/>
            <a:ext cx="647700" cy="787400"/>
          </a:xfrm>
          <a:prstGeom prst="rect">
            <a:avLst/>
          </a:prstGeom>
        </p:spPr>
      </p:pic>
    </p:spTree>
    <p:extLst>
      <p:ext uri="{BB962C8B-B14F-4D97-AF65-F5344CB8AC3E}">
        <p14:creationId xmlns:p14="http://schemas.microsoft.com/office/powerpoint/2010/main" val="66764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a:extLst>
              <a:ext uri="{FF2B5EF4-FFF2-40B4-BE49-F238E27FC236}">
                <a16:creationId xmlns:a16="http://schemas.microsoft.com/office/drawing/2014/main" id="{A2F53370-85BA-E0C8-0BE6-F44ED973E080}"/>
              </a:ext>
            </a:extLst>
          </p:cNvPr>
          <p:cNvPicPr>
            <a:picLocks noChangeAspect="1"/>
          </p:cNvPicPr>
          <p:nvPr/>
        </p:nvPicPr>
        <p:blipFill>
          <a:blip r:embed="rId3">
            <a:alphaModFix amt="15000"/>
          </a:blip>
          <a:srcRect/>
          <a:stretch/>
        </p:blipFill>
        <p:spPr>
          <a:xfrm>
            <a:off x="0" y="3313"/>
            <a:ext cx="12192000" cy="6858000"/>
          </a:xfrm>
          <a:prstGeom prst="rect">
            <a:avLst/>
          </a:prstGeom>
        </p:spPr>
      </p:pic>
      <p:sp>
        <p:nvSpPr>
          <p:cNvPr id="2" name="Title 1">
            <a:extLst>
              <a:ext uri="{FF2B5EF4-FFF2-40B4-BE49-F238E27FC236}">
                <a16:creationId xmlns:a16="http://schemas.microsoft.com/office/drawing/2014/main" id="{1A4270DE-2981-F8AC-7EEA-E585FF76EB15}"/>
              </a:ext>
            </a:extLst>
          </p:cNvPr>
          <p:cNvSpPr>
            <a:spLocks noGrp="1"/>
          </p:cNvSpPr>
          <p:nvPr>
            <p:ph type="title"/>
          </p:nvPr>
        </p:nvSpPr>
        <p:spPr/>
        <p:txBody>
          <a:bodyPr/>
          <a:lstStyle/>
          <a:p>
            <a:r>
              <a:rPr lang="en-CH" b="1" dirty="0"/>
              <a:t>Bias</a:t>
            </a:r>
          </a:p>
        </p:txBody>
      </p:sp>
      <p:pic>
        <p:nvPicPr>
          <p:cNvPr id="4" name="Picture 3" descr="A picture containing computer, computer&#10;&#10;Description automatically generated">
            <a:extLst>
              <a:ext uri="{FF2B5EF4-FFF2-40B4-BE49-F238E27FC236}">
                <a16:creationId xmlns:a16="http://schemas.microsoft.com/office/drawing/2014/main" id="{37519F5F-1C15-E9E2-0C3F-F6429F4F16A0}"/>
              </a:ext>
            </a:extLst>
          </p:cNvPr>
          <p:cNvPicPr>
            <a:picLocks noChangeAspect="1"/>
          </p:cNvPicPr>
          <p:nvPr/>
        </p:nvPicPr>
        <p:blipFill>
          <a:blip r:embed="rId4"/>
          <a:stretch>
            <a:fillRect/>
          </a:stretch>
        </p:blipFill>
        <p:spPr>
          <a:xfrm>
            <a:off x="10326913" y="297905"/>
            <a:ext cx="1524000" cy="253603"/>
          </a:xfrm>
          <a:prstGeom prst="rect">
            <a:avLst/>
          </a:prstGeom>
        </p:spPr>
      </p:pic>
      <p:pic>
        <p:nvPicPr>
          <p:cNvPr id="5" name="Picture 4" descr="Icon&#10;&#10;Description automatically generated">
            <a:extLst>
              <a:ext uri="{FF2B5EF4-FFF2-40B4-BE49-F238E27FC236}">
                <a16:creationId xmlns:a16="http://schemas.microsoft.com/office/drawing/2014/main" id="{6ED5B9EE-70CE-D5F0-00E8-F6990B48CDDF}"/>
              </a:ext>
            </a:extLst>
          </p:cNvPr>
          <p:cNvPicPr>
            <a:picLocks noChangeAspect="1"/>
          </p:cNvPicPr>
          <p:nvPr/>
        </p:nvPicPr>
        <p:blipFill>
          <a:blip r:embed="rId5"/>
          <a:stretch>
            <a:fillRect/>
          </a:stretch>
        </p:blipFill>
        <p:spPr>
          <a:xfrm>
            <a:off x="9473293" y="157808"/>
            <a:ext cx="647700" cy="787400"/>
          </a:xfrm>
          <a:prstGeom prst="rect">
            <a:avLst/>
          </a:prstGeom>
        </p:spPr>
      </p:pic>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572AB93-FCE5-B7E6-6FD1-66C9A69FFE67}"/>
                  </a:ext>
                </a:extLst>
              </p:cNvPr>
              <p:cNvSpPr>
                <a:spLocks noGrp="1"/>
              </p:cNvSpPr>
              <p:nvPr>
                <p:ph idx="1"/>
              </p:nvPr>
            </p:nvSpPr>
            <p:spPr>
              <a:xfrm>
                <a:off x="838200" y="1825625"/>
                <a:ext cx="10515600" cy="435133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3000" i="1" smtClean="0">
                          <a:latin typeface="Cambria Math" panose="02040503050406030204" pitchFamily="18" charset="0"/>
                        </a:rPr>
                        <m:t>𝑏𝑖𝑎</m:t>
                      </m:r>
                      <m:sSub>
                        <m:sSubPr>
                          <m:ctrlPr>
                            <a:rPr lang="en-US" sz="3000" i="1" smtClean="0">
                              <a:latin typeface="Cambria Math" panose="02040503050406030204" pitchFamily="18" charset="0"/>
                            </a:rPr>
                          </m:ctrlPr>
                        </m:sSubPr>
                        <m:e>
                          <m:r>
                            <a:rPr lang="en-US" sz="3000" i="1" smtClean="0">
                              <a:latin typeface="Cambria Math" panose="02040503050406030204" pitchFamily="18" charset="0"/>
                            </a:rPr>
                            <m:t>𝑠</m:t>
                          </m:r>
                        </m:e>
                        <m:sub>
                          <m:r>
                            <a:rPr lang="en-US" sz="3000" b="0" i="1" smtClean="0">
                              <a:latin typeface="Cambria Math" panose="02040503050406030204" pitchFamily="18" charset="0"/>
                            </a:rPr>
                            <m:t>𝑙𝑜𝑛</m:t>
                          </m:r>
                          <m:r>
                            <a:rPr lang="en-US" sz="3000" b="0" i="1" smtClean="0">
                              <a:latin typeface="Cambria Math" panose="02040503050406030204" pitchFamily="18" charset="0"/>
                            </a:rPr>
                            <m:t>,</m:t>
                          </m:r>
                          <m:r>
                            <a:rPr lang="en-US" sz="3000" b="0" i="1" smtClean="0">
                              <a:latin typeface="Cambria Math" panose="02040503050406030204" pitchFamily="18" charset="0"/>
                            </a:rPr>
                            <m:t>𝑙𝑎𝑡</m:t>
                          </m:r>
                          <m:r>
                            <a:rPr lang="en-US" sz="3000" b="0" i="1" smtClean="0">
                              <a:latin typeface="Cambria Math" panose="02040503050406030204" pitchFamily="18" charset="0"/>
                            </a:rPr>
                            <m:t>,</m:t>
                          </m:r>
                          <m:r>
                            <a:rPr lang="en-US" sz="3000" b="0" i="1" smtClean="0">
                              <a:latin typeface="Cambria Math" panose="02040503050406030204" pitchFamily="18" charset="0"/>
                            </a:rPr>
                            <m:t>𝑡</m:t>
                          </m:r>
                        </m:sub>
                      </m:sSub>
                      <m:r>
                        <a:rPr lang="en-US" sz="3000" i="1">
                          <a:latin typeface="Cambria Math" panose="02040503050406030204" pitchFamily="18" charset="0"/>
                        </a:rPr>
                        <m:t>=</m:t>
                      </m:r>
                      <m:r>
                        <a:rPr lang="en-US" sz="3000" i="1">
                          <a:latin typeface="Cambria Math" panose="02040503050406030204" pitchFamily="18" charset="0"/>
                        </a:rPr>
                        <m:t>𝑆𝑆</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𝑅</m:t>
                          </m:r>
                        </m:e>
                        <m:sub>
                          <m:r>
                            <a:rPr lang="en-US" sz="3000" b="0" i="1" smtClean="0">
                              <a:latin typeface="Cambria Math" panose="02040503050406030204" pitchFamily="18" charset="0"/>
                            </a:rPr>
                            <m:t>𝑙𝑜𝑛</m:t>
                          </m:r>
                          <m:r>
                            <a:rPr lang="en-US" sz="3000" b="0" i="1" smtClean="0">
                              <a:latin typeface="Cambria Math" panose="02040503050406030204" pitchFamily="18" charset="0"/>
                            </a:rPr>
                            <m:t>,</m:t>
                          </m:r>
                          <m:r>
                            <a:rPr lang="en-US" sz="3000" b="0" i="1" smtClean="0">
                              <a:latin typeface="Cambria Math" panose="02040503050406030204" pitchFamily="18" charset="0"/>
                            </a:rPr>
                            <m:t>𝑙𝑎𝑡</m:t>
                          </m:r>
                          <m:r>
                            <a:rPr lang="en-US" sz="3000" b="0" i="1" smtClean="0">
                              <a:latin typeface="Cambria Math" panose="02040503050406030204" pitchFamily="18" charset="0"/>
                            </a:rPr>
                            <m:t>,</m:t>
                          </m:r>
                          <m:r>
                            <a:rPr lang="en-US" sz="3000" b="0" i="1" smtClean="0">
                              <a:latin typeface="Cambria Math" panose="02040503050406030204" pitchFamily="18" charset="0"/>
                            </a:rPr>
                            <m:t>𝑡</m:t>
                          </m:r>
                        </m:sub>
                        <m:sup>
                          <m:r>
                            <a:rPr lang="en-US" sz="3000" b="0" i="1" smtClean="0">
                              <a:latin typeface="Cambria Math" panose="02040503050406030204" pitchFamily="18" charset="0"/>
                            </a:rPr>
                            <m:t>𝑠𝑎𝑡</m:t>
                          </m:r>
                          <m:r>
                            <a:rPr lang="en-US" sz="3000" b="0" i="1" smtClean="0">
                              <a:latin typeface="Cambria Math" panose="02040503050406030204" pitchFamily="18" charset="0"/>
                            </a:rPr>
                            <m:t> </m:t>
                          </m:r>
                        </m:sup>
                      </m:sSubSup>
                      <m:r>
                        <a:rPr lang="en-US" sz="3000" b="0" i="1" smtClean="0">
                          <a:latin typeface="Cambria Math" panose="02040503050406030204" pitchFamily="18" charset="0"/>
                        </a:rPr>
                        <m:t>−</m:t>
                      </m:r>
                      <m:r>
                        <a:rPr lang="en-US" sz="3000" b="0" i="1" smtClean="0">
                          <a:latin typeface="Cambria Math" panose="02040503050406030204" pitchFamily="18" charset="0"/>
                        </a:rPr>
                        <m:t>𝑆𝑆</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𝑅</m:t>
                          </m:r>
                        </m:e>
                        <m:sub>
                          <m:r>
                            <a:rPr lang="en-US" sz="3000" b="0" i="1" smtClean="0">
                              <a:latin typeface="Cambria Math" panose="02040503050406030204" pitchFamily="18" charset="0"/>
                            </a:rPr>
                            <m:t>𝑙𝑜𝑛</m:t>
                          </m:r>
                          <m:r>
                            <a:rPr lang="en-US" sz="3000" b="0" i="1" smtClean="0">
                              <a:latin typeface="Cambria Math" panose="02040503050406030204" pitchFamily="18" charset="0"/>
                            </a:rPr>
                            <m:t>,</m:t>
                          </m:r>
                          <m:r>
                            <a:rPr lang="en-US" sz="3000" b="0" i="1" smtClean="0">
                              <a:latin typeface="Cambria Math" panose="02040503050406030204" pitchFamily="18" charset="0"/>
                            </a:rPr>
                            <m:t>𝑙𝑎𝑡</m:t>
                          </m:r>
                          <m:r>
                            <a:rPr lang="en-US" sz="3000" b="0" i="1" smtClean="0">
                              <a:latin typeface="Cambria Math" panose="02040503050406030204" pitchFamily="18" charset="0"/>
                            </a:rPr>
                            <m:t>,</m:t>
                          </m:r>
                          <m:r>
                            <a:rPr lang="en-US" sz="3000" b="0" i="1" smtClean="0">
                              <a:latin typeface="Cambria Math" panose="02040503050406030204" pitchFamily="18" charset="0"/>
                            </a:rPr>
                            <m:t>𝑡</m:t>
                          </m:r>
                        </m:sub>
                        <m:sup>
                          <m:r>
                            <a:rPr lang="en-US" sz="3000" b="0" i="1" smtClean="0">
                              <a:latin typeface="Cambria Math" panose="02040503050406030204" pitchFamily="18" charset="0"/>
                            </a:rPr>
                            <m:t>𝑔𝑟𝑜𝑢𝑛𝑑</m:t>
                          </m:r>
                        </m:sup>
                      </m:sSubSup>
                    </m:oMath>
                  </m:oMathPara>
                </a14:m>
                <a:endParaRPr lang="en-US" sz="3000" b="0" i="1" dirty="0">
                  <a:latin typeface="Cambria Math" panose="02040503050406030204" pitchFamily="18" charset="0"/>
                </a:endParaRPr>
              </a:p>
              <a:p>
                <a:pPr marL="0" indent="0">
                  <a:buNone/>
                </a:pPr>
                <a:endParaRPr lang="en-US" b="0" i="1" dirty="0">
                  <a:latin typeface="Cambria Math" panose="02040503050406030204" pitchFamily="18" charset="0"/>
                </a:endParaRPr>
              </a:p>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𝑙𝑜𝑛</m:t>
                        </m:r>
                        <m:r>
                          <a:rPr lang="en-US" b="0" i="1" smtClean="0">
                            <a:latin typeface="Cambria Math" panose="02040503050406030204" pitchFamily="18" charset="0"/>
                          </a:rPr>
                          <m:t>,</m:t>
                        </m:r>
                        <m:r>
                          <a:rPr lang="en-US" b="0" i="1" smtClean="0">
                            <a:latin typeface="Cambria Math" panose="02040503050406030204" pitchFamily="18" charset="0"/>
                          </a:rPr>
                          <m:t>𝑙𝑎𝑡</m:t>
                        </m:r>
                        <m:r>
                          <a:rPr lang="en-US" i="1">
                            <a:latin typeface="Cambria Math" panose="02040503050406030204" pitchFamily="18" charset="0"/>
                          </a:rPr>
                          <m:t>,</m:t>
                        </m:r>
                        <m:r>
                          <a:rPr lang="en-US" i="1">
                            <a:latin typeface="Cambria Math" panose="02040503050406030204" pitchFamily="18" charset="0"/>
                          </a:rPr>
                          <m:t>𝑡</m:t>
                        </m:r>
                      </m:e>
                    </m:d>
                  </m:oMath>
                </a14:m>
                <a:r>
                  <a:rPr lang="en-US" b="0" dirty="0">
                    <a:latin typeface="Cambria Math" panose="02040503050406030204" pitchFamily="18" charset="0"/>
                  </a:rPr>
                  <a:t>: point in space-time, </a:t>
                </a:r>
                <a14:m>
                  <m:oMath xmlns:m="http://schemas.openxmlformats.org/officeDocument/2006/math">
                    <m:d>
                      <m:dPr>
                        <m:ctrlPr>
                          <a:rPr lang="en-US" b="0" i="1" smtClean="0">
                            <a:latin typeface="Cambria Math" panose="02040503050406030204" pitchFamily="18" charset="0"/>
                          </a:rPr>
                        </m:ctrlPr>
                      </m:dPr>
                      <m:e>
                        <m:r>
                          <a:rPr lang="en-US" i="1">
                            <a:latin typeface="Cambria Math" panose="02040503050406030204" pitchFamily="18" charset="0"/>
                          </a:rPr>
                          <m:t>𝑙𝑜𝑛</m:t>
                        </m:r>
                        <m:r>
                          <a:rPr lang="en-US" i="1">
                            <a:latin typeface="Cambria Math" panose="02040503050406030204" pitchFamily="18" charset="0"/>
                          </a:rPr>
                          <m:t>,</m:t>
                        </m:r>
                        <m:r>
                          <a:rPr lang="en-US" i="1">
                            <a:latin typeface="Cambria Math" panose="02040503050406030204" pitchFamily="18" charset="0"/>
                          </a:rPr>
                          <m:t>𝑙𝑎𝑡</m:t>
                        </m:r>
                      </m:e>
                    </m:d>
                    <m:r>
                      <a:rPr lang="en-US" b="0" i="1" smtClean="0">
                        <a:latin typeface="Cambria Math" panose="02040503050406030204" pitchFamily="18" charset="0"/>
                      </a:rPr>
                      <m:t>∈</m:t>
                    </m:r>
                    <m:r>
                      <a:rPr lang="en-US" b="0" i="1" smtClean="0">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𝑆𝑆</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𝑠𝑎𝑡</m:t>
                        </m:r>
                      </m:sup>
                    </m:sSup>
                  </m:oMath>
                </a14:m>
                <a:r>
                  <a:rPr lang="en-US" b="0" dirty="0">
                    <a:latin typeface="Cambria Math" panose="02040503050406030204" pitchFamily="18" charset="0"/>
                  </a:rPr>
                  <a:t> : satellite-derived SSR measurement</a:t>
                </a:r>
              </a:p>
              <a:p>
                <a14:m>
                  <m:oMath xmlns:m="http://schemas.openxmlformats.org/officeDocument/2006/math">
                    <m:r>
                      <a:rPr lang="en-US" i="1">
                        <a:latin typeface="Cambria Math" panose="02040503050406030204" pitchFamily="18" charset="0"/>
                      </a:rPr>
                      <m:t>𝑆𝑆</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b="0" i="1" smtClean="0">
                            <a:latin typeface="Cambria Math" panose="02040503050406030204" pitchFamily="18" charset="0"/>
                          </a:rPr>
                          <m:t>𝑔𝑟𝑜𝑢𝑛𝑑</m:t>
                        </m:r>
                      </m:sup>
                    </m:sSup>
                  </m:oMath>
                </a14:m>
                <a:r>
                  <a:rPr lang="en-US" b="0" dirty="0">
                    <a:latin typeface="Cambria Math" panose="02040503050406030204" pitchFamily="18" charset="0"/>
                  </a:rPr>
                  <a:t> : ground station </a:t>
                </a:r>
                <a:r>
                  <a:rPr lang="en-US" dirty="0">
                    <a:latin typeface="Cambria Math" panose="02040503050406030204" pitchFamily="18" charset="0"/>
                  </a:rPr>
                  <a:t>SSR measurement</a:t>
                </a:r>
                <a:endParaRPr lang="en-US" b="0"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endParaRPr lang="en-CH" dirty="0"/>
              </a:p>
            </p:txBody>
          </p:sp>
        </mc:Choice>
        <mc:Fallback xmlns="">
          <p:sp>
            <p:nvSpPr>
              <p:cNvPr id="10" name="Content Placeholder 2">
                <a:extLst>
                  <a:ext uri="{FF2B5EF4-FFF2-40B4-BE49-F238E27FC236}">
                    <a16:creationId xmlns:a16="http://schemas.microsoft.com/office/drawing/2014/main" id="{A572AB93-FCE5-B7E6-6FD1-66C9A69FFE67}"/>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6"/>
                <a:stretch>
                  <a:fillRect l="-1086"/>
                </a:stretch>
              </a:blipFill>
            </p:spPr>
            <p:txBody>
              <a:bodyPr/>
              <a:lstStyle/>
              <a:p>
                <a:r>
                  <a:rPr lang="en-CH">
                    <a:noFill/>
                  </a:rPr>
                  <a:t> </a:t>
                </a:r>
              </a:p>
            </p:txBody>
          </p:sp>
        </mc:Fallback>
      </mc:AlternateContent>
      <p:sp>
        <p:nvSpPr>
          <p:cNvPr id="8" name="Slide Number Placeholder 14">
            <a:extLst>
              <a:ext uri="{FF2B5EF4-FFF2-40B4-BE49-F238E27FC236}">
                <a16:creationId xmlns:a16="http://schemas.microsoft.com/office/drawing/2014/main" id="{B83EABB3-3566-1820-8656-AE771FA7F86C}"/>
              </a:ext>
            </a:extLst>
          </p:cNvPr>
          <p:cNvSpPr>
            <a:spLocks noGrp="1"/>
          </p:cNvSpPr>
          <p:nvPr>
            <p:ph type="sldNum" sz="quarter" idx="12"/>
          </p:nvPr>
        </p:nvSpPr>
        <p:spPr>
          <a:xfrm>
            <a:off x="8610600" y="6356350"/>
            <a:ext cx="2743200" cy="365125"/>
          </a:xfrm>
        </p:spPr>
        <p:txBody>
          <a:bodyPr/>
          <a:lstStyle/>
          <a:p>
            <a:fld id="{4091D468-9D7F-C04B-B525-26F4C104AD2D}" type="slidenum">
              <a:rPr lang="en-CH" sz="1800" b="1" smtClean="0">
                <a:solidFill>
                  <a:schemeClr val="tx1"/>
                </a:solidFill>
              </a:rPr>
              <a:t>6</a:t>
            </a:fld>
            <a:endParaRPr lang="en-CH" sz="1800" b="1" dirty="0">
              <a:solidFill>
                <a:schemeClr val="tx1"/>
              </a:solidFill>
            </a:endParaRPr>
          </a:p>
        </p:txBody>
      </p:sp>
    </p:spTree>
    <p:extLst>
      <p:ext uri="{BB962C8B-B14F-4D97-AF65-F5344CB8AC3E}">
        <p14:creationId xmlns:p14="http://schemas.microsoft.com/office/powerpoint/2010/main" val="3597948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BE9E9FA1-760E-4B3E-FC14-FF854C979354}"/>
              </a:ext>
            </a:extLst>
          </p:cNvPr>
          <p:cNvPicPr>
            <a:picLocks noChangeAspect="1"/>
          </p:cNvPicPr>
          <p:nvPr/>
        </p:nvPicPr>
        <p:blipFill>
          <a:blip r:embed="rId3">
            <a:alphaModFix amt="15000"/>
          </a:blip>
          <a:srcRect/>
          <a:stretch/>
        </p:blipFill>
        <p:spPr>
          <a:xfrm>
            <a:off x="0" y="3313"/>
            <a:ext cx="12192000" cy="6858000"/>
          </a:xfrm>
          <a:prstGeom prst="rect">
            <a:avLst/>
          </a:prstGeom>
        </p:spPr>
      </p:pic>
      <p:sp>
        <p:nvSpPr>
          <p:cNvPr id="2" name="Title 1">
            <a:extLst>
              <a:ext uri="{FF2B5EF4-FFF2-40B4-BE49-F238E27FC236}">
                <a16:creationId xmlns:a16="http://schemas.microsoft.com/office/drawing/2014/main" id="{1A4270DE-2981-F8AC-7EEA-E585FF76EB15}"/>
              </a:ext>
            </a:extLst>
          </p:cNvPr>
          <p:cNvSpPr>
            <a:spLocks noGrp="1"/>
          </p:cNvSpPr>
          <p:nvPr>
            <p:ph type="title"/>
          </p:nvPr>
        </p:nvSpPr>
        <p:spPr/>
        <p:txBody>
          <a:bodyPr/>
          <a:lstStyle/>
          <a:p>
            <a:r>
              <a:rPr lang="en-CH" b="1" dirty="0"/>
              <a:t>Bias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51A3B3-F688-F98A-0441-6A2F40C955C4}"/>
                  </a:ext>
                </a:extLst>
              </p:cNvPr>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3000" i="1" smtClean="0">
                          <a:latin typeface="Cambria Math" panose="02040503050406030204" pitchFamily="18" charset="0"/>
                        </a:rPr>
                        <m:t>𝑏𝑖𝑎</m:t>
                      </m:r>
                      <m:sSub>
                        <m:sSubPr>
                          <m:ctrlPr>
                            <a:rPr lang="en-US" sz="3000" i="1" smtClean="0">
                              <a:latin typeface="Cambria Math" panose="02040503050406030204" pitchFamily="18" charset="0"/>
                            </a:rPr>
                          </m:ctrlPr>
                        </m:sSubPr>
                        <m:e>
                          <m:r>
                            <a:rPr lang="en-US" sz="3000" i="1" smtClean="0">
                              <a:latin typeface="Cambria Math" panose="02040503050406030204" pitchFamily="18" charset="0"/>
                            </a:rPr>
                            <m:t>𝑠</m:t>
                          </m:r>
                        </m:e>
                        <m:sub>
                          <m:r>
                            <a:rPr lang="en-US" sz="3000" b="0" i="1" smtClean="0">
                              <a:latin typeface="Cambria Math" panose="02040503050406030204" pitchFamily="18" charset="0"/>
                            </a:rPr>
                            <m:t>𝑙𝑜𝑛</m:t>
                          </m:r>
                          <m:r>
                            <a:rPr lang="en-US" sz="3000" b="0" i="1" smtClean="0">
                              <a:latin typeface="Cambria Math" panose="02040503050406030204" pitchFamily="18" charset="0"/>
                            </a:rPr>
                            <m:t>,</m:t>
                          </m:r>
                          <m:r>
                            <a:rPr lang="en-US" sz="3000" b="0" i="1" smtClean="0">
                              <a:latin typeface="Cambria Math" panose="02040503050406030204" pitchFamily="18" charset="0"/>
                            </a:rPr>
                            <m:t>𝑙𝑎𝑡</m:t>
                          </m:r>
                          <m:r>
                            <a:rPr lang="en-US" sz="3000" b="0" i="1" smtClean="0">
                              <a:latin typeface="Cambria Math" panose="02040503050406030204" pitchFamily="18" charset="0"/>
                            </a:rPr>
                            <m:t>,</m:t>
                          </m:r>
                          <m:r>
                            <a:rPr lang="en-US" sz="3000" b="0" i="1" smtClean="0">
                              <a:latin typeface="Cambria Math" panose="02040503050406030204" pitchFamily="18" charset="0"/>
                            </a:rPr>
                            <m:t>𝑡</m:t>
                          </m:r>
                        </m:sub>
                      </m:sSub>
                      <m:r>
                        <a:rPr lang="en-US" sz="3000" i="1">
                          <a:latin typeface="Cambria Math" panose="02040503050406030204" pitchFamily="18" charset="0"/>
                        </a:rPr>
                        <m:t>=</m:t>
                      </m:r>
                      <m:r>
                        <a:rPr lang="en-US" sz="3000" i="1">
                          <a:latin typeface="Cambria Math" panose="02040503050406030204" pitchFamily="18" charset="0"/>
                        </a:rPr>
                        <m:t>𝑆𝑆</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𝑅</m:t>
                          </m:r>
                        </m:e>
                        <m:sub>
                          <m:r>
                            <a:rPr lang="en-US" sz="3000" b="0" i="1" smtClean="0">
                              <a:latin typeface="Cambria Math" panose="02040503050406030204" pitchFamily="18" charset="0"/>
                            </a:rPr>
                            <m:t>𝑙𝑜𝑛</m:t>
                          </m:r>
                          <m:r>
                            <a:rPr lang="en-US" sz="3000" b="0" i="1" smtClean="0">
                              <a:latin typeface="Cambria Math" panose="02040503050406030204" pitchFamily="18" charset="0"/>
                            </a:rPr>
                            <m:t>,</m:t>
                          </m:r>
                          <m:r>
                            <a:rPr lang="en-US" sz="3000" b="0" i="1" smtClean="0">
                              <a:latin typeface="Cambria Math" panose="02040503050406030204" pitchFamily="18" charset="0"/>
                            </a:rPr>
                            <m:t>𝑙𝑎𝑡</m:t>
                          </m:r>
                          <m:r>
                            <a:rPr lang="en-US" sz="3000" b="0" i="1" smtClean="0">
                              <a:latin typeface="Cambria Math" panose="02040503050406030204" pitchFamily="18" charset="0"/>
                            </a:rPr>
                            <m:t>,</m:t>
                          </m:r>
                          <m:r>
                            <a:rPr lang="en-US" sz="3000" b="0" i="1" smtClean="0">
                              <a:latin typeface="Cambria Math" panose="02040503050406030204" pitchFamily="18" charset="0"/>
                            </a:rPr>
                            <m:t>𝑡</m:t>
                          </m:r>
                        </m:sub>
                        <m:sup>
                          <m:r>
                            <a:rPr lang="en-US" sz="3000" b="0" i="1" smtClean="0">
                              <a:latin typeface="Cambria Math" panose="02040503050406030204" pitchFamily="18" charset="0"/>
                            </a:rPr>
                            <m:t>𝑠𝑎𝑡</m:t>
                          </m:r>
                          <m:r>
                            <a:rPr lang="en-US" sz="3000" b="0" i="1" smtClean="0">
                              <a:latin typeface="Cambria Math" panose="02040503050406030204" pitchFamily="18" charset="0"/>
                            </a:rPr>
                            <m:t> </m:t>
                          </m:r>
                        </m:sup>
                      </m:sSubSup>
                      <m:r>
                        <a:rPr lang="en-US" sz="3000" b="0" i="1" smtClean="0">
                          <a:latin typeface="Cambria Math" panose="02040503050406030204" pitchFamily="18" charset="0"/>
                        </a:rPr>
                        <m:t>−</m:t>
                      </m:r>
                      <m:r>
                        <a:rPr lang="en-US" sz="3000" b="0" i="1" smtClean="0">
                          <a:latin typeface="Cambria Math" panose="02040503050406030204" pitchFamily="18" charset="0"/>
                        </a:rPr>
                        <m:t>𝑆𝑆</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𝑅</m:t>
                          </m:r>
                        </m:e>
                        <m:sub>
                          <m:r>
                            <a:rPr lang="en-US" sz="3000" b="0" i="1" smtClean="0">
                              <a:latin typeface="Cambria Math" panose="02040503050406030204" pitchFamily="18" charset="0"/>
                            </a:rPr>
                            <m:t>𝑙𝑜𝑛</m:t>
                          </m:r>
                          <m:r>
                            <a:rPr lang="en-US" sz="3000" b="0" i="1" smtClean="0">
                              <a:latin typeface="Cambria Math" panose="02040503050406030204" pitchFamily="18" charset="0"/>
                            </a:rPr>
                            <m:t>,</m:t>
                          </m:r>
                          <m:r>
                            <a:rPr lang="en-US" sz="3000" b="0" i="1" smtClean="0">
                              <a:latin typeface="Cambria Math" panose="02040503050406030204" pitchFamily="18" charset="0"/>
                            </a:rPr>
                            <m:t>𝑙𝑎𝑡</m:t>
                          </m:r>
                          <m:r>
                            <a:rPr lang="en-US" sz="3000" b="0" i="1" smtClean="0">
                              <a:latin typeface="Cambria Math" panose="02040503050406030204" pitchFamily="18" charset="0"/>
                            </a:rPr>
                            <m:t>,</m:t>
                          </m:r>
                          <m:r>
                            <a:rPr lang="en-US" sz="3000" b="0" i="1" smtClean="0">
                              <a:latin typeface="Cambria Math" panose="02040503050406030204" pitchFamily="18" charset="0"/>
                            </a:rPr>
                            <m:t>𝑡</m:t>
                          </m:r>
                        </m:sub>
                        <m:sup>
                          <m:r>
                            <a:rPr lang="en-US" sz="3000" b="0" i="1" smtClean="0">
                              <a:latin typeface="Cambria Math" panose="02040503050406030204" pitchFamily="18" charset="0"/>
                            </a:rPr>
                            <m:t>𝑔𝑟𝑜𝑢𝑛𝑑</m:t>
                          </m:r>
                        </m:sup>
                      </m:sSubSup>
                    </m:oMath>
                  </m:oMathPara>
                </a14:m>
                <a:endParaRPr lang="en-US" sz="3000" b="0" i="1" dirty="0">
                  <a:latin typeface="Cambria Math" panose="02040503050406030204" pitchFamily="18" charset="0"/>
                </a:endParaRPr>
              </a:p>
              <a:p>
                <a:pPr marL="0" indent="0">
                  <a:buNone/>
                </a:pPr>
                <a:endParaRPr lang="en-US" b="0" i="1" dirty="0">
                  <a:latin typeface="Cambria Math" panose="02040503050406030204" pitchFamily="18" charset="0"/>
                </a:endParaRPr>
              </a:p>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𝑙𝑜𝑛</m:t>
                        </m:r>
                        <m:r>
                          <a:rPr lang="en-US" b="0" i="1" smtClean="0">
                            <a:latin typeface="Cambria Math" panose="02040503050406030204" pitchFamily="18" charset="0"/>
                          </a:rPr>
                          <m:t>,</m:t>
                        </m:r>
                        <m:r>
                          <a:rPr lang="en-US" b="0" i="1" smtClean="0">
                            <a:latin typeface="Cambria Math" panose="02040503050406030204" pitchFamily="18" charset="0"/>
                          </a:rPr>
                          <m:t>𝑙𝑎𝑡</m:t>
                        </m:r>
                        <m:r>
                          <a:rPr lang="en-US" i="1">
                            <a:latin typeface="Cambria Math" panose="02040503050406030204" pitchFamily="18" charset="0"/>
                          </a:rPr>
                          <m:t>,</m:t>
                        </m:r>
                        <m:r>
                          <a:rPr lang="en-US" i="1">
                            <a:latin typeface="Cambria Math" panose="02040503050406030204" pitchFamily="18" charset="0"/>
                          </a:rPr>
                          <m:t>𝑡</m:t>
                        </m:r>
                      </m:e>
                    </m:d>
                  </m:oMath>
                </a14:m>
                <a:r>
                  <a:rPr lang="en-US" b="0" dirty="0">
                    <a:latin typeface="Cambria Math" panose="02040503050406030204" pitchFamily="18" charset="0"/>
                  </a:rPr>
                  <a:t>: point in space-time, </a:t>
                </a:r>
                <a14:m>
                  <m:oMath xmlns:m="http://schemas.openxmlformats.org/officeDocument/2006/math">
                    <m:d>
                      <m:dPr>
                        <m:ctrlPr>
                          <a:rPr lang="en-US" b="0" i="1" smtClean="0">
                            <a:latin typeface="Cambria Math" panose="02040503050406030204" pitchFamily="18" charset="0"/>
                          </a:rPr>
                        </m:ctrlPr>
                      </m:dPr>
                      <m:e>
                        <m:r>
                          <a:rPr lang="en-US" i="1">
                            <a:latin typeface="Cambria Math" panose="02040503050406030204" pitchFamily="18" charset="0"/>
                          </a:rPr>
                          <m:t>𝑙𝑜𝑛</m:t>
                        </m:r>
                        <m:r>
                          <a:rPr lang="en-US" i="1">
                            <a:latin typeface="Cambria Math" panose="02040503050406030204" pitchFamily="18" charset="0"/>
                          </a:rPr>
                          <m:t>,</m:t>
                        </m:r>
                        <m:r>
                          <a:rPr lang="en-US" i="1">
                            <a:latin typeface="Cambria Math" panose="02040503050406030204" pitchFamily="18" charset="0"/>
                          </a:rPr>
                          <m:t>𝑙𝑎𝑡</m:t>
                        </m:r>
                      </m:e>
                    </m:d>
                    <m:r>
                      <a:rPr lang="en-US" b="0" i="1" smtClean="0">
                        <a:latin typeface="Cambria Math" panose="02040503050406030204" pitchFamily="18" charset="0"/>
                      </a:rPr>
                      <m:t>∈</m:t>
                    </m:r>
                    <m:r>
                      <a:rPr lang="en-US" b="0" i="1" smtClean="0">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𝑆𝑆</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𝑠𝑎𝑡</m:t>
                        </m:r>
                      </m:sup>
                    </m:sSup>
                  </m:oMath>
                </a14:m>
                <a:r>
                  <a:rPr lang="en-US" b="0" dirty="0">
                    <a:latin typeface="Cambria Math" panose="02040503050406030204" pitchFamily="18" charset="0"/>
                  </a:rPr>
                  <a:t> : satellite-derived SSR measurement</a:t>
                </a:r>
              </a:p>
              <a:p>
                <a14:m>
                  <m:oMath xmlns:m="http://schemas.openxmlformats.org/officeDocument/2006/math">
                    <m:r>
                      <a:rPr lang="en-US" i="1">
                        <a:latin typeface="Cambria Math" panose="02040503050406030204" pitchFamily="18" charset="0"/>
                      </a:rPr>
                      <m:t>𝑆𝑆</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b="0" i="1" smtClean="0">
                            <a:latin typeface="Cambria Math" panose="02040503050406030204" pitchFamily="18" charset="0"/>
                          </a:rPr>
                          <m:t>𝑔𝑟𝑜𝑢𝑛𝑑</m:t>
                        </m:r>
                      </m:sup>
                    </m:sSup>
                  </m:oMath>
                </a14:m>
                <a:r>
                  <a:rPr lang="en-US" b="0" dirty="0">
                    <a:latin typeface="Cambria Math" panose="02040503050406030204" pitchFamily="18" charset="0"/>
                  </a:rPr>
                  <a:t> : ground station </a:t>
                </a:r>
                <a:r>
                  <a:rPr lang="en-US" dirty="0">
                    <a:latin typeface="Cambria Math" panose="02040503050406030204" pitchFamily="18" charset="0"/>
                  </a:rPr>
                  <a:t>SSR measurement</a:t>
                </a:r>
                <a:endParaRPr lang="en-US" b="0"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endParaRPr lang="en-CH" dirty="0"/>
              </a:p>
            </p:txBody>
          </p:sp>
        </mc:Choice>
        <mc:Fallback xmlns="">
          <p:sp>
            <p:nvSpPr>
              <p:cNvPr id="3" name="Content Placeholder 2">
                <a:extLst>
                  <a:ext uri="{FF2B5EF4-FFF2-40B4-BE49-F238E27FC236}">
                    <a16:creationId xmlns:a16="http://schemas.microsoft.com/office/drawing/2014/main" id="{F551A3B3-F688-F98A-0441-6A2F40C955C4}"/>
                  </a:ext>
                </a:extLst>
              </p:cNvPr>
              <p:cNvSpPr>
                <a:spLocks noGrp="1" noRot="1" noChangeAspect="1" noMove="1" noResize="1" noEditPoints="1" noAdjustHandles="1" noChangeArrowheads="1" noChangeShapeType="1" noTextEdit="1"/>
              </p:cNvSpPr>
              <p:nvPr>
                <p:ph idx="1"/>
              </p:nvPr>
            </p:nvSpPr>
            <p:spPr>
              <a:blipFill>
                <a:blip r:embed="rId4"/>
                <a:stretch>
                  <a:fillRect l="-1086"/>
                </a:stretch>
              </a:blipFill>
            </p:spPr>
            <p:txBody>
              <a:bodyPr/>
              <a:lstStyle/>
              <a:p>
                <a:r>
                  <a:rPr lang="en-CH">
                    <a:noFill/>
                  </a:rPr>
                  <a:t> </a:t>
                </a:r>
              </a:p>
            </p:txBody>
          </p:sp>
        </mc:Fallback>
      </mc:AlternateContent>
      <p:pic>
        <p:nvPicPr>
          <p:cNvPr id="4" name="Picture 3" descr="A picture containing computer, computer&#10;&#10;Description automatically generated">
            <a:extLst>
              <a:ext uri="{FF2B5EF4-FFF2-40B4-BE49-F238E27FC236}">
                <a16:creationId xmlns:a16="http://schemas.microsoft.com/office/drawing/2014/main" id="{37519F5F-1C15-E9E2-0C3F-F6429F4F16A0}"/>
              </a:ext>
            </a:extLst>
          </p:cNvPr>
          <p:cNvPicPr>
            <a:picLocks noChangeAspect="1"/>
          </p:cNvPicPr>
          <p:nvPr/>
        </p:nvPicPr>
        <p:blipFill>
          <a:blip r:embed="rId5"/>
          <a:stretch>
            <a:fillRect/>
          </a:stretch>
        </p:blipFill>
        <p:spPr>
          <a:xfrm>
            <a:off x="10326913" y="297905"/>
            <a:ext cx="1524000" cy="253603"/>
          </a:xfrm>
          <a:prstGeom prst="rect">
            <a:avLst/>
          </a:prstGeom>
        </p:spPr>
      </p:pic>
      <p:pic>
        <p:nvPicPr>
          <p:cNvPr id="5" name="Picture 4" descr="Icon&#10;&#10;Description automatically generated">
            <a:extLst>
              <a:ext uri="{FF2B5EF4-FFF2-40B4-BE49-F238E27FC236}">
                <a16:creationId xmlns:a16="http://schemas.microsoft.com/office/drawing/2014/main" id="{6ED5B9EE-70CE-D5F0-00E8-F6990B48CDDF}"/>
              </a:ext>
            </a:extLst>
          </p:cNvPr>
          <p:cNvPicPr>
            <a:picLocks noChangeAspect="1"/>
          </p:cNvPicPr>
          <p:nvPr/>
        </p:nvPicPr>
        <p:blipFill>
          <a:blip r:embed="rId6"/>
          <a:stretch>
            <a:fillRect/>
          </a:stretch>
        </p:blipFill>
        <p:spPr>
          <a:xfrm>
            <a:off x="9473293" y="157808"/>
            <a:ext cx="647700" cy="787400"/>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CB2388D-5DEB-DC41-E212-61DDF9CA73EE}"/>
                  </a:ext>
                </a:extLst>
              </p:cNvPr>
              <p:cNvSpPr/>
              <p:nvPr/>
            </p:nvSpPr>
            <p:spPr>
              <a:xfrm>
                <a:off x="3760297" y="5064471"/>
                <a:ext cx="4671406" cy="1428404"/>
              </a:xfrm>
              <a:prstGeom prst="rect">
                <a:avLst/>
              </a:prstGeom>
              <a:ln w="63500">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000" i="1" smtClean="0">
                          <a:latin typeface="Cambria Math" panose="02040503050406030204" pitchFamily="18" charset="0"/>
                        </a:rPr>
                        <m:t>m</m:t>
                      </m:r>
                      <m:r>
                        <m:rPr>
                          <m:sty m:val="p"/>
                        </m:rPr>
                        <a:rPr lang="en-US" sz="3000" i="1">
                          <a:latin typeface="Cambria Math" panose="02040503050406030204" pitchFamily="18" charset="0"/>
                        </a:rPr>
                        <m:t>in</m:t>
                      </m:r>
                      <m:r>
                        <a:rPr lang="en-US" sz="3000" b="0" i="1" smtClean="0">
                          <a:latin typeface="Cambria Math" panose="02040503050406030204" pitchFamily="18" charset="0"/>
                        </a:rPr>
                        <m:t> </m:t>
                      </m:r>
                      <m:nary>
                        <m:naryPr>
                          <m:chr m:val="∑"/>
                          <m:ctrlPr>
                            <a:rPr lang="en-GB" sz="3000" i="1" dirty="0">
                              <a:latin typeface="Cambria Math" panose="02040503050406030204" pitchFamily="18" charset="0"/>
                            </a:rPr>
                          </m:ctrlPr>
                        </m:naryPr>
                        <m:sub>
                          <m:r>
                            <a:rPr lang="en-US" sz="3000" b="0" i="1" dirty="0" smtClean="0">
                              <a:latin typeface="Cambria Math" panose="02040503050406030204" pitchFamily="18" charset="0"/>
                            </a:rPr>
                            <m:t>𝑙𝑜𝑛</m:t>
                          </m:r>
                          <m:r>
                            <a:rPr lang="en-US" sz="3000" b="0" i="1" dirty="0" smtClean="0">
                              <a:latin typeface="Cambria Math" panose="02040503050406030204" pitchFamily="18" charset="0"/>
                            </a:rPr>
                            <m:t>,</m:t>
                          </m:r>
                          <m:r>
                            <a:rPr lang="en-US" sz="3000" b="0" i="1" dirty="0" smtClean="0">
                              <a:latin typeface="Cambria Math" panose="02040503050406030204" pitchFamily="18" charset="0"/>
                            </a:rPr>
                            <m:t>𝑙𝑎𝑡</m:t>
                          </m:r>
                          <m:r>
                            <a:rPr lang="en-US" sz="3000" i="1" dirty="0">
                              <a:latin typeface="Cambria Math" panose="02040503050406030204" pitchFamily="18" charset="0"/>
                            </a:rPr>
                            <m:t>,</m:t>
                          </m:r>
                          <m:r>
                            <a:rPr lang="en-US" sz="3000" i="1" dirty="0">
                              <a:latin typeface="Cambria Math" panose="02040503050406030204" pitchFamily="18" charset="0"/>
                            </a:rPr>
                            <m:t>𝑡</m:t>
                          </m:r>
                        </m:sub>
                        <m:sup>
                          <m:r>
                            <a:rPr lang="en-US" sz="3000" i="1" dirty="0">
                              <a:latin typeface="Cambria Math" panose="02040503050406030204" pitchFamily="18" charset="0"/>
                            </a:rPr>
                            <m:t>𝑆</m:t>
                          </m:r>
                          <m:r>
                            <a:rPr lang="en-US" sz="3000" i="1" dirty="0">
                              <a:latin typeface="Cambria Math" panose="02040503050406030204" pitchFamily="18" charset="0"/>
                            </a:rPr>
                            <m:t>,</m:t>
                          </m:r>
                          <m:r>
                            <a:rPr lang="en-US" sz="3000" i="1" dirty="0">
                              <a:latin typeface="Cambria Math" panose="02040503050406030204" pitchFamily="18" charset="0"/>
                            </a:rPr>
                            <m:t>𝑇</m:t>
                          </m:r>
                        </m:sup>
                        <m:e>
                          <m:sSup>
                            <m:sSupPr>
                              <m:ctrlPr>
                                <a:rPr lang="en-US" sz="3000" i="1" dirty="0">
                                  <a:latin typeface="Cambria Math" panose="02040503050406030204" pitchFamily="18" charset="0"/>
                                </a:rPr>
                              </m:ctrlPr>
                            </m:sSupPr>
                            <m:e>
                              <m:d>
                                <m:dPr>
                                  <m:ctrlPr>
                                    <a:rPr lang="en-US" sz="3000" i="1" dirty="0">
                                      <a:latin typeface="Cambria Math" panose="02040503050406030204" pitchFamily="18" charset="0"/>
                                    </a:rPr>
                                  </m:ctrlPr>
                                </m:dPr>
                                <m:e>
                                  <m:r>
                                    <a:rPr lang="en-US" sz="3000" i="1" dirty="0">
                                      <a:latin typeface="Cambria Math" panose="02040503050406030204" pitchFamily="18" charset="0"/>
                                    </a:rPr>
                                    <m:t>𝑏𝑖𝑎</m:t>
                                  </m:r>
                                  <m:sSub>
                                    <m:sSubPr>
                                      <m:ctrlPr>
                                        <a:rPr lang="en-US" sz="3000" i="1" dirty="0">
                                          <a:latin typeface="Cambria Math" panose="02040503050406030204" pitchFamily="18" charset="0"/>
                                        </a:rPr>
                                      </m:ctrlPr>
                                    </m:sSubPr>
                                    <m:e>
                                      <m:r>
                                        <a:rPr lang="en-US" sz="3000" i="1" dirty="0">
                                          <a:latin typeface="Cambria Math" panose="02040503050406030204" pitchFamily="18" charset="0"/>
                                        </a:rPr>
                                        <m:t>𝑠</m:t>
                                      </m:r>
                                    </m:e>
                                    <m:sub>
                                      <m:r>
                                        <a:rPr lang="en-US" sz="3000" b="0" i="1" dirty="0" smtClean="0">
                                          <a:latin typeface="Cambria Math" panose="02040503050406030204" pitchFamily="18" charset="0"/>
                                        </a:rPr>
                                        <m:t>𝑙𝑜𝑛</m:t>
                                      </m:r>
                                      <m:r>
                                        <a:rPr lang="en-US" sz="3000" b="0" i="1" dirty="0" smtClean="0">
                                          <a:latin typeface="Cambria Math" panose="02040503050406030204" pitchFamily="18" charset="0"/>
                                        </a:rPr>
                                        <m:t>,</m:t>
                                      </m:r>
                                      <m:r>
                                        <a:rPr lang="en-US" sz="3000" b="0" i="1" dirty="0" smtClean="0">
                                          <a:latin typeface="Cambria Math" panose="02040503050406030204" pitchFamily="18" charset="0"/>
                                        </a:rPr>
                                        <m:t>𝑙𝑎𝑡</m:t>
                                      </m:r>
                                      <m:r>
                                        <a:rPr lang="en-US" sz="3000" i="1" dirty="0">
                                          <a:latin typeface="Cambria Math" panose="02040503050406030204" pitchFamily="18" charset="0"/>
                                        </a:rPr>
                                        <m:t>,</m:t>
                                      </m:r>
                                      <m:r>
                                        <a:rPr lang="en-US" sz="3000" i="1" dirty="0">
                                          <a:latin typeface="Cambria Math" panose="02040503050406030204" pitchFamily="18" charset="0"/>
                                        </a:rPr>
                                        <m:t>𝑡</m:t>
                                      </m:r>
                                    </m:sub>
                                  </m:sSub>
                                </m:e>
                              </m:d>
                            </m:e>
                            <m:sup>
                              <m:r>
                                <a:rPr lang="en-US" sz="3000" i="1" dirty="0">
                                  <a:latin typeface="Cambria Math" panose="02040503050406030204" pitchFamily="18" charset="0"/>
                                </a:rPr>
                                <m:t>2</m:t>
                              </m:r>
                            </m:sup>
                          </m:sSup>
                        </m:e>
                      </m:nary>
                    </m:oMath>
                  </m:oMathPara>
                </a14:m>
                <a:endParaRPr lang="en-CH" sz="3000" dirty="0"/>
              </a:p>
            </p:txBody>
          </p:sp>
        </mc:Choice>
        <mc:Fallback xmlns="">
          <p:sp>
            <p:nvSpPr>
              <p:cNvPr id="6" name="Rectangle 5">
                <a:extLst>
                  <a:ext uri="{FF2B5EF4-FFF2-40B4-BE49-F238E27FC236}">
                    <a16:creationId xmlns:a16="http://schemas.microsoft.com/office/drawing/2014/main" id="{BCB2388D-5DEB-DC41-E212-61DDF9CA73EE}"/>
                  </a:ext>
                </a:extLst>
              </p:cNvPr>
              <p:cNvSpPr>
                <a:spLocks noRot="1" noChangeAspect="1" noMove="1" noResize="1" noEditPoints="1" noAdjustHandles="1" noChangeArrowheads="1" noChangeShapeType="1" noTextEdit="1"/>
              </p:cNvSpPr>
              <p:nvPr/>
            </p:nvSpPr>
            <p:spPr>
              <a:xfrm>
                <a:off x="3760297" y="5064471"/>
                <a:ext cx="4671406" cy="1428404"/>
              </a:xfrm>
              <a:prstGeom prst="rect">
                <a:avLst/>
              </a:prstGeom>
              <a:blipFill>
                <a:blip r:embed="rId7"/>
                <a:stretch>
                  <a:fillRect l="-2406" t="-93220" b="-145763"/>
                </a:stretch>
              </a:blipFill>
              <a:ln w="63500">
                <a:solidFill>
                  <a:srgbClr val="FF0000"/>
                </a:solidFill>
              </a:ln>
            </p:spPr>
            <p:txBody>
              <a:bodyPr/>
              <a:lstStyle/>
              <a:p>
                <a:r>
                  <a:rPr lang="en-CH">
                    <a:noFill/>
                  </a:rPr>
                  <a:t> </a:t>
                </a:r>
              </a:p>
            </p:txBody>
          </p:sp>
        </mc:Fallback>
      </mc:AlternateContent>
      <p:sp>
        <p:nvSpPr>
          <p:cNvPr id="7" name="TextBox 6">
            <a:extLst>
              <a:ext uri="{FF2B5EF4-FFF2-40B4-BE49-F238E27FC236}">
                <a16:creationId xmlns:a16="http://schemas.microsoft.com/office/drawing/2014/main" id="{B9A7421D-BC82-FDA8-BD7E-2F4484D4B2D0}"/>
              </a:ext>
            </a:extLst>
          </p:cNvPr>
          <p:cNvSpPr txBox="1"/>
          <p:nvPr/>
        </p:nvSpPr>
        <p:spPr>
          <a:xfrm>
            <a:off x="5556653" y="4510473"/>
            <a:ext cx="1078693" cy="553998"/>
          </a:xfrm>
          <a:prstGeom prst="rect">
            <a:avLst/>
          </a:prstGeom>
          <a:noFill/>
        </p:spPr>
        <p:txBody>
          <a:bodyPr wrap="none" rtlCol="0">
            <a:spAutoFit/>
          </a:bodyPr>
          <a:lstStyle/>
          <a:p>
            <a:r>
              <a:rPr lang="en-CH" sz="3000" b="1" dirty="0">
                <a:solidFill>
                  <a:srgbClr val="FF0000"/>
                </a:solidFill>
              </a:rPr>
              <a:t>GOAL</a:t>
            </a:r>
          </a:p>
        </p:txBody>
      </p:sp>
      <p:sp>
        <p:nvSpPr>
          <p:cNvPr id="10" name="Slide Number Placeholder 14">
            <a:extLst>
              <a:ext uri="{FF2B5EF4-FFF2-40B4-BE49-F238E27FC236}">
                <a16:creationId xmlns:a16="http://schemas.microsoft.com/office/drawing/2014/main" id="{6CF72841-E87F-AEA7-68EA-5C2A8E961B60}"/>
              </a:ext>
            </a:extLst>
          </p:cNvPr>
          <p:cNvSpPr>
            <a:spLocks noGrp="1"/>
          </p:cNvSpPr>
          <p:nvPr>
            <p:ph type="sldNum" sz="quarter" idx="12"/>
          </p:nvPr>
        </p:nvSpPr>
        <p:spPr>
          <a:xfrm>
            <a:off x="8610600" y="6356350"/>
            <a:ext cx="2743200" cy="365125"/>
          </a:xfrm>
        </p:spPr>
        <p:txBody>
          <a:bodyPr/>
          <a:lstStyle/>
          <a:p>
            <a:fld id="{4091D468-9D7F-C04B-B525-26F4C104AD2D}" type="slidenum">
              <a:rPr lang="en-CH" sz="1800" b="1" smtClean="0">
                <a:solidFill>
                  <a:schemeClr val="tx1"/>
                </a:solidFill>
              </a:rPr>
              <a:t>7</a:t>
            </a:fld>
            <a:endParaRPr lang="en-CH" sz="1800" b="1" dirty="0">
              <a:solidFill>
                <a:schemeClr val="tx1"/>
              </a:solidFill>
            </a:endParaRPr>
          </a:p>
        </p:txBody>
      </p:sp>
    </p:spTree>
    <p:extLst>
      <p:ext uri="{BB962C8B-B14F-4D97-AF65-F5344CB8AC3E}">
        <p14:creationId xmlns:p14="http://schemas.microsoft.com/office/powerpoint/2010/main" val="196104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Content Placeholder 5">
            <a:extLst>
              <a:ext uri="{FF2B5EF4-FFF2-40B4-BE49-F238E27FC236}">
                <a16:creationId xmlns:a16="http://schemas.microsoft.com/office/drawing/2014/main" id="{41B0E8FB-B760-A0A9-D89C-9E245F300D29}"/>
              </a:ext>
            </a:extLst>
          </p:cNvPr>
          <p:cNvPicPr>
            <a:picLocks noChangeAspect="1"/>
          </p:cNvPicPr>
          <p:nvPr/>
        </p:nvPicPr>
        <p:blipFill rotWithShape="1">
          <a:blip r:embed="rId3">
            <a:alphaModFix amt="15000"/>
          </a:blip>
          <a:srcRect/>
          <a:stretch/>
        </p:blipFill>
        <p:spPr>
          <a:xfrm>
            <a:off x="0" y="3313"/>
            <a:ext cx="12192000" cy="6858000"/>
          </a:xfrm>
          <a:prstGeom prst="rect">
            <a:avLst/>
          </a:prstGeom>
        </p:spPr>
      </p:pic>
      <p:pic>
        <p:nvPicPr>
          <p:cNvPr id="7" name="Picture 6" descr="Background pattern, scatter chart&#10;&#10;Description automatically generated">
            <a:extLst>
              <a:ext uri="{FF2B5EF4-FFF2-40B4-BE49-F238E27FC236}">
                <a16:creationId xmlns:a16="http://schemas.microsoft.com/office/drawing/2014/main" id="{46C4F507-0A7B-7D6F-1DAE-11BE7D8A8308}"/>
              </a:ext>
            </a:extLst>
          </p:cNvPr>
          <p:cNvPicPr>
            <a:picLocks noChangeAspect="1"/>
          </p:cNvPicPr>
          <p:nvPr/>
        </p:nvPicPr>
        <p:blipFill rotWithShape="1">
          <a:blip r:embed="rId4"/>
          <a:srcRect l="1" t="9017" r="648"/>
          <a:stretch/>
        </p:blipFill>
        <p:spPr>
          <a:xfrm>
            <a:off x="1294835" y="1593399"/>
            <a:ext cx="9602328" cy="4440746"/>
          </a:xfrm>
          <a:prstGeom prst="rect">
            <a:avLst/>
          </a:prstGeom>
        </p:spPr>
      </p:pic>
      <p:sp>
        <p:nvSpPr>
          <p:cNvPr id="8" name="TextBox 7">
            <a:extLst>
              <a:ext uri="{FF2B5EF4-FFF2-40B4-BE49-F238E27FC236}">
                <a16:creationId xmlns:a16="http://schemas.microsoft.com/office/drawing/2014/main" id="{0D241A5F-881A-973A-FEE9-A3A45AAC1CD2}"/>
              </a:ext>
            </a:extLst>
          </p:cNvPr>
          <p:cNvSpPr txBox="1"/>
          <p:nvPr/>
        </p:nvSpPr>
        <p:spPr>
          <a:xfrm>
            <a:off x="3368411" y="1220778"/>
            <a:ext cx="1520288" cy="461665"/>
          </a:xfrm>
          <a:prstGeom prst="rect">
            <a:avLst/>
          </a:prstGeom>
          <a:noFill/>
        </p:spPr>
        <p:txBody>
          <a:bodyPr wrap="none" rtlCol="0">
            <a:spAutoFit/>
          </a:bodyPr>
          <a:lstStyle/>
          <a:p>
            <a:r>
              <a:rPr lang="en-CH" sz="2400" dirty="0"/>
              <a:t>HelioMont</a:t>
            </a:r>
          </a:p>
        </p:txBody>
      </p:sp>
      <p:sp>
        <p:nvSpPr>
          <p:cNvPr id="10" name="TextBox 9">
            <a:extLst>
              <a:ext uri="{FF2B5EF4-FFF2-40B4-BE49-F238E27FC236}">
                <a16:creationId xmlns:a16="http://schemas.microsoft.com/office/drawing/2014/main" id="{15A13D85-4CB5-A838-E9CC-265CAEEAB03C}"/>
              </a:ext>
            </a:extLst>
          </p:cNvPr>
          <p:cNvSpPr txBox="1"/>
          <p:nvPr/>
        </p:nvSpPr>
        <p:spPr>
          <a:xfrm>
            <a:off x="6962275" y="1220778"/>
            <a:ext cx="2394886" cy="461665"/>
          </a:xfrm>
          <a:prstGeom prst="rect">
            <a:avLst/>
          </a:prstGeom>
          <a:noFill/>
        </p:spPr>
        <p:txBody>
          <a:bodyPr wrap="none" rtlCol="0">
            <a:spAutoFit/>
          </a:bodyPr>
          <a:lstStyle/>
          <a:p>
            <a:r>
              <a:rPr lang="en-CH" sz="2400" dirty="0"/>
              <a:t>HelioSat SARAH-2</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BF44D00-3608-3395-AAAF-947573277B02}"/>
                  </a:ext>
                </a:extLst>
              </p:cNvPr>
              <p:cNvSpPr txBox="1"/>
              <p:nvPr/>
            </p:nvSpPr>
            <p:spPr>
              <a:xfrm>
                <a:off x="10897163" y="2565576"/>
                <a:ext cx="861646" cy="474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𝑊</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den>
                      </m:f>
                    </m:oMath>
                  </m:oMathPara>
                </a14:m>
                <a:endParaRPr lang="en-CH" dirty="0"/>
              </a:p>
            </p:txBody>
          </p:sp>
        </mc:Choice>
        <mc:Fallback xmlns="">
          <p:sp>
            <p:nvSpPr>
              <p:cNvPr id="11" name="TextBox 10">
                <a:extLst>
                  <a:ext uri="{FF2B5EF4-FFF2-40B4-BE49-F238E27FC236}">
                    <a16:creationId xmlns:a16="http://schemas.microsoft.com/office/drawing/2014/main" id="{EBF44D00-3608-3395-AAAF-947573277B02}"/>
                  </a:ext>
                </a:extLst>
              </p:cNvPr>
              <p:cNvSpPr txBox="1">
                <a:spLocks noRot="1" noChangeAspect="1" noMove="1" noResize="1" noEditPoints="1" noAdjustHandles="1" noChangeArrowheads="1" noChangeShapeType="1" noTextEdit="1"/>
              </p:cNvSpPr>
              <p:nvPr/>
            </p:nvSpPr>
            <p:spPr>
              <a:xfrm>
                <a:off x="10897163" y="2565576"/>
                <a:ext cx="861646" cy="474104"/>
              </a:xfrm>
              <a:prstGeom prst="rect">
                <a:avLst/>
              </a:prstGeom>
              <a:blipFill>
                <a:blip r:embed="rId5"/>
                <a:stretch>
                  <a:fillRect l="-22059" t="-110526" b="-163158"/>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90F465A-E60C-C858-9A20-372400E08358}"/>
                  </a:ext>
                </a:extLst>
              </p:cNvPr>
              <p:cNvSpPr txBox="1"/>
              <p:nvPr/>
            </p:nvSpPr>
            <p:spPr>
              <a:xfrm>
                <a:off x="10897163" y="4388673"/>
                <a:ext cx="861646" cy="474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𝑊</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den>
                      </m:f>
                    </m:oMath>
                  </m:oMathPara>
                </a14:m>
                <a:endParaRPr lang="en-CH" dirty="0"/>
              </a:p>
            </p:txBody>
          </p:sp>
        </mc:Choice>
        <mc:Fallback xmlns="">
          <p:sp>
            <p:nvSpPr>
              <p:cNvPr id="12" name="TextBox 11">
                <a:extLst>
                  <a:ext uri="{FF2B5EF4-FFF2-40B4-BE49-F238E27FC236}">
                    <a16:creationId xmlns:a16="http://schemas.microsoft.com/office/drawing/2014/main" id="{490F465A-E60C-C858-9A20-372400E08358}"/>
                  </a:ext>
                </a:extLst>
              </p:cNvPr>
              <p:cNvSpPr txBox="1">
                <a:spLocks noRot="1" noChangeAspect="1" noMove="1" noResize="1" noEditPoints="1" noAdjustHandles="1" noChangeArrowheads="1" noChangeShapeType="1" noTextEdit="1"/>
              </p:cNvSpPr>
              <p:nvPr/>
            </p:nvSpPr>
            <p:spPr>
              <a:xfrm>
                <a:off x="10897163" y="4388673"/>
                <a:ext cx="861646" cy="474104"/>
              </a:xfrm>
              <a:prstGeom prst="rect">
                <a:avLst/>
              </a:prstGeom>
              <a:blipFill>
                <a:blip r:embed="rId6"/>
                <a:stretch>
                  <a:fillRect l="-22059" t="-105128" b="-15641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A846886-F3EF-7F07-0D61-98C8D1755572}"/>
                  </a:ext>
                </a:extLst>
              </p:cNvPr>
              <p:cNvSpPr txBox="1"/>
              <p:nvPr/>
            </p:nvSpPr>
            <p:spPr>
              <a:xfrm>
                <a:off x="838199" y="6034434"/>
                <a:ext cx="10058964" cy="461665"/>
              </a:xfrm>
              <a:prstGeom prst="rect">
                <a:avLst/>
              </a:prstGeom>
              <a:noFill/>
            </p:spPr>
            <p:txBody>
              <a:bodyPr wrap="square" rtlCol="0">
                <a:spAutoFit/>
              </a:bodyPr>
              <a:lstStyle/>
              <a:p>
                <a:r>
                  <a:rPr lang="en-CH" sz="2400" dirty="0"/>
                  <a:t>RMSD vs altitude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 </m:t>
                    </m:r>
                  </m:oMath>
                </a14:m>
                <a:r>
                  <a:rPr lang="en-CH" sz="2400" dirty="0"/>
                  <a:t>   0.77                                                    0.84</a:t>
                </a:r>
              </a:p>
            </p:txBody>
          </p:sp>
        </mc:Choice>
        <mc:Fallback xmlns="">
          <p:sp>
            <p:nvSpPr>
              <p:cNvPr id="13" name="TextBox 12">
                <a:extLst>
                  <a:ext uri="{FF2B5EF4-FFF2-40B4-BE49-F238E27FC236}">
                    <a16:creationId xmlns:a16="http://schemas.microsoft.com/office/drawing/2014/main" id="{1A846886-F3EF-7F07-0D61-98C8D1755572}"/>
                  </a:ext>
                </a:extLst>
              </p:cNvPr>
              <p:cNvSpPr txBox="1">
                <a:spLocks noRot="1" noChangeAspect="1" noMove="1" noResize="1" noEditPoints="1" noAdjustHandles="1" noChangeArrowheads="1" noChangeShapeType="1" noTextEdit="1"/>
              </p:cNvSpPr>
              <p:nvPr/>
            </p:nvSpPr>
            <p:spPr>
              <a:xfrm>
                <a:off x="838199" y="6034434"/>
                <a:ext cx="10058964" cy="461665"/>
              </a:xfrm>
              <a:prstGeom prst="rect">
                <a:avLst/>
              </a:prstGeom>
              <a:blipFill>
                <a:blip r:embed="rId7"/>
                <a:stretch>
                  <a:fillRect l="-882" t="-8108" b="-29730"/>
                </a:stretch>
              </a:blipFill>
            </p:spPr>
            <p:txBody>
              <a:bodyPr/>
              <a:lstStyle/>
              <a:p>
                <a:r>
                  <a:rPr lang="en-CH">
                    <a:noFill/>
                  </a:rPr>
                  <a:t> </a:t>
                </a:r>
              </a:p>
            </p:txBody>
          </p:sp>
        </mc:Fallback>
      </mc:AlternateContent>
      <p:sp>
        <p:nvSpPr>
          <p:cNvPr id="19" name="Title 1">
            <a:extLst>
              <a:ext uri="{FF2B5EF4-FFF2-40B4-BE49-F238E27FC236}">
                <a16:creationId xmlns:a16="http://schemas.microsoft.com/office/drawing/2014/main" id="{4E0E9E37-73F8-F7EA-E2AF-8F9342334AA3}"/>
              </a:ext>
            </a:extLst>
          </p:cNvPr>
          <p:cNvSpPr>
            <a:spLocks noGrp="1"/>
          </p:cNvSpPr>
          <p:nvPr>
            <p:ph type="title"/>
          </p:nvPr>
        </p:nvSpPr>
        <p:spPr>
          <a:xfrm>
            <a:off x="838200" y="365125"/>
            <a:ext cx="10515600" cy="1325563"/>
          </a:xfrm>
        </p:spPr>
        <p:txBody>
          <a:bodyPr/>
          <a:lstStyle/>
          <a:p>
            <a:r>
              <a:rPr lang="en-CH" b="1" dirty="0"/>
              <a:t>Bias</a:t>
            </a:r>
          </a:p>
        </p:txBody>
      </p:sp>
      <p:pic>
        <p:nvPicPr>
          <p:cNvPr id="20" name="Picture 19" descr="A picture containing computer, computer&#10;&#10;Description automatically generated">
            <a:extLst>
              <a:ext uri="{FF2B5EF4-FFF2-40B4-BE49-F238E27FC236}">
                <a16:creationId xmlns:a16="http://schemas.microsoft.com/office/drawing/2014/main" id="{B717E672-0679-1504-694F-35E342312E9A}"/>
              </a:ext>
            </a:extLst>
          </p:cNvPr>
          <p:cNvPicPr>
            <a:picLocks noChangeAspect="1"/>
          </p:cNvPicPr>
          <p:nvPr/>
        </p:nvPicPr>
        <p:blipFill>
          <a:blip r:embed="rId8"/>
          <a:stretch>
            <a:fillRect/>
          </a:stretch>
        </p:blipFill>
        <p:spPr>
          <a:xfrm>
            <a:off x="10326913" y="297905"/>
            <a:ext cx="1524000" cy="253603"/>
          </a:xfrm>
          <a:prstGeom prst="rect">
            <a:avLst/>
          </a:prstGeom>
        </p:spPr>
      </p:pic>
      <p:pic>
        <p:nvPicPr>
          <p:cNvPr id="21" name="Picture 20" descr="Icon&#10;&#10;Description automatically generated">
            <a:extLst>
              <a:ext uri="{FF2B5EF4-FFF2-40B4-BE49-F238E27FC236}">
                <a16:creationId xmlns:a16="http://schemas.microsoft.com/office/drawing/2014/main" id="{726DC499-5CAB-F22D-84BE-2CDA3CAB549C}"/>
              </a:ext>
            </a:extLst>
          </p:cNvPr>
          <p:cNvPicPr>
            <a:picLocks noChangeAspect="1"/>
          </p:cNvPicPr>
          <p:nvPr/>
        </p:nvPicPr>
        <p:blipFill>
          <a:blip r:embed="rId9"/>
          <a:stretch>
            <a:fillRect/>
          </a:stretch>
        </p:blipFill>
        <p:spPr>
          <a:xfrm>
            <a:off x="9473293" y="157808"/>
            <a:ext cx="647700" cy="787400"/>
          </a:xfrm>
          <a:prstGeom prst="rect">
            <a:avLst/>
          </a:prstGeom>
        </p:spPr>
      </p:pic>
      <p:sp>
        <p:nvSpPr>
          <p:cNvPr id="15" name="Slide Number Placeholder 14">
            <a:extLst>
              <a:ext uri="{FF2B5EF4-FFF2-40B4-BE49-F238E27FC236}">
                <a16:creationId xmlns:a16="http://schemas.microsoft.com/office/drawing/2014/main" id="{4D0448F7-5A28-D016-3CEF-2E8EE7354F30}"/>
              </a:ext>
            </a:extLst>
          </p:cNvPr>
          <p:cNvSpPr>
            <a:spLocks noGrp="1"/>
          </p:cNvSpPr>
          <p:nvPr>
            <p:ph type="sldNum" sz="quarter" idx="12"/>
          </p:nvPr>
        </p:nvSpPr>
        <p:spPr>
          <a:xfrm>
            <a:off x="8610600" y="6356350"/>
            <a:ext cx="2743200" cy="365125"/>
          </a:xfrm>
        </p:spPr>
        <p:txBody>
          <a:bodyPr/>
          <a:lstStyle/>
          <a:p>
            <a:fld id="{4091D468-9D7F-C04B-B525-26F4C104AD2D}" type="slidenum">
              <a:rPr lang="en-CH" sz="1800" b="1" smtClean="0">
                <a:solidFill>
                  <a:schemeClr val="tx1"/>
                </a:solidFill>
              </a:rPr>
              <a:t>8</a:t>
            </a:fld>
            <a:endParaRPr lang="en-CH" sz="1800" b="1" dirty="0">
              <a:solidFill>
                <a:schemeClr val="tx1"/>
              </a:solidFill>
            </a:endParaRPr>
          </a:p>
        </p:txBody>
      </p:sp>
    </p:spTree>
    <p:extLst>
      <p:ext uri="{BB962C8B-B14F-4D97-AF65-F5344CB8AC3E}">
        <p14:creationId xmlns:p14="http://schemas.microsoft.com/office/powerpoint/2010/main" val="267881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CFE3A51C-9362-9629-0948-27704154A215}"/>
              </a:ext>
            </a:extLst>
          </p:cNvPr>
          <p:cNvPicPr>
            <a:picLocks noChangeAspect="1"/>
          </p:cNvPicPr>
          <p:nvPr/>
        </p:nvPicPr>
        <p:blipFill rotWithShape="1">
          <a:blip r:embed="rId3">
            <a:alphaModFix amt="15000"/>
          </a:blip>
          <a:srcRect/>
          <a:stretch/>
        </p:blipFill>
        <p:spPr>
          <a:xfrm>
            <a:off x="0" y="3313"/>
            <a:ext cx="12192000" cy="6858000"/>
          </a:xfrm>
          <a:prstGeom prst="rect">
            <a:avLst/>
          </a:prstGeom>
        </p:spPr>
      </p:pic>
      <p:sp>
        <p:nvSpPr>
          <p:cNvPr id="2" name="Title 1">
            <a:extLst>
              <a:ext uri="{FF2B5EF4-FFF2-40B4-BE49-F238E27FC236}">
                <a16:creationId xmlns:a16="http://schemas.microsoft.com/office/drawing/2014/main" id="{F0BF097F-F25D-3E44-864A-5F288918F9FD}"/>
              </a:ext>
            </a:extLst>
          </p:cNvPr>
          <p:cNvSpPr>
            <a:spLocks noGrp="1"/>
          </p:cNvSpPr>
          <p:nvPr>
            <p:ph type="title"/>
          </p:nvPr>
        </p:nvSpPr>
        <p:spPr/>
        <p:txBody>
          <a:bodyPr/>
          <a:lstStyle/>
          <a:p>
            <a:r>
              <a:rPr lang="en-CH" b="1" dirty="0"/>
              <a:t>Regression Models</a:t>
            </a:r>
            <a:endParaRPr lang="en-CH"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82BA6F7B-8183-B845-940C-969258C9CC0F}"/>
                  </a:ext>
                </a:extLst>
              </p:cNvPr>
              <p:cNvSpPr>
                <a:spLocks noGrp="1"/>
              </p:cNvSpPr>
              <p:nvPr>
                <p:ph idx="1"/>
              </p:nvPr>
            </p:nvSpPr>
            <p:spPr/>
            <p:txBody>
              <a:bodyPr>
                <a:normAutofit/>
              </a:bodyPr>
              <a:lstStyle/>
              <a:p>
                <a:pPr marL="0" indent="0">
                  <a:buNone/>
                </a:pPr>
                <a:r>
                  <a:rPr lang="en-CH" dirty="0"/>
                  <a:t>HelioMont BC Model</a:t>
                </a:r>
              </a:p>
              <a:p>
                <a:pPr marL="0" indent="0">
                  <a:buNone/>
                </a:pPr>
                <a:endParaRPr lang="en-CH" sz="22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CH" sz="2200" i="1" smtClean="0">
                              <a:latin typeface="Cambria Math" panose="02040503050406030204" pitchFamily="18" charset="0"/>
                            </a:rPr>
                          </m:ctrlPr>
                        </m:sSubPr>
                        <m:e>
                          <m:r>
                            <a:rPr lang="en-US" sz="2200" b="0" i="1" smtClean="0">
                              <a:latin typeface="Cambria Math" panose="02040503050406030204" pitchFamily="18" charset="0"/>
                            </a:rPr>
                            <m:t>𝑏𝑖𝑎𝑠</m:t>
                          </m:r>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US" sz="2200" i="1">
                          <a:latin typeface="Cambria Math" panose="02040503050406030204" pitchFamily="18" charset="0"/>
                        </a:rPr>
                        <m:t>𝑆𝑆</m:t>
                      </m:r>
                      <m:sSub>
                        <m:sSubPr>
                          <m:ctrlPr>
                            <a:rPr lang="en-CH" sz="2200" i="1">
                              <a:latin typeface="Cambria Math" panose="02040503050406030204" pitchFamily="18" charset="0"/>
                            </a:rPr>
                          </m:ctrlPr>
                        </m:sSubPr>
                        <m:e>
                          <m:sSup>
                            <m:sSupPr>
                              <m:ctrlPr>
                                <a:rPr lang="en-CH" sz="2200" i="1">
                                  <a:latin typeface="Cambria Math" panose="02040503050406030204" pitchFamily="18" charset="0"/>
                                </a:rPr>
                              </m:ctrlPr>
                            </m:sSupPr>
                            <m:e>
                              <m:r>
                                <a:rPr lang="en-US" sz="2200" i="1">
                                  <a:latin typeface="Cambria Math" panose="02040503050406030204" pitchFamily="18" charset="0"/>
                                </a:rPr>
                                <m:t>𝑅</m:t>
                              </m:r>
                            </m:e>
                            <m:sup>
                              <m:r>
                                <a:rPr lang="en-CH" sz="2200" i="1">
                                  <a:latin typeface="Cambria Math" panose="02040503050406030204" pitchFamily="18" charset="0"/>
                                </a:rPr>
                                <m:t>𝑠𝑎𝑡</m:t>
                              </m:r>
                            </m:sup>
                          </m:sSup>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sSub>
                        <m:sSubPr>
                          <m:ctrlPr>
                            <a:rPr lang="en-CH" sz="2200" i="1">
                              <a:latin typeface="Cambria Math" panose="02040503050406030204" pitchFamily="18" charset="0"/>
                            </a:rPr>
                          </m:ctrlPr>
                        </m:sSubPr>
                        <m:e>
                          <m:r>
                            <a:rPr lang="en-US" sz="2200" i="1">
                              <a:latin typeface="Cambria Math" panose="02040503050406030204" pitchFamily="18" charset="0"/>
                            </a:rPr>
                            <m:t>𝑆</m:t>
                          </m:r>
                          <m:sSup>
                            <m:sSupPr>
                              <m:ctrlPr>
                                <a:rPr lang="en-CH" sz="2200" i="1">
                                  <a:latin typeface="Cambria Math" panose="02040503050406030204" pitchFamily="18" charset="0"/>
                                </a:rPr>
                              </m:ctrlPr>
                            </m:sSupPr>
                            <m:e>
                              <m:r>
                                <a:rPr lang="en-CH" sz="2200" i="1">
                                  <a:latin typeface="Cambria Math" panose="02040503050406030204" pitchFamily="18" charset="0"/>
                                </a:rPr>
                                <m:t>𝑆</m:t>
                              </m:r>
                              <m:r>
                                <a:rPr lang="en-US" sz="2200" i="1">
                                  <a:latin typeface="Cambria Math" panose="02040503050406030204" pitchFamily="18" charset="0"/>
                                </a:rPr>
                                <m:t>𝑅</m:t>
                              </m:r>
                            </m:e>
                            <m:sup>
                              <m:r>
                                <a:rPr lang="en-CH" sz="2200" i="1">
                                  <a:latin typeface="Cambria Math" panose="02040503050406030204" pitchFamily="18" charset="0"/>
                                </a:rPr>
                                <m:t>𝑔𝑟𝑜𝑢𝑛𝑑</m:t>
                              </m:r>
                            </m:sup>
                          </m:sSup>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oMath>
                  </m:oMathPara>
                </a14:m>
                <a:endParaRPr lang="en-CH" sz="2200" dirty="0"/>
              </a:p>
              <a:p>
                <a:pPr marL="0" indent="0">
                  <a:buNone/>
                </a:pPr>
                <a14:m>
                  <m:oMath xmlns:m="http://schemas.openxmlformats.org/officeDocument/2006/math">
                    <m:r>
                      <a:rPr lang="en-CH" sz="2200" i="1" smtClean="0">
                        <a:latin typeface="Cambria Math" panose="02040503050406030204" pitchFamily="18" charset="0"/>
                      </a:rPr>
                      <m:t> </m:t>
                    </m:r>
                    <m:r>
                      <a:rPr lang="en-US" sz="2200" b="0" i="1" smtClean="0">
                        <a:latin typeface="Cambria Math" panose="02040503050406030204" pitchFamily="18" charset="0"/>
                      </a:rPr>
                      <m:t>                      ~ </m:t>
                    </m:r>
                    <m:r>
                      <a:rPr lang="en-US" sz="2200" i="1">
                        <a:latin typeface="Cambria Math" panose="02040503050406030204" pitchFamily="18" charset="0"/>
                      </a:rPr>
                      <m:t>𝑆𝑆</m:t>
                    </m:r>
                    <m:sSub>
                      <m:sSubPr>
                        <m:ctrlPr>
                          <a:rPr lang="en-CH" sz="2200" i="1">
                            <a:latin typeface="Cambria Math" panose="02040503050406030204" pitchFamily="18" charset="0"/>
                          </a:rPr>
                        </m:ctrlPr>
                      </m:sSubPr>
                      <m:e>
                        <m:sSup>
                          <m:sSupPr>
                            <m:ctrlPr>
                              <a:rPr lang="en-CH" sz="2200" i="1">
                                <a:latin typeface="Cambria Math" panose="02040503050406030204" pitchFamily="18" charset="0"/>
                              </a:rPr>
                            </m:ctrlPr>
                          </m:sSupPr>
                          <m:e>
                            <m:r>
                              <a:rPr lang="en-US" sz="2200" i="1">
                                <a:latin typeface="Cambria Math" panose="02040503050406030204" pitchFamily="18" charset="0"/>
                              </a:rPr>
                              <m:t>𝑅</m:t>
                            </m:r>
                          </m:e>
                          <m:sup>
                            <m:r>
                              <a:rPr lang="en-CH" sz="2200" i="1">
                                <a:latin typeface="Cambria Math" panose="02040503050406030204" pitchFamily="18" charset="0"/>
                              </a:rPr>
                              <m:t>𝑠𝑎𝑡</m:t>
                            </m:r>
                          </m:sup>
                        </m:sSup>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CH" sz="2200" i="1">
                        <a:latin typeface="Cambria Math" panose="02040503050406030204" pitchFamily="18" charset="0"/>
                      </a:rPr>
                      <m:t>𝑆𝑍</m:t>
                    </m:r>
                    <m:sSub>
                      <m:sSubPr>
                        <m:ctrlPr>
                          <a:rPr lang="en-CH" sz="2200" i="1">
                            <a:latin typeface="Cambria Math" panose="02040503050406030204" pitchFamily="18" charset="0"/>
                          </a:rPr>
                        </m:ctrlPr>
                      </m:sSubPr>
                      <m:e>
                        <m:r>
                          <a:rPr lang="en-CH" sz="2200" i="1">
                            <a:latin typeface="Cambria Math" panose="02040503050406030204" pitchFamily="18" charset="0"/>
                          </a:rPr>
                          <m:t>𝐴</m:t>
                        </m:r>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CH" sz="2200" i="1">
                        <a:latin typeface="Cambria Math" panose="02040503050406030204" pitchFamily="18" charset="0"/>
                      </a:rPr>
                      <m:t>𝐾</m:t>
                    </m:r>
                    <m:sSub>
                      <m:sSubPr>
                        <m:ctrlPr>
                          <a:rPr lang="en-CH" sz="2200" i="1">
                            <a:latin typeface="Cambria Math" panose="02040503050406030204" pitchFamily="18" charset="0"/>
                          </a:rPr>
                        </m:ctrlPr>
                      </m:sSubPr>
                      <m:e>
                        <m:r>
                          <a:rPr lang="en-CH" sz="2200" i="1">
                            <a:latin typeface="Cambria Math" panose="02040503050406030204" pitchFamily="18" charset="0"/>
                          </a:rPr>
                          <m:t>𝐼</m:t>
                        </m:r>
                      </m:e>
                      <m:sub>
                        <m:r>
                          <a:rPr lang="en-CH" sz="2200" i="1">
                            <a:latin typeface="Cambria Math" panose="02040503050406030204" pitchFamily="18" charset="0"/>
                          </a:rPr>
                          <m:t>𝑡</m:t>
                        </m:r>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r>
                      <a:rPr lang="en-CH" sz="2200" i="1">
                        <a:latin typeface="Cambria Math" panose="02040503050406030204" pitchFamily="18" charset="0"/>
                      </a:rPr>
                      <m:t>+</m:t>
                    </m:r>
                    <m:r>
                      <a:rPr lang="en-CH" sz="2200" i="1">
                        <a:latin typeface="Cambria Math" panose="02040503050406030204" pitchFamily="18" charset="0"/>
                      </a:rPr>
                      <m:t>𝑇</m:t>
                    </m:r>
                    <m:sSub>
                      <m:sSubPr>
                        <m:ctrlPr>
                          <a:rPr lang="en-CH" sz="2200" i="1">
                            <a:latin typeface="Cambria Math" panose="02040503050406030204" pitchFamily="18" charset="0"/>
                          </a:rPr>
                        </m:ctrlPr>
                      </m:sSubPr>
                      <m:e>
                        <m:r>
                          <a:rPr lang="en-CH" sz="2200" i="1">
                            <a:latin typeface="Cambria Math" panose="02040503050406030204" pitchFamily="18" charset="0"/>
                          </a:rPr>
                          <m:t>𝐸</m:t>
                        </m:r>
                      </m:e>
                      <m:sub>
                        <m:r>
                          <a:rPr lang="en-CH" sz="2200" i="1">
                            <a:latin typeface="Cambria Math" panose="02040503050406030204" pitchFamily="18" charset="0"/>
                          </a:rPr>
                          <m:t>𝑡</m:t>
                        </m:r>
                      </m:sub>
                    </m:sSub>
                    <m:r>
                      <a:rPr lang="en-CH" sz="2200" i="1">
                        <a:latin typeface="Cambria Math" panose="02040503050406030204" pitchFamily="18" charset="0"/>
                      </a:rPr>
                      <m:t>+</m:t>
                    </m:r>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r>
                      <a:rPr lang="en-CH" sz="2200" i="1">
                        <a:latin typeface="Cambria Math" panose="02040503050406030204" pitchFamily="18" charset="0"/>
                      </a:rPr>
                      <m:t>+</m:t>
                    </m:r>
                    <m:r>
                      <a:rPr lang="en-CH" sz="2200" i="1">
                        <a:latin typeface="Cambria Math" panose="02040503050406030204" pitchFamily="18" charset="0"/>
                      </a:rPr>
                      <m:t>𝑎𝑙</m:t>
                    </m:r>
                    <m:sSub>
                      <m:sSubPr>
                        <m:ctrlPr>
                          <a:rPr lang="en-CH" sz="2200" i="1">
                            <a:latin typeface="Cambria Math" panose="02040503050406030204" pitchFamily="18" charset="0"/>
                          </a:rPr>
                        </m:ctrlPr>
                      </m:sSubPr>
                      <m:e>
                        <m:r>
                          <a:rPr lang="en-CH" sz="2200" i="1">
                            <a:latin typeface="Cambria Math" panose="02040503050406030204" pitchFamily="18" charset="0"/>
                          </a:rPr>
                          <m:t>𝑡</m:t>
                        </m:r>
                      </m:e>
                      <m:sub>
                        <m:r>
                          <a:rPr lang="en-CH" sz="2200" i="1">
                            <a:latin typeface="Cambria Math" panose="02040503050406030204" pitchFamily="18" charset="0"/>
                          </a:rPr>
                          <m:t>𝑙𝑜𝑛</m:t>
                        </m:r>
                        <m:r>
                          <a:rPr lang="en-CH" sz="2200" i="1">
                            <a:latin typeface="Cambria Math" panose="02040503050406030204" pitchFamily="18" charset="0"/>
                          </a:rPr>
                          <m:t>,</m:t>
                        </m:r>
                        <m:r>
                          <a:rPr lang="en-CH" sz="2200" i="1">
                            <a:latin typeface="Cambria Math" panose="02040503050406030204" pitchFamily="18" charset="0"/>
                          </a:rPr>
                          <m:t>𝑙𝑎𝑡</m:t>
                        </m:r>
                      </m:sub>
                    </m:sSub>
                  </m:oMath>
                </a14:m>
                <a:r>
                  <a:rPr lang="en-CH" sz="2200" dirty="0"/>
                  <a:t> </a:t>
                </a:r>
              </a:p>
              <a:p>
                <a:pPr marL="0" indent="0">
                  <a:buNone/>
                </a:pPr>
                <a:endParaRPr lang="en-CH" sz="2000" dirty="0"/>
              </a:p>
              <a:p>
                <a:pPr marL="0" indent="0">
                  <a:buNone/>
                </a:pPr>
                <a:endParaRPr lang="en-CH" sz="2000" dirty="0"/>
              </a:p>
            </p:txBody>
          </p:sp>
        </mc:Choice>
        <mc:Fallback xmlns="">
          <p:sp>
            <p:nvSpPr>
              <p:cNvPr id="6" name="Content Placeholder 5">
                <a:extLst>
                  <a:ext uri="{FF2B5EF4-FFF2-40B4-BE49-F238E27FC236}">
                    <a16:creationId xmlns:a16="http://schemas.microsoft.com/office/drawing/2014/main" id="{82BA6F7B-8183-B845-940C-969258C9CC0F}"/>
                  </a:ext>
                </a:extLst>
              </p:cNvPr>
              <p:cNvSpPr>
                <a:spLocks noGrp="1" noRot="1" noChangeAspect="1" noMove="1" noResize="1" noEditPoints="1" noAdjustHandles="1" noChangeArrowheads="1" noChangeShapeType="1" noTextEdit="1"/>
              </p:cNvSpPr>
              <p:nvPr>
                <p:ph idx="1"/>
              </p:nvPr>
            </p:nvSpPr>
            <p:spPr>
              <a:blipFill>
                <a:blip r:embed="rId4"/>
                <a:stretch>
                  <a:fillRect l="-1206" t="-2326"/>
                </a:stretch>
              </a:blipFill>
            </p:spPr>
            <p:txBody>
              <a:bodyPr/>
              <a:lstStyle/>
              <a:p>
                <a:r>
                  <a:rPr lang="en-CH">
                    <a:noFill/>
                  </a:rPr>
                  <a:t> </a:t>
                </a:r>
              </a:p>
            </p:txBody>
          </p:sp>
        </mc:Fallback>
      </mc:AlternateContent>
      <p:pic>
        <p:nvPicPr>
          <p:cNvPr id="8" name="Picture 7" descr="A picture containing computer, computer&#10;&#10;Description automatically generated">
            <a:extLst>
              <a:ext uri="{FF2B5EF4-FFF2-40B4-BE49-F238E27FC236}">
                <a16:creationId xmlns:a16="http://schemas.microsoft.com/office/drawing/2014/main" id="{2936C4C5-DB6C-6D80-7CEA-7F0387EF2C74}"/>
              </a:ext>
            </a:extLst>
          </p:cNvPr>
          <p:cNvPicPr>
            <a:picLocks noChangeAspect="1"/>
          </p:cNvPicPr>
          <p:nvPr/>
        </p:nvPicPr>
        <p:blipFill>
          <a:blip r:embed="rId5"/>
          <a:stretch>
            <a:fillRect/>
          </a:stretch>
        </p:blipFill>
        <p:spPr>
          <a:xfrm>
            <a:off x="10326913" y="297905"/>
            <a:ext cx="1524000" cy="253603"/>
          </a:xfrm>
          <a:prstGeom prst="rect">
            <a:avLst/>
          </a:prstGeom>
        </p:spPr>
      </p:pic>
      <p:pic>
        <p:nvPicPr>
          <p:cNvPr id="9" name="Picture 8" descr="Icon&#10;&#10;Description automatically generated">
            <a:extLst>
              <a:ext uri="{FF2B5EF4-FFF2-40B4-BE49-F238E27FC236}">
                <a16:creationId xmlns:a16="http://schemas.microsoft.com/office/drawing/2014/main" id="{5E07F7F4-0332-B9F7-F000-006EA585C273}"/>
              </a:ext>
            </a:extLst>
          </p:cNvPr>
          <p:cNvPicPr>
            <a:picLocks noChangeAspect="1"/>
          </p:cNvPicPr>
          <p:nvPr/>
        </p:nvPicPr>
        <p:blipFill>
          <a:blip r:embed="rId6"/>
          <a:stretch>
            <a:fillRect/>
          </a:stretch>
        </p:blipFill>
        <p:spPr>
          <a:xfrm>
            <a:off x="9473293" y="157808"/>
            <a:ext cx="647700" cy="787400"/>
          </a:xfrm>
          <a:prstGeom prst="rect">
            <a:avLst/>
          </a:prstGeom>
        </p:spPr>
      </p:pic>
      <p:sp>
        <p:nvSpPr>
          <p:cNvPr id="10" name="Slide Number Placeholder 14">
            <a:extLst>
              <a:ext uri="{FF2B5EF4-FFF2-40B4-BE49-F238E27FC236}">
                <a16:creationId xmlns:a16="http://schemas.microsoft.com/office/drawing/2014/main" id="{5584D9D6-8DF6-1DAB-2D2B-18A13D7CB27D}"/>
              </a:ext>
            </a:extLst>
          </p:cNvPr>
          <p:cNvSpPr>
            <a:spLocks noGrp="1"/>
          </p:cNvSpPr>
          <p:nvPr>
            <p:ph type="sldNum" sz="quarter" idx="12"/>
          </p:nvPr>
        </p:nvSpPr>
        <p:spPr>
          <a:xfrm>
            <a:off x="8610600" y="6356350"/>
            <a:ext cx="2743200" cy="365125"/>
          </a:xfrm>
        </p:spPr>
        <p:txBody>
          <a:bodyPr/>
          <a:lstStyle/>
          <a:p>
            <a:fld id="{4091D468-9D7F-C04B-B525-26F4C104AD2D}" type="slidenum">
              <a:rPr lang="en-CH" sz="1800" b="1" smtClean="0">
                <a:solidFill>
                  <a:schemeClr val="tx1"/>
                </a:solidFill>
              </a:rPr>
              <a:t>9</a:t>
            </a:fld>
            <a:endParaRPr lang="en-CH" sz="1800" b="1" dirty="0">
              <a:solidFill>
                <a:schemeClr val="tx1"/>
              </a:solidFill>
            </a:endParaRPr>
          </a:p>
        </p:txBody>
      </p:sp>
    </p:spTree>
    <p:extLst>
      <p:ext uri="{BB962C8B-B14F-4D97-AF65-F5344CB8AC3E}">
        <p14:creationId xmlns:p14="http://schemas.microsoft.com/office/powerpoint/2010/main" val="1687100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6198</TotalTime>
  <Words>1613</Words>
  <Application>Microsoft Macintosh PowerPoint</Application>
  <PresentationFormat>Widescreen</PresentationFormat>
  <Paragraphs>177</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Aharoni</vt:lpstr>
      <vt:lpstr>Arial</vt:lpstr>
      <vt:lpstr>Calibri</vt:lpstr>
      <vt:lpstr>Calibri Light</vt:lpstr>
      <vt:lpstr>Cambria Math</vt:lpstr>
      <vt:lpstr>Office Theme</vt:lpstr>
      <vt:lpstr>Deep learning for improved bias correction of satellite-derived SSR maps </vt:lpstr>
      <vt:lpstr>PowerPoint Presentation</vt:lpstr>
      <vt:lpstr>PowerPoint Presentation</vt:lpstr>
      <vt:lpstr>PowerPoint Presentation</vt:lpstr>
      <vt:lpstr>Bias</vt:lpstr>
      <vt:lpstr>Bias</vt:lpstr>
      <vt:lpstr>Bias</vt:lpstr>
      <vt:lpstr>Bias</vt:lpstr>
      <vt:lpstr>Regression Models</vt:lpstr>
      <vt:lpstr>Regression Models</vt:lpstr>
      <vt:lpstr>Regression Models</vt:lpstr>
      <vt:lpstr>Results</vt:lpstr>
      <vt:lpstr>Features Importance</vt:lpstr>
      <vt:lpstr>Thank you!</vt:lpstr>
      <vt:lpstr>Appendix - Key Points</vt:lpstr>
      <vt:lpstr>Appendix - Bias</vt:lpstr>
      <vt:lpstr>Appendix - Regression Models</vt:lpstr>
      <vt:lpstr>Appendix - Test Set</vt:lpstr>
      <vt:lpstr>Appendix - Test Set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for improved bias correction of satellite-derived solar surface radiation</dc:title>
  <dc:creator>Carpentieri Alberto</dc:creator>
  <cp:lastModifiedBy>Carpentieri Alberto</cp:lastModifiedBy>
  <cp:revision>22</cp:revision>
  <dcterms:created xsi:type="dcterms:W3CDTF">2022-03-14T14:37:45Z</dcterms:created>
  <dcterms:modified xsi:type="dcterms:W3CDTF">2022-05-24T09:38:38Z</dcterms:modified>
</cp:coreProperties>
</file>