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2416968" y="1151929"/>
            <a:ext cx="7358064" cy="232172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416968" y="3545085"/>
            <a:ext cx="7358064" cy="79474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2416968" y="4473773"/>
            <a:ext cx="7358064" cy="32147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2416968" y="2998787"/>
            <a:ext cx="7358064" cy="431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1523999" y="0"/>
            <a:ext cx="9144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9985262" y="5650963"/>
            <a:ext cx="227801" cy="220980"/>
          </a:xfrm>
          <a:prstGeom prst="rect">
            <a:avLst/>
          </a:prstGeom>
        </p:spPr>
        <p:txBody>
          <a:bodyPr lIns="34289" tIns="34289" rIns="34289" bIns="3428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2667000" y="473273"/>
            <a:ext cx="6858001" cy="415230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2416968" y="4723804"/>
            <a:ext cx="7358064" cy="1000126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416968" y="5732859"/>
            <a:ext cx="7358064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2416968" y="2268140"/>
            <a:ext cx="7358064" cy="232172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247804" y="446484"/>
            <a:ext cx="3750470" cy="577750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2193726" y="446484"/>
            <a:ext cx="3750470" cy="2803923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193726" y="3321843"/>
            <a:ext cx="3750470" cy="289322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6247804" y="1821656"/>
            <a:ext cx="3750470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193726" y="1821656"/>
            <a:ext cx="3750470" cy="4420196"/>
          </a:xfrm>
          <a:prstGeom prst="rect">
            <a:avLst/>
          </a:prstGeom>
        </p:spPr>
        <p:txBody>
          <a:bodyPr/>
          <a:lstStyle>
            <a:lvl1pPr marL="220435" indent="-220435">
              <a:spcBef>
                <a:spcPts val="2200"/>
              </a:spcBef>
              <a:defRPr sz="1800"/>
            </a:lvl1pPr>
            <a:lvl2pPr marL="563335" indent="-220435">
              <a:spcBef>
                <a:spcPts val="2200"/>
              </a:spcBef>
              <a:defRPr sz="1800"/>
            </a:lvl2pPr>
            <a:lvl3pPr marL="906235" indent="-220435">
              <a:spcBef>
                <a:spcPts val="2200"/>
              </a:spcBef>
              <a:defRPr sz="1800"/>
            </a:lvl3pPr>
            <a:lvl4pPr marL="1249135" indent="-220435">
              <a:spcBef>
                <a:spcPts val="2200"/>
              </a:spcBef>
              <a:defRPr sz="1800"/>
            </a:lvl4pPr>
            <a:lvl5pPr marL="1592035" indent="-220435">
              <a:spcBef>
                <a:spcPts val="2200"/>
              </a:spcBef>
              <a:defRPr sz="1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65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2193726" y="892968"/>
            <a:ext cx="7804548" cy="5072064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247804" y="3580804"/>
            <a:ext cx="3750470" cy="26521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247804" y="625078"/>
            <a:ext cx="3750470" cy="26521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2193726" y="625078"/>
            <a:ext cx="3750470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2193726" y="178593"/>
            <a:ext cx="7804548" cy="15180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2193726" y="1821656"/>
            <a:ext cx="7804548" cy="44201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  <a:ln w="3175">
            <a:miter lim="400000"/>
          </a:ln>
        </p:spPr>
        <p:txBody>
          <a:bodyPr wrap="none" lIns="35718" tIns="35718" rIns="35718" bIns="35718">
            <a:spAutoFit/>
          </a:bodyPr>
          <a:lstStyle>
            <a:lvl1pPr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055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7500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1945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6390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0835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5280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9725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4170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38615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 1" descr="Image 1"/>
          <p:cNvPicPr>
            <a:picLocks noChangeAspect="1"/>
          </p:cNvPicPr>
          <p:nvPr/>
        </p:nvPicPr>
        <p:blipFill>
          <a:blip r:embed="rId2"/>
          <a:srcRect t="20019" b="14497"/>
          <a:stretch>
            <a:fillRect/>
          </a:stretch>
        </p:blipFill>
        <p:spPr>
          <a:xfrm>
            <a:off x="2454249" y="1357296"/>
            <a:ext cx="9598050" cy="5000663"/>
          </a:xfrm>
          <a:prstGeom prst="rect">
            <a:avLst/>
          </a:prstGeom>
          <a:ln w="3175">
            <a:miter lim="400000"/>
          </a:ln>
        </p:spPr>
      </p:pic>
      <p:sp>
        <p:nvSpPr>
          <p:cNvPr id="127" name="Titre 1"/>
          <p:cNvSpPr txBox="1"/>
          <p:nvPr/>
        </p:nvSpPr>
        <p:spPr>
          <a:xfrm>
            <a:off x="261108" y="355576"/>
            <a:ext cx="11669784" cy="13106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4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Climate Simulations of Mars at Low Obliquity</a:t>
            </a:r>
          </a:p>
        </p:txBody>
      </p:sp>
      <p:pic>
        <p:nvPicPr>
          <p:cNvPr id="12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075" y="6002797"/>
            <a:ext cx="1285877" cy="859336"/>
          </a:xfrm>
          <a:prstGeom prst="rect">
            <a:avLst/>
          </a:prstGeom>
          <a:ln w="3175">
            <a:miter lim="400000"/>
          </a:ln>
        </p:spPr>
      </p:pic>
      <p:pic>
        <p:nvPicPr>
          <p:cNvPr id="129" name="Picture 2" descr="Picture 2"/>
          <p:cNvPicPr>
            <a:picLocks noChangeAspect="1"/>
          </p:cNvPicPr>
          <p:nvPr/>
        </p:nvPicPr>
        <p:blipFill>
          <a:blip r:embed="rId4"/>
          <a:srcRect t="6453" r="3225"/>
          <a:stretch>
            <a:fillRect/>
          </a:stretch>
        </p:blipFill>
        <p:spPr>
          <a:xfrm>
            <a:off x="10942750" y="5885371"/>
            <a:ext cx="1131816" cy="1094076"/>
          </a:xfrm>
          <a:prstGeom prst="rect">
            <a:avLst/>
          </a:prstGeom>
          <a:ln w="3175">
            <a:miter lim="400000"/>
          </a:ln>
        </p:spPr>
      </p:pic>
      <p:pic>
        <p:nvPicPr>
          <p:cNvPr id="130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57892"/>
            <a:ext cx="1013624" cy="1000110"/>
          </a:xfrm>
          <a:prstGeom prst="rect">
            <a:avLst/>
          </a:prstGeom>
          <a:ln w="3175">
            <a:miter lim="400000"/>
          </a:ln>
        </p:spPr>
      </p:pic>
      <p:sp>
        <p:nvSpPr>
          <p:cNvPr id="131" name="ZoneTexte 7"/>
          <p:cNvSpPr txBox="1"/>
          <p:nvPr/>
        </p:nvSpPr>
        <p:spPr>
          <a:xfrm>
            <a:off x="311109" y="1285859"/>
            <a:ext cx="5286412" cy="14923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115000"/>
              </a:lnSpc>
              <a:spcBef>
                <a:spcPts val="600"/>
              </a:spcBef>
              <a:defRPr sz="1800" u="sng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L.Lange</a:t>
            </a:r>
            <a:r>
              <a:rPr b="0" u="none"/>
              <a:t>, F. Forget, R.Vandemeulebrouck, E.Millour, A.Delavois, J.Naar, A.Spiga, A.Bierjon, E.Dupont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sz="1800" b="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Laboratoire de Météorologie Dynamique, CNRS, Paris</a:t>
            </a:r>
            <a:br/>
            <a:br/>
            <a:r>
              <a:rPr i="0"/>
              <a:t>lucas.lange@lmd.ipsl.fr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re 1"/>
          <p:cNvSpPr txBox="1"/>
          <p:nvPr/>
        </p:nvSpPr>
        <p:spPr>
          <a:xfrm>
            <a:off x="86469" y="-52740"/>
            <a:ext cx="6770500" cy="9804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Take-Home Messages:</a:t>
            </a:r>
          </a:p>
        </p:txBody>
      </p:sp>
      <p:sp>
        <p:nvSpPr>
          <p:cNvPr id="210" name="Rectangle aux angles arrondis"/>
          <p:cNvSpPr/>
          <p:nvPr/>
        </p:nvSpPr>
        <p:spPr>
          <a:xfrm>
            <a:off x="388342" y="609600"/>
            <a:ext cx="11415316" cy="2693938"/>
          </a:xfrm>
          <a:prstGeom prst="roundRect">
            <a:avLst>
              <a:gd name="adj" fmla="val 16980"/>
            </a:avLst>
          </a:prstGeom>
          <a:ln w="38100">
            <a:solidFill>
              <a:srgbClr val="000000"/>
            </a:solidFill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1" name="The Planetary Evolution Model enables the simulation of low-obliquity climates…"/>
          <p:cNvSpPr txBox="1"/>
          <p:nvPr/>
        </p:nvSpPr>
        <p:spPr>
          <a:xfrm>
            <a:off x="928217" y="857549"/>
            <a:ext cx="10064798" cy="219804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222250" indent="-222250">
              <a:buSzPct val="145000"/>
              <a:buChar char="•"/>
              <a:defRPr sz="1900"/>
            </a:pPr>
            <a:r>
              <a:t>The Planetary Evolution Model enables the simulation of low-obliquity climates</a:t>
            </a:r>
            <a:br/>
            <a:endParaRPr/>
          </a:p>
          <a:p>
            <a:pPr marL="222250" indent="-222250">
              <a:buSzPct val="145000"/>
              <a:buChar char="•"/>
              <a:defRPr sz="1900"/>
            </a:pPr>
            <a:r>
              <a:t>Atmospheric collapse at low obliquity can quickly occur, forming a perennial ice caps at the North Pole, leaving a residual atmosphere of Ar and N</a:t>
            </a:r>
            <a:r>
              <a:rPr baseline="-5999"/>
              <a:t>2</a:t>
            </a:r>
            <a:br>
              <a:rPr baseline="-5999"/>
            </a:br>
            <a:endParaRPr baseline="-5999"/>
          </a:p>
          <a:p>
            <a:pPr marL="222250" indent="-222250">
              <a:buSzPct val="145000"/>
              <a:buChar char="•"/>
              <a:defRPr sz="1900"/>
            </a:pPr>
            <a:r>
              <a:t>CO</a:t>
            </a:r>
            <a:r>
              <a:rPr baseline="-5999"/>
              <a:t>2</a:t>
            </a:r>
            <a:r>
              <a:t> glaciers are expected to flow where moraines have been found in the Northern hemisphere</a:t>
            </a:r>
          </a:p>
        </p:txBody>
      </p:sp>
      <p:sp>
        <p:nvSpPr>
          <p:cNvPr id="212" name="Titre 1"/>
          <p:cNvSpPr txBox="1"/>
          <p:nvPr/>
        </p:nvSpPr>
        <p:spPr>
          <a:xfrm>
            <a:off x="86469" y="3388960"/>
            <a:ext cx="6770500" cy="9804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Future works:</a:t>
            </a:r>
          </a:p>
        </p:txBody>
      </p:sp>
      <p:sp>
        <p:nvSpPr>
          <p:cNvPr id="213" name="Make longer simulations with slopes and water…"/>
          <p:cNvSpPr txBox="1"/>
          <p:nvPr/>
        </p:nvSpPr>
        <p:spPr>
          <a:xfrm>
            <a:off x="127000" y="3917359"/>
            <a:ext cx="5427599" cy="12330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222250" indent="-222250" algn="l">
              <a:buSzPct val="145000"/>
              <a:buChar char="•"/>
              <a:defRPr sz="1900" b="0"/>
            </a:pPr>
            <a:r>
              <a:t>Make longer simulations with slopes and water</a:t>
            </a:r>
          </a:p>
          <a:p>
            <a:pPr marL="222250" indent="-222250" algn="l">
              <a:buSzPct val="145000"/>
              <a:buChar char="•"/>
              <a:defRPr sz="1900" b="0"/>
            </a:pPr>
            <a:r>
              <a:t>Simulate a complete descent from 25° to 15° following the curves of </a:t>
            </a:r>
            <a:r>
              <a:rPr i="1"/>
              <a:t>Laskar et al., 2004</a:t>
            </a:r>
          </a:p>
        </p:txBody>
      </p:sp>
      <p:sp>
        <p:nvSpPr>
          <p:cNvPr id="214" name="Include the ground response to atmospheric collapse: a possible warming of the subsurface ? (Woods &amp; Griffiths, 2009)"/>
          <p:cNvSpPr txBox="1"/>
          <p:nvPr/>
        </p:nvSpPr>
        <p:spPr>
          <a:xfrm>
            <a:off x="5922701" y="3924591"/>
            <a:ext cx="6058829" cy="9409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222250" indent="-222250" algn="l">
              <a:buSzPct val="145000"/>
              <a:buChar char="•"/>
              <a:defRPr sz="1900" b="0"/>
            </a:pPr>
            <a:r>
              <a:t>Include the ground response to atmospheric collapse: a possible warming of the subsurface ?</a:t>
            </a:r>
            <a:r>
              <a:rPr i="1"/>
              <a:t> (Woods &amp; Griffiths, 2009) </a:t>
            </a:r>
          </a:p>
        </p:txBody>
      </p:sp>
      <p:sp>
        <p:nvSpPr>
          <p:cNvPr id="215" name="References:"/>
          <p:cNvSpPr txBox="1"/>
          <p:nvPr/>
        </p:nvSpPr>
        <p:spPr>
          <a:xfrm>
            <a:off x="18167" y="5261045"/>
            <a:ext cx="1243191" cy="3068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r>
              <a:t>References:</a:t>
            </a:r>
          </a:p>
        </p:txBody>
      </p:sp>
      <p:sp>
        <p:nvSpPr>
          <p:cNvPr id="216" name="Laskar et al.  2004, 10.1051/0004-6361:2004133"/>
          <p:cNvSpPr txBox="1"/>
          <p:nvPr/>
        </p:nvSpPr>
        <p:spPr>
          <a:xfrm>
            <a:off x="-2349" y="5608183"/>
            <a:ext cx="6948136" cy="3254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l" defTabSz="457200">
              <a:lnSpc>
                <a:spcPts val="4000"/>
              </a:lnSpc>
              <a:defRPr sz="1666" b="0">
                <a:latin typeface="Helvetica"/>
                <a:ea typeface="Helvetica"/>
                <a:cs typeface="Helvetica"/>
                <a:sym typeface="Helvetica"/>
              </a:defRPr>
            </a:pPr>
            <a:r>
              <a:t>Laskar et al.  2004</a:t>
            </a:r>
            <a:r>
              <a:rPr sz="1200">
                <a:latin typeface="Times"/>
                <a:ea typeface="Times"/>
                <a:cs typeface="Times"/>
                <a:sym typeface="Times"/>
              </a:rPr>
              <a:t>, </a:t>
            </a:r>
            <a:r>
              <a:t>10.1051/0004-6361:2004133</a:t>
            </a:r>
          </a:p>
        </p:txBody>
      </p:sp>
      <p:sp>
        <p:nvSpPr>
          <p:cNvPr id="217" name="Wood and Griffiths, LPSC 2009"/>
          <p:cNvSpPr txBox="1"/>
          <p:nvPr/>
        </p:nvSpPr>
        <p:spPr>
          <a:xfrm>
            <a:off x="-2349" y="6466649"/>
            <a:ext cx="3033525" cy="3254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l" defTabSz="457200">
              <a:lnSpc>
                <a:spcPts val="4000"/>
              </a:lnSpc>
              <a:defRPr sz="1666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Wood and Griffiths, LPSC 2009</a:t>
            </a:r>
          </a:p>
        </p:txBody>
      </p:sp>
      <p:sp>
        <p:nvSpPr>
          <p:cNvPr id="218" name="Kreslavsky and Head, 2011, 10.1016/j.icarus.2011.08.020"/>
          <p:cNvSpPr txBox="1"/>
          <p:nvPr/>
        </p:nvSpPr>
        <p:spPr>
          <a:xfrm>
            <a:off x="-2349" y="6078995"/>
            <a:ext cx="5486085" cy="5032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l" defTabSz="457200">
              <a:lnSpc>
                <a:spcPts val="4000"/>
              </a:lnSpc>
              <a:defRPr sz="166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Kreslavsky</a:t>
            </a:r>
            <a:r>
              <a:rPr dirty="0"/>
              <a:t> and Head, 2011</a:t>
            </a:r>
            <a:r>
              <a:rPr sz="1200" dirty="0">
                <a:latin typeface="Times"/>
                <a:ea typeface="Times"/>
                <a:cs typeface="Times"/>
                <a:sym typeface="Times"/>
              </a:rPr>
              <a:t>, </a:t>
            </a:r>
            <a:r>
              <a:rPr dirty="0"/>
              <a:t>10.1016/j.icarus.2011.08.020</a:t>
            </a:r>
            <a:endParaRPr sz="1200" dirty="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9" name="Kreslavsky and Head, 2005 10.1029/2005GL022645"/>
          <p:cNvSpPr txBox="1"/>
          <p:nvPr/>
        </p:nvSpPr>
        <p:spPr>
          <a:xfrm>
            <a:off x="0" y="5901261"/>
            <a:ext cx="4994302" cy="3254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l" defTabSz="457200">
              <a:lnSpc>
                <a:spcPts val="4000"/>
              </a:lnSpc>
              <a:defRPr sz="1666" b="0">
                <a:latin typeface="Helvetica"/>
                <a:ea typeface="Helvetica"/>
                <a:cs typeface="Helvetica"/>
                <a:sym typeface="Helvetica"/>
              </a:defRPr>
            </a:pPr>
            <a:r>
              <a:t>Kreslavsky and Head, 2005</a:t>
            </a:r>
            <a:r>
              <a:rPr sz="1200">
                <a:latin typeface="Times"/>
                <a:ea typeface="Times"/>
                <a:cs typeface="Times"/>
                <a:sym typeface="Times"/>
              </a:rPr>
              <a:t> </a:t>
            </a:r>
            <a:r>
              <a:t>10.1029/2005GL022645</a:t>
            </a:r>
          </a:p>
        </p:txBody>
      </p:sp>
      <p:sp>
        <p:nvSpPr>
          <p:cNvPr id="220" name="Contact:"/>
          <p:cNvSpPr txBox="1"/>
          <p:nvPr/>
        </p:nvSpPr>
        <p:spPr>
          <a:xfrm>
            <a:off x="6823392" y="5261045"/>
            <a:ext cx="912179" cy="3068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r>
              <a:t>Contact:</a:t>
            </a:r>
          </a:p>
        </p:txBody>
      </p:sp>
      <p:sp>
        <p:nvSpPr>
          <p:cNvPr id="221" name="lucas.lange@lmd.ipsl.fr"/>
          <p:cNvSpPr txBox="1"/>
          <p:nvPr/>
        </p:nvSpPr>
        <p:spPr>
          <a:xfrm>
            <a:off x="7879111" y="5734575"/>
            <a:ext cx="2863153" cy="3815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sz="2000"/>
            </a:lvl1pPr>
          </a:lstStyle>
          <a:p>
            <a:r>
              <a:t>lucas.lange@lmd.ipsl.fr</a:t>
            </a:r>
          </a:p>
        </p:txBody>
      </p:sp>
      <p:sp>
        <p:nvSpPr>
          <p:cNvPr id="222" name="Rectangle aux angles arrondis"/>
          <p:cNvSpPr/>
          <p:nvPr/>
        </p:nvSpPr>
        <p:spPr>
          <a:xfrm>
            <a:off x="6643712" y="5241656"/>
            <a:ext cx="5132165" cy="1364247"/>
          </a:xfrm>
          <a:prstGeom prst="roundRect">
            <a:avLst>
              <a:gd name="adj" fmla="val 16980"/>
            </a:avLst>
          </a:prstGeom>
          <a:ln w="38100">
            <a:solidFill>
              <a:srgbClr val="000000"/>
            </a:solidFill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3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1837249" y="6582234"/>
            <a:ext cx="239485" cy="2324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re 1"/>
          <p:cNvSpPr txBox="1"/>
          <p:nvPr/>
        </p:nvSpPr>
        <p:spPr>
          <a:xfrm>
            <a:off x="175369" y="-1940"/>
            <a:ext cx="6770500" cy="9804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Evolution of the Martian Obliquity</a:t>
            </a:r>
          </a:p>
        </p:txBody>
      </p:sp>
      <p:pic>
        <p:nvPicPr>
          <p:cNvPr id="134" name="LaskarRecentVariations.pdf" descr="LaskarRecentVariati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2" y="581628"/>
            <a:ext cx="8702354" cy="5082502"/>
          </a:xfrm>
          <a:prstGeom prst="rect">
            <a:avLst/>
          </a:prstGeom>
          <a:ln w="3175">
            <a:miter lim="400000"/>
          </a:ln>
        </p:spPr>
      </p:pic>
      <p:sp>
        <p:nvSpPr>
          <p:cNvPr id="135" name="The obliquity of Mars reached values ~15° in its recent past, probably less than a few degrees during the Amazonian era  (Laskar et al. 2004)"/>
          <p:cNvSpPr txBox="1"/>
          <p:nvPr/>
        </p:nvSpPr>
        <p:spPr>
          <a:xfrm>
            <a:off x="657453" y="5972288"/>
            <a:ext cx="10877095" cy="7318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l" defTabSz="457200">
              <a:lnSpc>
                <a:spcPts val="4000"/>
              </a:lnSpc>
              <a:defRPr sz="2200" b="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obliquity of Mars reached values ~15° in its recent past, probably less than a few degrees during the Amazonian era  (</a:t>
            </a:r>
            <a:r>
              <a:rPr i="1"/>
              <a:t>Laskar et al. 2004</a:t>
            </a:r>
            <a:r>
              <a:t>) </a:t>
            </a:r>
          </a:p>
        </p:txBody>
      </p:sp>
      <p:pic>
        <p:nvPicPr>
          <p:cNvPr id="136" name="LaskarRZoom.pdf" descr="LaskarRZoom.pdf"/>
          <p:cNvPicPr>
            <a:picLocks noChangeAspect="1"/>
          </p:cNvPicPr>
          <p:nvPr/>
        </p:nvPicPr>
        <p:blipFill>
          <a:blip r:embed="rId3"/>
          <a:srcRect t="6653"/>
          <a:stretch>
            <a:fillRect/>
          </a:stretch>
        </p:blipFill>
        <p:spPr>
          <a:xfrm>
            <a:off x="9053131" y="728221"/>
            <a:ext cx="2830084" cy="4940997"/>
          </a:xfrm>
          <a:prstGeom prst="rect">
            <a:avLst/>
          </a:prstGeom>
          <a:ln w="3175">
            <a:miter lim="400000"/>
          </a:ln>
        </p:spPr>
      </p:pic>
      <p:sp>
        <p:nvSpPr>
          <p:cNvPr id="137" name="Ligne"/>
          <p:cNvSpPr/>
          <p:nvPr/>
        </p:nvSpPr>
        <p:spPr>
          <a:xfrm>
            <a:off x="9616141" y="952453"/>
            <a:ext cx="1857777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8" name="~100 000 years"/>
          <p:cNvSpPr txBox="1"/>
          <p:nvPr/>
        </p:nvSpPr>
        <p:spPr>
          <a:xfrm>
            <a:off x="9977257" y="1015597"/>
            <a:ext cx="1135546" cy="2449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sz="1200" b="0"/>
            </a:lvl1pPr>
          </a:lstStyle>
          <a:p>
            <a:r>
              <a:t>~100 000 years</a:t>
            </a:r>
          </a:p>
        </p:txBody>
      </p:sp>
      <p:sp>
        <p:nvSpPr>
          <p:cNvPr id="139" name="Ligne"/>
          <p:cNvSpPr/>
          <p:nvPr/>
        </p:nvSpPr>
        <p:spPr>
          <a:xfrm>
            <a:off x="10030368" y="2958315"/>
            <a:ext cx="445773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~30 000 years"/>
          <p:cNvSpPr txBox="1"/>
          <p:nvPr/>
        </p:nvSpPr>
        <p:spPr>
          <a:xfrm>
            <a:off x="9657378" y="2672994"/>
            <a:ext cx="1050812" cy="2449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sz="1200" b="0"/>
            </a:lvl1pPr>
          </a:lstStyle>
          <a:p>
            <a:r>
              <a:t>~30 000 years</a:t>
            </a:r>
          </a:p>
        </p:txBody>
      </p:sp>
      <p:sp>
        <p:nvSpPr>
          <p:cNvPr id="141" name="2"/>
          <p:cNvSpPr txBox="1">
            <a:spLocks noGrp="1"/>
          </p:cNvSpPr>
          <p:nvPr>
            <p:ph type="sldNum" sz="quarter" idx="4294967295"/>
          </p:nvPr>
        </p:nvSpPr>
        <p:spPr>
          <a:xfrm>
            <a:off x="11799593" y="6582234"/>
            <a:ext cx="157399" cy="2238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he poles receive lower insolation = cold traps -&gt; Atmospheric collapse, with the formation of massive permanent ice caps at the poles  -&gt; formation of CO2 glaciers flowing on the surface of Mars ? (Kreslavsky and Head 2011)"/>
          <p:cNvSpPr txBox="1"/>
          <p:nvPr/>
        </p:nvSpPr>
        <p:spPr>
          <a:xfrm>
            <a:off x="448228" y="699660"/>
            <a:ext cx="5328739" cy="20726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200" b="0">
                <a:latin typeface="Calibri"/>
                <a:ea typeface="Calibri"/>
                <a:cs typeface="Calibri"/>
                <a:sym typeface="Calibri"/>
              </a:defRPr>
            </a:pPr>
            <a:r>
              <a:t>The poles receive lower insolation and are thus cold traps. One may expect:</a:t>
            </a:r>
            <a:br/>
            <a:br/>
            <a:br/>
            <a:br/>
            <a:endParaRPr/>
          </a:p>
        </p:txBody>
      </p:sp>
      <p:sp>
        <p:nvSpPr>
          <p:cNvPr id="144" name="Evidence of CO2 glaciers  (Kreslavsky and Head 2011)"/>
          <p:cNvSpPr txBox="1"/>
          <p:nvPr/>
        </p:nvSpPr>
        <p:spPr>
          <a:xfrm>
            <a:off x="7483733" y="6095770"/>
            <a:ext cx="3640134" cy="6248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r>
              <a:t>Evidence of CO</a:t>
            </a:r>
            <a:r>
              <a:rPr baseline="-5998"/>
              <a:t>2</a:t>
            </a:r>
            <a:r>
              <a:t> glacier moraines ?  </a:t>
            </a:r>
            <a:r>
              <a:rPr i="1"/>
              <a:t>(Kreslavsky and Head 2011)</a:t>
            </a:r>
          </a:p>
        </p:txBody>
      </p:sp>
      <p:sp>
        <p:nvSpPr>
          <p:cNvPr id="145" name="An atmospheric collapse, with the formation of massive permanent ice caps at the poles  ? (Kreslavsky and Head 2005)…"/>
          <p:cNvSpPr txBox="1"/>
          <p:nvPr/>
        </p:nvSpPr>
        <p:spPr>
          <a:xfrm>
            <a:off x="744089" y="1622393"/>
            <a:ext cx="5047224" cy="40338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305593" indent="-305593" algn="l" defTabSz="914400">
              <a:buSzPct val="145000"/>
              <a:buChar char="•"/>
              <a:defRPr sz="2200" b="0"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An atmospheric collapse</a:t>
            </a:r>
            <a:r>
              <a:rPr dirty="0"/>
              <a:t>, with the formation of massive permanent ice caps at the poles  ? </a:t>
            </a:r>
            <a:r>
              <a:rPr i="1" dirty="0"/>
              <a:t>(</a:t>
            </a:r>
            <a:r>
              <a:rPr i="1" dirty="0" err="1"/>
              <a:t>Kreslavsky</a:t>
            </a:r>
            <a:r>
              <a:rPr i="1" dirty="0"/>
              <a:t> and Head 2005)</a:t>
            </a:r>
            <a:br>
              <a:rPr dirty="0"/>
            </a:br>
            <a:endParaRPr dirty="0"/>
          </a:p>
          <a:p>
            <a:pPr marL="305593" indent="-305593" algn="l" defTabSz="914400">
              <a:buSzPct val="145000"/>
              <a:buChar char="•"/>
              <a:defRPr sz="2200" b="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 residual atmosphere of </a:t>
            </a:r>
            <a:r>
              <a:rPr b="1" dirty="0" err="1"/>
              <a:t>Ar</a:t>
            </a:r>
            <a:r>
              <a:rPr b="1" dirty="0"/>
              <a:t>/N</a:t>
            </a:r>
            <a:r>
              <a:rPr b="1" baseline="-5999" dirty="0"/>
              <a:t>2</a:t>
            </a:r>
            <a:r>
              <a:rPr b="1" dirty="0"/>
              <a:t>, 20 times less dense </a:t>
            </a:r>
            <a:r>
              <a:rPr dirty="0"/>
              <a:t>than today</a:t>
            </a:r>
            <a:r>
              <a:rPr baseline="-5999" dirty="0"/>
              <a:t> </a:t>
            </a:r>
            <a:r>
              <a:rPr i="1" dirty="0"/>
              <a:t>(</a:t>
            </a:r>
            <a:r>
              <a:rPr i="1" dirty="0" err="1"/>
              <a:t>Kreslavsky</a:t>
            </a:r>
            <a:r>
              <a:rPr i="1" dirty="0"/>
              <a:t> and Head 2005)</a:t>
            </a:r>
            <a:br>
              <a:rPr dirty="0"/>
            </a:br>
            <a:endParaRPr baseline="-5999" dirty="0"/>
          </a:p>
          <a:p>
            <a:pPr marL="305593" indent="-305593" algn="l" defTabSz="914400">
              <a:buSzPct val="145000"/>
              <a:buChar char="•"/>
              <a:defRPr sz="2200" b="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Formation of</a:t>
            </a:r>
            <a:r>
              <a:rPr b="1" dirty="0"/>
              <a:t> CO</a:t>
            </a:r>
            <a:r>
              <a:rPr b="1" baseline="-5999" dirty="0"/>
              <a:t>2 </a:t>
            </a:r>
            <a:r>
              <a:rPr b="1" dirty="0"/>
              <a:t>glaciers flowing</a:t>
            </a:r>
            <a:r>
              <a:rPr dirty="0"/>
              <a:t> on the surface of Mars ? </a:t>
            </a:r>
            <a:r>
              <a:rPr i="1" dirty="0"/>
              <a:t>(</a:t>
            </a:r>
            <a:r>
              <a:rPr i="1" dirty="0" err="1"/>
              <a:t>Kreslavsky</a:t>
            </a:r>
            <a:r>
              <a:rPr i="1" dirty="0"/>
              <a:t> and Head 2011)</a:t>
            </a:r>
          </a:p>
        </p:txBody>
      </p:sp>
      <p:sp>
        <p:nvSpPr>
          <p:cNvPr id="146" name="Titre 1"/>
          <p:cNvSpPr txBox="1"/>
          <p:nvPr/>
        </p:nvSpPr>
        <p:spPr>
          <a:xfrm>
            <a:off x="175369" y="-1940"/>
            <a:ext cx="6770500" cy="9804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Evolution of the Martian Obliquity</a:t>
            </a:r>
          </a:p>
        </p:txBody>
      </p:sp>
      <p:sp>
        <p:nvSpPr>
          <p:cNvPr id="147" name="The poles receive lower insolation = cold traps -&gt; Atmospheric collapse, with the formation of massive permanent ice caps at the poles  -&gt; formation of CO2 glaciers flowing on the surface of Mars ? (Kreslavsky and Head 2011)"/>
          <p:cNvSpPr txBox="1"/>
          <p:nvPr/>
        </p:nvSpPr>
        <p:spPr>
          <a:xfrm>
            <a:off x="2364914" y="5770602"/>
            <a:ext cx="5328739" cy="4216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1D models !</a:t>
            </a:r>
          </a:p>
        </p:txBody>
      </p:sp>
      <p:sp>
        <p:nvSpPr>
          <p:cNvPr id="148" name="Flèche"/>
          <p:cNvSpPr/>
          <p:nvPr/>
        </p:nvSpPr>
        <p:spPr>
          <a:xfrm>
            <a:off x="1713450" y="5873358"/>
            <a:ext cx="598450" cy="216128"/>
          </a:xfrm>
          <a:prstGeom prst="rightArrow">
            <a:avLst>
              <a:gd name="adj1" fmla="val 6657"/>
              <a:gd name="adj2" fmla="val 98939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9" name="1-s2.0-S001910351100337X-gr1_lrg.jpg" descr="1-s2.0-S001910351100337X-gr1_lrg.jpg"/>
          <p:cNvPicPr>
            <a:picLocks noChangeAspect="1"/>
          </p:cNvPicPr>
          <p:nvPr/>
        </p:nvPicPr>
        <p:blipFill>
          <a:blip r:embed="rId2"/>
          <a:srcRect l="6777" t="7437" r="1494" b="53688"/>
          <a:stretch>
            <a:fillRect/>
          </a:stretch>
        </p:blipFill>
        <p:spPr>
          <a:xfrm>
            <a:off x="6504508" y="974526"/>
            <a:ext cx="4674964" cy="4629358"/>
          </a:xfrm>
          <a:prstGeom prst="rect">
            <a:avLst/>
          </a:prstGeom>
          <a:ln w="3175">
            <a:miter lim="400000"/>
          </a:ln>
        </p:spPr>
      </p:pic>
      <p:sp>
        <p:nvSpPr>
          <p:cNvPr id="150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1876086" y="6582234"/>
            <a:ext cx="161812" cy="2324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re 1"/>
          <p:cNvSpPr txBox="1"/>
          <p:nvPr/>
        </p:nvSpPr>
        <p:spPr>
          <a:xfrm>
            <a:off x="175369" y="-1940"/>
            <a:ext cx="6770500" cy="9804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Model set-up</a:t>
            </a:r>
          </a:p>
        </p:txBody>
      </p:sp>
      <p:sp>
        <p:nvSpPr>
          <p:cNvPr id="153" name="We use the Planetary Evolution Model"/>
          <p:cNvSpPr txBox="1"/>
          <p:nvPr/>
        </p:nvSpPr>
        <p:spPr>
          <a:xfrm>
            <a:off x="127513" y="1491159"/>
            <a:ext cx="11936974" cy="13922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l" defTabSz="914400">
              <a:defRPr sz="22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305593" indent="-305593" algn="l" defTabSz="914400">
              <a:buSzPct val="145000"/>
              <a:buChar char="•"/>
              <a:defRPr sz="2200" b="0">
                <a:latin typeface="Calibri"/>
                <a:ea typeface="Calibri"/>
                <a:cs typeface="Calibri"/>
                <a:sym typeface="Calibri"/>
              </a:defRPr>
            </a:pPr>
            <a:r>
              <a:t>We use the </a:t>
            </a:r>
            <a:r>
              <a:rPr b="1"/>
              <a:t>Planetary Evolution Model</a:t>
            </a:r>
            <a:r>
              <a:t> </a:t>
            </a:r>
            <a:br/>
            <a:endParaRPr baseline="-5999"/>
          </a:p>
        </p:txBody>
      </p:sp>
      <p:sp>
        <p:nvSpPr>
          <p:cNvPr id="154" name="We run the model with only CO2 and Ar/N2 in the atmosphere, and dust opacity is set constant.…"/>
          <p:cNvSpPr txBox="1"/>
          <p:nvPr/>
        </p:nvSpPr>
        <p:spPr>
          <a:xfrm>
            <a:off x="127513" y="2308921"/>
            <a:ext cx="11936974" cy="20526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l" defTabSz="914400">
              <a:defRPr sz="22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305593" indent="-305593" algn="l" defTabSz="914400">
              <a:buSzPct val="145000"/>
              <a:buChar char="•"/>
              <a:defRPr sz="2200" b="0">
                <a:latin typeface="Calibri"/>
                <a:ea typeface="Calibri"/>
                <a:cs typeface="Calibri"/>
                <a:sym typeface="Calibri"/>
              </a:defRPr>
            </a:pPr>
            <a:r>
              <a:t>We run the model with only CO</a:t>
            </a:r>
            <a:r>
              <a:rPr baseline="-5999"/>
              <a:t>2</a:t>
            </a:r>
            <a:r>
              <a:t> and Ar/N</a:t>
            </a:r>
            <a:r>
              <a:rPr baseline="-5999"/>
              <a:t>2</a:t>
            </a:r>
            <a:r>
              <a:t> in the atmosphere, and dust opacity is set constant.</a:t>
            </a:r>
            <a:br/>
            <a:endParaRPr/>
          </a:p>
          <a:p>
            <a:pPr marL="305593" indent="-305593" algn="l" defTabSz="914400">
              <a:buSzPct val="145000"/>
              <a:buChar char="•"/>
              <a:defRPr sz="2200" b="0">
                <a:latin typeface="Calibri"/>
                <a:ea typeface="Calibri"/>
                <a:cs typeface="Calibri"/>
                <a:sym typeface="Calibri"/>
              </a:defRPr>
            </a:pPr>
            <a:r>
              <a:t>Obliquity is set to 5°, initial state is today’s martian climate</a:t>
            </a:r>
            <a:endParaRPr baseline="-5999"/>
          </a:p>
        </p:txBody>
      </p:sp>
      <p:sp>
        <p:nvSpPr>
          <p:cNvPr id="155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1876086" y="6582234"/>
            <a:ext cx="161812" cy="2324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FIG34.png" descr="FIG34.png"/>
          <p:cNvPicPr>
            <a:picLocks noChangeAspect="1"/>
          </p:cNvPicPr>
          <p:nvPr/>
        </p:nvPicPr>
        <p:blipFill>
          <a:blip r:embed="rId2"/>
          <a:srcRect l="83016"/>
          <a:stretch>
            <a:fillRect/>
          </a:stretch>
        </p:blipFill>
        <p:spPr>
          <a:xfrm>
            <a:off x="10392303" y="653868"/>
            <a:ext cx="2070631" cy="5225143"/>
          </a:xfrm>
          <a:prstGeom prst="rect">
            <a:avLst/>
          </a:prstGeom>
          <a:ln w="3175">
            <a:miter lim="400000"/>
          </a:ln>
        </p:spPr>
      </p:pic>
      <p:pic>
        <p:nvPicPr>
          <p:cNvPr id="158" name="collapse_sphere.gif" descr="collapse_sphere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78306" y="-37068"/>
            <a:ext cx="7341339" cy="3146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collapse_planisphere.gif" descr="collapse_planisphere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33892" y="3110711"/>
            <a:ext cx="8830167" cy="3784357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itre 1"/>
          <p:cNvSpPr txBox="1"/>
          <p:nvPr/>
        </p:nvSpPr>
        <p:spPr>
          <a:xfrm>
            <a:off x="175369" y="-1940"/>
            <a:ext cx="6770500" cy="14249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Results</a:t>
            </a:r>
            <a:br/>
            <a:r>
              <a:rPr b="0" i="1"/>
              <a:t>no slope</a:t>
            </a:r>
          </a:p>
        </p:txBody>
      </p:sp>
      <p:sp>
        <p:nvSpPr>
          <p:cNvPr id="161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6012713" y="6536531"/>
            <a:ext cx="161812" cy="2324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62" name="Texte"/>
          <p:cNvSpPr txBox="1"/>
          <p:nvPr/>
        </p:nvSpPr>
        <p:spPr>
          <a:xfrm>
            <a:off x="11876086" y="6582234"/>
            <a:ext cx="161812" cy="2324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>
            <a:spAutoFit/>
          </a:bodyPr>
          <a:lstStyle/>
          <a:p>
            <a:pPr>
              <a:defRPr sz="1100" b="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fld id="{86CB4B4D-7CA3-9044-876B-883B54F8677D}" type="slidenum">
              <a:t>5</a:t>
            </a:fld>
            <a:r>
              <a:t>￼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"/>
          <p:cNvSpPr/>
          <p:nvPr/>
        </p:nvSpPr>
        <p:spPr>
          <a:xfrm>
            <a:off x="1293430" y="440326"/>
            <a:ext cx="528900" cy="502270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6" name="The residual atmosphere has a 10 times lower mass than today"/>
          <p:cNvSpPr txBox="1"/>
          <p:nvPr/>
        </p:nvSpPr>
        <p:spPr>
          <a:xfrm>
            <a:off x="1932645" y="6418498"/>
            <a:ext cx="8326711" cy="4016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l" defTabSz="914400"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The residual atmosphere has a 10 times lower mass than today</a:t>
            </a:r>
          </a:p>
        </p:txBody>
      </p:sp>
      <p:sp>
        <p:nvSpPr>
          <p:cNvPr id="168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1876086" y="6582234"/>
            <a:ext cx="161812" cy="2324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BC7603-75DD-B309-BA1D-C3AE3D125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56" y="164387"/>
            <a:ext cx="9379931" cy="625328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6CE3B08-3644-1AAD-C294-F6867E30B0EB}"/>
              </a:ext>
            </a:extLst>
          </p:cNvPr>
          <p:cNvSpPr txBox="1"/>
          <p:nvPr/>
        </p:nvSpPr>
        <p:spPr>
          <a:xfrm>
            <a:off x="137269" y="-40040"/>
            <a:ext cx="6770500" cy="9804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Results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"/>
          <p:cNvSpPr/>
          <p:nvPr/>
        </p:nvSpPr>
        <p:spPr>
          <a:xfrm>
            <a:off x="1316819" y="451016"/>
            <a:ext cx="528901" cy="502270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2" name="Titre 1"/>
          <p:cNvSpPr txBox="1"/>
          <p:nvPr/>
        </p:nvSpPr>
        <p:spPr>
          <a:xfrm>
            <a:off x="137269" y="-40040"/>
            <a:ext cx="6770500" cy="9804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Results</a:t>
            </a:r>
          </a:p>
        </p:txBody>
      </p:sp>
      <p:sp>
        <p:nvSpPr>
          <p:cNvPr id="173" name="The residual atmosphere is mainly composed of Ar N2"/>
          <p:cNvSpPr txBox="1"/>
          <p:nvPr/>
        </p:nvSpPr>
        <p:spPr>
          <a:xfrm>
            <a:off x="2566274" y="6183047"/>
            <a:ext cx="7059452" cy="4016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l" defTabSz="914400"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The residual atmosphere is mainly composed of Ar N</a:t>
            </a:r>
            <a:r>
              <a:rPr baseline="-5999"/>
              <a:t>2</a:t>
            </a:r>
          </a:p>
        </p:txBody>
      </p:sp>
      <p:sp>
        <p:nvSpPr>
          <p:cNvPr id="174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1876086" y="6582234"/>
            <a:ext cx="161812" cy="2324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5A5717-005A-63FF-C075-3F9D2AD16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71" y="273313"/>
            <a:ext cx="8864600" cy="590973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re 1"/>
          <p:cNvSpPr txBox="1"/>
          <p:nvPr/>
        </p:nvSpPr>
        <p:spPr>
          <a:xfrm>
            <a:off x="175369" y="-1940"/>
            <a:ext cx="6770500" cy="9804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</a:t>
            </a:r>
            <a:r>
              <a:rPr baseline="-5999"/>
              <a:t>2</a:t>
            </a:r>
            <a:r>
              <a:t> glacier flows</a:t>
            </a:r>
          </a:p>
        </p:txBody>
      </p:sp>
      <p:sp>
        <p:nvSpPr>
          <p:cNvPr id="177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1876086" y="6582234"/>
            <a:ext cx="161812" cy="2324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78" name="Capture d’écran 2022-05-18 à 13.52.56.png" descr="Capture d’écran 2022-05-18 à 13.52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541" y="2658500"/>
            <a:ext cx="7551214" cy="2193258"/>
          </a:xfrm>
          <a:prstGeom prst="rect">
            <a:avLst/>
          </a:prstGeom>
          <a:ln w="3175">
            <a:miter lim="400000"/>
          </a:ln>
        </p:spPr>
      </p:pic>
      <p:sp>
        <p:nvSpPr>
          <p:cNvPr id="179" name="We introduce a slope parametrization in each mesh of the model to simulate the formation and evolution of glaciers"/>
          <p:cNvSpPr txBox="1"/>
          <p:nvPr/>
        </p:nvSpPr>
        <p:spPr>
          <a:xfrm>
            <a:off x="99652" y="861747"/>
            <a:ext cx="11748679" cy="7318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l" defTabSz="914400">
              <a:defRPr sz="2200" b="0">
                <a:latin typeface="Calibri"/>
                <a:ea typeface="Calibri"/>
                <a:cs typeface="Calibri"/>
                <a:sym typeface="Calibri"/>
              </a:defRPr>
            </a:pPr>
            <a:r>
              <a:t>We introduce a </a:t>
            </a:r>
            <a:r>
              <a:rPr b="1"/>
              <a:t>slope parametrization</a:t>
            </a:r>
            <a:r>
              <a:t> in each mesh of the model to simulate the formation and evolution of </a:t>
            </a:r>
            <a:r>
              <a:rPr b="1"/>
              <a:t>glaciers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019" y="1621416"/>
            <a:ext cx="4839973" cy="4267426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Results after 25 years of simulations">
            <a:extLst>
              <a:ext uri="{FF2B5EF4-FFF2-40B4-BE49-F238E27FC236}">
                <a16:creationId xmlns:a16="http://schemas.microsoft.com/office/drawing/2014/main" id="{A99DB121-CA76-2DFA-330F-B2183BFE6814}"/>
              </a:ext>
            </a:extLst>
          </p:cNvPr>
          <p:cNvSpPr txBox="1"/>
          <p:nvPr/>
        </p:nvSpPr>
        <p:spPr>
          <a:xfrm>
            <a:off x="9537005" y="6076360"/>
            <a:ext cx="937756" cy="31835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b="0" i="1"/>
            </a:lvl1pPr>
          </a:lstStyle>
          <a:p>
            <a:r>
              <a:rPr lang="fr-FR" dirty="0"/>
              <a:t>Nsidc.org</a:t>
            </a:r>
            <a:endParaRPr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co2_glaciers.png" descr="co2_glacie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102"/>
            <a:ext cx="12192001" cy="406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83" name="co2_glaciersb.png" descr="co2_glaciersb.png"/>
          <p:cNvPicPr>
            <a:picLocks noChangeAspect="1"/>
          </p:cNvPicPr>
          <p:nvPr/>
        </p:nvPicPr>
        <p:blipFill>
          <a:blip r:embed="rId3"/>
          <a:srcRect l="82659" r="14205"/>
          <a:stretch>
            <a:fillRect/>
          </a:stretch>
        </p:blipFill>
        <p:spPr>
          <a:xfrm rot="5400000">
            <a:off x="5859400" y="2039138"/>
            <a:ext cx="473269" cy="5031514"/>
          </a:xfrm>
          <a:prstGeom prst="rect">
            <a:avLst/>
          </a:prstGeom>
          <a:ln w="3175">
            <a:miter lim="400000"/>
          </a:ln>
        </p:spPr>
      </p:pic>
      <p:sp>
        <p:nvSpPr>
          <p:cNvPr id="184" name="0"/>
          <p:cNvSpPr txBox="1"/>
          <p:nvPr/>
        </p:nvSpPr>
        <p:spPr>
          <a:xfrm>
            <a:off x="4295655" y="4818853"/>
            <a:ext cx="197118" cy="2943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b="0"/>
            </a:lvl1pPr>
          </a:lstStyle>
          <a:p>
            <a:r>
              <a:t>0</a:t>
            </a:r>
          </a:p>
        </p:txBody>
      </p:sp>
      <p:sp>
        <p:nvSpPr>
          <p:cNvPr id="185" name="1"/>
          <p:cNvSpPr txBox="1"/>
          <p:nvPr/>
        </p:nvSpPr>
        <p:spPr>
          <a:xfrm>
            <a:off x="4661130" y="4818853"/>
            <a:ext cx="197117" cy="2943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b="0"/>
            </a:lvl1pPr>
          </a:lstStyle>
          <a:p>
            <a:r>
              <a:t>1</a:t>
            </a:r>
          </a:p>
        </p:txBody>
      </p:sp>
      <p:sp>
        <p:nvSpPr>
          <p:cNvPr id="186" name="2"/>
          <p:cNvSpPr txBox="1"/>
          <p:nvPr/>
        </p:nvSpPr>
        <p:spPr>
          <a:xfrm>
            <a:off x="5026604" y="4818853"/>
            <a:ext cx="197118" cy="2943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b="0"/>
            </a:lvl1pPr>
          </a:lstStyle>
          <a:p>
            <a:r>
              <a:t>2</a:t>
            </a:r>
          </a:p>
        </p:txBody>
      </p:sp>
      <p:sp>
        <p:nvSpPr>
          <p:cNvPr id="187" name="3"/>
          <p:cNvSpPr txBox="1"/>
          <p:nvPr/>
        </p:nvSpPr>
        <p:spPr>
          <a:xfrm>
            <a:off x="5392079" y="4818853"/>
            <a:ext cx="197118" cy="2943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b="0"/>
            </a:lvl1pPr>
          </a:lstStyle>
          <a:p>
            <a:r>
              <a:t>3</a:t>
            </a:r>
          </a:p>
        </p:txBody>
      </p:sp>
      <p:sp>
        <p:nvSpPr>
          <p:cNvPr id="188" name="4"/>
          <p:cNvSpPr txBox="1"/>
          <p:nvPr/>
        </p:nvSpPr>
        <p:spPr>
          <a:xfrm>
            <a:off x="5757554" y="4818853"/>
            <a:ext cx="197118" cy="2943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b="0"/>
            </a:lvl1pPr>
          </a:lstStyle>
          <a:p>
            <a:r>
              <a:t>4</a:t>
            </a:r>
          </a:p>
        </p:txBody>
      </p:sp>
      <p:sp>
        <p:nvSpPr>
          <p:cNvPr id="189" name="5"/>
          <p:cNvSpPr txBox="1"/>
          <p:nvPr/>
        </p:nvSpPr>
        <p:spPr>
          <a:xfrm>
            <a:off x="6123028" y="4818853"/>
            <a:ext cx="197118" cy="2943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b="0"/>
            </a:lvl1pPr>
          </a:lstStyle>
          <a:p>
            <a:r>
              <a:t>5</a:t>
            </a:r>
          </a:p>
        </p:txBody>
      </p:sp>
      <p:sp>
        <p:nvSpPr>
          <p:cNvPr id="190" name="6"/>
          <p:cNvSpPr txBox="1"/>
          <p:nvPr/>
        </p:nvSpPr>
        <p:spPr>
          <a:xfrm>
            <a:off x="6488503" y="4818853"/>
            <a:ext cx="197118" cy="2943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b="0"/>
            </a:lvl1pPr>
          </a:lstStyle>
          <a:p>
            <a:r>
              <a:t>6</a:t>
            </a:r>
          </a:p>
        </p:txBody>
      </p:sp>
      <p:sp>
        <p:nvSpPr>
          <p:cNvPr id="191" name="7"/>
          <p:cNvSpPr txBox="1"/>
          <p:nvPr/>
        </p:nvSpPr>
        <p:spPr>
          <a:xfrm>
            <a:off x="6853978" y="4818853"/>
            <a:ext cx="197118" cy="2943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b="0"/>
            </a:lvl1pPr>
          </a:lstStyle>
          <a:p>
            <a:r>
              <a:t>7</a:t>
            </a:r>
          </a:p>
        </p:txBody>
      </p:sp>
      <p:sp>
        <p:nvSpPr>
          <p:cNvPr id="192" name="8"/>
          <p:cNvSpPr txBox="1"/>
          <p:nvPr/>
        </p:nvSpPr>
        <p:spPr>
          <a:xfrm>
            <a:off x="7219453" y="4818853"/>
            <a:ext cx="197117" cy="2943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b="0"/>
            </a:lvl1pPr>
          </a:lstStyle>
          <a:p>
            <a:r>
              <a:t>8</a:t>
            </a:r>
          </a:p>
        </p:txBody>
      </p:sp>
      <p:sp>
        <p:nvSpPr>
          <p:cNvPr id="193" name="9"/>
          <p:cNvSpPr txBox="1"/>
          <p:nvPr/>
        </p:nvSpPr>
        <p:spPr>
          <a:xfrm>
            <a:off x="7584927" y="4818853"/>
            <a:ext cx="197118" cy="2943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b="0"/>
            </a:lvl1pPr>
          </a:lstStyle>
          <a:p>
            <a:r>
              <a:t>9</a:t>
            </a:r>
          </a:p>
        </p:txBody>
      </p:sp>
      <p:sp>
        <p:nvSpPr>
          <p:cNvPr id="194" name="Glacier  flows"/>
          <p:cNvSpPr txBox="1"/>
          <p:nvPr/>
        </p:nvSpPr>
        <p:spPr>
          <a:xfrm>
            <a:off x="7704366" y="4691956"/>
            <a:ext cx="828663" cy="5481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r>
              <a:t>Glacier </a:t>
            </a:r>
            <a:br/>
            <a:r>
              <a:t>flows</a:t>
            </a:r>
          </a:p>
        </p:txBody>
      </p:sp>
      <p:sp>
        <p:nvSpPr>
          <p:cNvPr id="195" name="The location of some moraines are consistant with a possible CO2 glacier flows on steep slopes. Longer simulations are however needed."/>
          <p:cNvSpPr txBox="1"/>
          <p:nvPr/>
        </p:nvSpPr>
        <p:spPr>
          <a:xfrm>
            <a:off x="587834" y="5789930"/>
            <a:ext cx="11267506" cy="7492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914400"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The location of some moraines are consistent with a possible CO</a:t>
            </a:r>
            <a:r>
              <a:rPr baseline="-5999" dirty="0"/>
              <a:t>2</a:t>
            </a:r>
            <a:r>
              <a:rPr dirty="0"/>
              <a:t> glacier flows on steep slopes. </a:t>
            </a:r>
            <a:endParaRPr lang="fr-FR" dirty="0"/>
          </a:p>
          <a:p>
            <a:pPr defTabSz="914400"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Longer simulations are however needed.</a:t>
            </a:r>
          </a:p>
        </p:txBody>
      </p:sp>
      <p:sp>
        <p:nvSpPr>
          <p:cNvPr id="196" name="Results after 25 years of simulations"/>
          <p:cNvSpPr txBox="1"/>
          <p:nvPr/>
        </p:nvSpPr>
        <p:spPr>
          <a:xfrm>
            <a:off x="135731" y="4407624"/>
            <a:ext cx="3335338" cy="2943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b="0" i="1"/>
            </a:lvl1pPr>
          </a:lstStyle>
          <a:p>
            <a:r>
              <a:t>Results after 25 years of simulations</a:t>
            </a:r>
          </a:p>
        </p:txBody>
      </p:sp>
      <p:sp>
        <p:nvSpPr>
          <p:cNvPr id="197" name="CO2 ice thickness on 30° North facing slopes  [m]"/>
          <p:cNvSpPr txBox="1"/>
          <p:nvPr/>
        </p:nvSpPr>
        <p:spPr>
          <a:xfrm>
            <a:off x="3672969" y="5278737"/>
            <a:ext cx="4846062" cy="306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r>
              <a:t>CO</a:t>
            </a:r>
            <a:r>
              <a:rPr baseline="-5999"/>
              <a:t>2</a:t>
            </a:r>
            <a:r>
              <a:t> ice thickness on 30° North facing slopes  [m]</a:t>
            </a:r>
          </a:p>
        </p:txBody>
      </p:sp>
      <p:sp>
        <p:nvSpPr>
          <p:cNvPr id="198" name="Titre 1"/>
          <p:cNvSpPr txBox="1"/>
          <p:nvPr/>
        </p:nvSpPr>
        <p:spPr>
          <a:xfrm>
            <a:off x="175369" y="-1940"/>
            <a:ext cx="6770500" cy="9804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</a:t>
            </a:r>
            <a:r>
              <a:rPr baseline="-5999"/>
              <a:t>2</a:t>
            </a:r>
            <a:r>
              <a:t> glacier flows</a:t>
            </a:r>
          </a:p>
        </p:txBody>
      </p:sp>
      <p:sp>
        <p:nvSpPr>
          <p:cNvPr id="199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1876086" y="6582234"/>
            <a:ext cx="161812" cy="2324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00" name="Ligne"/>
          <p:cNvSpPr/>
          <p:nvPr/>
        </p:nvSpPr>
        <p:spPr>
          <a:xfrm flipV="1">
            <a:off x="3105616" y="1830896"/>
            <a:ext cx="335134" cy="335133"/>
          </a:xfrm>
          <a:prstGeom prst="line">
            <a:avLst/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1" name="Ligne"/>
          <p:cNvSpPr/>
          <p:nvPr/>
        </p:nvSpPr>
        <p:spPr>
          <a:xfrm flipH="1" flipV="1">
            <a:off x="3105616" y="1830896"/>
            <a:ext cx="335134" cy="335133"/>
          </a:xfrm>
          <a:prstGeom prst="line">
            <a:avLst/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2" name="Ligne"/>
          <p:cNvSpPr/>
          <p:nvPr/>
        </p:nvSpPr>
        <p:spPr>
          <a:xfrm flipV="1">
            <a:off x="2559516" y="2021396"/>
            <a:ext cx="335134" cy="335133"/>
          </a:xfrm>
          <a:prstGeom prst="line">
            <a:avLst/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3" name="Ligne"/>
          <p:cNvSpPr/>
          <p:nvPr/>
        </p:nvSpPr>
        <p:spPr>
          <a:xfrm flipH="1" flipV="1">
            <a:off x="2559516" y="2021396"/>
            <a:ext cx="335134" cy="335133"/>
          </a:xfrm>
          <a:prstGeom prst="line">
            <a:avLst/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4" name="Ligne"/>
          <p:cNvSpPr/>
          <p:nvPr/>
        </p:nvSpPr>
        <p:spPr>
          <a:xfrm flipV="1">
            <a:off x="8998416" y="1614996"/>
            <a:ext cx="335134" cy="335133"/>
          </a:xfrm>
          <a:prstGeom prst="line">
            <a:avLst/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5" name="Ligne"/>
          <p:cNvSpPr/>
          <p:nvPr/>
        </p:nvSpPr>
        <p:spPr>
          <a:xfrm flipH="1" flipV="1">
            <a:off x="8998416" y="1614996"/>
            <a:ext cx="335134" cy="335133"/>
          </a:xfrm>
          <a:prstGeom prst="line">
            <a:avLst/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6" name="Ligne"/>
          <p:cNvSpPr/>
          <p:nvPr/>
        </p:nvSpPr>
        <p:spPr>
          <a:xfrm flipV="1">
            <a:off x="7042616" y="3518272"/>
            <a:ext cx="335134" cy="335133"/>
          </a:xfrm>
          <a:prstGeom prst="line">
            <a:avLst/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7" name="Ligne"/>
          <p:cNvSpPr/>
          <p:nvPr/>
        </p:nvSpPr>
        <p:spPr>
          <a:xfrm flipH="1" flipV="1">
            <a:off x="7042616" y="3518272"/>
            <a:ext cx="335134" cy="335133"/>
          </a:xfrm>
          <a:prstGeom prst="line">
            <a:avLst/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718" tIns="35718" rIns="35718" bIns="35718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718" tIns="35718" rIns="35718" bIns="35718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718" tIns="35718" rIns="35718" bIns="35718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718" tIns="35718" rIns="35718" bIns="35718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</Words>
  <Application>Microsoft Office PowerPoint</Application>
  <PresentationFormat>Grand écran</PresentationFormat>
  <Paragraphs>69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2" baseType="lpstr">
      <vt:lpstr>Arial</vt:lpstr>
      <vt:lpstr>Calibri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Times</vt:lpstr>
      <vt:lpstr>Times New Roman</vt:lpstr>
      <vt:lpstr>Trebuchet MS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Vandemeulebrouck</dc:creator>
  <cp:lastModifiedBy>Manon AUBINE</cp:lastModifiedBy>
  <cp:revision>1</cp:revision>
  <dcterms:modified xsi:type="dcterms:W3CDTF">2022-05-20T13:31:40Z</dcterms:modified>
</cp:coreProperties>
</file>