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1" r:id="rId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luo" initials="s" lastIdx="1" clrIdx="0">
    <p:extLst>
      <p:ext uri="{19B8F6BF-5375-455C-9EA6-DF929625EA0E}">
        <p15:presenceInfo xmlns:p15="http://schemas.microsoft.com/office/powerpoint/2012/main" userId="swlu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B933"/>
    <a:srgbClr val="455F51"/>
    <a:srgbClr val="029676"/>
    <a:srgbClr val="FFFFFF"/>
    <a:srgbClr val="614D42"/>
    <a:srgbClr val="007D00"/>
    <a:srgbClr val="0071BC"/>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9" autoAdjust="0"/>
    <p:restoredTop sz="95320" autoAdjust="0"/>
  </p:normalViewPr>
  <p:slideViewPr>
    <p:cSldViewPr snapToGrid="0">
      <p:cViewPr varScale="1">
        <p:scale>
          <a:sx n="113" d="100"/>
          <a:sy n="113" d="100"/>
        </p:scale>
        <p:origin x="792" y="108"/>
      </p:cViewPr>
      <p:guideLst>
        <p:guide orient="horz" pos="2160"/>
        <p:guide pos="384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AE0FA-1EB2-4B1E-BD2A-BA47C9991986}" type="datetimeFigureOut">
              <a:rPr lang="zh-CN" altLang="en-US" smtClean="0"/>
              <a:t>2022/5/21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F9077-F365-42CC-8919-5B3275351151}" type="slidenum">
              <a:rPr lang="zh-CN" altLang="en-US" smtClean="0"/>
              <a:t>‹#›</a:t>
            </a:fld>
            <a:endParaRPr lang="zh-CN" altLang="en-US"/>
          </a:p>
        </p:txBody>
      </p:sp>
    </p:spTree>
    <p:extLst>
      <p:ext uri="{BB962C8B-B14F-4D97-AF65-F5344CB8AC3E}">
        <p14:creationId xmlns:p14="http://schemas.microsoft.com/office/powerpoint/2010/main" val="428991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F9077-F365-42CC-8919-5B3275351151}" type="slidenum">
              <a:rPr lang="zh-CN" altLang="en-US" smtClean="0"/>
              <a:t>1</a:t>
            </a:fld>
            <a:endParaRPr lang="zh-CN" altLang="en-US"/>
          </a:p>
        </p:txBody>
      </p:sp>
    </p:spTree>
    <p:extLst>
      <p:ext uri="{BB962C8B-B14F-4D97-AF65-F5344CB8AC3E}">
        <p14:creationId xmlns:p14="http://schemas.microsoft.com/office/powerpoint/2010/main" val="124127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118546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336629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10470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38571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21685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392702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72456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298263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83163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255894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26B5F92-4444-4CFB-A414-ED5C047E6653}"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12181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B5F92-4444-4CFB-A414-ED5C047E6653}" type="datetimeFigureOut">
              <a:rPr lang="zh-CN" altLang="en-US" smtClean="0"/>
              <a:t>2022/5/21</a:t>
            </a:fld>
            <a:endParaRPr lang="zh-CN" altLang="en-US"/>
          </a:p>
        </p:txBody>
      </p:sp>
      <p:sp>
        <p:nvSpPr>
          <p:cNvPr id="5" name="页脚占位符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03088-44B3-40BB-B452-458051A6E4C7}" type="slidenum">
              <a:rPr lang="zh-CN" altLang="en-US" smtClean="0"/>
              <a:t>‹#›</a:t>
            </a:fld>
            <a:endParaRPr lang="zh-CN" altLang="en-US"/>
          </a:p>
        </p:txBody>
      </p:sp>
    </p:spTree>
    <p:extLst>
      <p:ext uri="{BB962C8B-B14F-4D97-AF65-F5344CB8AC3E}">
        <p14:creationId xmlns:p14="http://schemas.microsoft.com/office/powerpoint/2010/main" val="48398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nvSpPr>
        <p:spPr>
          <a:xfrm>
            <a:off x="8953557" y="6001554"/>
            <a:ext cx="3122219" cy="762037"/>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200" b="1">
                <a:latin typeface="Times New Roman" panose="02020603050405020304" pitchFamily="18" charset="0"/>
                <a:cs typeface="Times New Roman" panose="02020603050405020304" pitchFamily="18" charset="0"/>
              </a:defRPr>
            </a:lvl1pPr>
          </a:lstStyle>
          <a:p>
            <a:endParaRPr lang="en-US" altLang="zh-CN" sz="1000" b="0" dirty="0"/>
          </a:p>
          <a:p>
            <a:endParaRPr lang="en-US" altLang="zh-CN" sz="1000" b="0" dirty="0"/>
          </a:p>
          <a:p>
            <a:endParaRPr lang="en-US" altLang="zh-CN" sz="1000" b="0" dirty="0"/>
          </a:p>
          <a:p>
            <a:endParaRPr lang="en-US" altLang="zh-CN" sz="1000" b="0" dirty="0"/>
          </a:p>
        </p:txBody>
      </p:sp>
      <p:sp>
        <p:nvSpPr>
          <p:cNvPr id="6" name="矩形 5"/>
          <p:cNvSpPr/>
          <p:nvPr/>
        </p:nvSpPr>
        <p:spPr>
          <a:xfrm>
            <a:off x="0" y="0"/>
            <a:ext cx="12192000" cy="6858000"/>
          </a:xfrm>
          <a:prstGeom prst="rect">
            <a:avLst/>
          </a:prstGeom>
          <a:solidFill>
            <a:srgbClr val="0071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grpSp>
        <p:nvGrpSpPr>
          <p:cNvPr id="29" name="组合 28"/>
          <p:cNvGrpSpPr/>
          <p:nvPr/>
        </p:nvGrpSpPr>
        <p:grpSpPr>
          <a:xfrm>
            <a:off x="264277" y="145536"/>
            <a:ext cx="1705706" cy="1028915"/>
            <a:chOff x="120266" y="128190"/>
            <a:chExt cx="1720052" cy="1037569"/>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66" y="128190"/>
              <a:ext cx="1470368" cy="945236"/>
            </a:xfrm>
            <a:prstGeom prst="rect">
              <a:avLst/>
            </a:prstGeom>
          </p:spPr>
        </p:pic>
        <p:sp>
          <p:nvSpPr>
            <p:cNvPr id="7" name="文本框 6"/>
            <p:cNvSpPr txBox="1"/>
            <p:nvPr/>
          </p:nvSpPr>
          <p:spPr>
            <a:xfrm>
              <a:off x="1014408" y="796427"/>
              <a:ext cx="825910" cy="369332"/>
            </a:xfrm>
            <a:prstGeom prst="rect">
              <a:avLst/>
            </a:prstGeom>
            <a:noFill/>
          </p:spPr>
          <p:txBody>
            <a:bodyPr wrap="square" rtlCol="0">
              <a:spAutoFit/>
            </a:bodyPr>
            <a:lstStyle/>
            <a:p>
              <a:r>
                <a:rPr lang="en-US" altLang="zh-CN" b="1" dirty="0">
                  <a:solidFill>
                    <a:srgbClr val="FFDD00"/>
                  </a:solidFill>
                  <a:latin typeface="Times New Roman" panose="02020603050405020304" pitchFamily="18" charset="0"/>
                  <a:cs typeface="Times New Roman" panose="02020603050405020304" pitchFamily="18" charset="0"/>
                </a:rPr>
                <a:t>2022</a:t>
              </a:r>
              <a:endParaRPr lang="zh-CN" altLang="en-US" b="1" dirty="0">
                <a:solidFill>
                  <a:srgbClr val="FFDD00"/>
                </a:solidFill>
                <a:latin typeface="Times New Roman" panose="02020603050405020304" pitchFamily="18" charset="0"/>
                <a:cs typeface="Times New Roman" panose="02020603050405020304" pitchFamily="18" charset="0"/>
              </a:endParaRPr>
            </a:p>
          </p:txBody>
        </p:sp>
      </p:grpSp>
      <p:sp>
        <p:nvSpPr>
          <p:cNvPr id="8" name="文本框 7"/>
          <p:cNvSpPr txBox="1"/>
          <p:nvPr/>
        </p:nvSpPr>
        <p:spPr>
          <a:xfrm>
            <a:off x="1820062" y="-65324"/>
            <a:ext cx="8693390" cy="830997"/>
          </a:xfrm>
          <a:prstGeom prst="rect">
            <a:avLst/>
          </a:prstGeom>
          <a:noFill/>
        </p:spPr>
        <p:txBody>
          <a:bodyPr wrap="square" rtlCol="0">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rPr>
              <a:t>Comparing the </a:t>
            </a:r>
            <a:r>
              <a:rPr lang="en-US" altLang="zh-CN" b="1" dirty="0" err="1">
                <a:solidFill>
                  <a:schemeClr val="bg1"/>
                </a:solidFill>
                <a:latin typeface="Times New Roman" panose="02020603050405020304" pitchFamily="18" charset="0"/>
                <a:cs typeface="Times New Roman" panose="02020603050405020304" pitchFamily="18" charset="0"/>
              </a:rPr>
              <a:t>spatio</a:t>
            </a:r>
            <a:r>
              <a:rPr lang="en-US" altLang="zh-CN" b="1" dirty="0">
                <a:solidFill>
                  <a:schemeClr val="bg1"/>
                </a:solidFill>
                <a:latin typeface="Times New Roman" panose="02020603050405020304" pitchFamily="18" charset="0"/>
                <a:cs typeface="Times New Roman" panose="02020603050405020304" pitchFamily="18" charset="0"/>
              </a:rPr>
              <a:t>-temporal differences of global NPP simulation data with different resolutions</a:t>
            </a:r>
          </a:p>
          <a:p>
            <a:pPr algn="ctr"/>
            <a:r>
              <a:rPr lang="en-US" altLang="zh-CN" sz="1200" dirty="0">
                <a:solidFill>
                  <a:schemeClr val="bg1"/>
                </a:solidFill>
                <a:latin typeface="Times New Roman" panose="02020603050405020304" pitchFamily="18" charset="0"/>
                <a:cs typeface="Times New Roman" panose="02020603050405020304" pitchFamily="18" charset="0"/>
              </a:rPr>
              <a:t>Tao Zhou</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Xiaolu</a:t>
            </a:r>
            <a:r>
              <a:rPr lang="en-US" altLang="zh-CN" sz="1200" dirty="0">
                <a:solidFill>
                  <a:schemeClr val="bg1"/>
                </a:solidFill>
                <a:latin typeface="Times New Roman" panose="02020603050405020304" pitchFamily="18" charset="0"/>
                <a:cs typeface="Times New Roman" panose="02020603050405020304" pitchFamily="18" charset="0"/>
              </a:rPr>
              <a:t> Tang </a:t>
            </a:r>
            <a:r>
              <a:rPr lang="en-US" altLang="zh-CN" sz="1200" baseline="30000" dirty="0">
                <a:solidFill>
                  <a:schemeClr val="bg1"/>
                </a:solidFill>
                <a:latin typeface="Times New Roman" panose="02020603050405020304" pitchFamily="18" charset="0"/>
                <a:cs typeface="Times New Roman" panose="02020603050405020304" pitchFamily="18" charset="0"/>
              </a:rPr>
              <a:t>2, 3,*</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Zhihan</a:t>
            </a:r>
            <a:r>
              <a:rPr lang="en-US" altLang="zh-CN" sz="1200" dirty="0">
                <a:solidFill>
                  <a:schemeClr val="bg1"/>
                </a:solidFill>
                <a:latin typeface="Times New Roman" panose="02020603050405020304" pitchFamily="18" charset="0"/>
                <a:cs typeface="Times New Roman" panose="02020603050405020304" pitchFamily="18" charset="0"/>
              </a:rPr>
              <a:t> Yang</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Xinrui</a:t>
            </a:r>
            <a:r>
              <a:rPr lang="en-US" altLang="zh-CN" sz="1200" dirty="0">
                <a:solidFill>
                  <a:schemeClr val="bg1"/>
                </a:solidFill>
                <a:latin typeface="Times New Roman" panose="02020603050405020304" pitchFamily="18" charset="0"/>
                <a:cs typeface="Times New Roman" panose="02020603050405020304" pitchFamily="18" charset="0"/>
              </a:rPr>
              <a:t> Luo</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Ke</a:t>
            </a:r>
            <a:r>
              <a:rPr lang="en-US" altLang="zh-CN" sz="1200" dirty="0">
                <a:solidFill>
                  <a:schemeClr val="bg1"/>
                </a:solidFill>
                <a:latin typeface="Times New Roman" panose="02020603050405020304" pitchFamily="18" charset="0"/>
                <a:cs typeface="Times New Roman" panose="02020603050405020304" pitchFamily="18" charset="0"/>
              </a:rPr>
              <a:t> Luo</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Yunsen</a:t>
            </a:r>
            <a:r>
              <a:rPr lang="en-US" altLang="zh-CN" sz="1200" dirty="0">
                <a:solidFill>
                  <a:schemeClr val="bg1"/>
                </a:solidFill>
                <a:latin typeface="Times New Roman" panose="02020603050405020304" pitchFamily="18" charset="0"/>
                <a:cs typeface="Times New Roman" panose="02020603050405020304" pitchFamily="18" charset="0"/>
              </a:rPr>
              <a:t> Lai</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Peng Yu</a:t>
            </a:r>
            <a:r>
              <a:rPr lang="en-US" altLang="zh-CN" sz="1200" baseline="30000" dirty="0">
                <a:solidFill>
                  <a:schemeClr val="bg1"/>
                </a:solidFill>
                <a:latin typeface="Times New Roman" panose="02020603050405020304" pitchFamily="18" charset="0"/>
                <a:cs typeface="Times New Roman" panose="02020603050405020304" pitchFamily="18" charset="0"/>
              </a:rPr>
              <a:t>1</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dirty="0" err="1">
                <a:solidFill>
                  <a:schemeClr val="bg1"/>
                </a:solidFill>
                <a:latin typeface="Times New Roman" panose="02020603050405020304" pitchFamily="18" charset="0"/>
                <a:cs typeface="Times New Roman" panose="02020603050405020304" pitchFamily="18" charset="0"/>
              </a:rPr>
              <a:t>Runying</a:t>
            </a:r>
            <a:r>
              <a:rPr lang="en-US" altLang="zh-CN" sz="1200" dirty="0">
                <a:solidFill>
                  <a:schemeClr val="bg1"/>
                </a:solidFill>
                <a:latin typeface="Times New Roman" panose="02020603050405020304" pitchFamily="18" charset="0"/>
                <a:cs typeface="Times New Roman" panose="02020603050405020304" pitchFamily="18" charset="0"/>
              </a:rPr>
              <a:t> Zhao</a:t>
            </a:r>
            <a:r>
              <a:rPr lang="en-US" altLang="zh-CN" sz="1200" baseline="30000" dirty="0">
                <a:solidFill>
                  <a:schemeClr val="bg1"/>
                </a:solidFill>
                <a:latin typeface="Times New Roman" panose="02020603050405020304" pitchFamily="18" charset="0"/>
                <a:cs typeface="Times New Roman" panose="02020603050405020304" pitchFamily="18" charset="0"/>
              </a:rPr>
              <a:t>2</a:t>
            </a:r>
            <a:endParaRPr lang="zh-CN" altLang="en-US" sz="1200" baseline="300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727519" y="1825240"/>
            <a:ext cx="2592729" cy="408623"/>
          </a:xfrm>
          <a:prstGeom prst="roundRect">
            <a:avLst/>
          </a:prstGeom>
          <a:noFill/>
        </p:spPr>
        <p:txBody>
          <a:bodyPr wrap="square" rtlCol="0">
            <a:spAutoFit/>
          </a:bodyPr>
          <a:lstStyle/>
          <a:p>
            <a:endParaRPr lang="zh-CN" altLang="en-US" dirty="0"/>
          </a:p>
        </p:txBody>
      </p:sp>
      <p:sp>
        <p:nvSpPr>
          <p:cNvPr id="19" name="文本框 18"/>
          <p:cNvSpPr txBox="1"/>
          <p:nvPr/>
        </p:nvSpPr>
        <p:spPr>
          <a:xfrm>
            <a:off x="67523" y="1278506"/>
            <a:ext cx="2345797" cy="1937281"/>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ts val="1500"/>
              </a:lnSpc>
            </a:pPr>
            <a:r>
              <a:rPr lang="en-US" altLang="zh-CN" sz="1200" b="1" dirty="0">
                <a:latin typeface="Times New Roman" panose="02020603050405020304" pitchFamily="18" charset="0"/>
                <a:cs typeface="Times New Roman" panose="02020603050405020304" pitchFamily="18" charset="0"/>
              </a:rPr>
              <a:t>Introduction</a:t>
            </a:r>
          </a:p>
          <a:p>
            <a:pPr algn="just">
              <a:lnSpc>
                <a:spcPts val="1200"/>
              </a:lnSpc>
              <a:spcBef>
                <a:spcPts val="300"/>
              </a:spcBef>
            </a:pPr>
            <a:r>
              <a:rPr lang="en-US" altLang="zh-CN" sz="1200" dirty="0">
                <a:solidFill>
                  <a:schemeClr val="tx1"/>
                </a:solidFill>
                <a:latin typeface="Times New Roman" panose="02020603050405020304" pitchFamily="18" charset="0"/>
                <a:cs typeface="Times New Roman" panose="02020603050405020304" pitchFamily="18" charset="0"/>
              </a:rPr>
              <a:t>Net primary productivity (NPP) is a key parameter to characterize terrestrial ecological processes. Fast and accurate estimation of global NPP can provide help for climate warming, ecological protection, policy designation, etc. However, research of impact of the changing data resolution on simulate NPP is still uncertain.</a:t>
            </a:r>
          </a:p>
        </p:txBody>
      </p:sp>
      <p:sp>
        <p:nvSpPr>
          <p:cNvPr id="22" name="文本框 21"/>
          <p:cNvSpPr txBox="1"/>
          <p:nvPr/>
        </p:nvSpPr>
        <p:spPr>
          <a:xfrm>
            <a:off x="48526" y="3290369"/>
            <a:ext cx="2351789" cy="2172578"/>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200" b="1">
                <a:latin typeface="Times New Roman" panose="02020603050405020304" pitchFamily="18" charset="0"/>
                <a:cs typeface="Times New Roman" panose="02020603050405020304" pitchFamily="18" charset="0"/>
              </a:defRPr>
            </a:lvl1pPr>
          </a:lstStyle>
          <a:p>
            <a:pPr>
              <a:spcBef>
                <a:spcPts val="300"/>
              </a:spcBef>
            </a:pPr>
            <a:r>
              <a:rPr lang="en-US" altLang="zh-CN" dirty="0"/>
              <a:t>Method</a:t>
            </a:r>
          </a:p>
          <a:p>
            <a:pPr>
              <a:spcBef>
                <a:spcPts val="300"/>
              </a:spcBef>
            </a:pPr>
            <a:r>
              <a:rPr lang="en-US" altLang="zh-CN" b="0" dirty="0"/>
              <a:t>(ⅰ) Three cross-validations, for evaluating different resolution random forest models; (ⅱ) Density curves, Spatial difference values, for analyzing the spatial difference of different resolution; (ⅲ) Theil-Sen linear regression and Mann-Kendall (MK) test, for analyzing the </a:t>
            </a:r>
            <a:r>
              <a:rPr lang="en-US" altLang="zh-CN" b="0" dirty="0" err="1"/>
              <a:t>spatio</a:t>
            </a:r>
            <a:r>
              <a:rPr lang="en-US" altLang="zh-CN" b="0" dirty="0"/>
              <a:t>-temporal differences of different  resolutions.</a:t>
            </a:r>
          </a:p>
        </p:txBody>
      </p:sp>
      <p:sp>
        <p:nvSpPr>
          <p:cNvPr id="23" name="文本框 22"/>
          <p:cNvSpPr txBox="1"/>
          <p:nvPr/>
        </p:nvSpPr>
        <p:spPr>
          <a:xfrm>
            <a:off x="2456756" y="1299060"/>
            <a:ext cx="7809147" cy="5478423"/>
          </a:xfrm>
          <a:prstGeom prst="roundRect">
            <a:avLst>
              <a:gd name="adj" fmla="val 1373"/>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500"/>
              </a:lnSpc>
            </a:pPr>
            <a:r>
              <a:rPr lang="en-US" altLang="zh-CN" sz="1200" b="1">
                <a:latin typeface="Times New Roman" panose="02020603050405020304" pitchFamily="18" charset="0"/>
                <a:cs typeface="Times New Roman" panose="02020603050405020304" pitchFamily="18" charset="0"/>
              </a:rPr>
              <a:t>Results</a:t>
            </a:r>
          </a:p>
          <a:p>
            <a:pPr>
              <a:lnSpc>
                <a:spcPts val="1500"/>
              </a:lnSpc>
            </a:pPr>
            <a:endParaRPr lang="en-US" altLang="zh-CN" sz="1200" b="1">
              <a:latin typeface="Times New Roman" panose="02020603050405020304" pitchFamily="18" charset="0"/>
              <a:cs typeface="Times New Roman" panose="02020603050405020304" pitchFamily="18" charset="0"/>
            </a:endParaRPr>
          </a:p>
          <a:p>
            <a:pPr>
              <a:lnSpc>
                <a:spcPts val="1500"/>
              </a:lnSpc>
            </a:pPr>
            <a:endParaRPr lang="en-US" altLang="zh-CN" sz="1200" b="1">
              <a:latin typeface="Times New Roman" panose="02020603050405020304" pitchFamily="18" charset="0"/>
              <a:cs typeface="Times New Roman" panose="02020603050405020304" pitchFamily="18" charset="0"/>
            </a:endParaRPr>
          </a:p>
          <a:p>
            <a:pPr>
              <a:lnSpc>
                <a:spcPts val="1500"/>
              </a:lnSpc>
            </a:pPr>
            <a:endParaRPr lang="en-US" altLang="zh-CN" sz="1200" b="1">
              <a:latin typeface="Times New Roman" panose="02020603050405020304" pitchFamily="18" charset="0"/>
              <a:cs typeface="Times New Roman" panose="02020603050405020304" pitchFamily="18" charset="0"/>
            </a:endParaRPr>
          </a:p>
          <a:p>
            <a:pPr>
              <a:lnSpc>
                <a:spcPts val="1500"/>
              </a:lnSpc>
            </a:pPr>
            <a:endParaRPr lang="en-US" altLang="zh-CN" sz="1200" b="1">
              <a:latin typeface="Times New Roman" panose="02020603050405020304" pitchFamily="18" charset="0"/>
              <a:cs typeface="Times New Roman" panose="02020603050405020304" pitchFamily="18" charset="0"/>
            </a:endParaRPr>
          </a:p>
          <a:p>
            <a:pPr>
              <a:lnSpc>
                <a:spcPts val="1500"/>
              </a:lnSpc>
            </a:pPr>
            <a:endParaRPr lang="en-US" altLang="zh-CN" sz="1200" b="1">
              <a:latin typeface="Times New Roman" panose="02020603050405020304" pitchFamily="18" charset="0"/>
              <a:cs typeface="Times New Roman" panose="02020603050405020304" pitchFamily="18" charset="0"/>
            </a:endParaRPr>
          </a:p>
          <a:p>
            <a:pPr algn="just">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b="1">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en-US" altLang="zh-CN" sz="1100">
              <a:latin typeface="Times New Roman" panose="02020603050405020304" pitchFamily="18" charset="0"/>
              <a:cs typeface="Times New Roman" panose="02020603050405020304" pitchFamily="18" charset="0"/>
            </a:endParaRPr>
          </a:p>
          <a:p>
            <a:pPr>
              <a:lnSpc>
                <a:spcPts val="1500"/>
              </a:lnSpc>
            </a:pPr>
            <a:endParaRPr lang="zh-CN" altLang="en-US" sz="1100" dirty="0">
              <a:latin typeface="Times New Roman" panose="02020603050405020304" pitchFamily="18" charset="0"/>
              <a:cs typeface="Times New Roman" panose="02020603050405020304" pitchFamily="18" charset="0"/>
            </a:endParaRPr>
          </a:p>
        </p:txBody>
      </p:sp>
      <p:sp>
        <p:nvSpPr>
          <p:cNvPr id="68" name="文本框 67"/>
          <p:cNvSpPr txBox="1"/>
          <p:nvPr/>
        </p:nvSpPr>
        <p:spPr>
          <a:xfrm>
            <a:off x="5833605" y="3051954"/>
            <a:ext cx="2151778" cy="10926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000" b="0">
                <a:latin typeface="Times New Roman" panose="02020603050405020304" pitchFamily="18" charset="0"/>
                <a:cs typeface="Times New Roman" panose="02020603050405020304" pitchFamily="18" charset="0"/>
              </a:defRPr>
            </a:lvl1pPr>
          </a:lstStyle>
          <a:p>
            <a:r>
              <a:rPr lang="en-US" altLang="zh-CN" sz="1200" b="1" dirty="0">
                <a:solidFill>
                  <a:srgbClr val="0071BC"/>
                </a:solidFill>
              </a:rPr>
              <a:t>(3) </a:t>
            </a:r>
            <a:r>
              <a:rPr lang="en-US" altLang="zh-CN" sz="1200" dirty="0">
                <a:solidFill>
                  <a:schemeClr val="tx1"/>
                </a:solidFill>
              </a:rPr>
              <a:t>From 1981 to 2018, </a:t>
            </a:r>
            <a:r>
              <a:rPr lang="en-US" altLang="zh-CN" sz="1200" dirty="0"/>
              <a:t>the annual total NPP for different resolutions shown a positive trend (0.02 </a:t>
            </a:r>
            <a:r>
              <a:rPr lang="en-US" altLang="zh-CN" sz="1200" dirty="0" err="1"/>
              <a:t>Pg</a:t>
            </a:r>
            <a:r>
              <a:rPr lang="en-US" altLang="zh-CN" sz="1200" dirty="0"/>
              <a:t> C a</a:t>
            </a:r>
            <a:r>
              <a:rPr lang="en-US" altLang="zh-CN" sz="1200" baseline="30000" dirty="0"/>
              <a:t>-1</a:t>
            </a:r>
            <a:r>
              <a:rPr lang="en-US" altLang="zh-CN" sz="1200" dirty="0"/>
              <a:t>), and the annual total NPP increased with increasing resolution.</a:t>
            </a:r>
          </a:p>
        </p:txBody>
      </p:sp>
      <p:sp>
        <p:nvSpPr>
          <p:cNvPr id="9" name="矩形 8"/>
          <p:cNvSpPr/>
          <p:nvPr/>
        </p:nvSpPr>
        <p:spPr>
          <a:xfrm>
            <a:off x="-328954" y="5952038"/>
            <a:ext cx="6096000" cy="369332"/>
          </a:xfrm>
          <a:prstGeom prst="rect">
            <a:avLst/>
          </a:prstGeom>
        </p:spPr>
        <p:txBody>
          <a:bodyPr>
            <a:spAutoFit/>
          </a:bodyPr>
          <a:lstStyle/>
          <a:p>
            <a:r>
              <a:rPr lang="zh-CN" altLang="zh-CN" kern="100" dirty="0">
                <a:ea typeface="Times New Roman" panose="02020603050405020304" pitchFamily="18" charset="0"/>
              </a:rPr>
              <a:t> </a:t>
            </a:r>
            <a:endParaRPr lang="zh-CN" altLang="en-US" dirty="0"/>
          </a:p>
        </p:txBody>
      </p:sp>
      <p:sp>
        <p:nvSpPr>
          <p:cNvPr id="70" name="文本框 69"/>
          <p:cNvSpPr txBox="1"/>
          <p:nvPr/>
        </p:nvSpPr>
        <p:spPr>
          <a:xfrm>
            <a:off x="4432417" y="4714036"/>
            <a:ext cx="1321554" cy="1927579"/>
          </a:xfrm>
          <a:prstGeom prst="rect">
            <a:avLst/>
          </a:prstGeom>
          <a:noFill/>
        </p:spPr>
        <p:txBody>
          <a:bodyPr wrap="square" rtlCol="0">
            <a:spAutoFit/>
          </a:bodyPr>
          <a:lstStyle>
            <a:defPPr>
              <a:defRPr lang="zh-CN"/>
            </a:defPPr>
            <a:lvl1pPr algn="just">
              <a:lnSpc>
                <a:spcPts val="1200"/>
              </a:lnSpc>
              <a:defRPr sz="1000" b="1">
                <a:solidFill>
                  <a:schemeClr val="dk1"/>
                </a:solidFill>
                <a:latin typeface="Times New Roman" panose="02020603050405020304" pitchFamily="18" charset="0"/>
                <a:cs typeface="Times New Roman" panose="02020603050405020304" pitchFamily="18" charset="0"/>
              </a:defRPr>
            </a:lvl1pPr>
          </a:lstStyle>
          <a:p>
            <a:r>
              <a:rPr lang="en-US" altLang="zh-CN" sz="900" dirty="0"/>
              <a:t>Figure 2 </a:t>
            </a:r>
            <a:r>
              <a:rPr lang="en-US" altLang="zh-CN" sz="900" b="0" dirty="0"/>
              <a:t>Spatial patterns of (a) annual mean NPP (0.05°) minus annual mean NPP (0.25°), (b) annual mean NPP (0.25°) minus annual mean NPP (0.5°), (c) annual mean NPP (0.05°) minus annual mean NPP (0.5°), (d) density distribution of three-resolution NPP. </a:t>
            </a:r>
            <a:endParaRPr lang="zh-CN" altLang="en-US" sz="900" b="0" dirty="0"/>
          </a:p>
        </p:txBody>
      </p:sp>
      <p:sp>
        <p:nvSpPr>
          <p:cNvPr id="75" name="文本框 74"/>
          <p:cNvSpPr txBox="1"/>
          <p:nvPr/>
        </p:nvSpPr>
        <p:spPr>
          <a:xfrm>
            <a:off x="10331369" y="1315196"/>
            <a:ext cx="1787259" cy="3783419"/>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200" b="1">
                <a:latin typeface="Times New Roman" panose="02020603050405020304" pitchFamily="18" charset="0"/>
                <a:cs typeface="Times New Roman" panose="02020603050405020304" pitchFamily="18" charset="0"/>
              </a:defRPr>
            </a:lvl1pPr>
          </a:lstStyle>
          <a:p>
            <a:r>
              <a:rPr lang="en-US" altLang="zh-CN" dirty="0"/>
              <a:t>Conclusion</a:t>
            </a:r>
          </a:p>
          <a:p>
            <a:pPr>
              <a:spcBef>
                <a:spcPts val="500"/>
              </a:spcBef>
              <a:spcAft>
                <a:spcPts val="500"/>
              </a:spcAft>
            </a:pPr>
            <a:r>
              <a:rPr lang="en-US" altLang="zh-CN" b="0" dirty="0"/>
              <a:t>(ⅰ) The three-resolution NPP models was reliable (R</a:t>
            </a:r>
            <a:r>
              <a:rPr lang="en-US" altLang="zh-CN" b="0" baseline="30000" dirty="0"/>
              <a:t>2</a:t>
            </a:r>
            <a:r>
              <a:rPr lang="en-US" altLang="zh-CN" b="0" dirty="0"/>
              <a:t>: 0.55, 0.53, 0.54), resolution change had  little effect on model;</a:t>
            </a:r>
          </a:p>
          <a:p>
            <a:pPr>
              <a:spcBef>
                <a:spcPts val="500"/>
              </a:spcBef>
              <a:spcAft>
                <a:spcPts val="500"/>
              </a:spcAft>
            </a:pPr>
            <a:r>
              <a:rPr lang="en-US" altLang="zh-CN" b="0" dirty="0"/>
              <a:t>(ⅱ) The annual average total NPP were about 61, 63 and 67 </a:t>
            </a:r>
            <a:r>
              <a:rPr lang="en-US" altLang="zh-CN" b="0" dirty="0" err="1"/>
              <a:t>Pg</a:t>
            </a:r>
            <a:r>
              <a:rPr lang="en-US" altLang="zh-CN" b="0" dirty="0"/>
              <a:t> C for 0.05°, 0.25°, 0.5°, respectively. the total NPP showed a non-significant positive trend.</a:t>
            </a:r>
          </a:p>
          <a:p>
            <a:pPr>
              <a:spcBef>
                <a:spcPts val="500"/>
              </a:spcBef>
              <a:spcAft>
                <a:spcPts val="500"/>
              </a:spcAft>
            </a:pPr>
            <a:r>
              <a:rPr lang="en-US" altLang="zh-CN" b="0" dirty="0"/>
              <a:t>(ⅲ) The change in the resolution of the variables and the global NPP caused differences in the </a:t>
            </a:r>
            <a:r>
              <a:rPr lang="en-US" altLang="zh-CN" b="0" dirty="0" err="1"/>
              <a:t>spatio</a:t>
            </a:r>
            <a:r>
              <a:rPr lang="en-US" altLang="zh-CN" b="0" dirty="0"/>
              <a:t>-temporal  characteristics of the NPP database.</a:t>
            </a:r>
          </a:p>
        </p:txBody>
      </p:sp>
      <p:sp>
        <p:nvSpPr>
          <p:cNvPr id="66" name="文本框 65"/>
          <p:cNvSpPr txBox="1"/>
          <p:nvPr/>
        </p:nvSpPr>
        <p:spPr>
          <a:xfrm>
            <a:off x="2501406" y="1586005"/>
            <a:ext cx="3256629" cy="7591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000" b="0">
                <a:latin typeface="Times New Roman" panose="02020603050405020304" pitchFamily="18" charset="0"/>
                <a:cs typeface="Times New Roman" panose="02020603050405020304" pitchFamily="18" charset="0"/>
              </a:defRPr>
            </a:lvl1pPr>
          </a:lstStyle>
          <a:p>
            <a:r>
              <a:rPr lang="en-US" altLang="zh-CN" sz="1200" b="1" dirty="0">
                <a:solidFill>
                  <a:srgbClr val="0071BC"/>
                </a:solidFill>
              </a:rPr>
              <a:t>(1) </a:t>
            </a:r>
            <a:r>
              <a:rPr lang="en-US" altLang="zh-CN" sz="1200" kern="100" dirty="0">
                <a:ea typeface="Times New Roman" panose="02020603050405020304" pitchFamily="18" charset="0"/>
              </a:rPr>
              <a:t>Among the 0.05°, 0.25°, and 0.5° models, the model constructed with the 0.05° variable had the highest accuracy (R</a:t>
            </a:r>
            <a:r>
              <a:rPr lang="en-US" altLang="zh-CN" sz="1200" kern="100" baseline="30000" dirty="0">
                <a:ea typeface="Times New Roman" panose="02020603050405020304" pitchFamily="18" charset="0"/>
              </a:rPr>
              <a:t>2</a:t>
            </a:r>
            <a:r>
              <a:rPr lang="en-US" altLang="zh-CN" sz="1200" kern="100" dirty="0">
                <a:ea typeface="Times New Roman" panose="02020603050405020304" pitchFamily="18" charset="0"/>
              </a:rPr>
              <a:t> = 0.55; RMSE = 213), and the annual average total NPP estimate of 61 </a:t>
            </a:r>
            <a:r>
              <a:rPr lang="en-US" altLang="zh-CN" sz="1200" kern="100" dirty="0" err="1">
                <a:ea typeface="Times New Roman" panose="02020603050405020304" pitchFamily="18" charset="0"/>
              </a:rPr>
              <a:t>Pg</a:t>
            </a:r>
            <a:r>
              <a:rPr lang="en-US" altLang="zh-CN" sz="1200" kern="100" dirty="0">
                <a:ea typeface="Times New Roman" panose="02020603050405020304" pitchFamily="18" charset="0"/>
              </a:rPr>
              <a:t> C.</a:t>
            </a:r>
            <a:endParaRPr lang="en-US" altLang="zh-CN" sz="1200" dirty="0"/>
          </a:p>
        </p:txBody>
      </p:sp>
      <p:sp>
        <p:nvSpPr>
          <p:cNvPr id="74" name="文本框 73"/>
          <p:cNvSpPr txBox="1"/>
          <p:nvPr/>
        </p:nvSpPr>
        <p:spPr>
          <a:xfrm>
            <a:off x="2467495" y="2515946"/>
            <a:ext cx="3187736" cy="92589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000" b="0">
                <a:latin typeface="Times New Roman" panose="02020603050405020304" pitchFamily="18" charset="0"/>
                <a:cs typeface="Times New Roman" panose="02020603050405020304" pitchFamily="18" charset="0"/>
              </a:defRPr>
            </a:lvl1pPr>
          </a:lstStyle>
          <a:p>
            <a:r>
              <a:rPr lang="en-US" altLang="zh-CN" sz="1100" b="1" dirty="0">
                <a:solidFill>
                  <a:srgbClr val="0071BC"/>
                </a:solidFill>
              </a:rPr>
              <a:t>(2) </a:t>
            </a:r>
            <a:r>
              <a:rPr lang="en-US" altLang="zh-CN" sz="1200" kern="100" dirty="0">
                <a:ea typeface="宋体" panose="02010600030101010101" pitchFamily="2" charset="-122"/>
              </a:rPr>
              <a:t>Density plots shown some differences of different resolution NPP in the range of 300-1000 g C m</a:t>
            </a:r>
            <a:r>
              <a:rPr lang="en-US" altLang="zh-CN" sz="1200" kern="100" baseline="30000" dirty="0">
                <a:ea typeface="宋体" panose="02010600030101010101" pitchFamily="2" charset="-122"/>
              </a:rPr>
              <a:t>-2</a:t>
            </a:r>
            <a:r>
              <a:rPr lang="en-US" altLang="zh-CN" sz="1200" kern="100" dirty="0">
                <a:ea typeface="宋体" panose="02010600030101010101" pitchFamily="2" charset="-122"/>
              </a:rPr>
              <a:t> a</a:t>
            </a:r>
            <a:r>
              <a:rPr lang="en-US" altLang="zh-CN" sz="1200" kern="100" baseline="30000" dirty="0">
                <a:ea typeface="宋体" panose="02010600030101010101" pitchFamily="2" charset="-122"/>
              </a:rPr>
              <a:t>-1</a:t>
            </a:r>
            <a:r>
              <a:rPr lang="en-US" altLang="zh-CN" sz="1200" kern="100" dirty="0">
                <a:ea typeface="宋体" panose="02010600030101010101" pitchFamily="2" charset="-122"/>
              </a:rPr>
              <a:t>. the spatial difference value revealed that the largest difference distribution in Africa.</a:t>
            </a:r>
            <a:endParaRPr lang="zh-CN" altLang="en-US" sz="1200" dirty="0"/>
          </a:p>
        </p:txBody>
      </p:sp>
      <p:sp>
        <p:nvSpPr>
          <p:cNvPr id="81" name="文本框 80"/>
          <p:cNvSpPr txBox="1"/>
          <p:nvPr/>
        </p:nvSpPr>
        <p:spPr>
          <a:xfrm>
            <a:off x="35585" y="5557110"/>
            <a:ext cx="2345267" cy="1218317"/>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200" b="1">
                <a:latin typeface="Times New Roman" panose="02020603050405020304" pitchFamily="18" charset="0"/>
                <a:cs typeface="Times New Roman" panose="02020603050405020304" pitchFamily="18" charset="0"/>
              </a:defRPr>
            </a:lvl1pPr>
          </a:lstStyle>
          <a:p>
            <a:pPr>
              <a:lnSpc>
                <a:spcPts val="1000"/>
              </a:lnSpc>
            </a:pPr>
            <a:r>
              <a:rPr lang="en-US" altLang="zh-CN" dirty="0"/>
              <a:t>Corresponding author at: </a:t>
            </a:r>
          </a:p>
          <a:p>
            <a:pPr>
              <a:lnSpc>
                <a:spcPts val="1000"/>
              </a:lnSpc>
              <a:spcBef>
                <a:spcPts val="300"/>
              </a:spcBef>
            </a:pPr>
            <a:r>
              <a:rPr lang="en-US" altLang="zh-CN" sz="1000" b="0" dirty="0"/>
              <a:t>State Environmental Protection Key Laboratory of Synergetic Control and Joint Remediation for Soil &amp; Water Pollution, Chengdu University of Technology, Chengdu 610059, China</a:t>
            </a:r>
          </a:p>
          <a:p>
            <a:pPr>
              <a:lnSpc>
                <a:spcPts val="1000"/>
              </a:lnSpc>
              <a:spcBef>
                <a:spcPts val="300"/>
              </a:spcBef>
            </a:pPr>
            <a:r>
              <a:rPr lang="en-US" altLang="zh-CN" sz="1000" b="0" dirty="0"/>
              <a:t>E-mail address: lxtt2010@163.com (X. Tang)</a:t>
            </a:r>
          </a:p>
        </p:txBody>
      </p:sp>
      <p:sp>
        <p:nvSpPr>
          <p:cNvPr id="67" name="文本框 66"/>
          <p:cNvSpPr txBox="1"/>
          <p:nvPr/>
        </p:nvSpPr>
        <p:spPr>
          <a:xfrm>
            <a:off x="5954014" y="2561857"/>
            <a:ext cx="4154595" cy="388696"/>
          </a:xfrm>
          <a:prstGeom prst="rect">
            <a:avLst/>
          </a:prstGeom>
          <a:noFill/>
        </p:spPr>
        <p:txBody>
          <a:bodyPr wrap="square" rtlCol="0">
            <a:spAutoFit/>
          </a:bodyPr>
          <a:lstStyle>
            <a:defPPr>
              <a:defRPr lang="zh-CN"/>
            </a:defPPr>
            <a:lvl1pPr algn="just">
              <a:lnSpc>
                <a:spcPts val="1200"/>
              </a:lnSpc>
              <a:defRPr sz="1000" b="1">
                <a:solidFill>
                  <a:schemeClr val="dk1"/>
                </a:solidFill>
                <a:latin typeface="Times New Roman" panose="02020603050405020304" pitchFamily="18" charset="0"/>
                <a:cs typeface="Times New Roman" panose="02020603050405020304" pitchFamily="18" charset="0"/>
              </a:defRPr>
            </a:lvl1pPr>
          </a:lstStyle>
          <a:p>
            <a:r>
              <a:rPr lang="en-US" altLang="zh-CN" sz="900" dirty="0"/>
              <a:t>Figure 1 </a:t>
            </a:r>
            <a:r>
              <a:rPr lang="en-US" altLang="zh-CN" sz="900" b="0" dirty="0"/>
              <a:t>Accuracy evaluation results of the 0.05° model based on (a) 10-fold cross-validation, (b) leave-one-site cross-validation, (c) leave-one-year cross-validation. </a:t>
            </a:r>
            <a:endParaRPr lang="zh-CN" altLang="en-US" sz="900" b="0" dirty="0"/>
          </a:p>
        </p:txBody>
      </p:sp>
      <p:pic>
        <p:nvPicPr>
          <p:cNvPr id="39" name="图片 38">
            <a:extLst>
              <a:ext uri="{FF2B5EF4-FFF2-40B4-BE49-F238E27FC236}">
                <a16:creationId xmlns:a16="http://schemas.microsoft.com/office/drawing/2014/main" id="{DFFDEEEA-B764-4478-8428-582529FB55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71495" y="1359353"/>
            <a:ext cx="4098666" cy="1225473"/>
          </a:xfrm>
          <a:prstGeom prst="rect">
            <a:avLst/>
          </a:prstGeom>
        </p:spPr>
      </p:pic>
      <p:cxnSp>
        <p:nvCxnSpPr>
          <p:cNvPr id="62" name="直接连接符 61">
            <a:extLst>
              <a:ext uri="{FF2B5EF4-FFF2-40B4-BE49-F238E27FC236}">
                <a16:creationId xmlns:a16="http://schemas.microsoft.com/office/drawing/2014/main" id="{488F5858-9C39-4C4D-A663-15E88EA3D26F}"/>
              </a:ext>
            </a:extLst>
          </p:cNvPr>
          <p:cNvCxnSpPr>
            <a:cxnSpLocks/>
          </p:cNvCxnSpPr>
          <p:nvPr/>
        </p:nvCxnSpPr>
        <p:spPr>
          <a:xfrm>
            <a:off x="2438006" y="2470596"/>
            <a:ext cx="3372701" cy="0"/>
          </a:xfrm>
          <a:prstGeom prst="line">
            <a:avLst/>
          </a:prstGeom>
          <a:ln w="19050">
            <a:solidFill>
              <a:srgbClr val="0071BC"/>
            </a:solidFill>
            <a:prstDash val="dash"/>
          </a:ln>
        </p:spPr>
        <p:style>
          <a:lnRef idx="1">
            <a:schemeClr val="accent1"/>
          </a:lnRef>
          <a:fillRef idx="0">
            <a:schemeClr val="accent1"/>
          </a:fillRef>
          <a:effectRef idx="0">
            <a:schemeClr val="accent1"/>
          </a:effectRef>
          <a:fontRef idx="minor">
            <a:schemeClr val="tx1"/>
          </a:fontRef>
        </p:style>
      </p:cxnSp>
      <p:pic>
        <p:nvPicPr>
          <p:cNvPr id="48" name="图片 47">
            <a:extLst>
              <a:ext uri="{FF2B5EF4-FFF2-40B4-BE49-F238E27FC236}">
                <a16:creationId xmlns:a16="http://schemas.microsoft.com/office/drawing/2014/main" id="{16FFB216-8E03-4B90-97BD-ACF402AAD5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34401" y="3475727"/>
            <a:ext cx="1118525" cy="1118525"/>
          </a:xfrm>
          <a:prstGeom prst="rect">
            <a:avLst/>
          </a:prstGeom>
        </p:spPr>
      </p:pic>
      <p:pic>
        <p:nvPicPr>
          <p:cNvPr id="65" name="图片 64">
            <a:extLst>
              <a:ext uri="{FF2B5EF4-FFF2-40B4-BE49-F238E27FC236}">
                <a16:creationId xmlns:a16="http://schemas.microsoft.com/office/drawing/2014/main" id="{D852548B-7688-45DE-A763-F4EB6FA4F54E}"/>
              </a:ext>
            </a:extLst>
          </p:cNvPr>
          <p:cNvPicPr>
            <a:picLocks noChangeAspect="1"/>
          </p:cNvPicPr>
          <p:nvPr/>
        </p:nvPicPr>
        <p:blipFill rotWithShape="1">
          <a:blip r:embed="rId6">
            <a:extLst>
              <a:ext uri="{28A0092B-C50C-407E-A947-70E740481C1C}">
                <a14:useLocalDpi xmlns:a14="http://schemas.microsoft.com/office/drawing/2010/main"/>
              </a:ext>
            </a:extLst>
          </a:blip>
          <a:srcRect l="20394" r="17535"/>
          <a:stretch/>
        </p:blipFill>
        <p:spPr>
          <a:xfrm>
            <a:off x="2495910" y="3512589"/>
            <a:ext cx="2017929" cy="3251002"/>
          </a:xfrm>
          <a:prstGeom prst="rect">
            <a:avLst/>
          </a:prstGeom>
        </p:spPr>
      </p:pic>
      <p:sp>
        <p:nvSpPr>
          <p:cNvPr id="76" name="文本框 75">
            <a:extLst>
              <a:ext uri="{FF2B5EF4-FFF2-40B4-BE49-F238E27FC236}">
                <a16:creationId xmlns:a16="http://schemas.microsoft.com/office/drawing/2014/main" id="{D11C45AF-9AD4-411F-B5A8-B663954C3609}"/>
              </a:ext>
            </a:extLst>
          </p:cNvPr>
          <p:cNvSpPr txBox="1"/>
          <p:nvPr/>
        </p:nvSpPr>
        <p:spPr>
          <a:xfrm>
            <a:off x="5198230" y="3572487"/>
            <a:ext cx="700082" cy="153888"/>
          </a:xfrm>
          <a:prstGeom prst="rect">
            <a:avLst/>
          </a:prstGeom>
          <a:noFill/>
        </p:spPr>
        <p:txBody>
          <a:bodyPr wrap="square" rtlCol="0">
            <a:spAutoFit/>
          </a:bodyPr>
          <a:lstStyle/>
          <a:p>
            <a:pPr algn="ctr"/>
            <a:r>
              <a:rPr lang="en-US" altLang="zh-CN" sz="400" dirty="0">
                <a:latin typeface="Arial" panose="020B0604020202020204" pitchFamily="34" charset="0"/>
                <a:cs typeface="Arial" panose="020B0604020202020204" pitchFamily="34" charset="0"/>
              </a:rPr>
              <a:t>(d)</a:t>
            </a:r>
            <a:endParaRPr lang="zh-CN" altLang="en-US" sz="400" dirty="0">
              <a:latin typeface="Arial" panose="020B0604020202020204" pitchFamily="34" charset="0"/>
              <a:cs typeface="Arial" panose="020B0604020202020204" pitchFamily="34" charset="0"/>
            </a:endParaRPr>
          </a:p>
        </p:txBody>
      </p:sp>
      <p:pic>
        <p:nvPicPr>
          <p:cNvPr id="101" name="图片 100">
            <a:extLst>
              <a:ext uri="{FF2B5EF4-FFF2-40B4-BE49-F238E27FC236}">
                <a16:creationId xmlns:a16="http://schemas.microsoft.com/office/drawing/2014/main" id="{E6040131-96D2-426C-A9A5-AF76E6AB26D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56698" y="4824682"/>
            <a:ext cx="3846258" cy="1905009"/>
          </a:xfrm>
          <a:prstGeom prst="rect">
            <a:avLst/>
          </a:prstGeom>
        </p:spPr>
      </p:pic>
      <p:cxnSp>
        <p:nvCxnSpPr>
          <p:cNvPr id="102" name="直接连接符 101">
            <a:extLst>
              <a:ext uri="{FF2B5EF4-FFF2-40B4-BE49-F238E27FC236}">
                <a16:creationId xmlns:a16="http://schemas.microsoft.com/office/drawing/2014/main" id="{96CAEDA7-F720-4AF9-B849-4B699C4867FC}"/>
              </a:ext>
            </a:extLst>
          </p:cNvPr>
          <p:cNvCxnSpPr>
            <a:cxnSpLocks/>
          </p:cNvCxnSpPr>
          <p:nvPr/>
        </p:nvCxnSpPr>
        <p:spPr>
          <a:xfrm>
            <a:off x="5844179" y="4788596"/>
            <a:ext cx="4440474" cy="0"/>
          </a:xfrm>
          <a:prstGeom prst="line">
            <a:avLst/>
          </a:prstGeom>
          <a:ln w="19050">
            <a:solidFill>
              <a:srgbClr val="0071BC"/>
            </a:solidFill>
            <a:prstDash val="dash"/>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63287DA0-004B-48AA-A2F2-EBE399C91BC4}"/>
              </a:ext>
            </a:extLst>
          </p:cNvPr>
          <p:cNvSpPr txBox="1"/>
          <p:nvPr/>
        </p:nvSpPr>
        <p:spPr>
          <a:xfrm>
            <a:off x="7907566" y="6076125"/>
            <a:ext cx="2107247" cy="707886"/>
          </a:xfrm>
          <a:prstGeom prst="rect">
            <a:avLst/>
          </a:prstGeom>
          <a:noFill/>
        </p:spPr>
        <p:txBody>
          <a:bodyPr wrap="square" rtlCol="0">
            <a:spAutoFit/>
          </a:bodyPr>
          <a:lstStyle>
            <a:defPPr>
              <a:defRPr lang="zh-CN"/>
            </a:defPPr>
            <a:lvl1pPr algn="just">
              <a:lnSpc>
                <a:spcPts val="1200"/>
              </a:lnSpc>
              <a:defRPr sz="1000" b="1">
                <a:solidFill>
                  <a:schemeClr val="dk1"/>
                </a:solidFill>
                <a:latin typeface="Times New Roman" panose="02020603050405020304" pitchFamily="18" charset="0"/>
                <a:cs typeface="Times New Roman" panose="02020603050405020304" pitchFamily="18" charset="0"/>
              </a:defRPr>
            </a:lvl1pPr>
          </a:lstStyle>
          <a:p>
            <a:r>
              <a:rPr lang="en-US" altLang="zh-CN" sz="900" dirty="0"/>
              <a:t>Figure 4 </a:t>
            </a:r>
            <a:r>
              <a:rPr lang="en-US" altLang="zh-CN" sz="900" b="0" dirty="0"/>
              <a:t>Spatial Patterns of NPP significant change for (a) 0.05°, (b) 0.25°, and (c) 0.5°; The fan chart is the percentage of change types.</a:t>
            </a:r>
            <a:endParaRPr lang="zh-CN" altLang="en-US" sz="900" b="0" dirty="0"/>
          </a:p>
        </p:txBody>
      </p:sp>
      <p:pic>
        <p:nvPicPr>
          <p:cNvPr id="73" name="图片 72">
            <a:extLst>
              <a:ext uri="{FF2B5EF4-FFF2-40B4-BE49-F238E27FC236}">
                <a16:creationId xmlns:a16="http://schemas.microsoft.com/office/drawing/2014/main" id="{111A86CA-801A-4A98-9791-230E531504A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81588" y="2945857"/>
            <a:ext cx="2240486" cy="1804836"/>
          </a:xfrm>
          <a:prstGeom prst="rect">
            <a:avLst/>
          </a:prstGeom>
        </p:spPr>
      </p:pic>
      <p:sp>
        <p:nvSpPr>
          <p:cNvPr id="99" name="文本框 98">
            <a:extLst>
              <a:ext uri="{FF2B5EF4-FFF2-40B4-BE49-F238E27FC236}">
                <a16:creationId xmlns:a16="http://schemas.microsoft.com/office/drawing/2014/main" id="{88C25A3B-09DE-4C0C-B83E-09844578143E}"/>
              </a:ext>
            </a:extLst>
          </p:cNvPr>
          <p:cNvSpPr txBox="1"/>
          <p:nvPr/>
        </p:nvSpPr>
        <p:spPr>
          <a:xfrm>
            <a:off x="5810707" y="4154713"/>
            <a:ext cx="2151777" cy="553998"/>
          </a:xfrm>
          <a:prstGeom prst="rect">
            <a:avLst/>
          </a:prstGeom>
          <a:noFill/>
        </p:spPr>
        <p:txBody>
          <a:bodyPr wrap="square" rtlCol="0">
            <a:spAutoFit/>
          </a:bodyPr>
          <a:lstStyle>
            <a:defPPr>
              <a:defRPr lang="zh-CN"/>
            </a:defPPr>
            <a:lvl1pPr algn="just">
              <a:lnSpc>
                <a:spcPts val="1200"/>
              </a:lnSpc>
              <a:defRPr sz="1000" b="1">
                <a:solidFill>
                  <a:schemeClr val="dk1"/>
                </a:solidFill>
                <a:latin typeface="Times New Roman" panose="02020603050405020304" pitchFamily="18" charset="0"/>
                <a:cs typeface="Times New Roman" panose="02020603050405020304" pitchFamily="18" charset="0"/>
              </a:defRPr>
            </a:lvl1pPr>
          </a:lstStyle>
          <a:p>
            <a:r>
              <a:rPr lang="en-US" altLang="zh-CN" sz="900" dirty="0"/>
              <a:t>Figure 3 </a:t>
            </a:r>
            <a:r>
              <a:rPr lang="en-US" altLang="zh-CN" sz="900" b="0" dirty="0"/>
              <a:t>Mann-Kendall (MK) trends in total annual NPP for (a) 0.05°, (b) 0.25°, and (c) 0.5°. </a:t>
            </a:r>
            <a:endParaRPr lang="zh-CN" altLang="en-US" sz="900" b="0" dirty="0"/>
          </a:p>
        </p:txBody>
      </p:sp>
      <p:cxnSp>
        <p:nvCxnSpPr>
          <p:cNvPr id="63" name="直接连接符 62">
            <a:extLst>
              <a:ext uri="{FF2B5EF4-FFF2-40B4-BE49-F238E27FC236}">
                <a16:creationId xmlns:a16="http://schemas.microsoft.com/office/drawing/2014/main" id="{D4885F47-8DE9-417D-9C64-6461BCA3E104}"/>
              </a:ext>
            </a:extLst>
          </p:cNvPr>
          <p:cNvCxnSpPr>
            <a:cxnSpLocks/>
          </p:cNvCxnSpPr>
          <p:nvPr/>
        </p:nvCxnSpPr>
        <p:spPr>
          <a:xfrm>
            <a:off x="5811121" y="2486504"/>
            <a:ext cx="0" cy="4297507"/>
          </a:xfrm>
          <a:prstGeom prst="line">
            <a:avLst/>
          </a:prstGeom>
          <a:ln w="19050">
            <a:solidFill>
              <a:srgbClr val="0071BC"/>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5829872" y="2944123"/>
            <a:ext cx="4395216" cy="21156"/>
          </a:xfrm>
          <a:prstGeom prst="line">
            <a:avLst/>
          </a:prstGeom>
          <a:ln w="19050">
            <a:solidFill>
              <a:srgbClr val="0071BC"/>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8030E885-2C28-4BC2-AEEC-51BD00BD5252}"/>
              </a:ext>
            </a:extLst>
          </p:cNvPr>
          <p:cNvSpPr txBox="1"/>
          <p:nvPr/>
        </p:nvSpPr>
        <p:spPr>
          <a:xfrm>
            <a:off x="10331369" y="5146466"/>
            <a:ext cx="1787259" cy="1623551"/>
          </a:xfrm>
          <a:prstGeom prst="roundRect">
            <a:avLst>
              <a:gd name="adj" fmla="val 406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just">
              <a:lnSpc>
                <a:spcPts val="1300"/>
              </a:lnSpc>
              <a:defRPr sz="1200" b="1">
                <a:latin typeface="Times New Roman" panose="02020603050405020304" pitchFamily="18" charset="0"/>
                <a:cs typeface="Times New Roman" panose="02020603050405020304" pitchFamily="18" charset="0"/>
              </a:defRPr>
            </a:lvl1pPr>
          </a:lstStyle>
          <a:p>
            <a:r>
              <a:rPr lang="en-US" altLang="zh-CN" dirty="0">
                <a:solidFill>
                  <a:srgbClr val="0071BC"/>
                </a:solidFill>
              </a:rPr>
              <a:t>(4) </a:t>
            </a:r>
            <a:r>
              <a:rPr lang="en-US" altLang="zh-CN" b="0" dirty="0"/>
              <a:t>The percentage of significant changes was approximately the same for different</a:t>
            </a:r>
            <a:r>
              <a:rPr lang="en-US" altLang="zh-CN" b="0" dirty="0">
                <a:solidFill>
                  <a:srgbClr val="0071BC"/>
                </a:solidFill>
              </a:rPr>
              <a:t> </a:t>
            </a:r>
            <a:r>
              <a:rPr lang="en-US" altLang="zh-CN" b="0" dirty="0"/>
              <a:t>resolution NPP data, but the significant change regions were not consistent at different resolutions.</a:t>
            </a:r>
          </a:p>
        </p:txBody>
      </p:sp>
      <p:sp>
        <p:nvSpPr>
          <p:cNvPr id="11" name="文本框 10"/>
          <p:cNvSpPr txBox="1"/>
          <p:nvPr/>
        </p:nvSpPr>
        <p:spPr>
          <a:xfrm>
            <a:off x="1653043" y="686702"/>
            <a:ext cx="9027429" cy="600164"/>
          </a:xfrm>
          <a:prstGeom prst="rect">
            <a:avLst/>
          </a:prstGeom>
          <a:noFill/>
        </p:spPr>
        <p:txBody>
          <a:bodyPr wrap="square" rtlCol="0">
            <a:spAutoFit/>
          </a:bodyPr>
          <a:lstStyle/>
          <a:p>
            <a:pPr algn="ctr"/>
            <a:r>
              <a:rPr lang="en-US" altLang="zh-CN" sz="900" dirty="0">
                <a:solidFill>
                  <a:schemeClr val="bg1"/>
                </a:solidFill>
                <a:latin typeface="Times New Roman" panose="02020603050405020304" pitchFamily="18" charset="0"/>
                <a:cs typeface="Times New Roman" panose="02020603050405020304" pitchFamily="18" charset="0"/>
              </a:rPr>
              <a:t>1 College of Earth Science, Chengdu University of Technology, Chengdu, China</a:t>
            </a:r>
          </a:p>
          <a:p>
            <a:pPr algn="ctr"/>
            <a:endParaRPr lang="en-US" altLang="zh-CN" sz="300" dirty="0">
              <a:solidFill>
                <a:schemeClr val="bg1"/>
              </a:solidFill>
              <a:latin typeface="Times New Roman" panose="02020603050405020304" pitchFamily="18" charset="0"/>
              <a:cs typeface="Times New Roman" panose="02020603050405020304" pitchFamily="18" charset="0"/>
            </a:endParaRPr>
          </a:p>
          <a:p>
            <a:pPr algn="ctr"/>
            <a:r>
              <a:rPr lang="en-US" altLang="zh-CN" sz="900" dirty="0">
                <a:solidFill>
                  <a:schemeClr val="bg1"/>
                </a:solidFill>
                <a:latin typeface="Times New Roman" panose="02020603050405020304" pitchFamily="18" charset="0"/>
                <a:cs typeface="Times New Roman" panose="02020603050405020304" pitchFamily="18" charset="0"/>
              </a:rPr>
              <a:t>2 College of Ecology and Environment, Chengdu University of Technology,   Chengdu, China</a:t>
            </a:r>
          </a:p>
          <a:p>
            <a:pPr algn="ctr"/>
            <a:endParaRPr lang="en-US" altLang="zh-CN" sz="300" dirty="0">
              <a:solidFill>
                <a:schemeClr val="bg1"/>
              </a:solidFill>
              <a:latin typeface="Times New Roman" panose="02020603050405020304" pitchFamily="18" charset="0"/>
              <a:cs typeface="Times New Roman" panose="02020603050405020304" pitchFamily="18" charset="0"/>
            </a:endParaRPr>
          </a:p>
          <a:p>
            <a:pPr algn="ctr"/>
            <a:r>
              <a:rPr lang="en-US" altLang="zh-CN" sz="900" dirty="0">
                <a:solidFill>
                  <a:schemeClr val="bg1"/>
                </a:solidFill>
                <a:latin typeface="Times New Roman" panose="02020603050405020304" pitchFamily="18" charset="0"/>
                <a:cs typeface="Times New Roman" panose="02020603050405020304" pitchFamily="18" charset="0"/>
              </a:rPr>
              <a:t>3 State Environmental Protection Key Laboratory of Synergetic Control and Joint Remediation for Soil &amp; Water Pollution, Chengdu University of Technology, Chengdu , China</a:t>
            </a:r>
            <a:endParaRPr lang="zh-CN" altLang="en-US" sz="900" dirty="0">
              <a:solidFill>
                <a:schemeClr val="bg1"/>
              </a:solidFill>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072B53CA-9C69-4799-864B-5BEAF7DDC2AC}"/>
              </a:ext>
            </a:extLst>
          </p:cNvPr>
          <p:cNvPicPr>
            <a:picLocks noChangeAspect="1"/>
          </p:cNvPicPr>
          <p:nvPr/>
        </p:nvPicPr>
        <p:blipFill>
          <a:blip r:embed="rId9">
            <a:lum bright="70000" contrast="-70000"/>
          </a:blip>
          <a:stretch>
            <a:fillRect/>
          </a:stretch>
        </p:blipFill>
        <p:spPr>
          <a:xfrm>
            <a:off x="10611133" y="-26956"/>
            <a:ext cx="1369109" cy="1369109"/>
          </a:xfrm>
          <a:prstGeom prst="rect">
            <a:avLst/>
          </a:prstGeom>
          <a:noFill/>
        </p:spPr>
      </p:pic>
    </p:spTree>
    <p:extLst>
      <p:ext uri="{BB962C8B-B14F-4D97-AF65-F5344CB8AC3E}">
        <p14:creationId xmlns:p14="http://schemas.microsoft.com/office/powerpoint/2010/main" val="18546525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3172</TotalTime>
  <Words>643</Words>
  <Application>Microsoft Office PowerPoint</Application>
  <PresentationFormat>宽屏</PresentationFormat>
  <Paragraphs>58</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等线 Light</vt:lpstr>
      <vt:lpstr>宋体</vt:lpstr>
      <vt:lpstr>Arial</vt:lpstr>
      <vt:lpstr>Times New Roman</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swluo</dc:creator>
  <cp:lastModifiedBy>byzszz2012</cp:lastModifiedBy>
  <cp:revision>149</cp:revision>
  <dcterms:created xsi:type="dcterms:W3CDTF">2021-04-23T03:24:03Z</dcterms:created>
  <dcterms:modified xsi:type="dcterms:W3CDTF">2022-05-21T13:38:08Z</dcterms:modified>
</cp:coreProperties>
</file>