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8" r:id="rId2"/>
    <p:sldId id="265" r:id="rId3"/>
    <p:sldId id="260" r:id="rId4"/>
    <p:sldId id="257" r:id="rId5"/>
    <p:sldId id="262" r:id="rId6"/>
    <p:sldId id="256" r:id="rId7"/>
    <p:sldId id="266" r:id="rId8"/>
    <p:sldId id="267"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E6F"/>
    <a:srgbClr val="1D8F48"/>
    <a:srgbClr val="525252"/>
    <a:srgbClr val="C00000"/>
    <a:srgbClr val="15A77A"/>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964"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baza%20danych-wyniki%20THg_24.01.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baza%20danych-wyniki%20THg_MeHg%20(version%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baza%20danych-wyniki%20THg_MeHg%20(version%2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'tabela zbiorcza'!$J$10</c:f>
              <c:strCache>
                <c:ptCount val="1"/>
                <c:pt idx="0">
                  <c:v>stężenie THg</c:v>
                </c:pt>
              </c:strCache>
            </c:strRef>
          </c:tx>
          <c:spPr>
            <a:solidFill>
              <a:srgbClr val="15A77A"/>
            </a:solidFill>
            <a:ln>
              <a:noFill/>
            </a:ln>
            <a:effectLst/>
          </c:spPr>
          <c:invertIfNegative val="0"/>
          <c:dLbls>
            <c:dLbl>
              <c:idx val="0"/>
              <c:tx>
                <c:rich>
                  <a:bodyPr/>
                  <a:lstStyle/>
                  <a:p>
                    <a:r>
                      <a:rPr lang="en-US"/>
                      <a:t>12,6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482-4D2D-AA85-BF6BBB48E79D}"/>
                </c:ext>
              </c:extLst>
            </c:dLbl>
            <c:dLbl>
              <c:idx val="1"/>
              <c:tx>
                <c:rich>
                  <a:bodyPr/>
                  <a:lstStyle/>
                  <a:p>
                    <a:r>
                      <a:rPr lang="en-US"/>
                      <a:t>22,5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482-4D2D-AA85-BF6BBB48E79D}"/>
                </c:ext>
              </c:extLst>
            </c:dLbl>
            <c:dLbl>
              <c:idx val="2"/>
              <c:tx>
                <c:rich>
                  <a:bodyPr/>
                  <a:lstStyle/>
                  <a:p>
                    <a:r>
                      <a:rPr lang="en-US"/>
                      <a:t>88,3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482-4D2D-AA85-BF6BBB48E7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'tabela zbiorcza'!$I$11:$I$13</c:f>
              <c:strCache>
                <c:ptCount val="3"/>
                <c:pt idx="0">
                  <c:v>Nacella concinna</c:v>
                </c:pt>
                <c:pt idx="1">
                  <c:v>Sterechinus neumayeri</c:v>
                </c:pt>
                <c:pt idx="2">
                  <c:v>Odontaster validus</c:v>
                </c:pt>
              </c:strCache>
            </c:strRef>
          </c:cat>
          <c:val>
            <c:numRef>
              <c:f>'tabela zbiorcza'!$J$11:$J$13</c:f>
              <c:numCache>
                <c:formatCode>General</c:formatCode>
                <c:ptCount val="3"/>
                <c:pt idx="0">
                  <c:v>12.62</c:v>
                </c:pt>
                <c:pt idx="1">
                  <c:v>22.51</c:v>
                </c:pt>
                <c:pt idx="2">
                  <c:v>88.25</c:v>
                </c:pt>
              </c:numCache>
            </c:numRef>
          </c:val>
          <c:extLst>
            <c:ext xmlns:c16="http://schemas.microsoft.com/office/drawing/2014/chart" uri="{C3380CC4-5D6E-409C-BE32-E72D297353CC}">
              <c16:uniqueId val="{00000003-6482-4D2D-AA85-BF6BBB48E79D}"/>
            </c:ext>
          </c:extLst>
        </c:ser>
        <c:dLbls>
          <c:showLegendKey val="0"/>
          <c:showVal val="0"/>
          <c:showCatName val="0"/>
          <c:showSerName val="0"/>
          <c:showPercent val="0"/>
          <c:showBubbleSize val="0"/>
        </c:dLbls>
        <c:gapWidth val="219"/>
        <c:overlap val="-27"/>
        <c:axId val="1750497568"/>
        <c:axId val="1750508992"/>
      </c:barChart>
      <c:catAx>
        <c:axId val="1750497568"/>
        <c:scaling>
          <c:orientation val="minMax"/>
        </c:scaling>
        <c:delete val="1"/>
        <c:axPos val="b"/>
        <c:numFmt formatCode="General" sourceLinked="1"/>
        <c:majorTickMark val="none"/>
        <c:minorTickMark val="none"/>
        <c:tickLblPos val="nextTo"/>
        <c:crossAx val="1750508992"/>
        <c:crosses val="autoZero"/>
        <c:auto val="1"/>
        <c:lblAlgn val="ctr"/>
        <c:lblOffset val="100"/>
        <c:noMultiLvlLbl val="0"/>
      </c:catAx>
      <c:valAx>
        <c:axId val="1750508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pl-PL" sz="1600" dirty="0" err="1">
                    <a:solidFill>
                      <a:schemeClr val="tx1"/>
                    </a:solidFill>
                    <a:latin typeface="Times New Roman" panose="02020603050405020304" pitchFamily="18" charset="0"/>
                    <a:cs typeface="Times New Roman" panose="02020603050405020304" pitchFamily="18" charset="0"/>
                  </a:rPr>
                  <a:t>THg</a:t>
                </a:r>
                <a:r>
                  <a:rPr lang="pl-PL" sz="1600" dirty="0">
                    <a:solidFill>
                      <a:schemeClr val="tx1"/>
                    </a:solidFill>
                    <a:latin typeface="Times New Roman" panose="02020603050405020304" pitchFamily="18" charset="0"/>
                    <a:cs typeface="Times New Roman" panose="02020603050405020304" pitchFamily="18" charset="0"/>
                  </a:rPr>
                  <a:t> [</a:t>
                </a:r>
                <a:r>
                  <a:rPr lang="pl-PL" sz="1600" dirty="0" err="1">
                    <a:solidFill>
                      <a:schemeClr val="tx1"/>
                    </a:solidFill>
                    <a:latin typeface="Times New Roman" panose="02020603050405020304" pitchFamily="18" charset="0"/>
                    <a:cs typeface="Times New Roman" panose="02020603050405020304" pitchFamily="18" charset="0"/>
                  </a:rPr>
                  <a:t>ng</a:t>
                </a:r>
                <a:r>
                  <a:rPr lang="pl-PL" sz="1600" dirty="0">
                    <a:solidFill>
                      <a:schemeClr val="tx1"/>
                    </a:solidFill>
                    <a:latin typeface="Times New Roman" panose="02020603050405020304" pitchFamily="18" charset="0"/>
                    <a:cs typeface="Times New Roman" panose="02020603050405020304" pitchFamily="18" charset="0"/>
                  </a:rPr>
                  <a:t>/g]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crossAx val="17504975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'THg-%'!$M$1</c:f>
              <c:strCache>
                <c:ptCount val="1"/>
                <c:pt idx="0">
                  <c:v>hard tissue</c:v>
                </c:pt>
              </c:strCache>
            </c:strRef>
          </c:tx>
          <c:spPr>
            <a:solidFill>
              <a:srgbClr val="4D23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'THg-%'!$L$2:$L$4</c:f>
              <c:strCache>
                <c:ptCount val="3"/>
                <c:pt idx="0">
                  <c:v>czaszołek</c:v>
                </c:pt>
                <c:pt idx="1">
                  <c:v>jeżowiec</c:v>
                </c:pt>
                <c:pt idx="2">
                  <c:v>rozgwiazda</c:v>
                </c:pt>
              </c:strCache>
            </c:strRef>
          </c:cat>
          <c:val>
            <c:numRef>
              <c:f>'THg-%'!$M$2:$M$4</c:f>
              <c:numCache>
                <c:formatCode>0.0%</c:formatCode>
                <c:ptCount val="3"/>
                <c:pt idx="0">
                  <c:v>4.4381547894277326E-2</c:v>
                </c:pt>
                <c:pt idx="1">
                  <c:v>0.40398583694457019</c:v>
                </c:pt>
                <c:pt idx="2">
                  <c:v>0.25136499758687558</c:v>
                </c:pt>
              </c:numCache>
            </c:numRef>
          </c:val>
          <c:extLst>
            <c:ext xmlns:c16="http://schemas.microsoft.com/office/drawing/2014/chart" uri="{C3380CC4-5D6E-409C-BE32-E72D297353CC}">
              <c16:uniqueId val="{00000000-330A-4211-BCD1-507FA2661A50}"/>
            </c:ext>
          </c:extLst>
        </c:ser>
        <c:ser>
          <c:idx val="1"/>
          <c:order val="1"/>
          <c:tx>
            <c:strRef>
              <c:f>'THg-%'!$N$1</c:f>
              <c:strCache>
                <c:ptCount val="1"/>
                <c:pt idx="0">
                  <c:v>soft tissue</c:v>
                </c:pt>
              </c:strCache>
            </c:strRef>
          </c:tx>
          <c:spPr>
            <a:solidFill>
              <a:srgbClr val="FFD4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'THg-%'!$L$2:$L$4</c:f>
              <c:strCache>
                <c:ptCount val="3"/>
                <c:pt idx="0">
                  <c:v>czaszołek</c:v>
                </c:pt>
                <c:pt idx="1">
                  <c:v>jeżowiec</c:v>
                </c:pt>
                <c:pt idx="2">
                  <c:v>rozgwiazda</c:v>
                </c:pt>
              </c:strCache>
            </c:strRef>
          </c:cat>
          <c:val>
            <c:numRef>
              <c:f>'THg-%'!$N$2:$N$4</c:f>
              <c:numCache>
                <c:formatCode>0.0%</c:formatCode>
                <c:ptCount val="3"/>
                <c:pt idx="0">
                  <c:v>0.9556184521057226</c:v>
                </c:pt>
                <c:pt idx="1">
                  <c:v>0.59601416305542976</c:v>
                </c:pt>
                <c:pt idx="2">
                  <c:v>0.74863500241312442</c:v>
                </c:pt>
              </c:numCache>
            </c:numRef>
          </c:val>
          <c:extLst>
            <c:ext xmlns:c16="http://schemas.microsoft.com/office/drawing/2014/chart" uri="{C3380CC4-5D6E-409C-BE32-E72D297353CC}">
              <c16:uniqueId val="{00000001-330A-4211-BCD1-507FA2661A50}"/>
            </c:ext>
          </c:extLst>
        </c:ser>
        <c:dLbls>
          <c:dLblPos val="ctr"/>
          <c:showLegendKey val="0"/>
          <c:showVal val="1"/>
          <c:showCatName val="0"/>
          <c:showSerName val="0"/>
          <c:showPercent val="0"/>
          <c:showBubbleSize val="0"/>
        </c:dLbls>
        <c:gapWidth val="150"/>
        <c:overlap val="100"/>
        <c:axId val="1897699184"/>
        <c:axId val="1897702512"/>
      </c:barChart>
      <c:catAx>
        <c:axId val="1897699184"/>
        <c:scaling>
          <c:orientation val="minMax"/>
        </c:scaling>
        <c:delete val="1"/>
        <c:axPos val="b"/>
        <c:numFmt formatCode="General" sourceLinked="1"/>
        <c:majorTickMark val="none"/>
        <c:minorTickMark val="none"/>
        <c:tickLblPos val="nextTo"/>
        <c:crossAx val="1897702512"/>
        <c:crosses val="autoZero"/>
        <c:auto val="1"/>
        <c:lblAlgn val="ctr"/>
        <c:lblOffset val="100"/>
        <c:noMultiLvlLbl val="0"/>
      </c:catAx>
      <c:valAx>
        <c:axId val="18977025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897699184"/>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8178934959896584E-2"/>
          <c:y val="0.10493074900478626"/>
          <c:w val="0.86764022001613728"/>
          <c:h val="0.71585331519673445"/>
        </c:manualLayout>
      </c:layout>
      <c:barChart>
        <c:barDir val="col"/>
        <c:grouping val="stacked"/>
        <c:varyColors val="0"/>
        <c:ser>
          <c:idx val="0"/>
          <c:order val="0"/>
          <c:tx>
            <c:v>InHg</c:v>
          </c:tx>
          <c:spPr>
            <a:solidFill>
              <a:srgbClr val="233E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C000"/>
                    </a:solidFill>
                    <a:latin typeface="Times New Roman" panose="02020603050405020304" pitchFamily="18" charset="0"/>
                    <a:ea typeface="+mn-ea"/>
                    <a:cs typeface="Times New Roman" panose="02020603050405020304" pitchFamily="18"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czaszołki!$X$18:$X$23</c:f>
              <c:strCache>
                <c:ptCount val="6"/>
                <c:pt idx="0">
                  <c:v>hard tissue</c:v>
                </c:pt>
                <c:pt idx="1">
                  <c:v>soft tissue</c:v>
                </c:pt>
                <c:pt idx="2">
                  <c:v>hard tissue</c:v>
                </c:pt>
                <c:pt idx="3">
                  <c:v>soft tissue</c:v>
                </c:pt>
                <c:pt idx="4">
                  <c:v>hard tissue</c:v>
                </c:pt>
                <c:pt idx="5">
                  <c:v>soft tissue </c:v>
                </c:pt>
              </c:strCache>
            </c:strRef>
          </c:cat>
          <c:val>
            <c:numRef>
              <c:f>czaszołki!$Y$18:$Y$23</c:f>
              <c:numCache>
                <c:formatCode>0.0</c:formatCode>
                <c:ptCount val="6"/>
                <c:pt idx="0">
                  <c:v>0.29000000000000004</c:v>
                </c:pt>
                <c:pt idx="1">
                  <c:v>31.164171719146381</c:v>
                </c:pt>
                <c:pt idx="2">
                  <c:v>153.25819424720595</c:v>
                </c:pt>
                <c:pt idx="3">
                  <c:v>139.09692746070246</c:v>
                </c:pt>
                <c:pt idx="4">
                  <c:v>17.061110436922764</c:v>
                </c:pt>
                <c:pt idx="5">
                  <c:v>49.016407533226221</c:v>
                </c:pt>
              </c:numCache>
            </c:numRef>
          </c:val>
          <c:extLst>
            <c:ext xmlns:c16="http://schemas.microsoft.com/office/drawing/2014/chart" uri="{C3380CC4-5D6E-409C-BE32-E72D297353CC}">
              <c16:uniqueId val="{00000000-34B1-4564-9ED2-0980823D84DA}"/>
            </c:ext>
          </c:extLst>
        </c:ser>
        <c:ser>
          <c:idx val="1"/>
          <c:order val="1"/>
          <c:tx>
            <c:v>MeHg</c:v>
          </c:tx>
          <c:spPr>
            <a:solidFill>
              <a:srgbClr val="FF1D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233E6F"/>
                    </a:solidFill>
                    <a:latin typeface="Times New Roman" panose="02020603050405020304" pitchFamily="18" charset="0"/>
                    <a:ea typeface="+mn-ea"/>
                    <a:cs typeface="Times New Roman" panose="02020603050405020304" pitchFamily="18" charset="0"/>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czaszołki!$X$18:$X$23</c:f>
              <c:strCache>
                <c:ptCount val="6"/>
                <c:pt idx="0">
                  <c:v>hard tissue</c:v>
                </c:pt>
                <c:pt idx="1">
                  <c:v>soft tissue</c:v>
                </c:pt>
                <c:pt idx="2">
                  <c:v>hard tissue</c:v>
                </c:pt>
                <c:pt idx="3">
                  <c:v>soft tissue</c:v>
                </c:pt>
                <c:pt idx="4">
                  <c:v>hard tissue</c:v>
                </c:pt>
                <c:pt idx="5">
                  <c:v>soft tissue </c:v>
                </c:pt>
              </c:strCache>
            </c:strRef>
          </c:cat>
          <c:val>
            <c:numRef>
              <c:f>czaszołki!$Z$18:$Z$23</c:f>
              <c:numCache>
                <c:formatCode>0.0</c:formatCode>
                <c:ptCount val="6"/>
                <c:pt idx="0">
                  <c:v>12.12</c:v>
                </c:pt>
                <c:pt idx="1">
                  <c:v>7.1441117997670673</c:v>
                </c:pt>
                <c:pt idx="2">
                  <c:v>51.546183973323117</c:v>
                </c:pt>
                <c:pt idx="3">
                  <c:v>34.407519724830607</c:v>
                </c:pt>
                <c:pt idx="4">
                  <c:v>71.80555713908872</c:v>
                </c:pt>
                <c:pt idx="5">
                  <c:v>23.769659107757629</c:v>
                </c:pt>
              </c:numCache>
            </c:numRef>
          </c:val>
          <c:extLst>
            <c:ext xmlns:c16="http://schemas.microsoft.com/office/drawing/2014/chart" uri="{C3380CC4-5D6E-409C-BE32-E72D297353CC}">
              <c16:uniqueId val="{00000001-34B1-4564-9ED2-0980823D84DA}"/>
            </c:ext>
          </c:extLst>
        </c:ser>
        <c:dLbls>
          <c:dLblPos val="ctr"/>
          <c:showLegendKey val="0"/>
          <c:showVal val="1"/>
          <c:showCatName val="0"/>
          <c:showSerName val="0"/>
          <c:showPercent val="0"/>
          <c:showBubbleSize val="0"/>
        </c:dLbls>
        <c:gapWidth val="194"/>
        <c:overlap val="100"/>
        <c:axId val="1896502816"/>
        <c:axId val="1896503232"/>
      </c:barChart>
      <c:catAx>
        <c:axId val="1896502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896503232"/>
        <c:crosses val="autoZero"/>
        <c:auto val="1"/>
        <c:lblAlgn val="ctr"/>
        <c:lblOffset val="100"/>
        <c:tickLblSkip val="1"/>
        <c:noMultiLvlLbl val="0"/>
      </c:catAx>
      <c:valAx>
        <c:axId val="1896503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pl-PL" sz="1600" dirty="0">
                    <a:solidFill>
                      <a:sysClr val="windowText" lastClr="000000"/>
                    </a:solidFill>
                    <a:latin typeface="Times New Roman" panose="02020603050405020304" pitchFamily="18" charset="0"/>
                    <a:cs typeface="Times New Roman" panose="02020603050405020304" pitchFamily="18" charset="0"/>
                  </a:rPr>
                  <a:t>THg</a:t>
                </a:r>
                <a:r>
                  <a:rPr lang="pl-PL" sz="1600" baseline="0" dirty="0">
                    <a:solidFill>
                      <a:sysClr val="windowText" lastClr="000000"/>
                    </a:solidFill>
                    <a:latin typeface="Times New Roman" panose="02020603050405020304" pitchFamily="18" charset="0"/>
                    <a:cs typeface="Times New Roman" panose="02020603050405020304" pitchFamily="18" charset="0"/>
                  </a:rPr>
                  <a:t> n[</a:t>
                </a:r>
                <a:r>
                  <a:rPr lang="pl-PL" sz="1600" baseline="0" dirty="0" err="1">
                    <a:solidFill>
                      <a:sysClr val="windowText" lastClr="000000"/>
                    </a:solidFill>
                    <a:latin typeface="Times New Roman" panose="02020603050405020304" pitchFamily="18" charset="0"/>
                    <a:cs typeface="Times New Roman" panose="02020603050405020304" pitchFamily="18" charset="0"/>
                  </a:rPr>
                  <a:t>ng</a:t>
                </a:r>
                <a:r>
                  <a:rPr lang="pl-PL" sz="1600" baseline="0" dirty="0">
                    <a:solidFill>
                      <a:sysClr val="windowText" lastClr="000000"/>
                    </a:solidFill>
                    <a:latin typeface="Times New Roman" panose="02020603050405020304" pitchFamily="18" charset="0"/>
                    <a:cs typeface="Times New Roman" panose="02020603050405020304" pitchFamily="18" charset="0"/>
                  </a:rPr>
                  <a:t>/</a:t>
                </a:r>
                <a:r>
                  <a:rPr lang="pl-PL" sz="1600" baseline="0" dirty="0" err="1">
                    <a:solidFill>
                      <a:sysClr val="windowText" lastClr="000000"/>
                    </a:solidFill>
                    <a:latin typeface="Times New Roman" panose="02020603050405020304" pitchFamily="18" charset="0"/>
                    <a:cs typeface="Times New Roman" panose="02020603050405020304" pitchFamily="18" charset="0"/>
                  </a:rPr>
                  <a:t>individual</a:t>
                </a:r>
                <a:r>
                  <a:rPr lang="pl-PL" sz="1600" baseline="0" dirty="0">
                    <a:solidFill>
                      <a:sysClr val="windowText" lastClr="000000"/>
                    </a:solidFill>
                    <a:latin typeface="Times New Roman" panose="02020603050405020304" pitchFamily="18" charset="0"/>
                    <a:cs typeface="Times New Roman" panose="02020603050405020304" pitchFamily="18" charset="0"/>
                  </a:rPr>
                  <a:t>]</a:t>
                </a:r>
                <a:endParaRPr lang="pl-PL" sz="1600" dirty="0">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
              <c:y val="0.3575609206626163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crossAx val="1896502816"/>
        <c:crosses val="autoZero"/>
        <c:crossBetween val="between"/>
      </c:valAx>
      <c:spPr>
        <a:noFill/>
        <a:ln>
          <a:noFill/>
        </a:ln>
        <a:effectLst/>
      </c:spPr>
    </c:plotArea>
    <c:legend>
      <c:legendPos val="r"/>
      <c:layout>
        <c:manualLayout>
          <c:xMode val="edge"/>
          <c:yMode val="edge"/>
          <c:x val="0.75094301291501475"/>
          <c:y val="0.11677562196273203"/>
          <c:w val="0.19607506430880256"/>
          <c:h val="0.11563838901572469"/>
        </c:manualLayout>
      </c:layout>
      <c:overlay val="0"/>
      <c:spPr>
        <a:noFill/>
        <a:ln>
          <a:noFill/>
          <a:round/>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30718-3AA6-46BA-94EE-59BFEFF3AC29}" type="datetimeFigureOut">
              <a:rPr lang="pl-PL" smtClean="0"/>
              <a:t>20.05.2022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58B82-A9D5-4996-B23A-62ABD0BF6209}" type="slidenum">
              <a:rPr lang="pl-PL" smtClean="0"/>
              <a:t>‹#›</a:t>
            </a:fld>
            <a:endParaRPr lang="pl-PL"/>
          </a:p>
        </p:txBody>
      </p:sp>
    </p:spTree>
    <p:extLst>
      <p:ext uri="{BB962C8B-B14F-4D97-AF65-F5344CB8AC3E}">
        <p14:creationId xmlns:p14="http://schemas.microsoft.com/office/powerpoint/2010/main" val="180563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Hello, my name is Małgorzata Jarzynowska and I am a student of the first year of master studies in Oceanography at the University of </a:t>
            </a:r>
            <a:r>
              <a:rPr lang="en-US" sz="1200" b="0" i="0" u="none" strike="noStrike" dirty="0" err="1">
                <a:solidFill>
                  <a:srgbClr val="000000"/>
                </a:solidFill>
                <a:effectLst/>
                <a:latin typeface="Calibri" panose="020F0502020204030204" pitchFamily="34" charset="0"/>
              </a:rPr>
              <a:t>Gdańsk</a:t>
            </a:r>
            <a:r>
              <a:rPr lang="en-US" sz="1200" b="0" i="0" u="none" strike="noStrike" dirty="0">
                <a:solidFill>
                  <a:srgbClr val="000000"/>
                </a:solidFill>
                <a:effectLst/>
                <a:latin typeface="Calibri" panose="020F0502020204030204" pitchFamily="34" charset="0"/>
              </a:rPr>
              <a:t>. The topic of my presentation is Mercury in the benthic organisms of the Admiralty Bay (Antarctica), in which I would like to present the results that are part of my bachelor thesis.</a:t>
            </a:r>
            <a:endParaRPr lang="en-US" b="0" dirty="0">
              <a:effectLst/>
            </a:endParaRPr>
          </a:p>
          <a:p>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1</a:t>
            </a:fld>
            <a:endParaRPr lang="pl-PL"/>
          </a:p>
        </p:txBody>
      </p:sp>
    </p:spTree>
    <p:extLst>
      <p:ext uri="{BB962C8B-B14F-4D97-AF65-F5344CB8AC3E}">
        <p14:creationId xmlns:p14="http://schemas.microsoft.com/office/powerpoint/2010/main" val="33421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dirty="0"/>
              <a:t>The aim of this study was</a:t>
            </a:r>
            <a:r>
              <a:rPr lang="pl-PL" sz="1200" dirty="0"/>
              <a:t> </a:t>
            </a:r>
            <a:r>
              <a:rPr lang="en-US" sz="1200" dirty="0"/>
              <a:t>determination of the mercury accumulation and biomagnification potential in the food web depending on the trophic level and the size of the organism</a:t>
            </a:r>
            <a:r>
              <a:rPr lang="pl-PL" sz="1200" dirty="0"/>
              <a:t>. </a:t>
            </a:r>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2</a:t>
            </a:fld>
            <a:endParaRPr lang="pl-PL"/>
          </a:p>
        </p:txBody>
      </p:sp>
    </p:spTree>
    <p:extLst>
      <p:ext uri="{BB962C8B-B14F-4D97-AF65-F5344CB8AC3E}">
        <p14:creationId xmlns:p14="http://schemas.microsoft.com/office/powerpoint/2010/main" val="341632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i="0" dirty="0">
                <a:solidFill>
                  <a:srgbClr val="E8EAED"/>
                </a:solidFill>
                <a:effectLst/>
                <a:latin typeface="arial" panose="020B0604020202020204" pitchFamily="34" charset="0"/>
              </a:rPr>
              <a:t>Why is this research focused on the mercury content in organisms? Mercury is a heavy metal and </a:t>
            </a:r>
            <a:r>
              <a:rPr lang="pl-PL" sz="1200" b="0" i="0" dirty="0" err="1">
                <a:solidFill>
                  <a:srgbClr val="E8EAED"/>
                </a:solidFill>
                <a:effectLst/>
                <a:latin typeface="arial" panose="020B0604020202020204" pitchFamily="34" charset="0"/>
              </a:rPr>
              <a:t>it</a:t>
            </a:r>
            <a:r>
              <a:rPr lang="pl-PL" sz="1200" b="0" i="0" dirty="0">
                <a:solidFill>
                  <a:srgbClr val="E8EAED"/>
                </a:solidFill>
                <a:effectLst/>
                <a:latin typeface="arial" panose="020B0604020202020204" pitchFamily="34" charset="0"/>
              </a:rPr>
              <a:t> </a:t>
            </a:r>
            <a:r>
              <a:rPr lang="en-US" sz="1200" b="0" i="0" dirty="0">
                <a:solidFill>
                  <a:srgbClr val="E8EAED"/>
                </a:solidFill>
                <a:effectLst/>
                <a:latin typeface="arial" panose="020B0604020202020204" pitchFamily="34" charset="0"/>
              </a:rPr>
              <a:t>is toxic to both marine and terrestrial animals, including humans. Histopathological changes have already been noticed</a:t>
            </a:r>
            <a:r>
              <a:rPr lang="pl-PL" sz="1200" b="0" i="0" dirty="0">
                <a:solidFill>
                  <a:srgbClr val="E8EAED"/>
                </a:solidFill>
                <a:effectLst/>
                <a:latin typeface="arial" panose="020B0604020202020204" pitchFamily="34" charset="0"/>
              </a:rPr>
              <a:t>, for </a:t>
            </a:r>
            <a:r>
              <a:rPr lang="pl-PL" sz="1200" b="0" i="0" dirty="0" err="1">
                <a:solidFill>
                  <a:srgbClr val="E8EAED"/>
                </a:solidFill>
                <a:effectLst/>
                <a:latin typeface="arial" panose="020B0604020202020204" pitchFamily="34" charset="0"/>
              </a:rPr>
              <a:t>example</a:t>
            </a:r>
            <a:r>
              <a:rPr lang="pl-PL" sz="1200" b="0" i="0" dirty="0">
                <a:solidFill>
                  <a:srgbClr val="E8EAED"/>
                </a:solidFill>
                <a:effectLst/>
                <a:latin typeface="arial" panose="020B0604020202020204" pitchFamily="34" charset="0"/>
              </a:rPr>
              <a:t> </a:t>
            </a:r>
            <a:r>
              <a:rPr lang="en-US" sz="1200" b="0" i="0" dirty="0">
                <a:solidFill>
                  <a:srgbClr val="E8EAED"/>
                </a:solidFill>
                <a:effectLst/>
                <a:latin typeface="arial" panose="020B0604020202020204" pitchFamily="34" charset="0"/>
              </a:rPr>
              <a:t>in the polar bear</a:t>
            </a:r>
            <a:r>
              <a:rPr lang="pl-PL" sz="1200" b="0" i="0" dirty="0">
                <a:solidFill>
                  <a:srgbClr val="E8EAED"/>
                </a:solidFill>
                <a:effectLst/>
                <a:latin typeface="arial" panose="020B0604020202020204" pitchFamily="34" charset="0"/>
              </a:rPr>
              <a:t>s</a:t>
            </a:r>
            <a:r>
              <a:rPr lang="en-US" sz="1200" b="0" i="0" dirty="0">
                <a:solidFill>
                  <a:srgbClr val="E8EAED"/>
                </a:solidFill>
                <a:effectLst/>
                <a:latin typeface="arial" panose="020B0604020202020204" pitchFamily="34" charset="0"/>
              </a:rPr>
              <a:t> and whales, which are </a:t>
            </a:r>
            <a:r>
              <a:rPr lang="pl-PL" sz="1200" b="0" i="0" dirty="0">
                <a:solidFill>
                  <a:srgbClr val="E8EAED"/>
                </a:solidFill>
                <a:effectLst/>
                <a:latin typeface="arial" panose="020B0604020202020204" pitchFamily="34" charset="0"/>
              </a:rPr>
              <a:t>the </a:t>
            </a:r>
            <a:r>
              <a:rPr lang="en-US" sz="1200" b="0" i="0" dirty="0">
                <a:solidFill>
                  <a:srgbClr val="E8EAED"/>
                </a:solidFill>
                <a:effectLst/>
                <a:latin typeface="arial" panose="020B0604020202020204" pitchFamily="34" charset="0"/>
              </a:rPr>
              <a:t>organisms at the end of the trophic chain. </a:t>
            </a:r>
            <a:r>
              <a:rPr lang="pl-PL" sz="1200" b="0" i="0" dirty="0" err="1">
                <a:solidFill>
                  <a:srgbClr val="E8EAED"/>
                </a:solidFill>
                <a:effectLst/>
                <a:latin typeface="arial" panose="020B0604020202020204" pitchFamily="34" charset="0"/>
              </a:rPr>
              <a:t>Also</a:t>
            </a:r>
            <a:r>
              <a:rPr lang="pl-PL" sz="1200" b="0" i="0" dirty="0">
                <a:solidFill>
                  <a:srgbClr val="E8EAED"/>
                </a:solidFill>
                <a:effectLst/>
                <a:latin typeface="arial" panose="020B0604020202020204" pitchFamily="34" charset="0"/>
              </a:rPr>
              <a:t> t</a:t>
            </a:r>
            <a:r>
              <a:rPr lang="en-US" sz="1200" b="0" i="0" dirty="0">
                <a:solidFill>
                  <a:srgbClr val="E8EAED"/>
                </a:solidFill>
                <a:effectLst/>
                <a:latin typeface="arial" panose="020B0604020202020204" pitchFamily="34" charset="0"/>
              </a:rPr>
              <a:t>he properties of mercury are important, including the ability to </a:t>
            </a:r>
            <a:r>
              <a:rPr lang="en-US" sz="1200" b="0" i="0" dirty="0" err="1">
                <a:solidFill>
                  <a:srgbClr val="E8EAED"/>
                </a:solidFill>
                <a:effectLst/>
                <a:latin typeface="arial" panose="020B0604020202020204" pitchFamily="34" charset="0"/>
              </a:rPr>
              <a:t>biomagnify</a:t>
            </a:r>
            <a:r>
              <a:rPr lang="en-US" sz="1200" b="0" i="0" dirty="0">
                <a:solidFill>
                  <a:srgbClr val="E8EAED"/>
                </a:solidFill>
                <a:effectLst/>
                <a:latin typeface="arial" panose="020B0604020202020204" pitchFamily="34" charset="0"/>
              </a:rPr>
              <a:t>. Biomagnification is based on the fact that the concentration of mercury accumulated in the soft tissue increases with the trophic level - hence the organisms at the end of the trophic chain, including humans, are most exposed to the risk of mercury poisoning</a:t>
            </a:r>
            <a:r>
              <a:rPr lang="pl-PL" sz="1200" b="0" i="0" dirty="0">
                <a:solidFill>
                  <a:srgbClr val="E8EAED"/>
                </a:solidFill>
                <a:effectLst/>
                <a:latin typeface="arial" panose="020B0604020202020204" pitchFamily="34" charset="0"/>
              </a:rPr>
              <a:t> and </a:t>
            </a:r>
            <a:r>
              <a:rPr lang="pl-PL" sz="1200" b="0" i="0" dirty="0" err="1">
                <a:solidFill>
                  <a:srgbClr val="E8EAED"/>
                </a:solidFill>
                <a:effectLst/>
                <a:latin typeface="arial" panose="020B0604020202020204" pitchFamily="34" charset="0"/>
              </a:rPr>
              <a:t>mercury</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concetration</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ih</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their</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soft</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tissue</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can</a:t>
            </a:r>
            <a:r>
              <a:rPr lang="pl-PL" sz="1200" b="0" i="0" dirty="0">
                <a:solidFill>
                  <a:srgbClr val="E8EAED"/>
                </a:solidFill>
                <a:effectLst/>
                <a:latin typeface="arial" panose="020B0604020202020204" pitchFamily="34" charset="0"/>
              </a:rPr>
              <a:t> be </a:t>
            </a:r>
            <a:r>
              <a:rPr lang="pl-PL" sz="1200" b="0" i="0" dirty="0" err="1">
                <a:solidFill>
                  <a:srgbClr val="E8EAED"/>
                </a:solidFill>
                <a:effectLst/>
                <a:latin typeface="arial" panose="020B0604020202020204" pitchFamily="34" charset="0"/>
              </a:rPr>
              <a:t>even</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hundred</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thousand</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times</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higher</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than</a:t>
            </a:r>
            <a:r>
              <a:rPr lang="pl-PL" sz="1200" b="0" i="0" dirty="0">
                <a:solidFill>
                  <a:srgbClr val="E8EAED"/>
                </a:solidFill>
                <a:effectLst/>
                <a:latin typeface="arial" panose="020B0604020202020204" pitchFamily="34" charset="0"/>
              </a:rPr>
              <a:t> the </a:t>
            </a:r>
            <a:r>
              <a:rPr lang="pl-PL" sz="1200" b="0" i="0" dirty="0" err="1">
                <a:solidFill>
                  <a:srgbClr val="E8EAED"/>
                </a:solidFill>
                <a:effectLst/>
                <a:latin typeface="arial" panose="020B0604020202020204" pitchFamily="34" charset="0"/>
              </a:rPr>
              <a:t>mercury</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contentration</a:t>
            </a:r>
            <a:r>
              <a:rPr lang="pl-PL" sz="1200" b="0" i="0" dirty="0">
                <a:solidFill>
                  <a:srgbClr val="E8EAED"/>
                </a:solidFill>
                <a:effectLst/>
                <a:latin typeface="arial" panose="020B0604020202020204" pitchFamily="34" charset="0"/>
              </a:rPr>
              <a:t> in the </a:t>
            </a:r>
            <a:r>
              <a:rPr lang="pl-PL" sz="1200" b="0" i="0" dirty="0" err="1">
                <a:solidFill>
                  <a:srgbClr val="E8EAED"/>
                </a:solidFill>
                <a:effectLst/>
                <a:latin typeface="arial" panose="020B0604020202020204" pitchFamily="34" charset="0"/>
              </a:rPr>
              <a:t>water</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around</a:t>
            </a:r>
            <a:r>
              <a:rPr lang="pl-PL" sz="1200" b="0" i="0" dirty="0">
                <a:solidFill>
                  <a:srgbClr val="E8EAED"/>
                </a:solidFill>
                <a:effectLst/>
                <a:latin typeface="arial" panose="020B0604020202020204" pitchFamily="34" charset="0"/>
              </a:rPr>
              <a:t> </a:t>
            </a:r>
            <a:r>
              <a:rPr lang="pl-PL" sz="1200" b="0" i="0" dirty="0" err="1">
                <a:solidFill>
                  <a:srgbClr val="E8EAED"/>
                </a:solidFill>
                <a:effectLst/>
                <a:latin typeface="arial" panose="020B0604020202020204" pitchFamily="34" charset="0"/>
              </a:rPr>
              <a:t>them</a:t>
            </a:r>
            <a:r>
              <a:rPr lang="pl-PL" sz="1200" b="0" i="0" dirty="0">
                <a:solidFill>
                  <a:srgbClr val="E8EAED"/>
                </a:solidFill>
                <a:effectLst/>
                <a:latin typeface="arial" panose="020B0604020202020204" pitchFamily="34" charset="0"/>
              </a:rPr>
              <a:t>.</a:t>
            </a:r>
          </a:p>
          <a:p>
            <a:r>
              <a:rPr lang="en-US" sz="1200" b="0" i="0" u="none" strike="noStrike" dirty="0">
                <a:solidFill>
                  <a:srgbClr val="000000"/>
                </a:solidFill>
                <a:effectLst/>
                <a:latin typeface="Calibri" panose="020F0502020204030204" pitchFamily="34" charset="0"/>
              </a:rPr>
              <a:t>Both the Arctic and the Antarctic are far away from anthropogenic sources of mercury, so perhaps the metal should be studied closer to big cities or mines. However, it is not the proximity to the source that is crucial, but the biogeochemical cycle of mercury as well as the characteristics of the polar regions. The concentration of mercury in water, ice, snow and animals are relatively high in polar regions and scientists are  still searching for the answer why. Due to its properties, mercury can be transported long distances and then deposited in water or on the surface of ice. Assuming that mercury can accumulate in the polar ice, the Arctic and the Antarctic are often referred to as "mercury ice storage". Additionally, due to global warming, mercury, which has been deposited in ice for many years, gets into the water as a result of melting glaciers</a:t>
            </a:r>
            <a:r>
              <a:rPr lang="pl-PL" sz="1200" b="0" i="0" u="none" strike="noStrike" dirty="0">
                <a:solidFill>
                  <a:srgbClr val="000000"/>
                </a:solidFill>
                <a:effectLst/>
                <a:latin typeface="Calibri" panose="020F0502020204030204" pitchFamily="34" charset="0"/>
              </a:rPr>
              <a:t>.</a:t>
            </a:r>
            <a:endParaRPr lang="pl-PL" sz="1200" b="0" i="0" dirty="0">
              <a:solidFill>
                <a:srgbClr val="E8EAED"/>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Mercury accumulates and biomagnifies in polar organisms, so it is particularly important to study animals inhabiting cold polar waters, as they can be seriously endangered. These organisms are long-lived, have a slow metabolism, can become large, and accumulate mercury during their lifetime. Hence, the concentration of mercury in individuals of the local fauna can be very high, especially at the highest trophic level. Research on benthic organisms is especially valuable, because due to their limitations in movement, they can be good environmental indicators.</a:t>
            </a:r>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3</a:t>
            </a:fld>
            <a:endParaRPr lang="pl-PL"/>
          </a:p>
        </p:txBody>
      </p:sp>
    </p:spTree>
    <p:extLst>
      <p:ext uri="{BB962C8B-B14F-4D97-AF65-F5344CB8AC3E}">
        <p14:creationId xmlns:p14="http://schemas.microsoft.com/office/powerpoint/2010/main" val="328977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On the graph we can see the average concentrations of total mercury of the organisms - as can be seen, </a:t>
            </a:r>
            <a:r>
              <a:rPr lang="pl-PL" sz="1200" b="0" i="0" u="none" strike="noStrike" dirty="0">
                <a:solidFill>
                  <a:srgbClr val="000000"/>
                </a:solidFill>
                <a:effectLst/>
                <a:latin typeface="Calibri" panose="020F0502020204030204" pitchFamily="34" charset="0"/>
              </a:rPr>
              <a:t>Sea </a:t>
            </a:r>
            <a:r>
              <a:rPr lang="pl-PL" sz="1200" b="0" i="0" u="none" strike="noStrike" dirty="0" err="1">
                <a:solidFill>
                  <a:srgbClr val="000000"/>
                </a:solidFill>
                <a:effectLst/>
                <a:latin typeface="Calibri" panose="020F0502020204030204" pitchFamily="34" charset="0"/>
              </a:rPr>
              <a:t>snail</a:t>
            </a:r>
            <a:r>
              <a:rPr lang="pl-P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had the lowest concentration, then we had sea urchin. In turn, the starfish had the highest concentration - the difference in concentration between the first and the last two species is very large. The explanation for this difference may be the biomagnification process.</a:t>
            </a:r>
            <a:r>
              <a:rPr lang="pl-PL" sz="1200" b="0" i="0" u="none" strike="noStrike" dirty="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Sea snail </a:t>
            </a:r>
            <a:r>
              <a:rPr lang="en-US" sz="1200" b="0" i="0" u="none" strike="noStrike" dirty="0">
                <a:solidFill>
                  <a:srgbClr val="000000"/>
                </a:solidFill>
                <a:effectLst/>
                <a:latin typeface="Calibri" panose="020F0502020204030204" pitchFamily="34" charset="0"/>
              </a:rPr>
              <a:t>is a typical herbivorous, when  </a:t>
            </a:r>
            <a:r>
              <a:rPr lang="en-US" sz="1200" b="1" i="0" u="none" strike="noStrike" dirty="0">
                <a:solidFill>
                  <a:srgbClr val="000000"/>
                </a:solidFill>
                <a:effectLst/>
                <a:latin typeface="Calibri" panose="020F0502020204030204" pitchFamily="34" charset="0"/>
              </a:rPr>
              <a:t>sea urchin </a:t>
            </a:r>
            <a:r>
              <a:rPr lang="en-US" sz="1200" b="0" i="0" u="none" strike="noStrike" dirty="0">
                <a:solidFill>
                  <a:srgbClr val="000000"/>
                </a:solidFill>
                <a:effectLst/>
                <a:latin typeface="Calibri" panose="020F0502020204030204" pitchFamily="34" charset="0"/>
              </a:rPr>
              <a:t>is omnivorous - </a:t>
            </a:r>
            <a:r>
              <a:rPr lang="en-US" sz="1200" b="0" i="0" u="none" strike="noStrike" dirty="0">
                <a:solidFill>
                  <a:srgbClr val="3C4043"/>
                </a:solidFill>
                <a:effectLst/>
                <a:latin typeface="Roboto" panose="02000000000000000000" pitchFamily="2" charset="0"/>
              </a:rPr>
              <a:t> </a:t>
            </a:r>
            <a:r>
              <a:rPr lang="en-US" sz="1200" b="0" i="0" u="none" strike="noStrike" dirty="0">
                <a:solidFill>
                  <a:srgbClr val="000000"/>
                </a:solidFill>
                <a:effectLst/>
                <a:latin typeface="Calibri" panose="020F0502020204030204" pitchFamily="34" charset="0"/>
              </a:rPr>
              <a:t>largely feeds on diatoms and other algae. It also consumes </a:t>
            </a:r>
            <a:r>
              <a:rPr lang="en-US" sz="1200" b="0" i="0" u="none" strike="noStrike" dirty="0" err="1">
                <a:solidFill>
                  <a:srgbClr val="000000"/>
                </a:solidFill>
                <a:effectLst/>
                <a:latin typeface="Calibri" panose="020F0502020204030204" pitchFamily="34" charset="0"/>
              </a:rPr>
              <a:t>foraminiferans</a:t>
            </a:r>
            <a:r>
              <a:rPr lang="en-US" sz="1200" b="0" i="0" u="none" strike="noStrike" dirty="0">
                <a:solidFill>
                  <a:srgbClr val="000000"/>
                </a:solidFill>
                <a:effectLst/>
                <a:latin typeface="Calibri" panose="020F0502020204030204" pitchFamily="34" charset="0"/>
              </a:rPr>
              <a:t>, amphipods, bryozoans</a:t>
            </a:r>
            <a:r>
              <a:rPr lang="pl-P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and also seal </a:t>
            </a:r>
            <a:r>
              <a:rPr lang="en-US" sz="1200" b="0" i="0" u="none" strike="noStrike" dirty="0" err="1">
                <a:solidFill>
                  <a:srgbClr val="000000"/>
                </a:solidFill>
                <a:effectLst/>
                <a:latin typeface="Calibri" panose="020F0502020204030204" pitchFamily="34" charset="0"/>
              </a:rPr>
              <a:t>faeces</a:t>
            </a:r>
            <a:r>
              <a:rPr lang="en-US" sz="1200" b="0" i="0" u="none" strike="noStrike" dirty="0">
                <a:solidFill>
                  <a:srgbClr val="000000"/>
                </a:solidFill>
                <a:effectLst/>
                <a:latin typeface="Calibri" panose="020F0502020204030204" pitchFamily="34" charset="0"/>
              </a:rPr>
              <a:t> when available</a:t>
            </a:r>
            <a:r>
              <a:rPr lang="en-US" sz="1200" b="0" i="0" u="none" strike="noStrike" dirty="0">
                <a:solidFill>
                  <a:srgbClr val="000000"/>
                </a:solidFill>
                <a:effectLst/>
                <a:latin typeface="Roboto" panose="02000000000000000000" pitchFamily="2" charset="0"/>
              </a:rPr>
              <a:t>. </a:t>
            </a:r>
            <a:r>
              <a:rPr lang="en-US" sz="1200" b="0" i="0" u="none" strike="noStrike" dirty="0">
                <a:solidFill>
                  <a:srgbClr val="000000"/>
                </a:solidFill>
                <a:effectLst/>
                <a:latin typeface="Calibri" panose="020F0502020204030204" pitchFamily="34" charset="0"/>
              </a:rPr>
              <a:t>Whereas, </a:t>
            </a:r>
            <a:r>
              <a:rPr lang="en-US" sz="1200" b="1" i="0" u="none" strike="noStrike" dirty="0">
                <a:solidFill>
                  <a:srgbClr val="000000"/>
                </a:solidFill>
                <a:effectLst/>
                <a:latin typeface="Calibri" panose="020F0502020204030204" pitchFamily="34" charset="0"/>
              </a:rPr>
              <a:t>starfish</a:t>
            </a:r>
            <a:r>
              <a:rPr lang="en-US" sz="1200" b="0" i="0" u="none" strike="noStrike" dirty="0">
                <a:solidFill>
                  <a:srgbClr val="000000"/>
                </a:solidFill>
                <a:effectLst/>
                <a:latin typeface="Calibri" panose="020F0502020204030204" pitchFamily="34" charset="0"/>
              </a:rPr>
              <a:t> is an omnivorous scavenger and consumes anything it finds including carrion, detritus</a:t>
            </a:r>
            <a:r>
              <a:rPr lang="pl-PL" sz="1200" b="0" i="0" u="none" strike="noStrike" dirty="0">
                <a:solidFill>
                  <a:srgbClr val="000000"/>
                </a:solidFill>
                <a:effectLst/>
                <a:latin typeface="Calibri" panose="020F0502020204030204" pitchFamily="34" charset="0"/>
              </a:rPr>
              <a:t> and</a:t>
            </a:r>
            <a:r>
              <a:rPr lang="en-US" sz="1200" b="0" i="0" u="none" strike="noStrike" dirty="0">
                <a:solidFill>
                  <a:srgbClr val="000000"/>
                </a:solidFill>
                <a:effectLst/>
                <a:latin typeface="Calibri" panose="020F0502020204030204" pitchFamily="34" charset="0"/>
              </a:rPr>
              <a:t> the </a:t>
            </a:r>
            <a:r>
              <a:rPr lang="en-US" sz="1200" b="0" i="0" u="none" strike="noStrike" dirty="0" err="1">
                <a:solidFill>
                  <a:srgbClr val="000000"/>
                </a:solidFill>
                <a:effectLst/>
                <a:latin typeface="Calibri" panose="020F0502020204030204" pitchFamily="34" charset="0"/>
              </a:rPr>
              <a:t>faeces</a:t>
            </a:r>
            <a:r>
              <a:rPr lang="en-US" sz="1200" b="0" i="0" u="none" strike="noStrike" dirty="0">
                <a:solidFill>
                  <a:srgbClr val="000000"/>
                </a:solidFill>
                <a:effectLst/>
                <a:latin typeface="Calibri" panose="020F0502020204030204" pitchFamily="34" charset="0"/>
              </a:rPr>
              <a:t> of seals</a:t>
            </a:r>
            <a:r>
              <a:rPr lang="pl-PL" sz="1200" b="0" i="0" u="none" strike="noStrike" dirty="0">
                <a:solidFill>
                  <a:srgbClr val="000000"/>
                </a:solidFill>
                <a:effectLst/>
                <a:latin typeface="Calibri" panose="020F0502020204030204" pitchFamily="34" charset="0"/>
              </a:rPr>
              <a:t>.</a:t>
            </a:r>
            <a:endParaRPr lang="pl-PL" dirty="0"/>
          </a:p>
          <a:p>
            <a:endParaRPr lang="pl-PL" dirty="0"/>
          </a:p>
          <a:p>
            <a:endParaRPr lang="pl-PL" dirty="0"/>
          </a:p>
          <a:p>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4</a:t>
            </a:fld>
            <a:endParaRPr lang="pl-PL"/>
          </a:p>
        </p:txBody>
      </p:sp>
    </p:spTree>
    <p:extLst>
      <p:ext uri="{BB962C8B-B14F-4D97-AF65-F5344CB8AC3E}">
        <p14:creationId xmlns:p14="http://schemas.microsoft.com/office/powerpoint/2010/main" val="141903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Not all tested species were collected from all three </a:t>
            </a:r>
            <a:r>
              <a:rPr lang="pl-PL" sz="1200" b="0" i="0" u="none" strike="noStrike" dirty="0" err="1">
                <a:solidFill>
                  <a:srgbClr val="000000"/>
                </a:solidFill>
                <a:effectLst/>
                <a:latin typeface="Calibri" panose="020F0502020204030204" pitchFamily="34" charset="0"/>
              </a:rPr>
              <a:t>points</a:t>
            </a:r>
            <a:r>
              <a:rPr lang="en-US" sz="1200" b="0" i="0" u="none" strike="noStrike" dirty="0">
                <a:solidFill>
                  <a:srgbClr val="000000"/>
                </a:solidFill>
                <a:effectLst/>
                <a:latin typeface="Calibri" panose="020F0502020204030204" pitchFamily="34" charset="0"/>
              </a:rPr>
              <a:t>, but still it can be noticed that </a:t>
            </a:r>
            <a:r>
              <a:rPr lang="pl-PL" sz="1200" b="0" i="0" u="none" strike="noStrike" dirty="0">
                <a:solidFill>
                  <a:srgbClr val="000000"/>
                </a:solidFill>
                <a:effectLst/>
                <a:latin typeface="Calibri" panose="020F0502020204030204" pitchFamily="34" charset="0"/>
              </a:rPr>
              <a:t>the </a:t>
            </a:r>
            <a:r>
              <a:rPr lang="en-US" sz="1200" b="0" i="0" u="none" strike="noStrike" dirty="0">
                <a:solidFill>
                  <a:srgbClr val="000000"/>
                </a:solidFill>
                <a:effectLst/>
                <a:latin typeface="Calibri" panose="020F0502020204030204" pitchFamily="34" charset="0"/>
              </a:rPr>
              <a:t>highest </a:t>
            </a:r>
            <a:r>
              <a:rPr lang="pl-PL" sz="1200" b="0" i="0" u="none" strike="noStrike" dirty="0" err="1">
                <a:solidFill>
                  <a:srgbClr val="000000"/>
                </a:solidFill>
                <a:effectLst/>
                <a:latin typeface="Calibri" panose="020F0502020204030204" pitchFamily="34" charset="0"/>
              </a:rPr>
              <a:t>total</a:t>
            </a:r>
            <a:r>
              <a:rPr lang="pl-PL" sz="1200" b="0" i="0" u="none" strike="noStrike" dirty="0">
                <a:solidFill>
                  <a:srgbClr val="000000"/>
                </a:solidFill>
                <a:effectLst/>
                <a:latin typeface="Calibri" panose="020F0502020204030204" pitchFamily="34" charset="0"/>
              </a:rPr>
              <a:t> </a:t>
            </a:r>
            <a:r>
              <a:rPr lang="pl-PL" sz="1200" b="0" i="0" u="none" strike="noStrike" dirty="0" err="1">
                <a:solidFill>
                  <a:srgbClr val="000000"/>
                </a:solidFill>
                <a:effectLst/>
                <a:latin typeface="Calibri" panose="020F0502020204030204" pitchFamily="34" charset="0"/>
              </a:rPr>
              <a:t>mercury</a:t>
            </a:r>
            <a:r>
              <a:rPr lang="en-US" sz="1200" b="0" i="0" u="none" strike="noStrike" dirty="0">
                <a:solidFill>
                  <a:srgbClr val="000000"/>
                </a:solidFill>
                <a:effectLst/>
                <a:latin typeface="Calibri" panose="020F0502020204030204" pitchFamily="34" charset="0"/>
              </a:rPr>
              <a:t> concentration were observed</a:t>
            </a:r>
            <a:r>
              <a:rPr lang="pl-P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in animals from the </a:t>
            </a:r>
            <a:r>
              <a:rPr lang="en-US" sz="1200" b="1" i="0" u="none" strike="noStrike" dirty="0" err="1">
                <a:solidFill>
                  <a:srgbClr val="000000"/>
                </a:solidFill>
                <a:effectLst/>
                <a:latin typeface="Calibri" panose="020F0502020204030204" pitchFamily="34" charset="0"/>
              </a:rPr>
              <a:t>Demay</a:t>
            </a:r>
            <a:r>
              <a:rPr lang="en-US" sz="1200" b="0" i="0" u="none" strike="noStrike" dirty="0">
                <a:solidFill>
                  <a:srgbClr val="000000"/>
                </a:solidFill>
                <a:effectLst/>
                <a:latin typeface="Calibri" panose="020F0502020204030204" pitchFamily="34" charset="0"/>
              </a:rPr>
              <a:t> station  ​​- both the concentrations in the starfish and the sea snail clearly differ from the others. However, in the case of </a:t>
            </a:r>
            <a:r>
              <a:rPr lang="en-US" sz="1200" b="1" i="0" u="none" strike="noStrike" dirty="0" err="1">
                <a:solidFill>
                  <a:srgbClr val="000000"/>
                </a:solidFill>
                <a:effectLst/>
                <a:latin typeface="Calibri" panose="020F0502020204030204" pitchFamily="34" charset="0"/>
              </a:rPr>
              <a:t>Ferraz</a:t>
            </a:r>
            <a:r>
              <a:rPr lang="en-US" sz="1200" b="1"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and </a:t>
            </a:r>
            <a:r>
              <a:rPr lang="en-US" sz="1200" b="1" i="0" u="none" strike="noStrike" dirty="0" err="1">
                <a:solidFill>
                  <a:srgbClr val="000000"/>
                </a:solidFill>
                <a:effectLst/>
                <a:latin typeface="Calibri" panose="020F0502020204030204" pitchFamily="34" charset="0"/>
              </a:rPr>
              <a:t>Belveder</a:t>
            </a:r>
            <a:r>
              <a:rPr lang="en-US" sz="1200" b="1"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 these results do not show a specific tendency - it means that despite the fact that </a:t>
            </a:r>
            <a:r>
              <a:rPr lang="pl-PL" sz="1200" b="0" i="0" u="none" strike="noStrike" dirty="0" err="1">
                <a:solidFill>
                  <a:srgbClr val="000000"/>
                </a:solidFill>
                <a:effectLst/>
                <a:latin typeface="Calibri" panose="020F0502020204030204" pitchFamily="34" charset="0"/>
              </a:rPr>
              <a:t>starfish</a:t>
            </a:r>
            <a:r>
              <a:rPr lang="pl-P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has a higher concentration, at the </a:t>
            </a:r>
            <a:r>
              <a:rPr lang="en-US" sz="1200" b="0" i="0" u="none" strike="noStrike" dirty="0" err="1">
                <a:solidFill>
                  <a:srgbClr val="000000"/>
                </a:solidFill>
                <a:effectLst/>
                <a:latin typeface="Calibri" panose="020F0502020204030204" pitchFamily="34" charset="0"/>
              </a:rPr>
              <a:t>Belveder</a:t>
            </a:r>
            <a:r>
              <a:rPr lang="en-US" sz="1200" b="0" i="0" u="none" strike="noStrike" dirty="0">
                <a:solidFill>
                  <a:srgbClr val="000000"/>
                </a:solidFill>
                <a:effectLst/>
                <a:latin typeface="Calibri" panose="020F0502020204030204" pitchFamily="34" charset="0"/>
              </a:rPr>
              <a:t> station, the </a:t>
            </a:r>
            <a:r>
              <a:rPr lang="en-US" sz="1200" b="0" i="0" u="sng" strike="noStrike" dirty="0">
                <a:solidFill>
                  <a:srgbClr val="000000"/>
                </a:solidFill>
                <a:effectLst/>
                <a:latin typeface="Calibri" panose="020F0502020204030204" pitchFamily="34" charset="0"/>
              </a:rPr>
              <a:t>sea urchin </a:t>
            </a:r>
            <a:r>
              <a:rPr lang="en-US" sz="1200" b="0" i="0" u="none" strike="noStrike" dirty="0">
                <a:solidFill>
                  <a:srgbClr val="000000"/>
                </a:solidFill>
                <a:effectLst/>
                <a:latin typeface="Calibri" panose="020F0502020204030204" pitchFamily="34" charset="0"/>
              </a:rPr>
              <a:t>has a higher concentration at the </a:t>
            </a:r>
            <a:r>
              <a:rPr lang="en-US" sz="1200" b="0" i="0" u="none" strike="noStrike" dirty="0" err="1">
                <a:solidFill>
                  <a:srgbClr val="000000"/>
                </a:solidFill>
                <a:effectLst/>
                <a:latin typeface="Calibri" panose="020F0502020204030204" pitchFamily="34" charset="0"/>
              </a:rPr>
              <a:t>Ferraz</a:t>
            </a:r>
            <a:r>
              <a:rPr lang="en-US" sz="1200" b="0" i="0" u="none" strike="noStrike" dirty="0">
                <a:solidFill>
                  <a:srgbClr val="000000"/>
                </a:solidFill>
                <a:effectLst/>
                <a:latin typeface="Calibri" panose="020F0502020204030204" pitchFamily="34" charset="0"/>
              </a:rPr>
              <a:t> station. </a:t>
            </a:r>
            <a:r>
              <a:rPr lang="en-US" sz="1200" b="1" i="0" u="none" strike="noStrike" dirty="0">
                <a:solidFill>
                  <a:srgbClr val="000000"/>
                </a:solidFill>
                <a:effectLst/>
                <a:latin typeface="Calibri" panose="020F0502020204030204" pitchFamily="34" charset="0"/>
              </a:rPr>
              <a:t>Why are these concentrations so high at the </a:t>
            </a:r>
            <a:r>
              <a:rPr lang="en-US" sz="1200" b="1" i="0" u="none" strike="noStrike" dirty="0" err="1">
                <a:solidFill>
                  <a:srgbClr val="000000"/>
                </a:solidFill>
                <a:effectLst/>
                <a:latin typeface="Calibri" panose="020F0502020204030204" pitchFamily="34" charset="0"/>
              </a:rPr>
              <a:t>Demay</a:t>
            </a:r>
            <a:r>
              <a:rPr lang="en-US" sz="1200" b="1" i="0" u="none" strike="noStrike" dirty="0">
                <a:solidFill>
                  <a:srgbClr val="000000"/>
                </a:solidFill>
                <a:effectLst/>
                <a:latin typeface="Calibri" panose="020F0502020204030204" pitchFamily="34" charset="0"/>
              </a:rPr>
              <a:t> station? </a:t>
            </a:r>
            <a:r>
              <a:rPr lang="en-US" sz="1200" b="0" i="0" u="none" strike="noStrike" dirty="0">
                <a:solidFill>
                  <a:srgbClr val="000000"/>
                </a:solidFill>
                <a:effectLst/>
                <a:latin typeface="Calibri" panose="020F0502020204030204" pitchFamily="34" charset="0"/>
              </a:rPr>
              <a:t>Melting glaciers transport to the sea a large load of mercury but this mercury is less bioavailable and</a:t>
            </a:r>
            <a:r>
              <a:rPr lang="pl-PL" sz="1200" b="0" i="0" u="none" strike="noStrike" dirty="0">
                <a:solidFill>
                  <a:srgbClr val="000000"/>
                </a:solidFill>
                <a:effectLst/>
                <a:latin typeface="Calibri" panose="020F0502020204030204" pitchFamily="34" charset="0"/>
              </a:rPr>
              <a:t> </a:t>
            </a:r>
            <a:r>
              <a:rPr lang="pl-PL" sz="1200" b="0" i="0" u="none" strike="noStrike" dirty="0" err="1">
                <a:solidFill>
                  <a:srgbClr val="000000"/>
                </a:solidFill>
                <a:effectLst/>
                <a:latin typeface="Calibri" panose="020F0502020204030204" pitchFamily="34" charset="0"/>
              </a:rPr>
              <a:t>it</a:t>
            </a:r>
            <a:r>
              <a:rPr lang="en-US" sz="1200" b="0" i="0" u="none" strike="noStrike" dirty="0">
                <a:solidFill>
                  <a:srgbClr val="000000"/>
                </a:solidFill>
                <a:effectLst/>
                <a:latin typeface="Calibri" panose="020F0502020204030204" pitchFamily="34" charset="0"/>
              </a:rPr>
              <a:t> is not so strongly absorbed and accumulated by living organisms – hence the high results at the </a:t>
            </a:r>
            <a:r>
              <a:rPr lang="en-US" sz="1200" b="1" i="0" u="none" strike="noStrike" dirty="0" err="1">
                <a:solidFill>
                  <a:srgbClr val="000000"/>
                </a:solidFill>
                <a:effectLst/>
                <a:latin typeface="Calibri" panose="020F0502020204030204" pitchFamily="34" charset="0"/>
              </a:rPr>
              <a:t>Demay</a:t>
            </a:r>
            <a:r>
              <a:rPr lang="en-US" sz="1200" b="1" i="0" u="none" strike="noStrike" dirty="0">
                <a:solidFill>
                  <a:srgbClr val="000000"/>
                </a:solidFill>
                <a:effectLst/>
                <a:latin typeface="Calibri" panose="020F0502020204030204" pitchFamily="34" charset="0"/>
              </a:rPr>
              <a:t> station</a:t>
            </a:r>
            <a:r>
              <a:rPr lang="en-US" sz="1200" b="0" i="0" u="none" strike="noStrike" dirty="0">
                <a:solidFill>
                  <a:srgbClr val="000000"/>
                </a:solidFill>
                <a:effectLst/>
                <a:latin typeface="Calibri" panose="020F0502020204030204" pitchFamily="34" charset="0"/>
              </a:rPr>
              <a:t>, where the suspension was mainly organic </a:t>
            </a:r>
            <a:r>
              <a:rPr lang="pl-PL" sz="1200" b="0" i="0" u="none" strike="noStrike" dirty="0">
                <a:solidFill>
                  <a:srgbClr val="000000"/>
                </a:solidFill>
                <a:effectLst/>
                <a:latin typeface="Calibri" panose="020F0502020204030204" pitchFamily="34" charset="0"/>
              </a:rPr>
              <a:t>one</a:t>
            </a:r>
            <a:r>
              <a:rPr lang="en-US" sz="1200" b="0" i="0" u="none" strike="noStrike" dirty="0">
                <a:solidFill>
                  <a:srgbClr val="000000"/>
                </a:solidFill>
                <a:effectLst/>
                <a:latin typeface="Calibri" panose="020F0502020204030204" pitchFamily="34" charset="0"/>
              </a:rPr>
              <a:t>, </a:t>
            </a:r>
            <a:r>
              <a:rPr lang="pl-PL" sz="1200" b="0" i="0" u="none" strike="noStrike" dirty="0">
                <a:solidFill>
                  <a:srgbClr val="000000"/>
                </a:solidFill>
                <a:effectLst/>
                <a:latin typeface="Calibri" panose="020F0502020204030204" pitchFamily="34" charset="0"/>
              </a:rPr>
              <a:t>for </a:t>
            </a:r>
            <a:r>
              <a:rPr lang="pl-PL" sz="1200" b="0" i="0" u="none" strike="noStrike" dirty="0" err="1">
                <a:solidFill>
                  <a:srgbClr val="000000"/>
                </a:solidFill>
                <a:effectLst/>
                <a:latin typeface="Calibri" panose="020F0502020204030204" pitchFamily="34" charset="0"/>
              </a:rPr>
              <a:t>example</a:t>
            </a:r>
            <a:r>
              <a:rPr lang="pl-P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plankton. These conclusions have yet to be confirmed by the 13C carbon isotope research, which will allow us to discuss the source of the matter.</a:t>
            </a:r>
            <a:endParaRPr lang="pl-PL" sz="1200" dirty="0">
              <a:effectLst/>
              <a:latin typeface="Arial" panose="020B0604020202020204" pitchFamily="34" charset="0"/>
            </a:endParaRPr>
          </a:p>
          <a:p>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5</a:t>
            </a:fld>
            <a:endParaRPr lang="pl-PL"/>
          </a:p>
        </p:txBody>
      </p:sp>
    </p:spTree>
    <p:extLst>
      <p:ext uri="{BB962C8B-B14F-4D97-AF65-F5344CB8AC3E}">
        <p14:creationId xmlns:p14="http://schemas.microsoft.com/office/powerpoint/2010/main" val="112986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6</a:t>
            </a:fld>
            <a:endParaRPr lang="pl-PL"/>
          </a:p>
        </p:txBody>
      </p:sp>
    </p:spTree>
    <p:extLst>
      <p:ext uri="{BB962C8B-B14F-4D97-AF65-F5344CB8AC3E}">
        <p14:creationId xmlns:p14="http://schemas.microsoft.com/office/powerpoint/2010/main" val="167127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research was performed within the framework of two projects funded by National Science Center.</a:t>
            </a:r>
            <a:endParaRPr lang="pl-PL" dirty="0"/>
          </a:p>
        </p:txBody>
      </p:sp>
      <p:sp>
        <p:nvSpPr>
          <p:cNvPr id="4" name="Symbol zastępczy numeru slajdu 3"/>
          <p:cNvSpPr>
            <a:spLocks noGrp="1"/>
          </p:cNvSpPr>
          <p:nvPr>
            <p:ph type="sldNum" sz="quarter" idx="5"/>
          </p:nvPr>
        </p:nvSpPr>
        <p:spPr/>
        <p:txBody>
          <a:bodyPr/>
          <a:lstStyle/>
          <a:p>
            <a:fld id="{4FA24A72-B1E9-43F5-BB1D-CD83B6D0C4A6}" type="slidenum">
              <a:rPr lang="pl-PL" smtClean="0"/>
              <a:t>7</a:t>
            </a:fld>
            <a:endParaRPr lang="pl-PL"/>
          </a:p>
        </p:txBody>
      </p:sp>
    </p:spTree>
    <p:extLst>
      <p:ext uri="{BB962C8B-B14F-4D97-AF65-F5344CB8AC3E}">
        <p14:creationId xmlns:p14="http://schemas.microsoft.com/office/powerpoint/2010/main" val="257526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Hello, my name is Małgorzata Jarzynowska and I am a student of the first year of master studies in Oceanography at the University of </a:t>
            </a:r>
            <a:r>
              <a:rPr lang="en-US" sz="1200" b="0" i="0" u="none" strike="noStrike" dirty="0" err="1">
                <a:solidFill>
                  <a:srgbClr val="000000"/>
                </a:solidFill>
                <a:effectLst/>
                <a:latin typeface="Calibri" panose="020F0502020204030204" pitchFamily="34" charset="0"/>
              </a:rPr>
              <a:t>Gdańsk</a:t>
            </a:r>
            <a:r>
              <a:rPr lang="en-US" sz="1200" b="0" i="0" u="none" strike="noStrike" dirty="0">
                <a:solidFill>
                  <a:srgbClr val="000000"/>
                </a:solidFill>
                <a:effectLst/>
                <a:latin typeface="Calibri" panose="020F0502020204030204" pitchFamily="34" charset="0"/>
              </a:rPr>
              <a:t>. The topic of my presentation is Mercury in the benthic organisms of the Admiralty Bay (Antarctica), in which I would like to present the results that are part of my bachelor thesis.</a:t>
            </a:r>
            <a:endParaRPr lang="en-US" b="0" dirty="0">
              <a:effectLst/>
            </a:endParaRPr>
          </a:p>
          <a:p>
            <a:endParaRPr lang="pl-PL" dirty="0"/>
          </a:p>
        </p:txBody>
      </p:sp>
      <p:sp>
        <p:nvSpPr>
          <p:cNvPr id="4" name="Symbol zastępczy numeru slajdu 3"/>
          <p:cNvSpPr>
            <a:spLocks noGrp="1"/>
          </p:cNvSpPr>
          <p:nvPr>
            <p:ph type="sldNum" sz="quarter" idx="5"/>
          </p:nvPr>
        </p:nvSpPr>
        <p:spPr/>
        <p:txBody>
          <a:bodyPr/>
          <a:lstStyle/>
          <a:p>
            <a:fld id="{B3558B82-A9D5-4996-B23A-62ABD0BF6209}" type="slidenum">
              <a:rPr lang="pl-PL" smtClean="0"/>
              <a:t>8</a:t>
            </a:fld>
            <a:endParaRPr lang="pl-PL"/>
          </a:p>
        </p:txBody>
      </p:sp>
    </p:spTree>
    <p:extLst>
      <p:ext uri="{BB962C8B-B14F-4D97-AF65-F5344CB8AC3E}">
        <p14:creationId xmlns:p14="http://schemas.microsoft.com/office/powerpoint/2010/main" val="104991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E66853-85E4-4899-E76E-CC192C4DF9F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8C43302-1CE2-9416-729A-05465F933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B2104B2-73D2-2B4C-8402-8A1420453AF4}"/>
              </a:ext>
            </a:extLst>
          </p:cNvPr>
          <p:cNvSpPr>
            <a:spLocks noGrp="1"/>
          </p:cNvSpPr>
          <p:nvPr>
            <p:ph type="dt" sz="half" idx="10"/>
          </p:nvPr>
        </p:nvSpPr>
        <p:spPr/>
        <p:txBody>
          <a:bodyPr/>
          <a:lstStyle/>
          <a:p>
            <a:fld id="{7CC8C2E6-8252-4586-908F-12A09CBB8C5E}" type="datetime1">
              <a:rPr lang="pl-PL" smtClean="0"/>
              <a:t>20.05.2022</a:t>
            </a:fld>
            <a:endParaRPr lang="pl-PL"/>
          </a:p>
        </p:txBody>
      </p:sp>
      <p:sp>
        <p:nvSpPr>
          <p:cNvPr id="5" name="Symbol zastępczy stopki 4">
            <a:extLst>
              <a:ext uri="{FF2B5EF4-FFF2-40B4-BE49-F238E27FC236}">
                <a16:creationId xmlns:a16="http://schemas.microsoft.com/office/drawing/2014/main" id="{5EB1CD2A-1376-A3D8-42CF-E7E36ECC09A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95E5746-C0B4-83A1-E131-F523383DA4E1}"/>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202371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FA4CEB-4412-7AF4-1DCB-231349871E7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094635C-DA89-7CAB-30E7-6131393DA6B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C9F865A-823D-E05E-FC41-DAE1EF232862}"/>
              </a:ext>
            </a:extLst>
          </p:cNvPr>
          <p:cNvSpPr>
            <a:spLocks noGrp="1"/>
          </p:cNvSpPr>
          <p:nvPr>
            <p:ph type="dt" sz="half" idx="10"/>
          </p:nvPr>
        </p:nvSpPr>
        <p:spPr/>
        <p:txBody>
          <a:bodyPr/>
          <a:lstStyle/>
          <a:p>
            <a:fld id="{0607BAC6-F94B-4FF3-BA0F-94360EDBFB9A}" type="datetime1">
              <a:rPr lang="pl-PL" smtClean="0"/>
              <a:t>20.05.2022</a:t>
            </a:fld>
            <a:endParaRPr lang="pl-PL"/>
          </a:p>
        </p:txBody>
      </p:sp>
      <p:sp>
        <p:nvSpPr>
          <p:cNvPr id="5" name="Symbol zastępczy stopki 4">
            <a:extLst>
              <a:ext uri="{FF2B5EF4-FFF2-40B4-BE49-F238E27FC236}">
                <a16:creationId xmlns:a16="http://schemas.microsoft.com/office/drawing/2014/main" id="{251A42E1-CA8A-9E72-94C5-460F7CBF5B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960785B-07F8-9A96-E13F-29F36F5136C3}"/>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113892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EFA402E-61F7-B33A-64A5-D7FBB35C43E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89239AA6-7194-A351-A57C-98845EA2ACB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885E79B-03DD-1520-5898-707F20AC54E2}"/>
              </a:ext>
            </a:extLst>
          </p:cNvPr>
          <p:cNvSpPr>
            <a:spLocks noGrp="1"/>
          </p:cNvSpPr>
          <p:nvPr>
            <p:ph type="dt" sz="half" idx="10"/>
          </p:nvPr>
        </p:nvSpPr>
        <p:spPr/>
        <p:txBody>
          <a:bodyPr/>
          <a:lstStyle/>
          <a:p>
            <a:fld id="{07E35B85-D199-4583-B289-46F5E03E0221}" type="datetime1">
              <a:rPr lang="pl-PL" smtClean="0"/>
              <a:t>20.05.2022</a:t>
            </a:fld>
            <a:endParaRPr lang="pl-PL"/>
          </a:p>
        </p:txBody>
      </p:sp>
      <p:sp>
        <p:nvSpPr>
          <p:cNvPr id="5" name="Symbol zastępczy stopki 4">
            <a:extLst>
              <a:ext uri="{FF2B5EF4-FFF2-40B4-BE49-F238E27FC236}">
                <a16:creationId xmlns:a16="http://schemas.microsoft.com/office/drawing/2014/main" id="{A5FF40F3-A3A6-1513-0D80-14C63C17874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7C95A55-AC3D-B364-3DA5-6FA9C6913495}"/>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104215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F16C4-DB07-3A2C-193D-F9B28DC8F28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8697901-2940-165F-7A41-AD90A2115E3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F8964AC-6063-E9F4-15C2-DB71953AA495}"/>
              </a:ext>
            </a:extLst>
          </p:cNvPr>
          <p:cNvSpPr>
            <a:spLocks noGrp="1"/>
          </p:cNvSpPr>
          <p:nvPr>
            <p:ph type="dt" sz="half" idx="10"/>
          </p:nvPr>
        </p:nvSpPr>
        <p:spPr/>
        <p:txBody>
          <a:bodyPr/>
          <a:lstStyle/>
          <a:p>
            <a:fld id="{9AC2D158-4075-4203-B28C-06DFD9C031CB}" type="datetime1">
              <a:rPr lang="pl-PL" smtClean="0"/>
              <a:t>20.05.2022</a:t>
            </a:fld>
            <a:endParaRPr lang="pl-PL"/>
          </a:p>
        </p:txBody>
      </p:sp>
      <p:sp>
        <p:nvSpPr>
          <p:cNvPr id="5" name="Symbol zastępczy stopki 4">
            <a:extLst>
              <a:ext uri="{FF2B5EF4-FFF2-40B4-BE49-F238E27FC236}">
                <a16:creationId xmlns:a16="http://schemas.microsoft.com/office/drawing/2014/main" id="{31D49217-35DD-B7E4-22EA-C33B17E433F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810581F-1FC1-A1E6-27F3-022AA6EC660E}"/>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386929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F3E90-5787-BD0C-056A-BA2F662F875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6BD9EE3-7309-8382-54EC-2481225BE7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6108DF3-3E66-0B28-382A-F1207C5410C9}"/>
              </a:ext>
            </a:extLst>
          </p:cNvPr>
          <p:cNvSpPr>
            <a:spLocks noGrp="1"/>
          </p:cNvSpPr>
          <p:nvPr>
            <p:ph type="dt" sz="half" idx="10"/>
          </p:nvPr>
        </p:nvSpPr>
        <p:spPr/>
        <p:txBody>
          <a:bodyPr/>
          <a:lstStyle/>
          <a:p>
            <a:fld id="{74282954-F5C0-4A2B-8F1E-29367CAEBF60}" type="datetime1">
              <a:rPr lang="pl-PL" smtClean="0"/>
              <a:t>20.05.2022</a:t>
            </a:fld>
            <a:endParaRPr lang="pl-PL"/>
          </a:p>
        </p:txBody>
      </p:sp>
      <p:sp>
        <p:nvSpPr>
          <p:cNvPr id="5" name="Symbol zastępczy stopki 4">
            <a:extLst>
              <a:ext uri="{FF2B5EF4-FFF2-40B4-BE49-F238E27FC236}">
                <a16:creationId xmlns:a16="http://schemas.microsoft.com/office/drawing/2014/main" id="{23C62DFF-F82A-B255-676C-1A9F6928DE2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85AD895-74DB-28F7-5B78-0C10C262049E}"/>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102584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F74589-67C2-7708-677D-391F5EEEFD5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DB64158-1AFE-7D20-F150-13BF1F15CD2C}"/>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F959603-56AA-A0A5-01A5-477F468974C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F6AEFA08-F853-4DD4-2432-A27F84780904}"/>
              </a:ext>
            </a:extLst>
          </p:cNvPr>
          <p:cNvSpPr>
            <a:spLocks noGrp="1"/>
          </p:cNvSpPr>
          <p:nvPr>
            <p:ph type="dt" sz="half" idx="10"/>
          </p:nvPr>
        </p:nvSpPr>
        <p:spPr/>
        <p:txBody>
          <a:bodyPr/>
          <a:lstStyle/>
          <a:p>
            <a:fld id="{05B04B23-264B-4202-A2CF-32A25C86A6E5}" type="datetime1">
              <a:rPr lang="pl-PL" smtClean="0"/>
              <a:t>20.05.2022</a:t>
            </a:fld>
            <a:endParaRPr lang="pl-PL"/>
          </a:p>
        </p:txBody>
      </p:sp>
      <p:sp>
        <p:nvSpPr>
          <p:cNvPr id="6" name="Symbol zastępczy stopki 5">
            <a:extLst>
              <a:ext uri="{FF2B5EF4-FFF2-40B4-BE49-F238E27FC236}">
                <a16:creationId xmlns:a16="http://schemas.microsoft.com/office/drawing/2014/main" id="{7D7BFDE6-1119-8AA1-54B9-DB1E7341F76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50AE74E-A1DF-5CA2-F3F4-92AD1B5E1C78}"/>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271817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E1675-CF3F-6A14-32BD-10ECD02050A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FE7A11D-39C9-D586-9851-CBCE4FDDF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28096DD-1A79-19C3-7F9A-30B18C5BF85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51FB661-C3E0-994F-5CC3-641AB708D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00AEC3C-A2C0-3E92-5A7A-48CE19214D8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3DDF46D-1F2D-1296-E401-183BFD059CD9}"/>
              </a:ext>
            </a:extLst>
          </p:cNvPr>
          <p:cNvSpPr>
            <a:spLocks noGrp="1"/>
          </p:cNvSpPr>
          <p:nvPr>
            <p:ph type="dt" sz="half" idx="10"/>
          </p:nvPr>
        </p:nvSpPr>
        <p:spPr/>
        <p:txBody>
          <a:bodyPr/>
          <a:lstStyle/>
          <a:p>
            <a:fld id="{34383192-E28C-4085-8F12-A30533A683E2}" type="datetime1">
              <a:rPr lang="pl-PL" smtClean="0"/>
              <a:t>20.05.2022</a:t>
            </a:fld>
            <a:endParaRPr lang="pl-PL"/>
          </a:p>
        </p:txBody>
      </p:sp>
      <p:sp>
        <p:nvSpPr>
          <p:cNvPr id="8" name="Symbol zastępczy stopki 7">
            <a:extLst>
              <a:ext uri="{FF2B5EF4-FFF2-40B4-BE49-F238E27FC236}">
                <a16:creationId xmlns:a16="http://schemas.microsoft.com/office/drawing/2014/main" id="{797D1BCB-C718-3DF9-2E71-B1FD51B5709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70780EE-B6C2-87C1-7F1A-5B51AD1F66B3}"/>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299543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D123F6-1136-F960-B169-03F709B5680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40263B65-AB55-1DB1-55E2-D5587BD77492}"/>
              </a:ext>
            </a:extLst>
          </p:cNvPr>
          <p:cNvSpPr>
            <a:spLocks noGrp="1"/>
          </p:cNvSpPr>
          <p:nvPr>
            <p:ph type="dt" sz="half" idx="10"/>
          </p:nvPr>
        </p:nvSpPr>
        <p:spPr/>
        <p:txBody>
          <a:bodyPr/>
          <a:lstStyle/>
          <a:p>
            <a:fld id="{AB8CC783-8484-46F1-B98C-20E95435AA5E}" type="datetime1">
              <a:rPr lang="pl-PL" smtClean="0"/>
              <a:t>20.05.2022</a:t>
            </a:fld>
            <a:endParaRPr lang="pl-PL"/>
          </a:p>
        </p:txBody>
      </p:sp>
      <p:sp>
        <p:nvSpPr>
          <p:cNvPr id="4" name="Symbol zastępczy stopki 3">
            <a:extLst>
              <a:ext uri="{FF2B5EF4-FFF2-40B4-BE49-F238E27FC236}">
                <a16:creationId xmlns:a16="http://schemas.microsoft.com/office/drawing/2014/main" id="{470130B7-F954-BA60-F23C-D0B476FA693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1717120-6FBB-7C64-E24D-0D7C0797E3CA}"/>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299699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549DC45-AAD0-F7CA-A7EB-65D45E38A83F}"/>
              </a:ext>
            </a:extLst>
          </p:cNvPr>
          <p:cNvSpPr>
            <a:spLocks noGrp="1"/>
          </p:cNvSpPr>
          <p:nvPr>
            <p:ph type="dt" sz="half" idx="10"/>
          </p:nvPr>
        </p:nvSpPr>
        <p:spPr/>
        <p:txBody>
          <a:bodyPr/>
          <a:lstStyle/>
          <a:p>
            <a:fld id="{599A4182-9563-4BE1-BAC6-70AEE524ED52}" type="datetime1">
              <a:rPr lang="pl-PL" smtClean="0"/>
              <a:t>20.05.2022</a:t>
            </a:fld>
            <a:endParaRPr lang="pl-PL"/>
          </a:p>
        </p:txBody>
      </p:sp>
      <p:sp>
        <p:nvSpPr>
          <p:cNvPr id="3" name="Symbol zastępczy stopki 2">
            <a:extLst>
              <a:ext uri="{FF2B5EF4-FFF2-40B4-BE49-F238E27FC236}">
                <a16:creationId xmlns:a16="http://schemas.microsoft.com/office/drawing/2014/main" id="{26553DEA-9D28-6403-47A5-169C555394D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0D604B0-6522-A888-1A76-3454A7C727E5}"/>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319070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0EB3D5-A576-E2EA-7D84-AA49B0A793F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2F53F89-C648-8C90-C101-E4376D1BC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DD0CD5A2-2F31-92F5-EB26-D1C729E43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22228D-5F9A-0B05-C61F-BA66AA78ACAD}"/>
              </a:ext>
            </a:extLst>
          </p:cNvPr>
          <p:cNvSpPr>
            <a:spLocks noGrp="1"/>
          </p:cNvSpPr>
          <p:nvPr>
            <p:ph type="dt" sz="half" idx="10"/>
          </p:nvPr>
        </p:nvSpPr>
        <p:spPr/>
        <p:txBody>
          <a:bodyPr/>
          <a:lstStyle/>
          <a:p>
            <a:fld id="{F6DC0CC7-4636-4957-BD10-4887D3EC6871}" type="datetime1">
              <a:rPr lang="pl-PL" smtClean="0"/>
              <a:t>20.05.2022</a:t>
            </a:fld>
            <a:endParaRPr lang="pl-PL"/>
          </a:p>
        </p:txBody>
      </p:sp>
      <p:sp>
        <p:nvSpPr>
          <p:cNvPr id="6" name="Symbol zastępczy stopki 5">
            <a:extLst>
              <a:ext uri="{FF2B5EF4-FFF2-40B4-BE49-F238E27FC236}">
                <a16:creationId xmlns:a16="http://schemas.microsoft.com/office/drawing/2014/main" id="{CF57CB30-2941-4E9F-BA94-042C501CF86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11655B8-2C39-BD69-A6B0-972455D75DE3}"/>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253541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C0D47B-2E99-AA8B-5ACD-42EA8957414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1637223-0ED1-90AC-BFF0-DE119AFA58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182C2A6-0A33-CA31-4938-104A7ABCB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AB5AF01-E839-4C32-5632-661EA976F397}"/>
              </a:ext>
            </a:extLst>
          </p:cNvPr>
          <p:cNvSpPr>
            <a:spLocks noGrp="1"/>
          </p:cNvSpPr>
          <p:nvPr>
            <p:ph type="dt" sz="half" idx="10"/>
          </p:nvPr>
        </p:nvSpPr>
        <p:spPr/>
        <p:txBody>
          <a:bodyPr/>
          <a:lstStyle/>
          <a:p>
            <a:fld id="{FC6447D0-F14E-40AC-9D25-8514990DCBF0}" type="datetime1">
              <a:rPr lang="pl-PL" smtClean="0"/>
              <a:t>20.05.2022</a:t>
            </a:fld>
            <a:endParaRPr lang="pl-PL"/>
          </a:p>
        </p:txBody>
      </p:sp>
      <p:sp>
        <p:nvSpPr>
          <p:cNvPr id="6" name="Symbol zastępczy stopki 5">
            <a:extLst>
              <a:ext uri="{FF2B5EF4-FFF2-40B4-BE49-F238E27FC236}">
                <a16:creationId xmlns:a16="http://schemas.microsoft.com/office/drawing/2014/main" id="{1B1E38EB-FD85-776C-3661-09EC223EF4F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A3903CD-39CC-745C-6DDE-047574F0B805}"/>
              </a:ext>
            </a:extLst>
          </p:cNvPr>
          <p:cNvSpPr>
            <a:spLocks noGrp="1"/>
          </p:cNvSpPr>
          <p:nvPr>
            <p:ph type="sldNum" sz="quarter" idx="12"/>
          </p:nvPr>
        </p:nvSpPr>
        <p:spPr/>
        <p:txBody>
          <a:bodyPr/>
          <a:lstStyle/>
          <a:p>
            <a:fld id="{79C76092-9F6F-40C5-8CD3-01656D172F82}" type="slidenum">
              <a:rPr lang="pl-PL" smtClean="0"/>
              <a:t>‹#›</a:t>
            </a:fld>
            <a:endParaRPr lang="pl-PL"/>
          </a:p>
        </p:txBody>
      </p:sp>
    </p:spTree>
    <p:extLst>
      <p:ext uri="{BB962C8B-B14F-4D97-AF65-F5344CB8AC3E}">
        <p14:creationId xmlns:p14="http://schemas.microsoft.com/office/powerpoint/2010/main" val="143469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B664DEB-6525-B588-56B4-E93F95035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A3DA0B7-409D-6EEE-4FEC-3855F6653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173B835-30D4-7205-8EEF-BEA960912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536D8-8EF5-42E1-BB56-C350AD65DD98}" type="datetime1">
              <a:rPr lang="pl-PL" smtClean="0"/>
              <a:t>20.05.2022</a:t>
            </a:fld>
            <a:endParaRPr lang="pl-PL"/>
          </a:p>
        </p:txBody>
      </p:sp>
      <p:sp>
        <p:nvSpPr>
          <p:cNvPr id="5" name="Symbol zastępczy stopki 4">
            <a:extLst>
              <a:ext uri="{FF2B5EF4-FFF2-40B4-BE49-F238E27FC236}">
                <a16:creationId xmlns:a16="http://schemas.microsoft.com/office/drawing/2014/main" id="{8AAAAD71-AACE-B157-C086-7E565B7EE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CB6141D9-F7D0-10CE-3F2D-62F0E2B11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76092-9F6F-40C5-8CD3-01656D172F82}" type="slidenum">
              <a:rPr lang="pl-PL" smtClean="0"/>
              <a:t>‹#›</a:t>
            </a:fld>
            <a:endParaRPr lang="pl-PL"/>
          </a:p>
        </p:txBody>
      </p:sp>
    </p:spTree>
    <p:extLst>
      <p:ext uri="{BB962C8B-B14F-4D97-AF65-F5344CB8AC3E}">
        <p14:creationId xmlns:p14="http://schemas.microsoft.com/office/powerpoint/2010/main" val="378587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ADE18667-4989-3578-6722-0C28C35C118F}"/>
              </a:ext>
            </a:extLst>
          </p:cNvPr>
          <p:cNvSpPr>
            <a:spLocks noGrp="1"/>
          </p:cNvSpPr>
          <p:nvPr>
            <p:ph type="ctrTitle"/>
          </p:nvPr>
        </p:nvSpPr>
        <p:spPr>
          <a:xfrm>
            <a:off x="1524000" y="1231961"/>
            <a:ext cx="9144000" cy="2387600"/>
          </a:xfrm>
        </p:spPr>
        <p:txBody>
          <a:bodyPr>
            <a:normAutofit/>
          </a:bodyPr>
          <a:lstStyle/>
          <a:p>
            <a:r>
              <a:rPr lang="en-US" sz="5100" b="0" i="0" dirty="0">
                <a:effectLst/>
                <a:latin typeface="Times New Roman" panose="02020603050405020304" pitchFamily="18" charset="0"/>
                <a:cs typeface="Times New Roman" panose="02020603050405020304" pitchFamily="18" charset="0"/>
              </a:rPr>
              <a:t>Mercury and methylmercury in the benthic organisms of Admiralty Bay (Antarctica).</a:t>
            </a:r>
            <a:endParaRPr lang="pl-PL" sz="5100" dirty="0">
              <a:latin typeface="Times New Roman" panose="02020603050405020304" pitchFamily="18" charset="0"/>
              <a:cs typeface="Times New Roman" panose="02020603050405020304" pitchFamily="18" charset="0"/>
            </a:endParaRPr>
          </a:p>
        </p:txBody>
      </p:sp>
      <p:sp>
        <p:nvSpPr>
          <p:cNvPr id="4" name="Podtytuł 3">
            <a:extLst>
              <a:ext uri="{FF2B5EF4-FFF2-40B4-BE49-F238E27FC236}">
                <a16:creationId xmlns:a16="http://schemas.microsoft.com/office/drawing/2014/main" id="{032520FC-400F-2979-8131-F812F23EFDEC}"/>
              </a:ext>
            </a:extLst>
          </p:cNvPr>
          <p:cNvSpPr>
            <a:spLocks noGrp="1"/>
          </p:cNvSpPr>
          <p:nvPr>
            <p:ph type="subTitle" idx="1"/>
          </p:nvPr>
        </p:nvSpPr>
        <p:spPr>
          <a:xfrm>
            <a:off x="1524000" y="3803712"/>
            <a:ext cx="9144000" cy="1563686"/>
          </a:xfrm>
        </p:spPr>
        <p:txBody>
          <a:bodyPr>
            <a:normAutofit/>
          </a:bodyPr>
          <a:lstStyle/>
          <a:p>
            <a:r>
              <a:rPr lang="pl-PL" dirty="0">
                <a:latin typeface="Times New Roman" panose="02020603050405020304" pitchFamily="18" charset="0"/>
                <a:cs typeface="Times New Roman" panose="02020603050405020304" pitchFamily="18" charset="0"/>
              </a:rPr>
              <a:t>Małgorzata Jarzynowska</a:t>
            </a:r>
            <a:r>
              <a:rPr lang="pl-PL" baseline="30000" dirty="0">
                <a:latin typeface="Times New Roman" panose="02020603050405020304" pitchFamily="18" charset="0"/>
                <a:cs typeface="Times New Roman" panose="02020603050405020304" pitchFamily="18" charset="0"/>
              </a:rPr>
              <a:t>1</a:t>
            </a:r>
            <a:r>
              <a:rPr lang="pl-PL" dirty="0">
                <a:latin typeface="Times New Roman" panose="02020603050405020304" pitchFamily="18" charset="0"/>
                <a:cs typeface="Times New Roman" panose="02020603050405020304" pitchFamily="18" charset="0"/>
              </a:rPr>
              <a:t>*, Dominika Saniewska</a:t>
            </a:r>
            <a:r>
              <a:rPr lang="pl-PL" baseline="30000" dirty="0">
                <a:latin typeface="Times New Roman" panose="02020603050405020304" pitchFamily="18" charset="0"/>
                <a:cs typeface="Times New Roman" panose="02020603050405020304" pitchFamily="18" charset="0"/>
              </a:rPr>
              <a:t>1</a:t>
            </a:r>
            <a:r>
              <a:rPr lang="pl-PL" dirty="0">
                <a:latin typeface="Times New Roman" panose="02020603050405020304" pitchFamily="18" charset="0"/>
                <a:cs typeface="Times New Roman" panose="02020603050405020304" pitchFamily="18" charset="0"/>
              </a:rPr>
              <a:t>, Michał Saniewski</a:t>
            </a:r>
            <a:r>
              <a:rPr lang="pl-PL" baseline="30000" dirty="0">
                <a:latin typeface="Times New Roman" panose="02020603050405020304" pitchFamily="18" charset="0"/>
                <a:cs typeface="Times New Roman" panose="02020603050405020304" pitchFamily="18" charset="0"/>
              </a:rPr>
              <a:t>2</a:t>
            </a:r>
            <a:r>
              <a:rPr lang="pl-PL" dirty="0">
                <a:latin typeface="Times New Roman" panose="02020603050405020304" pitchFamily="18" charset="0"/>
                <a:cs typeface="Times New Roman" panose="02020603050405020304" pitchFamily="18" charset="0"/>
              </a:rPr>
              <a:t>, Piotr Bałazy</a:t>
            </a:r>
            <a:r>
              <a:rPr lang="pl-PL" baseline="30000" dirty="0">
                <a:latin typeface="Times New Roman" panose="02020603050405020304" pitchFamily="18" charset="0"/>
                <a:cs typeface="Times New Roman" panose="02020603050405020304" pitchFamily="18" charset="0"/>
              </a:rPr>
              <a:t>3</a:t>
            </a:r>
            <a:r>
              <a:rPr lang="pl-PL" dirty="0">
                <a:latin typeface="Times New Roman" panose="02020603050405020304" pitchFamily="18" charset="0"/>
                <a:cs typeface="Times New Roman" panose="02020603050405020304" pitchFamily="18" charset="0"/>
              </a:rPr>
              <a:t>  </a:t>
            </a:r>
          </a:p>
          <a:p>
            <a:endParaRPr lang="pl-PL" dirty="0"/>
          </a:p>
        </p:txBody>
      </p:sp>
      <p:sp>
        <p:nvSpPr>
          <p:cNvPr id="10" name="pole tekstowe 9">
            <a:extLst>
              <a:ext uri="{FF2B5EF4-FFF2-40B4-BE49-F238E27FC236}">
                <a16:creationId xmlns:a16="http://schemas.microsoft.com/office/drawing/2014/main" id="{B1FB1444-2335-4B02-9448-0749965AF268}"/>
              </a:ext>
            </a:extLst>
          </p:cNvPr>
          <p:cNvSpPr txBox="1"/>
          <p:nvPr/>
        </p:nvSpPr>
        <p:spPr>
          <a:xfrm>
            <a:off x="1295124" y="4643045"/>
            <a:ext cx="10173803" cy="938719"/>
          </a:xfrm>
          <a:prstGeom prst="rect">
            <a:avLst/>
          </a:prstGeom>
          <a:noFill/>
        </p:spPr>
        <p:txBody>
          <a:bodyPr wrap="square" rtlCol="0">
            <a:spAutoFit/>
          </a:bodyPr>
          <a:lstStyle/>
          <a:p>
            <a:pPr marL="228600" indent="-228600">
              <a:buAutoNum type="arabicPeriod"/>
            </a:pPr>
            <a:r>
              <a:rPr lang="pl-PL" sz="1100" b="0" i="0" dirty="0">
                <a:solidFill>
                  <a:srgbClr val="0050AA"/>
                </a:solidFill>
                <a:effectLst/>
                <a:latin typeface="Times New Roman" panose="02020603050405020304" pitchFamily="18" charset="0"/>
                <a:cs typeface="Times New Roman" panose="02020603050405020304" pitchFamily="18" charset="0"/>
              </a:rPr>
              <a:t>University of </a:t>
            </a:r>
            <a:r>
              <a:rPr lang="pl-PL" sz="1100" b="0" i="0" dirty="0" err="1">
                <a:solidFill>
                  <a:srgbClr val="0050AA"/>
                </a:solidFill>
                <a:effectLst/>
                <a:latin typeface="Times New Roman" panose="02020603050405020304" pitchFamily="18" charset="0"/>
                <a:cs typeface="Times New Roman" panose="02020603050405020304" pitchFamily="18" charset="0"/>
              </a:rPr>
              <a:t>Gdansk</a:t>
            </a:r>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b="0" i="0" dirty="0" err="1">
                <a:solidFill>
                  <a:srgbClr val="0050AA"/>
                </a:solidFill>
                <a:effectLst/>
                <a:latin typeface="Times New Roman" panose="02020603050405020304" pitchFamily="18" charset="0"/>
                <a:cs typeface="Times New Roman" panose="02020603050405020304" pitchFamily="18" charset="0"/>
              </a:rPr>
              <a:t>Faculty</a:t>
            </a:r>
            <a:r>
              <a:rPr lang="pl-PL" sz="1100" b="0" i="0" dirty="0">
                <a:solidFill>
                  <a:srgbClr val="0050AA"/>
                </a:solidFill>
                <a:effectLst/>
                <a:latin typeface="Times New Roman" panose="02020603050405020304" pitchFamily="18" charset="0"/>
                <a:cs typeface="Times New Roman" panose="02020603050405020304" pitchFamily="18" charset="0"/>
              </a:rPr>
              <a:t> of </a:t>
            </a:r>
            <a:r>
              <a:rPr lang="pl-PL" sz="1100" b="0" i="0" dirty="0" err="1">
                <a:solidFill>
                  <a:srgbClr val="0050AA"/>
                </a:solidFill>
                <a:effectLst/>
                <a:latin typeface="Times New Roman" panose="02020603050405020304" pitchFamily="18" charset="0"/>
                <a:cs typeface="Times New Roman" panose="02020603050405020304" pitchFamily="18" charset="0"/>
              </a:rPr>
              <a:t>Oceanography</a:t>
            </a:r>
            <a:r>
              <a:rPr lang="pl-PL" sz="1100" b="0" i="0" dirty="0">
                <a:solidFill>
                  <a:srgbClr val="0050AA"/>
                </a:solidFill>
                <a:effectLst/>
                <a:latin typeface="Times New Roman" panose="02020603050405020304" pitchFamily="18" charset="0"/>
                <a:cs typeface="Times New Roman" panose="02020603050405020304" pitchFamily="18" charset="0"/>
              </a:rPr>
              <a:t> and </a:t>
            </a:r>
            <a:r>
              <a:rPr lang="pl-PL" sz="1100" b="0" i="0" dirty="0" err="1">
                <a:solidFill>
                  <a:srgbClr val="0050AA"/>
                </a:solidFill>
                <a:effectLst/>
                <a:latin typeface="Times New Roman" panose="02020603050405020304" pitchFamily="18" charset="0"/>
                <a:cs typeface="Times New Roman" panose="02020603050405020304" pitchFamily="18" charset="0"/>
              </a:rPr>
              <a:t>Geography</a:t>
            </a:r>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b="0" i="0" dirty="0" err="1">
                <a:solidFill>
                  <a:srgbClr val="0050AA"/>
                </a:solidFill>
                <a:effectLst/>
                <a:latin typeface="Times New Roman" panose="02020603050405020304" pitchFamily="18" charset="0"/>
                <a:cs typeface="Times New Roman" panose="02020603050405020304" pitchFamily="18" charset="0"/>
              </a:rPr>
              <a:t>Department</a:t>
            </a:r>
            <a:r>
              <a:rPr lang="pl-PL" sz="1100" b="0" i="0" dirty="0">
                <a:solidFill>
                  <a:srgbClr val="0050AA"/>
                </a:solidFill>
                <a:effectLst/>
                <a:latin typeface="Times New Roman" panose="02020603050405020304" pitchFamily="18" charset="0"/>
                <a:cs typeface="Times New Roman" panose="02020603050405020304" pitchFamily="18" charset="0"/>
              </a:rPr>
              <a:t> of Marine </a:t>
            </a:r>
            <a:r>
              <a:rPr lang="pl-PL" sz="1100" b="0" i="0" dirty="0" err="1">
                <a:solidFill>
                  <a:srgbClr val="0050AA"/>
                </a:solidFill>
                <a:effectLst/>
                <a:latin typeface="Times New Roman" panose="02020603050405020304" pitchFamily="18" charset="0"/>
                <a:cs typeface="Times New Roman" panose="02020603050405020304" pitchFamily="18" charset="0"/>
              </a:rPr>
              <a:t>Chemistry</a:t>
            </a:r>
            <a:r>
              <a:rPr lang="pl-PL" sz="1100" b="0" i="0" dirty="0">
                <a:solidFill>
                  <a:srgbClr val="0050AA"/>
                </a:solidFill>
                <a:effectLst/>
                <a:latin typeface="Times New Roman" panose="02020603050405020304" pitchFamily="18" charset="0"/>
                <a:cs typeface="Times New Roman" panose="02020603050405020304" pitchFamily="18" charset="0"/>
              </a:rPr>
              <a:t> and </a:t>
            </a:r>
            <a:r>
              <a:rPr lang="pl-PL" sz="1100" b="0" i="0" dirty="0" err="1">
                <a:solidFill>
                  <a:srgbClr val="0050AA"/>
                </a:solidFill>
                <a:effectLst/>
                <a:latin typeface="Times New Roman" panose="02020603050405020304" pitchFamily="18" charset="0"/>
                <a:cs typeface="Times New Roman" panose="02020603050405020304" pitchFamily="18" charset="0"/>
              </a:rPr>
              <a:t>Environmental</a:t>
            </a:r>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b="0" i="0" dirty="0" err="1">
                <a:solidFill>
                  <a:srgbClr val="0050AA"/>
                </a:solidFill>
                <a:effectLst/>
                <a:latin typeface="Times New Roman" panose="02020603050405020304" pitchFamily="18" charset="0"/>
                <a:cs typeface="Times New Roman" panose="02020603050405020304" pitchFamily="18" charset="0"/>
              </a:rPr>
              <a:t>Protection</a:t>
            </a:r>
            <a:r>
              <a:rPr lang="pl-PL" sz="1100" b="0" i="0" dirty="0">
                <a:solidFill>
                  <a:srgbClr val="0050AA"/>
                </a:solidFill>
                <a:effectLst/>
                <a:latin typeface="Times New Roman" panose="02020603050405020304" pitchFamily="18" charset="0"/>
                <a:cs typeface="Times New Roman" panose="02020603050405020304" pitchFamily="18" charset="0"/>
              </a:rPr>
              <a:t>, Al. Marszałka Piłsudskiego 46, 81-378 Gdynia, Poland </a:t>
            </a:r>
          </a:p>
          <a:p>
            <a:pPr marL="228600" indent="-228600">
              <a:buAutoNum type="arabicPeriod"/>
            </a:pPr>
            <a:r>
              <a:rPr lang="en-US" sz="1100" b="0" i="0" dirty="0">
                <a:solidFill>
                  <a:srgbClr val="0050AA"/>
                </a:solidFill>
                <a:effectLst/>
                <a:latin typeface="Times New Roman" panose="02020603050405020304" pitchFamily="18" charset="0"/>
                <a:cs typeface="Times New Roman" panose="02020603050405020304" pitchFamily="18" charset="0"/>
              </a:rPr>
              <a:t>Institute of Meteorology and Water Management – National Research Institute, </a:t>
            </a:r>
            <a:r>
              <a:rPr lang="en-US" sz="1100" b="0" i="0" dirty="0" err="1">
                <a:solidFill>
                  <a:srgbClr val="0050AA"/>
                </a:solidFill>
                <a:effectLst/>
                <a:latin typeface="Times New Roman" panose="02020603050405020304" pitchFamily="18" charset="0"/>
                <a:cs typeface="Times New Roman" panose="02020603050405020304" pitchFamily="18" charset="0"/>
              </a:rPr>
              <a:t>Waszyngtona</a:t>
            </a:r>
            <a:r>
              <a:rPr lang="en-US" sz="1100" b="0" i="0" dirty="0">
                <a:solidFill>
                  <a:srgbClr val="0050AA"/>
                </a:solidFill>
                <a:effectLst/>
                <a:latin typeface="Times New Roman" panose="02020603050405020304" pitchFamily="18" charset="0"/>
                <a:cs typeface="Times New Roman" panose="02020603050405020304" pitchFamily="18" charset="0"/>
              </a:rPr>
              <a:t> 42, Gdynia, Poland</a:t>
            </a:r>
            <a:endParaRPr lang="pl-PL" sz="1100" b="0" i="0" dirty="0">
              <a:solidFill>
                <a:srgbClr val="0050AA"/>
              </a:solidFill>
              <a:effectLst/>
              <a:latin typeface="Times New Roman" panose="02020603050405020304" pitchFamily="18" charset="0"/>
              <a:cs typeface="Times New Roman" panose="02020603050405020304" pitchFamily="18" charset="0"/>
            </a:endParaRPr>
          </a:p>
          <a:p>
            <a:pPr marL="228600" indent="-228600">
              <a:buAutoNum type="arabicPeriod"/>
            </a:pPr>
            <a:r>
              <a:rPr lang="en-US" sz="1100" b="0" i="0" dirty="0">
                <a:solidFill>
                  <a:srgbClr val="0050AA"/>
                </a:solidFill>
                <a:effectLst/>
                <a:latin typeface="Times New Roman" panose="02020603050405020304" pitchFamily="18" charset="0"/>
                <a:cs typeface="Times New Roman" panose="02020603050405020304" pitchFamily="18" charset="0"/>
              </a:rPr>
              <a:t>Institute of Oceanology, Polish Academy of Sciences, </a:t>
            </a:r>
            <a:r>
              <a:rPr lang="en-US" sz="1100" b="0" i="0" dirty="0" err="1">
                <a:solidFill>
                  <a:srgbClr val="0050AA"/>
                </a:solidFill>
                <a:effectLst/>
                <a:latin typeface="Times New Roman" panose="02020603050405020304" pitchFamily="18" charset="0"/>
                <a:cs typeface="Times New Roman" panose="02020603050405020304" pitchFamily="18" charset="0"/>
              </a:rPr>
              <a:t>Powstańców</a:t>
            </a:r>
            <a:r>
              <a:rPr lang="en-US" sz="1100" b="0" i="0" dirty="0">
                <a:solidFill>
                  <a:srgbClr val="0050AA"/>
                </a:solidFill>
                <a:effectLst/>
                <a:latin typeface="Times New Roman" panose="02020603050405020304" pitchFamily="18" charset="0"/>
                <a:cs typeface="Times New Roman" panose="02020603050405020304" pitchFamily="18" charset="0"/>
              </a:rPr>
              <a:t> </a:t>
            </a:r>
            <a:r>
              <a:rPr lang="en-US" sz="1100" b="0" i="0" dirty="0" err="1">
                <a:solidFill>
                  <a:srgbClr val="0050AA"/>
                </a:solidFill>
                <a:effectLst/>
                <a:latin typeface="Times New Roman" panose="02020603050405020304" pitchFamily="18" charset="0"/>
                <a:cs typeface="Times New Roman" panose="02020603050405020304" pitchFamily="18" charset="0"/>
              </a:rPr>
              <a:t>Warszawy</a:t>
            </a:r>
            <a:r>
              <a:rPr lang="en-US" sz="1100" b="0" i="0" dirty="0">
                <a:solidFill>
                  <a:srgbClr val="0050AA"/>
                </a:solidFill>
                <a:effectLst/>
                <a:latin typeface="Times New Roman" panose="02020603050405020304" pitchFamily="18" charset="0"/>
                <a:cs typeface="Times New Roman" panose="02020603050405020304" pitchFamily="18" charset="0"/>
              </a:rPr>
              <a:t> 55, Sopot, Poland</a:t>
            </a:r>
            <a:endParaRPr lang="pl-PL" sz="1100" b="0" i="0" dirty="0">
              <a:solidFill>
                <a:srgbClr val="0050AA"/>
              </a:solidFill>
              <a:effectLst/>
              <a:latin typeface="Times New Roman" panose="02020603050405020304" pitchFamily="18" charset="0"/>
              <a:cs typeface="Times New Roman" panose="02020603050405020304" pitchFamily="18" charset="0"/>
            </a:endParaRPr>
          </a:p>
          <a:p>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dirty="0">
                <a:solidFill>
                  <a:srgbClr val="0050AA"/>
                </a:solidFill>
                <a:latin typeface="Times New Roman" panose="02020603050405020304" pitchFamily="18" charset="0"/>
                <a:cs typeface="Times New Roman" panose="02020603050405020304" pitchFamily="18" charset="0"/>
              </a:rPr>
              <a:t>Master</a:t>
            </a:r>
            <a:r>
              <a:rPr lang="pl-PL" sz="1100" b="0" i="0" dirty="0">
                <a:solidFill>
                  <a:srgbClr val="0050AA"/>
                </a:solidFill>
                <a:effectLst/>
                <a:latin typeface="Times New Roman" panose="02020603050405020304" pitchFamily="18" charset="0"/>
                <a:cs typeface="Times New Roman" panose="02020603050405020304" pitchFamily="18" charset="0"/>
              </a:rPr>
              <a:t> student; malgorzata.jarzynowska@gmail.com </a:t>
            </a:r>
            <a:endParaRPr lang="pl-PL" sz="1100" dirty="0">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9E0BFA37-5483-7746-F980-F51324F8C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5104" y="5379194"/>
            <a:ext cx="2160406" cy="9958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79D8288-0A2D-D178-7E60-3BA2A6220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985" y="168690"/>
            <a:ext cx="1419451" cy="189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9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dmiralty Bay Map - Antarctica - Mapcarta">
            <a:extLst>
              <a:ext uri="{FF2B5EF4-FFF2-40B4-BE49-F238E27FC236}">
                <a16:creationId xmlns:a16="http://schemas.microsoft.com/office/drawing/2014/main" id="{287C5FFB-7529-8B62-1D8A-5CB20E8F6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13" r="9091" b="53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44F9B6B-E3AE-DAB0-7AFA-6770870748D2}"/>
              </a:ext>
            </a:extLst>
          </p:cNvPr>
          <p:cNvSpPr>
            <a:spLocks noGrp="1"/>
          </p:cNvSpPr>
          <p:nvPr>
            <p:ph type="title"/>
          </p:nvPr>
        </p:nvSpPr>
        <p:spPr>
          <a:xfrm>
            <a:off x="594804" y="640263"/>
            <a:ext cx="6619811" cy="1344975"/>
          </a:xfrm>
        </p:spPr>
        <p:txBody>
          <a:bodyPr>
            <a:normAutofit/>
          </a:bodyPr>
          <a:lstStyle/>
          <a:p>
            <a:r>
              <a:rPr lang="pl-PL" sz="4000" b="1" u="sng" dirty="0">
                <a:solidFill>
                  <a:srgbClr val="C00000"/>
                </a:solidFill>
                <a:latin typeface="Times New Roman" panose="02020603050405020304" pitchFamily="18" charset="0"/>
                <a:cs typeface="Times New Roman" panose="02020603050405020304" pitchFamily="18" charset="0"/>
              </a:rPr>
              <a:t>AIMS</a:t>
            </a:r>
          </a:p>
        </p:txBody>
      </p:sp>
      <p:sp>
        <p:nvSpPr>
          <p:cNvPr id="3" name="Symbol zastępczy zawartości 2">
            <a:extLst>
              <a:ext uri="{FF2B5EF4-FFF2-40B4-BE49-F238E27FC236}">
                <a16:creationId xmlns:a16="http://schemas.microsoft.com/office/drawing/2014/main" id="{1AA3A9B9-70C4-F66E-AFA9-427AF3CFFBD2}"/>
              </a:ext>
            </a:extLst>
          </p:cNvPr>
          <p:cNvSpPr>
            <a:spLocks noGrp="1"/>
          </p:cNvSpPr>
          <p:nvPr>
            <p:ph idx="1"/>
          </p:nvPr>
        </p:nvSpPr>
        <p:spPr>
          <a:xfrm>
            <a:off x="594109" y="2121763"/>
            <a:ext cx="6620505" cy="3773010"/>
          </a:xfrm>
        </p:spPr>
        <p:txBody>
          <a:bodyPr>
            <a:normAutofit/>
          </a:bodyPr>
          <a:lstStyle/>
          <a:p>
            <a:r>
              <a:rPr lang="pl-PL" sz="2400" dirty="0">
                <a:latin typeface="Times New Roman" panose="02020603050405020304" pitchFamily="18" charset="0"/>
                <a:cs typeface="Times New Roman" panose="02020603050405020304" pitchFamily="18" charset="0"/>
              </a:rPr>
              <a:t>R</a:t>
            </a:r>
            <a:r>
              <a:rPr lang="en-US" sz="2400" b="0" i="0" dirty="0" err="1">
                <a:latin typeface="Times New Roman" panose="02020603050405020304" pitchFamily="18" charset="0"/>
                <a:cs typeface="Times New Roman" panose="02020603050405020304" pitchFamily="18" charset="0"/>
              </a:rPr>
              <a:t>ecognise</a:t>
            </a:r>
            <a:r>
              <a:rPr lang="en-US" sz="2400" b="0" i="0" dirty="0">
                <a:latin typeface="Times New Roman" panose="02020603050405020304" pitchFamily="18" charset="0"/>
                <a:cs typeface="Times New Roman" panose="02020603050405020304" pitchFamily="18" charset="0"/>
              </a:rPr>
              <a:t>  the concentration of total mercury</a:t>
            </a:r>
            <a:r>
              <a:rPr lang="pl-PL" sz="2400" b="0" i="0" dirty="0">
                <a:latin typeface="Times New Roman" panose="02020603050405020304" pitchFamily="18" charset="0"/>
                <a:cs typeface="Times New Roman" panose="02020603050405020304" pitchFamily="18" charset="0"/>
              </a:rPr>
              <a:t> and </a:t>
            </a:r>
            <a:r>
              <a:rPr lang="pl-PL" sz="2400" b="0" i="0" dirty="0" err="1">
                <a:latin typeface="Times New Roman" panose="02020603050405020304" pitchFamily="18" charset="0"/>
                <a:cs typeface="Times New Roman" panose="02020603050405020304" pitchFamily="18" charset="0"/>
              </a:rPr>
              <a:t>methylmercury</a:t>
            </a:r>
            <a:r>
              <a:rPr lang="en-US" sz="2400" b="0" i="0" dirty="0">
                <a:latin typeface="Times New Roman" panose="02020603050405020304" pitchFamily="18" charset="0"/>
                <a:cs typeface="Times New Roman" panose="02020603050405020304" pitchFamily="18" charset="0"/>
              </a:rPr>
              <a:t> in organisms inhabiting the Antarctic coastal zone</a:t>
            </a:r>
            <a:r>
              <a:rPr lang="pl-PL" sz="2400" b="0" i="0" dirty="0">
                <a:latin typeface="Times New Roman" panose="02020603050405020304" pitchFamily="18" charset="0"/>
                <a:cs typeface="Times New Roman" panose="02020603050405020304" pitchFamily="18" charset="0"/>
              </a:rPr>
              <a:t>.</a:t>
            </a:r>
          </a:p>
          <a:p>
            <a:pPr marL="0" indent="0">
              <a:buNone/>
            </a:pPr>
            <a:endParaRPr lang="pl-PL" sz="2400" b="0" i="0" dirty="0">
              <a:latin typeface="Times New Roman" panose="02020603050405020304" pitchFamily="18" charset="0"/>
              <a:cs typeface="Times New Roman" panose="02020603050405020304" pitchFamily="18" charset="0"/>
            </a:endParaRPr>
          </a:p>
          <a:p>
            <a:r>
              <a:rPr lang="pl-PL" sz="2400" dirty="0">
                <a:latin typeface="Times New Roman" panose="02020603050405020304" pitchFamily="18" charset="0"/>
                <a:cs typeface="Times New Roman" panose="02020603050405020304" pitchFamily="18" charset="0"/>
              </a:rPr>
              <a:t>D</a:t>
            </a:r>
            <a:r>
              <a:rPr lang="en-US" sz="2400" dirty="0" err="1">
                <a:latin typeface="Times New Roman" panose="02020603050405020304" pitchFamily="18" charset="0"/>
                <a:cs typeface="Times New Roman" panose="02020603050405020304" pitchFamily="18" charset="0"/>
              </a:rPr>
              <a:t>etermi</a:t>
            </a:r>
            <a:r>
              <a:rPr lang="pl-PL" sz="2400" dirty="0" err="1">
                <a:latin typeface="Times New Roman" panose="02020603050405020304" pitchFamily="18" charset="0"/>
                <a:cs typeface="Times New Roman" panose="02020603050405020304" pitchFamily="18" charset="0"/>
              </a:rPr>
              <a:t>ne</a:t>
            </a:r>
            <a:r>
              <a:rPr lang="en-US" sz="2400" dirty="0">
                <a:latin typeface="Times New Roman" panose="02020603050405020304" pitchFamily="18" charset="0"/>
                <a:cs typeface="Times New Roman" panose="02020603050405020304" pitchFamily="18" charset="0"/>
              </a:rPr>
              <a:t> of mercury accumulation and biomagnification potential in the food web depending on the trophic level and the size of the organism</a:t>
            </a:r>
            <a:r>
              <a:rPr lang="pl-PL"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a:p>
            <a:endParaRPr lang="pl-PL" sz="2400" dirty="0"/>
          </a:p>
        </p:txBody>
      </p:sp>
      <p:sp>
        <p:nvSpPr>
          <p:cNvPr id="4" name="Symbol zastępczy numeru slajdu 3">
            <a:extLst>
              <a:ext uri="{FF2B5EF4-FFF2-40B4-BE49-F238E27FC236}">
                <a16:creationId xmlns:a16="http://schemas.microsoft.com/office/drawing/2014/main" id="{003BA6D8-7063-5227-60C7-FCD880F471D4}"/>
              </a:ext>
            </a:extLst>
          </p:cNvPr>
          <p:cNvSpPr>
            <a:spLocks noGrp="1"/>
          </p:cNvSpPr>
          <p:nvPr>
            <p:ph type="sldNum" sz="quarter" idx="12"/>
          </p:nvPr>
        </p:nvSpPr>
        <p:spPr/>
        <p:txBody>
          <a:bodyPr/>
          <a:lstStyle/>
          <a:p>
            <a:fld id="{79C76092-9F6F-40C5-8CD3-01656D172F82}" type="slidenum">
              <a:rPr lang="pl-PL" smtClean="0"/>
              <a:t>2</a:t>
            </a:fld>
            <a:endParaRPr lang="pl-PL"/>
          </a:p>
        </p:txBody>
      </p:sp>
    </p:spTree>
    <p:extLst>
      <p:ext uri="{BB962C8B-B14F-4D97-AF65-F5344CB8AC3E}">
        <p14:creationId xmlns:p14="http://schemas.microsoft.com/office/powerpoint/2010/main" val="220816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334E721-0116-ECFC-DEB9-85B66B2A8743}"/>
              </a:ext>
            </a:extLst>
          </p:cNvPr>
          <p:cNvSpPr>
            <a:spLocks noGrp="1"/>
          </p:cNvSpPr>
          <p:nvPr>
            <p:ph type="title"/>
          </p:nvPr>
        </p:nvSpPr>
        <p:spPr>
          <a:xfrm>
            <a:off x="6994460" y="372533"/>
            <a:ext cx="5008480" cy="857461"/>
          </a:xfrm>
        </p:spPr>
        <p:txBody>
          <a:bodyPr vert="horz" lIns="91440" tIns="45720" rIns="91440" bIns="45720" rtlCol="0" anchor="b">
            <a:normAutofit/>
          </a:bodyPr>
          <a:lstStyle/>
          <a:p>
            <a:pPr algn="ctr"/>
            <a:r>
              <a:rPr lang="pl-PL" sz="4800" u="sng" dirty="0" err="1">
                <a:solidFill>
                  <a:schemeClr val="accent1"/>
                </a:solidFill>
                <a:latin typeface="Times New Roman" panose="02020603050405020304" pitchFamily="18" charset="0"/>
                <a:cs typeface="Times New Roman" panose="02020603050405020304" pitchFamily="18" charset="0"/>
              </a:rPr>
              <a:t>Area</a:t>
            </a:r>
            <a:r>
              <a:rPr lang="pl-PL" sz="4800" u="sng" kern="1200" dirty="0">
                <a:solidFill>
                  <a:schemeClr val="accent1"/>
                </a:solidFill>
                <a:latin typeface="Times New Roman" panose="02020603050405020304" pitchFamily="18" charset="0"/>
                <a:cs typeface="Times New Roman" panose="02020603050405020304" pitchFamily="18" charset="0"/>
              </a:rPr>
              <a:t> of </a:t>
            </a:r>
            <a:r>
              <a:rPr lang="en-US" sz="4800" u="sng" kern="1200" dirty="0">
                <a:solidFill>
                  <a:schemeClr val="accent1"/>
                </a:solidFill>
                <a:latin typeface="Times New Roman" panose="02020603050405020304" pitchFamily="18" charset="0"/>
                <a:cs typeface="Times New Roman" panose="02020603050405020304" pitchFamily="18" charset="0"/>
              </a:rPr>
              <a:t>research </a:t>
            </a:r>
          </a:p>
        </p:txBody>
      </p:sp>
      <p:grpSp>
        <p:nvGrpSpPr>
          <p:cNvPr id="33" name="Group 3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34" name="Straight Connector 3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ymbol zastępczy zawartości 2">
            <a:extLst>
              <a:ext uri="{FF2B5EF4-FFF2-40B4-BE49-F238E27FC236}">
                <a16:creationId xmlns:a16="http://schemas.microsoft.com/office/drawing/2014/main" id="{74230B1E-6596-D991-89F0-FDC228D8B7A6}"/>
              </a:ext>
            </a:extLst>
          </p:cNvPr>
          <p:cNvSpPr>
            <a:spLocks noGrp="1"/>
          </p:cNvSpPr>
          <p:nvPr>
            <p:ph idx="1"/>
          </p:nvPr>
        </p:nvSpPr>
        <p:spPr>
          <a:xfrm>
            <a:off x="7597268" y="1602527"/>
            <a:ext cx="3876085" cy="1360457"/>
          </a:xfrm>
        </p:spPr>
        <p:txBody>
          <a:bodyPr vert="horz" lIns="91440" tIns="45720" rIns="91440" bIns="45720" rtlCol="0">
            <a:normAutofit/>
          </a:bodyPr>
          <a:lstStyle/>
          <a:p>
            <a:pPr algn="just">
              <a:buFont typeface="Wingdings" panose="05000000000000000000" pitchFamily="2" charset="2"/>
              <a:buChar char="§"/>
            </a:pPr>
            <a:r>
              <a:rPr lang="pl-PL" sz="2000" dirty="0" err="1">
                <a:latin typeface="Times New Roman" panose="02020603050405020304" pitchFamily="18" charset="0"/>
                <a:cs typeface="Times New Roman" panose="02020603050405020304" pitchFamily="18" charset="0"/>
              </a:rPr>
              <a:t>Fragile</a:t>
            </a:r>
            <a:r>
              <a:rPr lang="pl-PL" sz="2000" dirty="0">
                <a:latin typeface="Times New Roman" panose="02020603050405020304" pitchFamily="18" charset="0"/>
                <a:cs typeface="Times New Roman" panose="02020603050405020304" pitchFamily="18" charset="0"/>
              </a:rPr>
              <a:t> </a:t>
            </a:r>
            <a:r>
              <a:rPr lang="pl-PL" sz="2000" dirty="0" err="1">
                <a:latin typeface="Times New Roman" panose="02020603050405020304" pitchFamily="18" charset="0"/>
                <a:cs typeface="Times New Roman" panose="02020603050405020304" pitchFamily="18" charset="0"/>
              </a:rPr>
              <a:t>ecosystem</a:t>
            </a:r>
            <a:endParaRPr lang="pl-PL"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pl-PL" sz="2000" b="0" i="0" u="none" strike="noStrike" dirty="0">
                <a:solidFill>
                  <a:srgbClr val="000000"/>
                </a:solidFill>
                <a:effectLst/>
                <a:latin typeface="Times New Roman" panose="02020603050405020304" pitchFamily="18" charset="0"/>
                <a:cs typeface="Times New Roman" panose="02020603050405020304" pitchFamily="18" charset="0"/>
              </a:rPr>
              <a:t>„</a:t>
            </a:r>
            <a:r>
              <a:rPr lang="pl-PL" sz="2000" dirty="0">
                <a:solidFill>
                  <a:srgbClr val="000000"/>
                </a:solidFill>
                <a:latin typeface="Times New Roman" panose="02020603050405020304" pitchFamily="18" charset="0"/>
                <a:cs typeface="Times New Roman" panose="02020603050405020304" pitchFamily="18" charset="0"/>
              </a:rPr>
              <a:t>M</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ercury</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ice storage</a:t>
            </a:r>
            <a:r>
              <a:rPr lang="pl-PL" sz="2000" b="0" i="0" u="none" strike="noStrike" dirty="0">
                <a:solidFill>
                  <a:srgbClr val="000000"/>
                </a:solidFill>
                <a:effectLst/>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pl-PL" sz="2000" dirty="0" err="1">
                <a:solidFill>
                  <a:srgbClr val="000000"/>
                </a:solidFill>
                <a:latin typeface="Times New Roman" panose="02020603050405020304" pitchFamily="18" charset="0"/>
                <a:cs typeface="Times New Roman" panose="02020603050405020304" pitchFamily="18" charset="0"/>
              </a:rPr>
              <a:t>Climate</a:t>
            </a:r>
            <a:r>
              <a:rPr lang="pl-PL" sz="2000" dirty="0">
                <a:solidFill>
                  <a:srgbClr val="000000"/>
                </a:solidFill>
                <a:latin typeface="Times New Roman" panose="02020603050405020304" pitchFamily="18" charset="0"/>
                <a:cs typeface="Times New Roman" panose="02020603050405020304" pitchFamily="18" charset="0"/>
              </a:rPr>
              <a:t> </a:t>
            </a:r>
            <a:r>
              <a:rPr lang="pl-PL" sz="2000" dirty="0" err="1">
                <a:solidFill>
                  <a:srgbClr val="000000"/>
                </a:solidFill>
                <a:latin typeface="Times New Roman" panose="02020603050405020304" pitchFamily="18" charset="0"/>
                <a:cs typeface="Times New Roman" panose="02020603050405020304" pitchFamily="18" charset="0"/>
              </a:rPr>
              <a:t>change</a:t>
            </a:r>
            <a:endParaRPr lang="pl-PL" sz="2000" dirty="0">
              <a:latin typeface="Times New Roman" panose="02020603050405020304" pitchFamily="18" charset="0"/>
              <a:cs typeface="Times New Roman" panose="02020603050405020304" pitchFamily="18" charset="0"/>
            </a:endParaRPr>
          </a:p>
          <a:p>
            <a:pPr marL="0" indent="0">
              <a:buNone/>
            </a:pPr>
            <a:endParaRPr lang="pl-PL" sz="2400" dirty="0"/>
          </a:p>
          <a:p>
            <a:pPr marL="0" indent="0">
              <a:buNone/>
            </a:pPr>
            <a:endParaRPr lang="pl-PL" sz="2400" kern="1200" dirty="0">
              <a:solidFill>
                <a:schemeClr val="tx1"/>
              </a:solidFill>
              <a:latin typeface="+mn-lt"/>
              <a:ea typeface="+mn-ea"/>
              <a:cs typeface="+mn-cs"/>
            </a:endParaRPr>
          </a:p>
        </p:txBody>
      </p:sp>
      <p:sp>
        <p:nvSpPr>
          <p:cNvPr id="37" name="Rectangle 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mapa&#10;&#10;Opis wygenerowany automatycznie">
            <a:extLst>
              <a:ext uri="{FF2B5EF4-FFF2-40B4-BE49-F238E27FC236}">
                <a16:creationId xmlns:a16="http://schemas.microsoft.com/office/drawing/2014/main" id="{7B23FBF2-1947-BAA0-1067-23BDC7158203}"/>
              </a:ext>
            </a:extLst>
          </p:cNvPr>
          <p:cNvPicPr>
            <a:picLocks noChangeAspect="1"/>
          </p:cNvPicPr>
          <p:nvPr/>
        </p:nvPicPr>
        <p:blipFill rotWithShape="1">
          <a:blip r:embed="rId3">
            <a:extLst>
              <a:ext uri="{28A0092B-C50C-407E-A947-70E740481C1C}">
                <a14:useLocalDpi xmlns:a14="http://schemas.microsoft.com/office/drawing/2010/main" val="0"/>
              </a:ext>
            </a:extLst>
          </a:blip>
          <a:srcRect l="1732" r="1300" b="2544"/>
          <a:stretch/>
        </p:blipFill>
        <p:spPr>
          <a:xfrm>
            <a:off x="1000715" y="612553"/>
            <a:ext cx="5492593" cy="5632894"/>
          </a:xfrm>
          <a:prstGeom prst="rect">
            <a:avLst/>
          </a:prstGeom>
        </p:spPr>
      </p:pic>
      <p:sp>
        <p:nvSpPr>
          <p:cNvPr id="7" name="pole tekstowe 6">
            <a:extLst>
              <a:ext uri="{FF2B5EF4-FFF2-40B4-BE49-F238E27FC236}">
                <a16:creationId xmlns:a16="http://schemas.microsoft.com/office/drawing/2014/main" id="{56BDD6C1-D0D6-C002-EABE-0E6FCDAEEB1D}"/>
              </a:ext>
            </a:extLst>
          </p:cNvPr>
          <p:cNvSpPr txBox="1"/>
          <p:nvPr/>
        </p:nvSpPr>
        <p:spPr>
          <a:xfrm>
            <a:off x="1916200" y="195454"/>
            <a:ext cx="3979171" cy="461665"/>
          </a:xfrm>
          <a:prstGeom prst="rect">
            <a:avLst/>
          </a:prstGeom>
          <a:noFill/>
        </p:spPr>
        <p:txBody>
          <a:bodyPr wrap="square" rtlCol="0">
            <a:spAutoFit/>
          </a:bodyPr>
          <a:lstStyle/>
          <a:p>
            <a:pPr algn="ctr"/>
            <a:r>
              <a:rPr lang="pl-PL" sz="2400" b="1" dirty="0" err="1">
                <a:solidFill>
                  <a:srgbClr val="FFC000"/>
                </a:solidFill>
                <a:latin typeface="Times New Roman" panose="02020603050405020304" pitchFamily="18" charset="0"/>
                <a:cs typeface="Times New Roman" panose="02020603050405020304" pitchFamily="18" charset="0"/>
              </a:rPr>
              <a:t>Admiralty</a:t>
            </a:r>
            <a:r>
              <a:rPr lang="pl-PL" sz="2400" b="1" dirty="0">
                <a:solidFill>
                  <a:srgbClr val="FFC000"/>
                </a:solidFill>
                <a:latin typeface="Times New Roman" panose="02020603050405020304" pitchFamily="18" charset="0"/>
                <a:cs typeface="Times New Roman" panose="02020603050405020304" pitchFamily="18" charset="0"/>
              </a:rPr>
              <a:t> Bay</a:t>
            </a:r>
          </a:p>
        </p:txBody>
      </p:sp>
      <p:sp>
        <p:nvSpPr>
          <p:cNvPr id="8" name="Owal 7">
            <a:extLst>
              <a:ext uri="{FF2B5EF4-FFF2-40B4-BE49-F238E27FC236}">
                <a16:creationId xmlns:a16="http://schemas.microsoft.com/office/drawing/2014/main" id="{EF34F043-A4A2-7F92-D0FA-D18F2C4F4DC6}"/>
              </a:ext>
            </a:extLst>
          </p:cNvPr>
          <p:cNvSpPr/>
          <p:nvPr/>
        </p:nvSpPr>
        <p:spPr>
          <a:xfrm>
            <a:off x="4663440" y="949390"/>
            <a:ext cx="613954" cy="640080"/>
          </a:xfrm>
          <a:prstGeom prst="ellipse">
            <a:avLst/>
          </a:prstGeom>
          <a:noFill/>
          <a:ln w="19050">
            <a:solidFill>
              <a:srgbClr val="F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Owal 13">
            <a:extLst>
              <a:ext uri="{FF2B5EF4-FFF2-40B4-BE49-F238E27FC236}">
                <a16:creationId xmlns:a16="http://schemas.microsoft.com/office/drawing/2014/main" id="{C8636D32-A301-47A3-944A-AB312E6C026F}"/>
              </a:ext>
            </a:extLst>
          </p:cNvPr>
          <p:cNvSpPr/>
          <p:nvPr/>
        </p:nvSpPr>
        <p:spPr>
          <a:xfrm>
            <a:off x="2020388" y="3523186"/>
            <a:ext cx="696685" cy="683054"/>
          </a:xfrm>
          <a:prstGeom prst="ellipse">
            <a:avLst/>
          </a:prstGeom>
          <a:noFill/>
          <a:ln w="19050">
            <a:solidFill>
              <a:srgbClr val="F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Owal 14">
            <a:extLst>
              <a:ext uri="{FF2B5EF4-FFF2-40B4-BE49-F238E27FC236}">
                <a16:creationId xmlns:a16="http://schemas.microsoft.com/office/drawing/2014/main" id="{62DA1C8B-CE45-D0F2-A896-F234A8BCDFF5}"/>
              </a:ext>
            </a:extLst>
          </p:cNvPr>
          <p:cNvSpPr/>
          <p:nvPr/>
        </p:nvSpPr>
        <p:spPr>
          <a:xfrm>
            <a:off x="4441018" y="4441820"/>
            <a:ext cx="613954" cy="640080"/>
          </a:xfrm>
          <a:prstGeom prst="ellipse">
            <a:avLst/>
          </a:prstGeom>
          <a:noFill/>
          <a:ln w="19050">
            <a:solidFill>
              <a:srgbClr val="FF1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a:extLst>
              <a:ext uri="{FF2B5EF4-FFF2-40B4-BE49-F238E27FC236}">
                <a16:creationId xmlns:a16="http://schemas.microsoft.com/office/drawing/2014/main" id="{CEBC282B-24B7-F757-C233-9C967941CD9A}"/>
              </a:ext>
            </a:extLst>
          </p:cNvPr>
          <p:cNvSpPr txBox="1"/>
          <p:nvPr/>
        </p:nvSpPr>
        <p:spPr>
          <a:xfrm>
            <a:off x="5421900" y="5737121"/>
            <a:ext cx="1197277" cy="276999"/>
          </a:xfrm>
          <a:prstGeom prst="rect">
            <a:avLst/>
          </a:prstGeom>
          <a:noFill/>
        </p:spPr>
        <p:txBody>
          <a:bodyPr wrap="square" rtlCol="0">
            <a:spAutoFit/>
          </a:bodyPr>
          <a:lstStyle/>
          <a:p>
            <a:r>
              <a:rPr lang="pl-PL" sz="1200" dirty="0">
                <a:latin typeface="Times New Roman" panose="02020603050405020304" pitchFamily="18" charset="0"/>
                <a:cs typeface="Times New Roman" panose="02020603050405020304" pitchFamily="18" charset="0"/>
              </a:rPr>
              <a:t>D. </a:t>
            </a:r>
            <a:r>
              <a:rPr lang="pl-PL" sz="1200" dirty="0" err="1">
                <a:latin typeface="Times New Roman" panose="02020603050405020304" pitchFamily="18" charset="0"/>
                <a:cs typeface="Times New Roman" panose="02020603050405020304" pitchFamily="18" charset="0"/>
              </a:rPr>
              <a:t>Saniewska</a:t>
            </a:r>
            <a:endParaRPr lang="pl-PL" sz="1200" dirty="0">
              <a:latin typeface="Times New Roman" panose="02020603050405020304" pitchFamily="18" charset="0"/>
              <a:cs typeface="Times New Roman" panose="02020603050405020304" pitchFamily="18" charset="0"/>
            </a:endParaRPr>
          </a:p>
        </p:txBody>
      </p:sp>
      <p:pic>
        <p:nvPicPr>
          <p:cNvPr id="2050" name="Picture 2" descr="glacier | Definition, Formation, Types, Examples, &amp; Facts | Britannica">
            <a:extLst>
              <a:ext uri="{FF2B5EF4-FFF2-40B4-BE49-F238E27FC236}">
                <a16:creationId xmlns:a16="http://schemas.microsoft.com/office/drawing/2014/main" id="{72CEC7CA-555D-D88E-3D85-7F1619114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952" y="2875248"/>
            <a:ext cx="1195600" cy="8967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Łącznik prosty 9">
            <a:extLst>
              <a:ext uri="{FF2B5EF4-FFF2-40B4-BE49-F238E27FC236}">
                <a16:creationId xmlns:a16="http://schemas.microsoft.com/office/drawing/2014/main" id="{93E686CF-A675-73AA-E340-9F806A9066BD}"/>
              </a:ext>
            </a:extLst>
          </p:cNvPr>
          <p:cNvCxnSpPr>
            <a:cxnSpLocks/>
            <a:stCxn id="2050" idx="3"/>
          </p:cNvCxnSpPr>
          <p:nvPr/>
        </p:nvCxnSpPr>
        <p:spPr>
          <a:xfrm>
            <a:off x="1510552" y="3323598"/>
            <a:ext cx="507964" cy="399316"/>
          </a:xfrm>
          <a:prstGeom prst="line">
            <a:avLst/>
          </a:prstGeom>
          <a:ln>
            <a:solidFill>
              <a:srgbClr val="FF1D1D"/>
            </a:solidFill>
          </a:ln>
        </p:spPr>
        <p:style>
          <a:lnRef idx="1">
            <a:schemeClr val="accent1"/>
          </a:lnRef>
          <a:fillRef idx="0">
            <a:schemeClr val="accent1"/>
          </a:fillRef>
          <a:effectRef idx="0">
            <a:schemeClr val="accent1"/>
          </a:effectRef>
          <a:fontRef idx="minor">
            <a:schemeClr val="tx1"/>
          </a:fontRef>
        </p:style>
      </p:cxnSp>
      <p:pic>
        <p:nvPicPr>
          <p:cNvPr id="2052" name="Picture 4" descr="Comandante Ferraz – Wikipedia, wolna encyklopedia">
            <a:extLst>
              <a:ext uri="{FF2B5EF4-FFF2-40B4-BE49-F238E27FC236}">
                <a16:creationId xmlns:a16="http://schemas.microsoft.com/office/drawing/2014/main" id="{23E43798-EF74-861C-E41F-A9764458C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906" y="2145931"/>
            <a:ext cx="1989817" cy="104802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Łącznik prosty 16">
            <a:extLst>
              <a:ext uri="{FF2B5EF4-FFF2-40B4-BE49-F238E27FC236}">
                <a16:creationId xmlns:a16="http://schemas.microsoft.com/office/drawing/2014/main" id="{E16D5F04-4C87-FDAF-E8A5-B3538223CC36}"/>
              </a:ext>
            </a:extLst>
          </p:cNvPr>
          <p:cNvCxnSpPr>
            <a:stCxn id="8" idx="5"/>
          </p:cNvCxnSpPr>
          <p:nvPr/>
        </p:nvCxnSpPr>
        <p:spPr>
          <a:xfrm>
            <a:off x="5187483" y="1495732"/>
            <a:ext cx="717540" cy="636426"/>
          </a:xfrm>
          <a:prstGeom prst="line">
            <a:avLst/>
          </a:prstGeom>
          <a:ln>
            <a:solidFill>
              <a:srgbClr val="FF1D1D"/>
            </a:solidFill>
          </a:ln>
        </p:spPr>
        <p:style>
          <a:lnRef idx="1">
            <a:schemeClr val="accent1"/>
          </a:lnRef>
          <a:fillRef idx="0">
            <a:schemeClr val="accent1"/>
          </a:fillRef>
          <a:effectRef idx="0">
            <a:schemeClr val="accent1"/>
          </a:effectRef>
          <a:fontRef idx="minor">
            <a:schemeClr val="tx1"/>
          </a:fontRef>
        </p:style>
      </p:cxnSp>
      <p:pic>
        <p:nvPicPr>
          <p:cNvPr id="2054" name="Picture 6" descr="Refuges – Arctowski Polish Antarctic Station">
            <a:extLst>
              <a:ext uri="{FF2B5EF4-FFF2-40B4-BE49-F238E27FC236}">
                <a16:creationId xmlns:a16="http://schemas.microsoft.com/office/drawing/2014/main" id="{ABD7436A-1D16-35AF-7576-94BC7CD3A5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346" y="5169743"/>
            <a:ext cx="2116183" cy="119035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Łącznik prosty 18">
            <a:extLst>
              <a:ext uri="{FF2B5EF4-FFF2-40B4-BE49-F238E27FC236}">
                <a16:creationId xmlns:a16="http://schemas.microsoft.com/office/drawing/2014/main" id="{60ED9E5F-C99F-41CE-BBE7-191524465FD4}"/>
              </a:ext>
            </a:extLst>
          </p:cNvPr>
          <p:cNvCxnSpPr>
            <a:cxnSpLocks/>
            <a:endCxn id="15" idx="2"/>
          </p:cNvCxnSpPr>
          <p:nvPr/>
        </p:nvCxnSpPr>
        <p:spPr>
          <a:xfrm flipV="1">
            <a:off x="3764526" y="4761860"/>
            <a:ext cx="676492" cy="407883"/>
          </a:xfrm>
          <a:prstGeom prst="line">
            <a:avLst/>
          </a:prstGeom>
          <a:ln>
            <a:solidFill>
              <a:srgbClr val="FF1D1D"/>
            </a:solidFill>
          </a:ln>
        </p:spPr>
        <p:style>
          <a:lnRef idx="1">
            <a:schemeClr val="accent1"/>
          </a:lnRef>
          <a:fillRef idx="0">
            <a:schemeClr val="accent1"/>
          </a:fillRef>
          <a:effectRef idx="0">
            <a:schemeClr val="accent1"/>
          </a:effectRef>
          <a:fontRef idx="minor">
            <a:schemeClr val="tx1"/>
          </a:fontRef>
        </p:style>
      </p:cxnSp>
      <p:sp>
        <p:nvSpPr>
          <p:cNvPr id="30" name="Tytuł 1">
            <a:extLst>
              <a:ext uri="{FF2B5EF4-FFF2-40B4-BE49-F238E27FC236}">
                <a16:creationId xmlns:a16="http://schemas.microsoft.com/office/drawing/2014/main" id="{B13C1734-6E8C-E6C0-C22F-F1AF0A1E2C86}"/>
              </a:ext>
            </a:extLst>
          </p:cNvPr>
          <p:cNvSpPr txBox="1">
            <a:spLocks/>
          </p:cNvSpPr>
          <p:nvPr/>
        </p:nvSpPr>
        <p:spPr>
          <a:xfrm>
            <a:off x="7117494" y="3235317"/>
            <a:ext cx="5008480" cy="857461"/>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4800" u="sng" dirty="0" err="1">
                <a:solidFill>
                  <a:srgbClr val="00B050"/>
                </a:solidFill>
                <a:latin typeface="Times New Roman" panose="02020603050405020304" pitchFamily="18" charset="0"/>
                <a:cs typeface="Times New Roman" panose="02020603050405020304" pitchFamily="18" charset="0"/>
              </a:rPr>
              <a:t>Samples</a:t>
            </a:r>
            <a:r>
              <a:rPr lang="pl-PL" sz="4800" u="sng" dirty="0">
                <a:solidFill>
                  <a:srgbClr val="00B050"/>
                </a:solidFill>
                <a:latin typeface="Times New Roman" panose="02020603050405020304" pitchFamily="18" charset="0"/>
                <a:cs typeface="Times New Roman" panose="02020603050405020304" pitchFamily="18" charset="0"/>
              </a:rPr>
              <a:t> – </a:t>
            </a:r>
            <a:r>
              <a:rPr lang="pl-PL" sz="4800" u="sng" dirty="0" err="1">
                <a:solidFill>
                  <a:srgbClr val="00B050"/>
                </a:solidFill>
                <a:latin typeface="Times New Roman" panose="02020603050405020304" pitchFamily="18" charset="0"/>
                <a:cs typeface="Times New Roman" panose="02020603050405020304" pitchFamily="18" charset="0"/>
              </a:rPr>
              <a:t>zoobenthos</a:t>
            </a:r>
            <a:r>
              <a:rPr lang="en-US" sz="4800" u="sng" dirty="0">
                <a:solidFill>
                  <a:srgbClr val="00B050"/>
                </a:solidFill>
                <a:latin typeface="Times New Roman" panose="02020603050405020304" pitchFamily="18" charset="0"/>
                <a:cs typeface="Times New Roman" panose="02020603050405020304" pitchFamily="18" charset="0"/>
              </a:rPr>
              <a:t> </a:t>
            </a:r>
          </a:p>
        </p:txBody>
      </p:sp>
      <p:sp>
        <p:nvSpPr>
          <p:cNvPr id="32" name="Symbol zastępczy zawartości 2">
            <a:extLst>
              <a:ext uri="{FF2B5EF4-FFF2-40B4-BE49-F238E27FC236}">
                <a16:creationId xmlns:a16="http://schemas.microsoft.com/office/drawing/2014/main" id="{596B608C-A1D8-48EC-7629-76B1A3C76AEA}"/>
              </a:ext>
            </a:extLst>
          </p:cNvPr>
          <p:cNvSpPr txBox="1">
            <a:spLocks/>
          </p:cNvSpPr>
          <p:nvPr/>
        </p:nvSpPr>
        <p:spPr>
          <a:xfrm>
            <a:off x="7481895" y="5333891"/>
            <a:ext cx="4521045" cy="136045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pl-PL" sz="2200" dirty="0" err="1">
                <a:latin typeface="Times New Roman" panose="02020603050405020304" pitchFamily="18" charset="0"/>
                <a:cs typeface="Times New Roman" panose="02020603050405020304" pitchFamily="18" charset="0"/>
              </a:rPr>
              <a:t>Bioaccumulation</a:t>
            </a:r>
            <a:r>
              <a:rPr lang="pl-PL" sz="2200" dirty="0">
                <a:latin typeface="Times New Roman" panose="02020603050405020304" pitchFamily="18" charset="0"/>
                <a:cs typeface="Times New Roman" panose="02020603050405020304" pitchFamily="18" charset="0"/>
              </a:rPr>
              <a:t> and </a:t>
            </a:r>
            <a:r>
              <a:rPr lang="pl-PL" sz="2200" dirty="0" err="1">
                <a:latin typeface="Times New Roman" panose="02020603050405020304" pitchFamily="18" charset="0"/>
                <a:cs typeface="Times New Roman" panose="02020603050405020304" pitchFamily="18" charset="0"/>
              </a:rPr>
              <a:t>biomagnification</a:t>
            </a:r>
            <a:endParaRPr lang="pl-PL"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pl-PL" sz="2200" dirty="0" err="1">
                <a:latin typeface="Times New Roman" panose="02020603050405020304" pitchFamily="18" charset="0"/>
                <a:cs typeface="Times New Roman" panose="02020603050405020304" pitchFamily="18" charset="0"/>
              </a:rPr>
              <a:t>Long-lived</a:t>
            </a:r>
            <a:r>
              <a:rPr lang="pl-PL" sz="2200" dirty="0">
                <a:latin typeface="Times New Roman" panose="02020603050405020304" pitchFamily="18" charset="0"/>
                <a:cs typeface="Times New Roman" panose="02020603050405020304" pitchFamily="18" charset="0"/>
              </a:rPr>
              <a:t> and </a:t>
            </a:r>
            <a:r>
              <a:rPr lang="en-US" sz="2200" dirty="0">
                <a:latin typeface="Times New Roman" panose="02020603050405020304" pitchFamily="18" charset="0"/>
                <a:cs typeface="Times New Roman" panose="02020603050405020304" pitchFamily="18" charset="0"/>
              </a:rPr>
              <a:t>slow</a:t>
            </a:r>
            <a:r>
              <a:rPr lang="pl-PL"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metabolism</a:t>
            </a:r>
          </a:p>
          <a:p>
            <a:pPr>
              <a:buFont typeface="Wingdings" panose="05000000000000000000" pitchFamily="2" charset="2"/>
              <a:buChar char="§"/>
            </a:pPr>
            <a:r>
              <a:rPr lang="pl-PL" sz="2200" dirty="0" err="1">
                <a:latin typeface="Times New Roman" panose="02020603050405020304" pitchFamily="18" charset="0"/>
                <a:cs typeface="Times New Roman" panose="02020603050405020304" pitchFamily="18" charset="0"/>
              </a:rPr>
              <a:t>Indicators</a:t>
            </a:r>
            <a:r>
              <a:rPr lang="pl-PL" sz="2200" dirty="0">
                <a:latin typeface="Times New Roman" panose="02020603050405020304" pitchFamily="18" charset="0"/>
                <a:cs typeface="Times New Roman" panose="02020603050405020304" pitchFamily="18" charset="0"/>
              </a:rPr>
              <a:t> of the environment</a:t>
            </a:r>
          </a:p>
          <a:p>
            <a:pPr>
              <a:buFont typeface="Wingdings" panose="05000000000000000000" pitchFamily="2" charset="2"/>
              <a:buChar char="§"/>
            </a:pPr>
            <a:endParaRPr lang="pl-PL" sz="2400" dirty="0"/>
          </a:p>
          <a:p>
            <a:pPr>
              <a:buFont typeface="Wingdings" panose="05000000000000000000" pitchFamily="2" charset="2"/>
              <a:buChar char="§"/>
            </a:pPr>
            <a:endParaRPr lang="pl-PL" sz="2400" dirty="0"/>
          </a:p>
          <a:p>
            <a:pPr marL="0" indent="0">
              <a:buFont typeface="Arial" panose="020B0604020202020204" pitchFamily="34" charset="0"/>
              <a:buNone/>
            </a:pPr>
            <a:endParaRPr lang="en-US" sz="2400" dirty="0"/>
          </a:p>
        </p:txBody>
      </p:sp>
      <p:grpSp>
        <p:nvGrpSpPr>
          <p:cNvPr id="36" name="Grupa 35">
            <a:extLst>
              <a:ext uri="{FF2B5EF4-FFF2-40B4-BE49-F238E27FC236}">
                <a16:creationId xmlns:a16="http://schemas.microsoft.com/office/drawing/2014/main" id="{AD45FA33-1C9B-21E0-10A2-431AB55A5392}"/>
              </a:ext>
            </a:extLst>
          </p:cNvPr>
          <p:cNvGrpSpPr/>
          <p:nvPr/>
        </p:nvGrpSpPr>
        <p:grpSpPr>
          <a:xfrm>
            <a:off x="7630228" y="4255220"/>
            <a:ext cx="1040611" cy="775965"/>
            <a:chOff x="1501722" y="497532"/>
            <a:chExt cx="3142119" cy="1848132"/>
          </a:xfrm>
        </p:grpSpPr>
        <p:pic>
          <p:nvPicPr>
            <p:cNvPr id="38" name="Picture 4" descr="Antarctic Underwater Field Guide/Mollusca/Gastropoda - snails and  slugs/Patellogastropoda/limpet - Nacella concinna/limpet - Nacella concinna  001">
              <a:extLst>
                <a:ext uri="{FF2B5EF4-FFF2-40B4-BE49-F238E27FC236}">
                  <a16:creationId xmlns:a16="http://schemas.microsoft.com/office/drawing/2014/main" id="{D119F6B7-E57E-FAFD-F3D7-C49CDCC26C9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160" r="-6" b="7414"/>
            <a:stretch/>
          </p:blipFill>
          <p:spPr bwMode="auto">
            <a:xfrm>
              <a:off x="1501722" y="497532"/>
              <a:ext cx="3142119" cy="1777374"/>
            </a:xfrm>
            <a:prstGeom prst="rect">
              <a:avLst/>
            </a:prstGeom>
            <a:noFill/>
            <a:extLst>
              <a:ext uri="{909E8E84-426E-40DD-AFC4-6F175D3DCCD1}">
                <a14:hiddenFill xmlns:a14="http://schemas.microsoft.com/office/drawing/2010/main">
                  <a:solidFill>
                    <a:srgbClr val="FFFFFF"/>
                  </a:solidFill>
                </a14:hiddenFill>
              </a:ext>
            </a:extLst>
          </p:spPr>
        </p:pic>
        <p:sp>
          <p:nvSpPr>
            <p:cNvPr id="39" name="pole tekstowe 38">
              <a:extLst>
                <a:ext uri="{FF2B5EF4-FFF2-40B4-BE49-F238E27FC236}">
                  <a16:creationId xmlns:a16="http://schemas.microsoft.com/office/drawing/2014/main" id="{2F910E9C-01EE-B970-14DB-955A9CBF0C94}"/>
                </a:ext>
              </a:extLst>
            </p:cNvPr>
            <p:cNvSpPr txBox="1"/>
            <p:nvPr/>
          </p:nvSpPr>
          <p:spPr>
            <a:xfrm>
              <a:off x="1501722" y="1840852"/>
              <a:ext cx="2530973" cy="504812"/>
            </a:xfrm>
            <a:prstGeom prst="rect">
              <a:avLst/>
            </a:prstGeom>
            <a:noFill/>
          </p:spPr>
          <p:txBody>
            <a:bodyPr wrap="square">
              <a:spAutoFit/>
            </a:bodyPr>
            <a:lstStyle/>
            <a:p>
              <a:r>
                <a:rPr lang="pl-PL" sz="700" dirty="0">
                  <a:effectLst/>
                  <a:latin typeface="Times New Roman" panose="02020603050405020304" pitchFamily="18" charset="0"/>
                  <a:ea typeface="Calibri" panose="020F0502020204030204" pitchFamily="34" charset="0"/>
                </a:rPr>
                <a:t>www.oikonos.org</a:t>
              </a:r>
              <a:endParaRPr lang="pl-PL" sz="700" dirty="0"/>
            </a:p>
          </p:txBody>
        </p:sp>
      </p:grpSp>
      <p:grpSp>
        <p:nvGrpSpPr>
          <p:cNvPr id="40" name="Grupa 39">
            <a:extLst>
              <a:ext uri="{FF2B5EF4-FFF2-40B4-BE49-F238E27FC236}">
                <a16:creationId xmlns:a16="http://schemas.microsoft.com/office/drawing/2014/main" id="{38EBAE73-E020-5D84-328A-3C22769BD0F2}"/>
              </a:ext>
            </a:extLst>
          </p:cNvPr>
          <p:cNvGrpSpPr/>
          <p:nvPr/>
        </p:nvGrpSpPr>
        <p:grpSpPr>
          <a:xfrm>
            <a:off x="9097876" y="4249706"/>
            <a:ext cx="1047716" cy="775965"/>
            <a:chOff x="1330144" y="2516318"/>
            <a:chExt cx="3157494" cy="1854198"/>
          </a:xfrm>
        </p:grpSpPr>
        <p:pic>
          <p:nvPicPr>
            <p:cNvPr id="41" name="Obraz 40" descr="Obraz zawierający bezkręgowce&#10;&#10;Opis wygenerowany automatycznie">
              <a:extLst>
                <a:ext uri="{FF2B5EF4-FFF2-40B4-BE49-F238E27FC236}">
                  <a16:creationId xmlns:a16="http://schemas.microsoft.com/office/drawing/2014/main" id="{1558307F-E84E-7DBF-6AAA-A17097C6F159}"/>
                </a:ext>
              </a:extLst>
            </p:cNvPr>
            <p:cNvPicPr>
              <a:picLocks noChangeAspect="1"/>
            </p:cNvPicPr>
            <p:nvPr/>
          </p:nvPicPr>
          <p:blipFill rotWithShape="1">
            <a:blip r:embed="rId8"/>
            <a:srcRect t="12074" r="-6" b="12501"/>
            <a:stretch/>
          </p:blipFill>
          <p:spPr>
            <a:xfrm>
              <a:off x="1351556" y="2516318"/>
              <a:ext cx="3136082" cy="1773936"/>
            </a:xfrm>
            <a:prstGeom prst="rect">
              <a:avLst/>
            </a:prstGeom>
          </p:spPr>
        </p:pic>
        <p:sp>
          <p:nvSpPr>
            <p:cNvPr id="42" name="pole tekstowe 41">
              <a:extLst>
                <a:ext uri="{FF2B5EF4-FFF2-40B4-BE49-F238E27FC236}">
                  <a16:creationId xmlns:a16="http://schemas.microsoft.com/office/drawing/2014/main" id="{7FF41DB9-B4C6-FC4C-2E9E-C61733D3E7C1}"/>
                </a:ext>
              </a:extLst>
            </p:cNvPr>
            <p:cNvSpPr txBox="1"/>
            <p:nvPr/>
          </p:nvSpPr>
          <p:spPr>
            <a:xfrm>
              <a:off x="1330144" y="3892477"/>
              <a:ext cx="3136083" cy="478039"/>
            </a:xfrm>
            <a:prstGeom prst="rect">
              <a:avLst/>
            </a:prstGeom>
            <a:noFill/>
          </p:spPr>
          <p:txBody>
            <a:bodyPr wrap="square">
              <a:spAutoFit/>
            </a:bodyPr>
            <a:lstStyle/>
            <a:p>
              <a:r>
                <a:rPr lang="pl-PL" sz="700" dirty="0">
                  <a:effectLst/>
                  <a:latin typeface="Times New Roman" panose="02020603050405020304" pitchFamily="18" charset="0"/>
                  <a:ea typeface="Calibri" panose="020F0502020204030204" pitchFamily="34" charset="0"/>
                </a:rPr>
                <a:t>www.alchetron.com</a:t>
              </a:r>
              <a:endParaRPr lang="pl-PL" sz="700" dirty="0"/>
            </a:p>
          </p:txBody>
        </p:sp>
      </p:grpSp>
      <p:grpSp>
        <p:nvGrpSpPr>
          <p:cNvPr id="43" name="Grupa 42">
            <a:extLst>
              <a:ext uri="{FF2B5EF4-FFF2-40B4-BE49-F238E27FC236}">
                <a16:creationId xmlns:a16="http://schemas.microsoft.com/office/drawing/2014/main" id="{CCDCB3DB-7E83-463F-E034-C4D5D15DBBBC}"/>
              </a:ext>
            </a:extLst>
          </p:cNvPr>
          <p:cNvGrpSpPr/>
          <p:nvPr/>
        </p:nvGrpSpPr>
        <p:grpSpPr>
          <a:xfrm>
            <a:off x="10572629" y="4254869"/>
            <a:ext cx="1165852" cy="746607"/>
            <a:chOff x="10446514" y="4271948"/>
            <a:chExt cx="1165852" cy="746607"/>
          </a:xfrm>
        </p:grpSpPr>
        <p:pic>
          <p:nvPicPr>
            <p:cNvPr id="44" name="Picture 2" descr="Underwater Photographer Chris Weaver's Gallery: Antarctica: Red Seastar (Odontaster  validus) - DivePhotoGuide.com">
              <a:extLst>
                <a:ext uri="{FF2B5EF4-FFF2-40B4-BE49-F238E27FC236}">
                  <a16:creationId xmlns:a16="http://schemas.microsoft.com/office/drawing/2014/main" id="{27A186C5-6D9C-3F2C-6D93-56E32228936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93" r="-6" b="17382"/>
            <a:stretch/>
          </p:blipFill>
          <p:spPr bwMode="auto">
            <a:xfrm>
              <a:off x="10466339" y="4271948"/>
              <a:ext cx="1040612" cy="737213"/>
            </a:xfrm>
            <a:prstGeom prst="rect">
              <a:avLst/>
            </a:prstGeom>
            <a:noFill/>
            <a:extLst>
              <a:ext uri="{909E8E84-426E-40DD-AFC4-6F175D3DCCD1}">
                <a14:hiddenFill xmlns:a14="http://schemas.microsoft.com/office/drawing/2010/main">
                  <a:solidFill>
                    <a:srgbClr val="FFFFFF"/>
                  </a:solidFill>
                </a14:hiddenFill>
              </a:ext>
            </a:extLst>
          </p:spPr>
        </p:pic>
        <p:sp>
          <p:nvSpPr>
            <p:cNvPr id="45" name="pole tekstowe 44">
              <a:extLst>
                <a:ext uri="{FF2B5EF4-FFF2-40B4-BE49-F238E27FC236}">
                  <a16:creationId xmlns:a16="http://schemas.microsoft.com/office/drawing/2014/main" id="{E57DFA20-5D39-E747-CD20-04B25683B75C}"/>
                </a:ext>
              </a:extLst>
            </p:cNvPr>
            <p:cNvSpPr txBox="1"/>
            <p:nvPr/>
          </p:nvSpPr>
          <p:spPr>
            <a:xfrm>
              <a:off x="10446514" y="4818500"/>
              <a:ext cx="1165852" cy="200055"/>
            </a:xfrm>
            <a:prstGeom prst="rect">
              <a:avLst/>
            </a:prstGeom>
            <a:noFill/>
          </p:spPr>
          <p:txBody>
            <a:bodyPr wrap="square">
              <a:spAutoFit/>
            </a:bodyPr>
            <a:lstStyle/>
            <a:p>
              <a:r>
                <a:rPr lang="pl-PL" sz="700" dirty="0">
                  <a:effectLst/>
                  <a:latin typeface="Times New Roman" panose="02020603050405020304" pitchFamily="18" charset="0"/>
                  <a:ea typeface="Calibri" panose="020F0502020204030204" pitchFamily="34" charset="0"/>
                </a:rPr>
                <a:t>www.divephotoguide.com</a:t>
              </a:r>
              <a:endParaRPr lang="pl-PL" sz="700" dirty="0"/>
            </a:p>
          </p:txBody>
        </p:sp>
      </p:grpSp>
      <p:sp>
        <p:nvSpPr>
          <p:cNvPr id="22" name="pole tekstowe 21">
            <a:extLst>
              <a:ext uri="{FF2B5EF4-FFF2-40B4-BE49-F238E27FC236}">
                <a16:creationId xmlns:a16="http://schemas.microsoft.com/office/drawing/2014/main" id="{AA9F2C30-958C-1C79-168C-5ACF03CBF0DA}"/>
              </a:ext>
            </a:extLst>
          </p:cNvPr>
          <p:cNvSpPr txBox="1"/>
          <p:nvPr/>
        </p:nvSpPr>
        <p:spPr>
          <a:xfrm>
            <a:off x="7888493" y="4910013"/>
            <a:ext cx="663910" cy="369332"/>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n=10</a:t>
            </a:r>
          </a:p>
        </p:txBody>
      </p:sp>
      <p:sp>
        <p:nvSpPr>
          <p:cNvPr id="46" name="pole tekstowe 45">
            <a:extLst>
              <a:ext uri="{FF2B5EF4-FFF2-40B4-BE49-F238E27FC236}">
                <a16:creationId xmlns:a16="http://schemas.microsoft.com/office/drawing/2014/main" id="{213EB1B7-961F-45C8-07B7-4D2538A77E54}"/>
              </a:ext>
            </a:extLst>
          </p:cNvPr>
          <p:cNvSpPr txBox="1"/>
          <p:nvPr/>
        </p:nvSpPr>
        <p:spPr>
          <a:xfrm>
            <a:off x="9349786" y="4910013"/>
            <a:ext cx="663910" cy="369332"/>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n=11</a:t>
            </a:r>
          </a:p>
        </p:txBody>
      </p:sp>
      <p:sp>
        <p:nvSpPr>
          <p:cNvPr id="47" name="pole tekstowe 46">
            <a:extLst>
              <a:ext uri="{FF2B5EF4-FFF2-40B4-BE49-F238E27FC236}">
                <a16:creationId xmlns:a16="http://schemas.microsoft.com/office/drawing/2014/main" id="{0563F55A-A97A-C2B6-92B3-A5252E3D1BDD}"/>
              </a:ext>
            </a:extLst>
          </p:cNvPr>
          <p:cNvSpPr txBox="1"/>
          <p:nvPr/>
        </p:nvSpPr>
        <p:spPr>
          <a:xfrm>
            <a:off x="10809443" y="4925208"/>
            <a:ext cx="663910" cy="369332"/>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n=15</a:t>
            </a:r>
          </a:p>
        </p:txBody>
      </p:sp>
      <p:sp>
        <p:nvSpPr>
          <p:cNvPr id="23" name="Symbol zastępczy numeru slajdu 22">
            <a:extLst>
              <a:ext uri="{FF2B5EF4-FFF2-40B4-BE49-F238E27FC236}">
                <a16:creationId xmlns:a16="http://schemas.microsoft.com/office/drawing/2014/main" id="{20E538AE-1ECC-20B6-4A6A-7687B634C891}"/>
              </a:ext>
            </a:extLst>
          </p:cNvPr>
          <p:cNvSpPr>
            <a:spLocks noGrp="1"/>
          </p:cNvSpPr>
          <p:nvPr>
            <p:ph type="sldNum" sz="quarter" idx="12"/>
          </p:nvPr>
        </p:nvSpPr>
        <p:spPr/>
        <p:txBody>
          <a:bodyPr/>
          <a:lstStyle/>
          <a:p>
            <a:fld id="{79C76092-9F6F-40C5-8CD3-01656D172F82}" type="slidenum">
              <a:rPr lang="pl-PL" smtClean="0"/>
              <a:t>3</a:t>
            </a:fld>
            <a:endParaRPr lang="pl-PL"/>
          </a:p>
        </p:txBody>
      </p:sp>
    </p:spTree>
    <p:extLst>
      <p:ext uri="{BB962C8B-B14F-4D97-AF65-F5344CB8AC3E}">
        <p14:creationId xmlns:p14="http://schemas.microsoft.com/office/powerpoint/2010/main" val="19799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0-#ppt_w/2"/>
                                          </p:val>
                                        </p:tav>
                                        <p:tav tm="100000">
                                          <p:val>
                                            <p:strVal val="#ppt_x"/>
                                          </p:val>
                                        </p:tav>
                                      </p:tavLst>
                                    </p:anim>
                                    <p:anim calcmode="lin" valueType="num">
                                      <p:cBhvr additive="base">
                                        <p:cTn id="31"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052"/>
                                        </p:tgtEl>
                                        <p:attrNameLst>
                                          <p:attrName>style.visibility</p:attrName>
                                        </p:attrNameLst>
                                      </p:cBhvr>
                                      <p:to>
                                        <p:strVal val="visible"/>
                                      </p:to>
                                    </p:set>
                                    <p:anim calcmode="lin" valueType="num">
                                      <p:cBhvr additive="base">
                                        <p:cTn id="44" dur="500" fill="hold"/>
                                        <p:tgtEl>
                                          <p:spTgt spid="2052"/>
                                        </p:tgtEl>
                                        <p:attrNameLst>
                                          <p:attrName>ppt_x</p:attrName>
                                        </p:attrNameLst>
                                      </p:cBhvr>
                                      <p:tavLst>
                                        <p:tav tm="0">
                                          <p:val>
                                            <p:strVal val="#ppt_x"/>
                                          </p:val>
                                        </p:tav>
                                        <p:tav tm="100000">
                                          <p:val>
                                            <p:strVal val="#ppt_x"/>
                                          </p:val>
                                        </p:tav>
                                      </p:tavLst>
                                    </p:anim>
                                    <p:anim calcmode="lin" valueType="num">
                                      <p:cBhvr additive="base">
                                        <p:cTn id="45"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054"/>
                                        </p:tgtEl>
                                        <p:attrNameLst>
                                          <p:attrName>style.visibility</p:attrName>
                                        </p:attrNameLst>
                                      </p:cBhvr>
                                      <p:to>
                                        <p:strVal val="visible"/>
                                      </p:to>
                                    </p:set>
                                    <p:anim calcmode="lin" valueType="num">
                                      <p:cBhvr additive="base">
                                        <p:cTn id="58" dur="500" fill="hold"/>
                                        <p:tgtEl>
                                          <p:spTgt spid="2054"/>
                                        </p:tgtEl>
                                        <p:attrNameLst>
                                          <p:attrName>ppt_x</p:attrName>
                                        </p:attrNameLst>
                                      </p:cBhvr>
                                      <p:tavLst>
                                        <p:tav tm="0">
                                          <p:val>
                                            <p:strVal val="#ppt_x"/>
                                          </p:val>
                                        </p:tav>
                                        <p:tav tm="100000">
                                          <p:val>
                                            <p:strVal val="#ppt_x"/>
                                          </p:val>
                                        </p:tav>
                                      </p:tavLst>
                                    </p:anim>
                                    <p:anim calcmode="lin" valueType="num">
                                      <p:cBhvr additive="base">
                                        <p:cTn id="59"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500" fill="hold"/>
                                        <p:tgtEl>
                                          <p:spTgt spid="30"/>
                                        </p:tgtEl>
                                        <p:attrNameLst>
                                          <p:attrName>ppt_x</p:attrName>
                                        </p:attrNameLst>
                                      </p:cBhvr>
                                      <p:tavLst>
                                        <p:tav tm="0">
                                          <p:val>
                                            <p:strVal val="#ppt_x"/>
                                          </p:val>
                                        </p:tav>
                                        <p:tav tm="100000">
                                          <p:val>
                                            <p:strVal val="#ppt_x"/>
                                          </p:val>
                                        </p:tav>
                                      </p:tavLst>
                                    </p:anim>
                                    <p:anim calcmode="lin" valueType="num">
                                      <p:cBhvr additive="base">
                                        <p:cTn id="6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ppt_x"/>
                                          </p:val>
                                        </p:tav>
                                        <p:tav tm="100000">
                                          <p:val>
                                            <p:strVal val="#ppt_x"/>
                                          </p:val>
                                        </p:tav>
                                      </p:tavLst>
                                    </p:anim>
                                    <p:anim calcmode="lin" valueType="num">
                                      <p:cBhvr additive="base">
                                        <p:cTn id="71" dur="500" fill="hold"/>
                                        <p:tgtEl>
                                          <p:spTgt spid="3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ppt_x"/>
                                          </p:val>
                                        </p:tav>
                                        <p:tav tm="100000">
                                          <p:val>
                                            <p:strVal val="#ppt_x"/>
                                          </p:val>
                                        </p:tav>
                                      </p:tavLst>
                                    </p:anim>
                                    <p:anim calcmode="lin" valueType="num">
                                      <p:cBhvr additive="base">
                                        <p:cTn id="7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anim calcmode="lin" valueType="num">
                                      <p:cBhvr additive="base">
                                        <p:cTn id="80" dur="500" fill="hold"/>
                                        <p:tgtEl>
                                          <p:spTgt spid="46"/>
                                        </p:tgtEl>
                                        <p:attrNameLst>
                                          <p:attrName>ppt_x</p:attrName>
                                        </p:attrNameLst>
                                      </p:cBhvr>
                                      <p:tavLst>
                                        <p:tav tm="0">
                                          <p:val>
                                            <p:strVal val="#ppt_x"/>
                                          </p:val>
                                        </p:tav>
                                        <p:tav tm="100000">
                                          <p:val>
                                            <p:strVal val="#ppt_x"/>
                                          </p:val>
                                        </p:tav>
                                      </p:tavLst>
                                    </p:anim>
                                    <p:anim calcmode="lin" valueType="num">
                                      <p:cBhvr additive="base">
                                        <p:cTn id="81" dur="500" fill="hold"/>
                                        <p:tgtEl>
                                          <p:spTgt spid="46"/>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fill="hold"/>
                                        <p:tgtEl>
                                          <p:spTgt spid="47"/>
                                        </p:tgtEl>
                                        <p:attrNameLst>
                                          <p:attrName>ppt_x</p:attrName>
                                        </p:attrNameLst>
                                      </p:cBhvr>
                                      <p:tavLst>
                                        <p:tav tm="0">
                                          <p:val>
                                            <p:strVal val="#ppt_x"/>
                                          </p:val>
                                        </p:tav>
                                        <p:tav tm="100000">
                                          <p:val>
                                            <p:strVal val="#ppt_x"/>
                                          </p:val>
                                        </p:tav>
                                      </p:tavLst>
                                    </p:anim>
                                    <p:anim calcmode="lin" valueType="num">
                                      <p:cBhvr additive="base">
                                        <p:cTn id="91" dur="500" fill="hold"/>
                                        <p:tgtEl>
                                          <p:spTgt spid="47"/>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500" fill="hold"/>
                                        <p:tgtEl>
                                          <p:spTgt spid="43"/>
                                        </p:tgtEl>
                                        <p:attrNameLst>
                                          <p:attrName>ppt_x</p:attrName>
                                        </p:attrNameLst>
                                      </p:cBhvr>
                                      <p:tavLst>
                                        <p:tav tm="0">
                                          <p:val>
                                            <p:strVal val="#ppt_x"/>
                                          </p:val>
                                        </p:tav>
                                        <p:tav tm="100000">
                                          <p:val>
                                            <p:strVal val="#ppt_x"/>
                                          </p:val>
                                        </p:tav>
                                      </p:tavLst>
                                    </p:anim>
                                    <p:anim calcmode="lin" valueType="num">
                                      <p:cBhvr additive="base">
                                        <p:cTn id="9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32">
                                            <p:txEl>
                                              <p:pRg st="0" end="0"/>
                                            </p:txEl>
                                          </p:spTgt>
                                        </p:tgtEl>
                                        <p:attrNameLst>
                                          <p:attrName>style.visibility</p:attrName>
                                        </p:attrNameLst>
                                      </p:cBhvr>
                                      <p:to>
                                        <p:strVal val="visible"/>
                                      </p:to>
                                    </p:set>
                                    <p:animEffect transition="in" filter="barn(inVertical)">
                                      <p:cBhvr>
                                        <p:cTn id="100" dur="500"/>
                                        <p:tgtEl>
                                          <p:spTgt spid="32">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2">
                                            <p:txEl>
                                              <p:pRg st="1" end="1"/>
                                            </p:txEl>
                                          </p:spTgt>
                                        </p:tgtEl>
                                        <p:attrNameLst>
                                          <p:attrName>style.visibility</p:attrName>
                                        </p:attrNameLst>
                                      </p:cBhvr>
                                      <p:to>
                                        <p:strVal val="visible"/>
                                      </p:to>
                                    </p:set>
                                    <p:animEffect transition="in" filter="barn(inVertical)">
                                      <p:cBhvr>
                                        <p:cTn id="105" dur="500"/>
                                        <p:tgtEl>
                                          <p:spTgt spid="32">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32">
                                            <p:txEl>
                                              <p:pRg st="2" end="2"/>
                                            </p:txEl>
                                          </p:spTgt>
                                        </p:tgtEl>
                                        <p:attrNameLst>
                                          <p:attrName>style.visibility</p:attrName>
                                        </p:attrNameLst>
                                      </p:cBhvr>
                                      <p:to>
                                        <p:strVal val="visible"/>
                                      </p:to>
                                    </p:set>
                                    <p:animEffect transition="in" filter="barn(inVertical)">
                                      <p:cBhvr>
                                        <p:cTn id="110"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30" grpId="0"/>
      <p:bldP spid="22"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Łącznik prosty 18">
            <a:extLst>
              <a:ext uri="{FF2B5EF4-FFF2-40B4-BE49-F238E27FC236}">
                <a16:creationId xmlns:a16="http://schemas.microsoft.com/office/drawing/2014/main" id="{DA88D7BA-075D-3F7C-064A-2DD433C47316}"/>
              </a:ext>
            </a:extLst>
          </p:cNvPr>
          <p:cNvCxnSpPr>
            <a:cxnSpLocks/>
          </p:cNvCxnSpPr>
          <p:nvPr/>
        </p:nvCxnSpPr>
        <p:spPr>
          <a:xfrm>
            <a:off x="5904412" y="1143257"/>
            <a:ext cx="0" cy="4220385"/>
          </a:xfrm>
          <a:prstGeom prst="line">
            <a:avLst/>
          </a:prstGeom>
          <a:ln>
            <a:solidFill>
              <a:schemeClr val="accent4"/>
            </a:solidFill>
          </a:ln>
          <a:effectLst>
            <a:outerShdw blurRad="63500" sx="102000" sy="102000" algn="ctr"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24" name="pole tekstowe 23">
            <a:extLst>
              <a:ext uri="{FF2B5EF4-FFF2-40B4-BE49-F238E27FC236}">
                <a16:creationId xmlns:a16="http://schemas.microsoft.com/office/drawing/2014/main" id="{D485A833-B591-0247-6629-1FB220D263AB}"/>
              </a:ext>
            </a:extLst>
          </p:cNvPr>
          <p:cNvSpPr txBox="1"/>
          <p:nvPr/>
        </p:nvSpPr>
        <p:spPr>
          <a:xfrm>
            <a:off x="100472" y="0"/>
            <a:ext cx="3710470" cy="707886"/>
          </a:xfrm>
          <a:prstGeom prst="rect">
            <a:avLst/>
          </a:prstGeom>
          <a:noFill/>
        </p:spPr>
        <p:txBody>
          <a:bodyPr wrap="square" rtlCol="0">
            <a:spAutoFit/>
          </a:bodyPr>
          <a:lstStyle/>
          <a:p>
            <a:r>
              <a:rPr lang="pl-PL" sz="4000" b="1" u="sng" dirty="0">
                <a:solidFill>
                  <a:srgbClr val="002060"/>
                </a:solidFill>
                <a:latin typeface="Times New Roman" panose="02020603050405020304" pitchFamily="18" charset="0"/>
                <a:cs typeface="Times New Roman" panose="02020603050405020304" pitchFamily="18" charset="0"/>
              </a:rPr>
              <a:t>RESULTS</a:t>
            </a:r>
            <a:r>
              <a:rPr lang="pl-PL" dirty="0"/>
              <a:t> </a:t>
            </a:r>
          </a:p>
        </p:txBody>
      </p:sp>
      <p:sp>
        <p:nvSpPr>
          <p:cNvPr id="25" name="pole tekstowe 24">
            <a:extLst>
              <a:ext uri="{FF2B5EF4-FFF2-40B4-BE49-F238E27FC236}">
                <a16:creationId xmlns:a16="http://schemas.microsoft.com/office/drawing/2014/main" id="{D2D0AA26-35FE-325B-C8F3-52CC2952DF00}"/>
              </a:ext>
            </a:extLst>
          </p:cNvPr>
          <p:cNvSpPr txBox="1"/>
          <p:nvPr/>
        </p:nvSpPr>
        <p:spPr>
          <a:xfrm>
            <a:off x="657835" y="5968470"/>
            <a:ext cx="4723841" cy="369332"/>
          </a:xfrm>
          <a:prstGeom prst="rect">
            <a:avLst/>
          </a:prstGeom>
          <a:noFill/>
        </p:spPr>
        <p:txBody>
          <a:bodyPr wrap="square" rtlCol="0">
            <a:spAutoFit/>
          </a:bodyPr>
          <a:lstStyle/>
          <a:p>
            <a:pPr marL="285750" indent="-285750">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The </a:t>
            </a:r>
            <a:r>
              <a:rPr lang="pl-PL" dirty="0" err="1">
                <a:latin typeface="Times New Roman" panose="02020603050405020304" pitchFamily="18" charset="0"/>
                <a:cs typeface="Times New Roman" panose="02020603050405020304" pitchFamily="18" charset="0"/>
              </a:rPr>
              <a:t>highest</a:t>
            </a:r>
            <a:r>
              <a:rPr lang="pl-PL" dirty="0">
                <a:latin typeface="Times New Roman" panose="02020603050405020304" pitchFamily="18" charset="0"/>
                <a:cs typeface="Times New Roman" panose="02020603050405020304" pitchFamily="18" charset="0"/>
              </a:rPr>
              <a:t> THg </a:t>
            </a:r>
            <a:r>
              <a:rPr lang="pl-PL" dirty="0" err="1">
                <a:latin typeface="Times New Roman" panose="02020603050405020304" pitchFamily="18" charset="0"/>
                <a:cs typeface="Times New Roman" panose="02020603050405020304" pitchFamily="18" charset="0"/>
              </a:rPr>
              <a:t>concentration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is</a:t>
            </a:r>
            <a:r>
              <a:rPr lang="pl-PL" dirty="0">
                <a:latin typeface="Times New Roman" panose="02020603050405020304" pitchFamily="18" charset="0"/>
                <a:cs typeface="Times New Roman" panose="02020603050405020304" pitchFamily="18" charset="0"/>
              </a:rPr>
              <a:t> in </a:t>
            </a:r>
            <a:r>
              <a:rPr lang="pl-PL" dirty="0" err="1">
                <a:latin typeface="Times New Roman" panose="02020603050405020304" pitchFamily="18" charset="0"/>
                <a:cs typeface="Times New Roman" panose="02020603050405020304" pitchFamily="18" charset="0"/>
              </a:rPr>
              <a:t>starfish</a:t>
            </a:r>
            <a:r>
              <a:rPr lang="pl-PL" dirty="0">
                <a:latin typeface="Times New Roman" panose="02020603050405020304" pitchFamily="18" charset="0"/>
                <a:cs typeface="Times New Roman" panose="02020603050405020304" pitchFamily="18" charset="0"/>
              </a:rPr>
              <a:t>.</a:t>
            </a:r>
          </a:p>
        </p:txBody>
      </p:sp>
      <p:sp>
        <p:nvSpPr>
          <p:cNvPr id="27" name="pole tekstowe 26">
            <a:extLst>
              <a:ext uri="{FF2B5EF4-FFF2-40B4-BE49-F238E27FC236}">
                <a16:creationId xmlns:a16="http://schemas.microsoft.com/office/drawing/2014/main" id="{F31852BF-1986-963A-21EE-F5346C3C0381}"/>
              </a:ext>
            </a:extLst>
          </p:cNvPr>
          <p:cNvSpPr txBox="1"/>
          <p:nvPr/>
        </p:nvSpPr>
        <p:spPr>
          <a:xfrm>
            <a:off x="6242943" y="5968470"/>
            <a:ext cx="6152606" cy="369332"/>
          </a:xfrm>
          <a:prstGeom prst="rect">
            <a:avLst/>
          </a:prstGeom>
          <a:noFill/>
        </p:spPr>
        <p:txBody>
          <a:bodyPr wrap="square">
            <a:spAutoFit/>
          </a:bodyPr>
          <a:lstStyle/>
          <a:p>
            <a:pPr marL="285750" indent="-285750">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Sea </a:t>
            </a:r>
            <a:r>
              <a:rPr lang="pl-PL" dirty="0" err="1">
                <a:latin typeface="Times New Roman" panose="02020603050405020304" pitchFamily="18" charset="0"/>
                <a:cs typeface="Times New Roman" panose="02020603050405020304" pitchFamily="18" charset="0"/>
              </a:rPr>
              <a:t>urchin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has</a:t>
            </a:r>
            <a:r>
              <a:rPr lang="pl-PL" dirty="0">
                <a:latin typeface="Times New Roman" panose="02020603050405020304" pitchFamily="18" charset="0"/>
                <a:cs typeface="Times New Roman" panose="02020603050405020304" pitchFamily="18" charset="0"/>
              </a:rPr>
              <a:t> the </a:t>
            </a:r>
            <a:r>
              <a:rPr lang="pl-PL" dirty="0" err="1">
                <a:latin typeface="Times New Roman" panose="02020603050405020304" pitchFamily="18" charset="0"/>
                <a:cs typeface="Times New Roman" panose="02020603050405020304" pitchFamily="18" charset="0"/>
              </a:rPr>
              <a:t>greatest</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ability</a:t>
            </a:r>
            <a:r>
              <a:rPr lang="pl-PL" dirty="0">
                <a:latin typeface="Times New Roman" panose="02020603050405020304" pitchFamily="18" charset="0"/>
                <a:cs typeface="Times New Roman" panose="02020603050405020304" pitchFamily="18" charset="0"/>
              </a:rPr>
              <a:t> to „</a:t>
            </a:r>
            <a:r>
              <a:rPr lang="pl-PL" dirty="0" err="1">
                <a:latin typeface="Times New Roman" panose="02020603050405020304" pitchFamily="18" charset="0"/>
                <a:cs typeface="Times New Roman" panose="02020603050405020304" pitchFamily="18" charset="0"/>
              </a:rPr>
              <a:t>purify</a:t>
            </a:r>
            <a:r>
              <a:rPr lang="pl-PL" dirty="0">
                <a:latin typeface="Times New Roman" panose="02020603050405020304" pitchFamily="18" charset="0"/>
                <a:cs typeface="Times New Roman" panose="02020603050405020304" pitchFamily="18" charset="0"/>
              </a:rPr>
              <a:t>”. </a:t>
            </a:r>
          </a:p>
        </p:txBody>
      </p:sp>
      <p:sp>
        <p:nvSpPr>
          <p:cNvPr id="28" name="Symbol zastępczy numeru slajdu 27">
            <a:extLst>
              <a:ext uri="{FF2B5EF4-FFF2-40B4-BE49-F238E27FC236}">
                <a16:creationId xmlns:a16="http://schemas.microsoft.com/office/drawing/2014/main" id="{15FF73AE-3232-4FD9-7BBC-D6818C4D5F1E}"/>
              </a:ext>
            </a:extLst>
          </p:cNvPr>
          <p:cNvSpPr>
            <a:spLocks noGrp="1"/>
          </p:cNvSpPr>
          <p:nvPr>
            <p:ph type="sldNum" sz="quarter" idx="12"/>
          </p:nvPr>
        </p:nvSpPr>
        <p:spPr/>
        <p:txBody>
          <a:bodyPr/>
          <a:lstStyle/>
          <a:p>
            <a:fld id="{79C76092-9F6F-40C5-8CD3-01656D172F82}" type="slidenum">
              <a:rPr lang="pl-PL" smtClean="0"/>
              <a:t>4</a:t>
            </a:fld>
            <a:endParaRPr lang="pl-PL"/>
          </a:p>
        </p:txBody>
      </p:sp>
      <p:grpSp>
        <p:nvGrpSpPr>
          <p:cNvPr id="3" name="Grupa 2">
            <a:extLst>
              <a:ext uri="{FF2B5EF4-FFF2-40B4-BE49-F238E27FC236}">
                <a16:creationId xmlns:a16="http://schemas.microsoft.com/office/drawing/2014/main" id="{372D2D6F-0033-427E-C6B4-88748BA98CA7}"/>
              </a:ext>
            </a:extLst>
          </p:cNvPr>
          <p:cNvGrpSpPr/>
          <p:nvPr/>
        </p:nvGrpSpPr>
        <p:grpSpPr>
          <a:xfrm>
            <a:off x="314275" y="1148449"/>
            <a:ext cx="5042601" cy="4353693"/>
            <a:chOff x="314275" y="1148449"/>
            <a:chExt cx="5042601" cy="4353693"/>
          </a:xfrm>
        </p:grpSpPr>
        <p:graphicFrame>
          <p:nvGraphicFramePr>
            <p:cNvPr id="12" name="Symbol zastępczy zawartości 3">
              <a:extLst>
                <a:ext uri="{FF2B5EF4-FFF2-40B4-BE49-F238E27FC236}">
                  <a16:creationId xmlns:a16="http://schemas.microsoft.com/office/drawing/2014/main" id="{A1A2089B-96FE-913C-6590-9C95AF7FE51F}"/>
                </a:ext>
              </a:extLst>
            </p:cNvPr>
            <p:cNvGraphicFramePr>
              <a:graphicFrameLocks/>
            </p:cNvGraphicFramePr>
            <p:nvPr>
              <p:extLst>
                <p:ext uri="{D42A27DB-BD31-4B8C-83A1-F6EECF244321}">
                  <p14:modId xmlns:p14="http://schemas.microsoft.com/office/powerpoint/2010/main" val="363599113"/>
                </p:ext>
              </p:extLst>
            </p:nvPr>
          </p:nvGraphicFramePr>
          <p:xfrm>
            <a:off x="314275" y="1148449"/>
            <a:ext cx="5042601" cy="342833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2" descr="Sea urchin isolated on the white background | Sea urchins art, Sea urchin,  Coral drawing">
              <a:extLst>
                <a:ext uri="{FF2B5EF4-FFF2-40B4-BE49-F238E27FC236}">
                  <a16:creationId xmlns:a16="http://schemas.microsoft.com/office/drawing/2014/main" id="{28686576-DF56-85DC-0F72-23F3F9AB4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84" b="9855"/>
            <a:stretch/>
          </p:blipFill>
          <p:spPr bwMode="auto">
            <a:xfrm>
              <a:off x="2917678" y="4620467"/>
              <a:ext cx="515258" cy="441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 geoduck free vector eps, cdr, ai, svg vector illustration graphic art">
              <a:extLst>
                <a:ext uri="{FF2B5EF4-FFF2-40B4-BE49-F238E27FC236}">
                  <a16:creationId xmlns:a16="http://schemas.microsoft.com/office/drawing/2014/main" id="{DC60005F-9E1E-D6CF-B687-AD7B92F2BD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40" t="16279" r="12839" b="11437"/>
            <a:stretch/>
          </p:blipFill>
          <p:spPr bwMode="auto">
            <a:xfrm>
              <a:off x="1513937" y="4637242"/>
              <a:ext cx="441770" cy="456829"/>
            </a:xfrm>
            <a:prstGeom prst="rect">
              <a:avLst/>
            </a:prstGeom>
            <a:noFill/>
            <a:extLst>
              <a:ext uri="{909E8E84-426E-40DD-AFC4-6F175D3DCCD1}">
                <a14:hiddenFill xmlns:a14="http://schemas.microsoft.com/office/drawing/2010/main">
                  <a:solidFill>
                    <a:srgbClr val="FFFFFF"/>
                  </a:solidFill>
                </a14:hiddenFill>
              </a:ext>
            </a:extLst>
          </p:spPr>
        </p:pic>
        <p:sp>
          <p:nvSpPr>
            <p:cNvPr id="21" name="pole tekstowe 20">
              <a:extLst>
                <a:ext uri="{FF2B5EF4-FFF2-40B4-BE49-F238E27FC236}">
                  <a16:creationId xmlns:a16="http://schemas.microsoft.com/office/drawing/2014/main" id="{8EE37B66-A0C5-0EBC-456E-DBD867C48995}"/>
                </a:ext>
              </a:extLst>
            </p:cNvPr>
            <p:cNvSpPr txBox="1"/>
            <p:nvPr/>
          </p:nvSpPr>
          <p:spPr>
            <a:xfrm>
              <a:off x="707976" y="5225143"/>
              <a:ext cx="4623560" cy="276999"/>
            </a:xfrm>
            <a:prstGeom prst="rect">
              <a:avLst/>
            </a:prstGeom>
            <a:solidFill>
              <a:schemeClr val="accent6">
                <a:lumMod val="40000"/>
                <a:lumOff val="60000"/>
              </a:schemeClr>
            </a:solidFill>
          </p:spPr>
          <p:txBody>
            <a:bodyPr wrap="square" rtlCol="0">
              <a:spAutoFit/>
            </a:bodyPr>
            <a:lstStyle/>
            <a:p>
              <a:r>
                <a:rPr lang="pl-PL" sz="1200" b="1" i="1" dirty="0">
                  <a:effectLst/>
                  <a:latin typeface="Times New Roman" panose="02020603050405020304" pitchFamily="18" charset="0"/>
                  <a:cs typeface="Times New Roman" panose="02020603050405020304" pitchFamily="18" charset="0"/>
                </a:rPr>
                <a:t>Fig</a:t>
              </a:r>
              <a:r>
                <a:rPr lang="pl-PL" sz="1200" b="1" i="0" dirty="0">
                  <a:effectLst/>
                  <a:latin typeface="Times New Roman" panose="02020603050405020304" pitchFamily="18" charset="0"/>
                  <a:cs typeface="Times New Roman" panose="02020603050405020304" pitchFamily="18" charset="0"/>
                </a:rPr>
                <a:t>. </a:t>
              </a:r>
              <a:r>
                <a:rPr lang="pl-PL" sz="1200" b="1" i="1" dirty="0">
                  <a:effectLst/>
                  <a:latin typeface="Times New Roman" panose="02020603050405020304" pitchFamily="18" charset="0"/>
                  <a:cs typeface="Times New Roman" panose="02020603050405020304" pitchFamily="18" charset="0"/>
                </a:rPr>
                <a:t>1</a:t>
              </a:r>
              <a:r>
                <a:rPr lang="pl-PL" sz="1200" b="1" i="0" dirty="0">
                  <a:effectLst/>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Average concentration of total mercury of the organisms </a:t>
              </a:r>
              <a:r>
                <a:rPr lang="pl-PL" sz="1200" dirty="0">
                  <a:effectLst/>
                  <a:latin typeface="Times New Roman" panose="02020603050405020304" pitchFamily="18" charset="0"/>
                  <a:cs typeface="Times New Roman" panose="02020603050405020304" pitchFamily="18" charset="0"/>
                </a:rPr>
                <a:t>[</a:t>
              </a:r>
              <a:r>
                <a:rPr lang="pl-PL" sz="1200" dirty="0" err="1">
                  <a:effectLst/>
                  <a:latin typeface="Times New Roman" panose="02020603050405020304" pitchFamily="18" charset="0"/>
                  <a:cs typeface="Times New Roman" panose="02020603050405020304" pitchFamily="18" charset="0"/>
                </a:rPr>
                <a:t>ng</a:t>
              </a:r>
              <a:r>
                <a:rPr lang="pl-PL" sz="1200" dirty="0">
                  <a:effectLst/>
                  <a:latin typeface="Times New Roman" panose="02020603050405020304" pitchFamily="18" charset="0"/>
                  <a:cs typeface="Times New Roman" panose="02020603050405020304" pitchFamily="18" charset="0"/>
                </a:rPr>
                <a:t>/g].</a:t>
              </a:r>
              <a:endParaRPr lang="pl-PL" sz="12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1,389 Starfish Drawing Photos - Free &amp; Royalty-Free Stock Photos from  Dreamstime">
              <a:extLst>
                <a:ext uri="{FF2B5EF4-FFF2-40B4-BE49-F238E27FC236}">
                  <a16:creationId xmlns:a16="http://schemas.microsoft.com/office/drawing/2014/main" id="{22FAB67C-246C-A310-C82E-BDA78FF097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49" t="7348" r="6786" b="7479"/>
            <a:stretch/>
          </p:blipFill>
          <p:spPr bwMode="auto">
            <a:xfrm>
              <a:off x="4168374" y="4553160"/>
              <a:ext cx="727841" cy="5759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a 1">
            <a:extLst>
              <a:ext uri="{FF2B5EF4-FFF2-40B4-BE49-F238E27FC236}">
                <a16:creationId xmlns:a16="http://schemas.microsoft.com/office/drawing/2014/main" id="{C5D716FB-EFF7-B746-6333-3CADEF542BB6}"/>
              </a:ext>
            </a:extLst>
          </p:cNvPr>
          <p:cNvGrpSpPr/>
          <p:nvPr/>
        </p:nvGrpSpPr>
        <p:grpSpPr>
          <a:xfrm>
            <a:off x="6242943" y="1116146"/>
            <a:ext cx="5729549" cy="4385996"/>
            <a:chOff x="6242943" y="1116146"/>
            <a:chExt cx="5729549" cy="4385996"/>
          </a:xfrm>
        </p:grpSpPr>
        <p:graphicFrame>
          <p:nvGraphicFramePr>
            <p:cNvPr id="8" name="Wykres 7">
              <a:extLst>
                <a:ext uri="{FF2B5EF4-FFF2-40B4-BE49-F238E27FC236}">
                  <a16:creationId xmlns:a16="http://schemas.microsoft.com/office/drawing/2014/main" id="{8F000476-33A7-F93B-C84D-AB2343E15D64}"/>
                </a:ext>
              </a:extLst>
            </p:cNvPr>
            <p:cNvGraphicFramePr>
              <a:graphicFrameLocks/>
            </p:cNvGraphicFramePr>
            <p:nvPr>
              <p:extLst>
                <p:ext uri="{D42A27DB-BD31-4B8C-83A1-F6EECF244321}">
                  <p14:modId xmlns:p14="http://schemas.microsoft.com/office/powerpoint/2010/main" val="3826443530"/>
                </p:ext>
              </p:extLst>
            </p:nvPr>
          </p:nvGraphicFramePr>
          <p:xfrm>
            <a:off x="6242943" y="1116146"/>
            <a:ext cx="5729549" cy="3385100"/>
          </p:xfrm>
          <a:graphic>
            <a:graphicData uri="http://schemas.openxmlformats.org/drawingml/2006/chart">
              <c:chart xmlns:c="http://schemas.openxmlformats.org/drawingml/2006/chart" xmlns:r="http://schemas.openxmlformats.org/officeDocument/2006/relationships" r:id="rId7"/>
            </a:graphicData>
          </a:graphic>
        </p:graphicFrame>
        <p:pic>
          <p:nvPicPr>
            <p:cNvPr id="9" name="Picture 2" descr="Sea urchin isolated on the white background | Sea urchins art, Sea urchin,  Coral drawing">
              <a:extLst>
                <a:ext uri="{FF2B5EF4-FFF2-40B4-BE49-F238E27FC236}">
                  <a16:creationId xmlns:a16="http://schemas.microsoft.com/office/drawing/2014/main" id="{1AB9F835-B2D4-AF89-318B-1344C3DCB2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84" b="9855"/>
            <a:stretch/>
          </p:blipFill>
          <p:spPr bwMode="auto">
            <a:xfrm>
              <a:off x="8502755" y="4562304"/>
              <a:ext cx="613199" cy="4417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 geoduck free vector eps, cdr, ai, svg vector illustration graphic art">
              <a:extLst>
                <a:ext uri="{FF2B5EF4-FFF2-40B4-BE49-F238E27FC236}">
                  <a16:creationId xmlns:a16="http://schemas.microsoft.com/office/drawing/2014/main" id="{B4AE9DB5-3572-0129-D552-C5553078DA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40" t="16279" r="12839" b="11437"/>
            <a:stretch/>
          </p:blipFill>
          <p:spPr bwMode="auto">
            <a:xfrm>
              <a:off x="7192966" y="4599395"/>
              <a:ext cx="488483" cy="424867"/>
            </a:xfrm>
            <a:prstGeom prst="rect">
              <a:avLst/>
            </a:prstGeom>
            <a:noFill/>
            <a:extLst>
              <a:ext uri="{909E8E84-426E-40DD-AFC4-6F175D3DCCD1}">
                <a14:hiddenFill xmlns:a14="http://schemas.microsoft.com/office/drawing/2010/main">
                  <a:solidFill>
                    <a:srgbClr val="FFFFFF"/>
                  </a:solidFill>
                </a14:hiddenFill>
              </a:ext>
            </a:extLst>
          </p:spPr>
        </p:pic>
        <p:sp>
          <p:nvSpPr>
            <p:cNvPr id="22" name="pole tekstowe 21">
              <a:extLst>
                <a:ext uri="{FF2B5EF4-FFF2-40B4-BE49-F238E27FC236}">
                  <a16:creationId xmlns:a16="http://schemas.microsoft.com/office/drawing/2014/main" id="{0A05A059-0AAC-AF13-7975-7ADD53A23748}"/>
                </a:ext>
              </a:extLst>
            </p:cNvPr>
            <p:cNvSpPr txBox="1"/>
            <p:nvPr/>
          </p:nvSpPr>
          <p:spPr>
            <a:xfrm>
              <a:off x="6336147" y="5225143"/>
              <a:ext cx="4623556" cy="276999"/>
            </a:xfrm>
            <a:prstGeom prst="rect">
              <a:avLst/>
            </a:prstGeom>
            <a:solidFill>
              <a:schemeClr val="accent4">
                <a:lumMod val="40000"/>
                <a:lumOff val="60000"/>
              </a:schemeClr>
            </a:solidFill>
          </p:spPr>
          <p:txBody>
            <a:bodyPr wrap="square" rtlCol="0">
              <a:spAutoFit/>
            </a:bodyPr>
            <a:lstStyle/>
            <a:p>
              <a:r>
                <a:rPr lang="pl-PL" sz="1200" b="1" i="1" dirty="0">
                  <a:ea typeface="Calibri" panose="020F0502020204030204" pitchFamily="34" charset="0"/>
                  <a:cs typeface="Times New Roman" panose="02020603050405020304" pitchFamily="18" charset="0"/>
                </a:rPr>
                <a:t>Fig</a:t>
              </a:r>
              <a:r>
                <a:rPr lang="pl-PL" sz="1200" b="1" i="0" dirty="0">
                  <a:effectLst/>
                  <a:ea typeface="Calibri" panose="020F0502020204030204" pitchFamily="34" charset="0"/>
                  <a:cs typeface="Times New Roman" panose="02020603050405020304" pitchFamily="18" charset="0"/>
                </a:rPr>
                <a:t>. </a:t>
              </a:r>
              <a:r>
                <a:rPr lang="pl-PL" sz="1200" b="1" i="1" dirty="0">
                  <a:ea typeface="Calibri" panose="020F0502020204030204" pitchFamily="34" charset="0"/>
                  <a:cs typeface="Times New Roman" panose="02020603050405020304" pitchFamily="18" charset="0"/>
                </a:rPr>
                <a:t>2 </a:t>
              </a:r>
              <a:r>
                <a:rPr lang="en-US" sz="1200" dirty="0">
                  <a:effectLst/>
                  <a:ea typeface="Calibri" panose="020F0502020204030204" pitchFamily="34" charset="0"/>
                  <a:cs typeface="Times New Roman" panose="02020603050405020304" pitchFamily="18" charset="0"/>
                </a:rPr>
                <a:t>The percentage of </a:t>
              </a:r>
              <a:r>
                <a:rPr lang="en-US" sz="1200" dirty="0" err="1">
                  <a:effectLst/>
                  <a:ea typeface="Calibri" panose="020F0502020204030204" pitchFamily="34" charset="0"/>
                  <a:cs typeface="Times New Roman" panose="02020603050405020304" pitchFamily="18" charset="0"/>
                </a:rPr>
                <a:t>THg</a:t>
              </a:r>
              <a:r>
                <a:rPr lang="en-US" sz="1200" dirty="0">
                  <a:effectLst/>
                  <a:ea typeface="Calibri" panose="020F0502020204030204" pitchFamily="34" charset="0"/>
                  <a:cs typeface="Times New Roman" panose="02020603050405020304" pitchFamily="18" charset="0"/>
                </a:rPr>
                <a:t> in the </a:t>
              </a:r>
              <a:r>
                <a:rPr lang="pl-PL" sz="1200" dirty="0">
                  <a:effectLst/>
                  <a:ea typeface="Calibri" panose="020F0502020204030204" pitchFamily="34" charset="0"/>
                  <a:cs typeface="Times New Roman" panose="02020603050405020304" pitchFamily="18" charset="0"/>
                </a:rPr>
                <a:t>hard </a:t>
              </a:r>
              <a:r>
                <a:rPr lang="pl-PL" sz="1200" dirty="0" err="1">
                  <a:effectLst/>
                  <a:ea typeface="Calibri" panose="020F0502020204030204" pitchFamily="34" charset="0"/>
                  <a:cs typeface="Times New Roman" panose="02020603050405020304" pitchFamily="18" charset="0"/>
                </a:rPr>
                <a:t>tissue</a:t>
              </a:r>
              <a:r>
                <a:rPr lang="en-US" sz="1200" dirty="0">
                  <a:effectLst/>
                  <a:ea typeface="Calibri" panose="020F0502020204030204" pitchFamily="34" charset="0"/>
                  <a:cs typeface="Times New Roman" panose="02020603050405020304" pitchFamily="18" charset="0"/>
                </a:rPr>
                <a:t> and in the soft tissue</a:t>
              </a:r>
              <a:r>
                <a:rPr lang="pl-PL" sz="1200" dirty="0">
                  <a:ea typeface="Calibri" panose="020F0502020204030204" pitchFamily="34" charset="0"/>
                  <a:cs typeface="Times New Roman" panose="02020603050405020304" pitchFamily="18" charset="0"/>
                </a:rPr>
                <a:t>.</a:t>
              </a:r>
              <a:endParaRPr lang="pl-PL" sz="1200" dirty="0"/>
            </a:p>
          </p:txBody>
        </p:sp>
        <p:pic>
          <p:nvPicPr>
            <p:cNvPr id="20" name="Picture 2" descr="1,389 Starfish Drawing Photos - Free &amp; Royalty-Free Stock Photos from  Dreamstime">
              <a:extLst>
                <a:ext uri="{FF2B5EF4-FFF2-40B4-BE49-F238E27FC236}">
                  <a16:creationId xmlns:a16="http://schemas.microsoft.com/office/drawing/2014/main" id="{C4E1DB6A-0ACE-F1B7-12E6-089C84FB35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49" t="7348" r="6786" b="7479"/>
            <a:stretch/>
          </p:blipFill>
          <p:spPr bwMode="auto">
            <a:xfrm>
              <a:off x="9758188" y="4491827"/>
              <a:ext cx="727841" cy="5759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8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EA1B653-BD4A-AF87-C609-85B0886D89E5}"/>
              </a:ext>
            </a:extLst>
          </p:cNvPr>
          <p:cNvSpPr>
            <a:spLocks noGrp="1"/>
          </p:cNvSpPr>
          <p:nvPr>
            <p:ph type="title"/>
          </p:nvPr>
        </p:nvSpPr>
        <p:spPr>
          <a:xfrm>
            <a:off x="630936" y="502920"/>
            <a:ext cx="3419856" cy="1463040"/>
          </a:xfrm>
        </p:spPr>
        <p:txBody>
          <a:bodyPr anchor="ctr">
            <a:normAutofit/>
          </a:bodyPr>
          <a:lstStyle/>
          <a:p>
            <a:r>
              <a:rPr lang="pl-PL" sz="4800" b="1" u="sng" dirty="0">
                <a:solidFill>
                  <a:srgbClr val="002060"/>
                </a:solidFill>
                <a:latin typeface="Times New Roman" panose="02020603050405020304" pitchFamily="18" charset="0"/>
                <a:cs typeface="Times New Roman" panose="02020603050405020304" pitchFamily="18" charset="0"/>
              </a:rPr>
              <a:t>RESULTS</a:t>
            </a:r>
            <a:endParaRPr lang="pl-PL" sz="4800" dirty="0"/>
          </a:p>
        </p:txBody>
      </p:sp>
      <p:sp>
        <p:nvSpPr>
          <p:cNvPr id="1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6F786F3-8B65-655F-7F84-4BCF144999FD}"/>
              </a:ext>
            </a:extLst>
          </p:cNvPr>
          <p:cNvSpPr>
            <a:spLocks noGrp="1"/>
          </p:cNvSpPr>
          <p:nvPr>
            <p:ph idx="1"/>
          </p:nvPr>
        </p:nvSpPr>
        <p:spPr>
          <a:xfrm>
            <a:off x="4654295" y="502920"/>
            <a:ext cx="6894576" cy="1463040"/>
          </a:xfrm>
        </p:spPr>
        <p:txBody>
          <a:bodyPr anchor="ctr">
            <a:normAutofit/>
          </a:bodyPr>
          <a:lstStyle/>
          <a:p>
            <a:r>
              <a:rPr lang="pl-PL" sz="2200" dirty="0">
                <a:latin typeface="Times New Roman" panose="02020603050405020304" pitchFamily="18" charset="0"/>
                <a:cs typeface="Times New Roman" panose="02020603050405020304" pitchFamily="18" charset="0"/>
              </a:rPr>
              <a:t>The </a:t>
            </a:r>
            <a:r>
              <a:rPr lang="pl-PL" sz="2200" dirty="0" err="1">
                <a:latin typeface="Times New Roman" panose="02020603050405020304" pitchFamily="18" charset="0"/>
                <a:cs typeface="Times New Roman" panose="02020603050405020304" pitchFamily="18" charset="0"/>
              </a:rPr>
              <a:t>highest</a:t>
            </a:r>
            <a:r>
              <a:rPr lang="pl-PL" sz="2200" dirty="0">
                <a:latin typeface="Times New Roman" panose="02020603050405020304" pitchFamily="18" charset="0"/>
                <a:cs typeface="Times New Roman" panose="02020603050405020304" pitchFamily="18" charset="0"/>
              </a:rPr>
              <a:t> </a:t>
            </a:r>
            <a:r>
              <a:rPr lang="pl-PL" sz="2200" dirty="0" err="1">
                <a:latin typeface="Times New Roman" panose="02020603050405020304" pitchFamily="18" charset="0"/>
                <a:cs typeface="Times New Roman" panose="02020603050405020304" pitchFamily="18" charset="0"/>
              </a:rPr>
              <a:t>concetrations</a:t>
            </a:r>
            <a:r>
              <a:rPr lang="pl-PL" sz="2200" dirty="0">
                <a:latin typeface="Times New Roman" panose="02020603050405020304" pitchFamily="18" charset="0"/>
                <a:cs typeface="Times New Roman" panose="02020603050405020304" pitchFamily="18" charset="0"/>
              </a:rPr>
              <a:t> in Demay point.</a:t>
            </a:r>
          </a:p>
          <a:p>
            <a:r>
              <a:rPr lang="pl-PL" sz="2200" dirty="0">
                <a:latin typeface="Times New Roman" panose="02020603050405020304" pitchFamily="18" charset="0"/>
                <a:cs typeface="Times New Roman" panose="02020603050405020304" pitchFamily="18" charset="0"/>
              </a:rPr>
              <a:t>No </a:t>
            </a:r>
            <a:r>
              <a:rPr lang="pl-PL" sz="2200" dirty="0" err="1">
                <a:latin typeface="Times New Roman" panose="02020603050405020304" pitchFamily="18" charset="0"/>
                <a:cs typeface="Times New Roman" panose="02020603050405020304" pitchFamily="18" charset="0"/>
              </a:rPr>
              <a:t>tendency</a:t>
            </a:r>
            <a:r>
              <a:rPr lang="pl-PL" sz="2200" dirty="0">
                <a:latin typeface="Times New Roman" panose="02020603050405020304" pitchFamily="18" charset="0"/>
                <a:cs typeface="Times New Roman" panose="02020603050405020304" pitchFamily="18" charset="0"/>
              </a:rPr>
              <a:t> in Belveder and Ferraz </a:t>
            </a:r>
            <a:r>
              <a:rPr lang="pl-PL" sz="2200" dirty="0" err="1">
                <a:latin typeface="Times New Roman" panose="02020603050405020304" pitchFamily="18" charset="0"/>
                <a:cs typeface="Times New Roman" panose="02020603050405020304" pitchFamily="18" charset="0"/>
              </a:rPr>
              <a:t>points</a:t>
            </a:r>
            <a:r>
              <a:rPr lang="pl-PL" sz="2200" dirty="0">
                <a:latin typeface="Times New Roman" panose="02020603050405020304" pitchFamily="18" charset="0"/>
                <a:cs typeface="Times New Roman" panose="02020603050405020304" pitchFamily="18" charset="0"/>
              </a:rPr>
              <a:t>.</a:t>
            </a:r>
          </a:p>
          <a:p>
            <a:endParaRPr lang="en-US" sz="2200" dirty="0"/>
          </a:p>
        </p:txBody>
      </p:sp>
      <p:graphicFrame>
        <p:nvGraphicFramePr>
          <p:cNvPr id="9" name="Tabela 8">
            <a:extLst>
              <a:ext uri="{FF2B5EF4-FFF2-40B4-BE49-F238E27FC236}">
                <a16:creationId xmlns:a16="http://schemas.microsoft.com/office/drawing/2014/main" id="{55A5F151-ABF5-98C7-9345-D6C92C6FCA30}"/>
              </a:ext>
            </a:extLst>
          </p:cNvPr>
          <p:cNvGraphicFramePr>
            <a:graphicFrameLocks noGrp="1"/>
          </p:cNvGraphicFramePr>
          <p:nvPr>
            <p:extLst>
              <p:ext uri="{D42A27DB-BD31-4B8C-83A1-F6EECF244321}">
                <p14:modId xmlns:p14="http://schemas.microsoft.com/office/powerpoint/2010/main" val="2484375781"/>
              </p:ext>
            </p:extLst>
          </p:nvPr>
        </p:nvGraphicFramePr>
        <p:xfrm>
          <a:off x="2185176" y="5792038"/>
          <a:ext cx="7821637" cy="449426"/>
        </p:xfrm>
        <a:graphic>
          <a:graphicData uri="http://schemas.openxmlformats.org/drawingml/2006/table">
            <a:tbl>
              <a:tblPr>
                <a:tableStyleId>{5C22544A-7EE6-4342-B048-85BDC9FD1C3A}</a:tableStyleId>
              </a:tblPr>
              <a:tblGrid>
                <a:gridCol w="7821637">
                  <a:extLst>
                    <a:ext uri="{9D8B030D-6E8A-4147-A177-3AD203B41FA5}">
                      <a16:colId xmlns:a16="http://schemas.microsoft.com/office/drawing/2014/main" val="1380204232"/>
                    </a:ext>
                  </a:extLst>
                </a:gridCol>
              </a:tblGrid>
              <a:tr h="449426">
                <a:tc>
                  <a:txBody>
                    <a:bodyPr/>
                    <a:lstStyle/>
                    <a:p>
                      <a:pPr indent="449580" algn="ctr">
                        <a:spcAft>
                          <a:spcPts val="1000"/>
                        </a:spcAft>
                      </a:pPr>
                      <a:r>
                        <a:rPr lang="pl-PL" sz="1400" b="1" i="1" dirty="0">
                          <a:effectLst/>
                          <a:latin typeface="Times New Roman" panose="02020603050405020304" pitchFamily="18" charset="0"/>
                          <a:cs typeface="Times New Roman" panose="02020603050405020304" pitchFamily="18" charset="0"/>
                        </a:rPr>
                        <a:t>Fig</a:t>
                      </a:r>
                      <a:r>
                        <a:rPr lang="pl-PL" sz="1400" dirty="0">
                          <a:effectLst/>
                          <a:latin typeface="Times New Roman" panose="02020603050405020304" pitchFamily="18" charset="0"/>
                          <a:cs typeface="Times New Roman" panose="02020603050405020304" pitchFamily="18" charset="0"/>
                        </a:rPr>
                        <a:t>. </a:t>
                      </a:r>
                      <a:r>
                        <a:rPr lang="pl-PL" sz="1400" b="1" i="1" dirty="0">
                          <a:effectLst/>
                          <a:latin typeface="Times New Roman" panose="02020603050405020304" pitchFamily="18" charset="0"/>
                          <a:cs typeface="Times New Roman" panose="02020603050405020304" pitchFamily="18" charset="0"/>
                        </a:rPr>
                        <a:t>3 </a:t>
                      </a:r>
                      <a:r>
                        <a:rPr lang="pl-PL" sz="1400" dirty="0">
                          <a:effectLst/>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Average concentration of total mercury </a:t>
                      </a:r>
                      <a:r>
                        <a:rPr lang="pl-PL" sz="1400" dirty="0">
                          <a:latin typeface="Times New Roman" panose="02020603050405020304" pitchFamily="18" charset="0"/>
                          <a:cs typeface="Times New Roman" panose="02020603050405020304" pitchFamily="18" charset="0"/>
                        </a:rPr>
                        <a:t>in</a:t>
                      </a:r>
                      <a:r>
                        <a:rPr lang="en-US" sz="1400" dirty="0">
                          <a:latin typeface="Times New Roman" panose="02020603050405020304" pitchFamily="18" charset="0"/>
                          <a:cs typeface="Times New Roman" panose="02020603050405020304" pitchFamily="18" charset="0"/>
                        </a:rPr>
                        <a:t> tested organisms at individual stations </a:t>
                      </a:r>
                      <a:r>
                        <a:rPr lang="pl-PL" sz="1400" dirty="0">
                          <a:effectLst/>
                          <a:latin typeface="Times New Roman" panose="02020603050405020304" pitchFamily="18" charset="0"/>
                          <a:cs typeface="Times New Roman" panose="02020603050405020304" pitchFamily="18" charset="0"/>
                        </a:rPr>
                        <a:t>[</a:t>
                      </a:r>
                      <a:r>
                        <a:rPr lang="pl-PL" sz="1400" dirty="0" err="1">
                          <a:effectLst/>
                          <a:latin typeface="Times New Roman" panose="02020603050405020304" pitchFamily="18" charset="0"/>
                          <a:cs typeface="Times New Roman" panose="02020603050405020304" pitchFamily="18" charset="0"/>
                        </a:rPr>
                        <a:t>ng</a:t>
                      </a:r>
                      <a:r>
                        <a:rPr lang="pl-PL" sz="1400" dirty="0">
                          <a:effectLst/>
                          <a:latin typeface="Times New Roman" panose="02020603050405020304" pitchFamily="18" charset="0"/>
                          <a:cs typeface="Times New Roman" panose="02020603050405020304" pitchFamily="18" charset="0"/>
                        </a:rPr>
                        <a:t>/g].    </a:t>
                      </a:r>
                      <a:endParaRPr lang="pl-PL"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0170" marR="90170" marT="0" marB="0">
                    <a:solidFill>
                      <a:schemeClr val="accent3">
                        <a:lumMod val="60000"/>
                        <a:lumOff val="40000"/>
                      </a:schemeClr>
                    </a:solidFill>
                  </a:tcPr>
                </a:tc>
                <a:extLst>
                  <a:ext uri="{0D108BD9-81ED-4DB2-BD59-A6C34878D82A}">
                    <a16:rowId xmlns:a16="http://schemas.microsoft.com/office/drawing/2014/main" val="1015960209"/>
                  </a:ext>
                </a:extLst>
              </a:tr>
            </a:tbl>
          </a:graphicData>
        </a:graphic>
      </p:graphicFrame>
      <p:sp>
        <p:nvSpPr>
          <p:cNvPr id="10" name="pole tekstowe 9">
            <a:extLst>
              <a:ext uri="{FF2B5EF4-FFF2-40B4-BE49-F238E27FC236}">
                <a16:creationId xmlns:a16="http://schemas.microsoft.com/office/drawing/2014/main" id="{957A3D4C-F34F-7EA7-D639-378894307B8E}"/>
              </a:ext>
            </a:extLst>
          </p:cNvPr>
          <p:cNvSpPr txBox="1"/>
          <p:nvPr/>
        </p:nvSpPr>
        <p:spPr>
          <a:xfrm rot="16200000">
            <a:off x="8265516" y="4575693"/>
            <a:ext cx="1165184" cy="307777"/>
          </a:xfrm>
          <a:prstGeom prst="rect">
            <a:avLst/>
          </a:prstGeom>
          <a:noFill/>
        </p:spPr>
        <p:txBody>
          <a:bodyPr wrap="square" rtlCol="0">
            <a:spAutoFit/>
          </a:bodyPr>
          <a:lstStyle/>
          <a:p>
            <a:r>
              <a:rPr lang="pl-PL" sz="1400" dirty="0">
                <a:latin typeface="Times New Roman" panose="02020603050405020304" pitchFamily="18" charset="0"/>
                <a:cs typeface="Times New Roman" panose="02020603050405020304" pitchFamily="18" charset="0"/>
              </a:rPr>
              <a:t>No data</a:t>
            </a:r>
          </a:p>
        </p:txBody>
      </p:sp>
      <p:grpSp>
        <p:nvGrpSpPr>
          <p:cNvPr id="7" name="Grupa 6">
            <a:extLst>
              <a:ext uri="{FF2B5EF4-FFF2-40B4-BE49-F238E27FC236}">
                <a16:creationId xmlns:a16="http://schemas.microsoft.com/office/drawing/2014/main" id="{32A6F9A6-10D5-7886-FA9C-7CD2FF6714F5}"/>
              </a:ext>
            </a:extLst>
          </p:cNvPr>
          <p:cNvGrpSpPr/>
          <p:nvPr/>
        </p:nvGrpSpPr>
        <p:grpSpPr>
          <a:xfrm>
            <a:off x="1866041" y="2295388"/>
            <a:ext cx="9428568" cy="3391935"/>
            <a:chOff x="1866040" y="2556236"/>
            <a:chExt cx="9428568" cy="3391935"/>
          </a:xfrm>
        </p:grpSpPr>
        <p:grpSp>
          <p:nvGrpSpPr>
            <p:cNvPr id="6" name="Grupa 5">
              <a:extLst>
                <a:ext uri="{FF2B5EF4-FFF2-40B4-BE49-F238E27FC236}">
                  <a16:creationId xmlns:a16="http://schemas.microsoft.com/office/drawing/2014/main" id="{334EA2A5-9821-C85D-7A45-33E515E8DB25}"/>
                </a:ext>
              </a:extLst>
            </p:cNvPr>
            <p:cNvGrpSpPr/>
            <p:nvPr/>
          </p:nvGrpSpPr>
          <p:grpSpPr>
            <a:xfrm>
              <a:off x="1866040" y="2556236"/>
              <a:ext cx="9428568" cy="3391935"/>
              <a:chOff x="1866040" y="2556236"/>
              <a:chExt cx="9428568" cy="3391935"/>
            </a:xfrm>
          </p:grpSpPr>
          <p:pic>
            <p:nvPicPr>
              <p:cNvPr id="4" name="Symbol zastępczy zawartości 3">
                <a:extLst>
                  <a:ext uri="{FF2B5EF4-FFF2-40B4-BE49-F238E27FC236}">
                    <a16:creationId xmlns:a16="http://schemas.microsoft.com/office/drawing/2014/main" id="{82C87A21-AD61-EDD1-9B70-6388D87BEEE1}"/>
                  </a:ext>
                </a:extLst>
              </p:cNvPr>
              <p:cNvPicPr>
                <a:picLocks noChangeAspect="1"/>
              </p:cNvPicPr>
              <p:nvPr/>
            </p:nvPicPr>
            <p:blipFill rotWithShape="1">
              <a:blip r:embed="rId3">
                <a:extLst>
                  <a:ext uri="{28A0092B-C50C-407E-A947-70E740481C1C}">
                    <a14:useLocalDpi xmlns:a14="http://schemas.microsoft.com/office/drawing/2010/main" val="0"/>
                  </a:ext>
                </a:extLst>
              </a:blip>
              <a:srcRect t="14331"/>
              <a:stretch/>
            </p:blipFill>
            <p:spPr>
              <a:xfrm>
                <a:off x="1866040" y="2556236"/>
                <a:ext cx="8459909" cy="3391935"/>
              </a:xfrm>
              <a:prstGeom prst="rect">
                <a:avLst/>
              </a:prstGeom>
            </p:spPr>
          </p:pic>
          <p:grpSp>
            <p:nvGrpSpPr>
              <p:cNvPr id="5" name="Grupa 4">
                <a:extLst>
                  <a:ext uri="{FF2B5EF4-FFF2-40B4-BE49-F238E27FC236}">
                    <a16:creationId xmlns:a16="http://schemas.microsoft.com/office/drawing/2014/main" id="{1A2D43B3-7D4A-5E5E-50CB-704BDB9DBE03}"/>
                  </a:ext>
                </a:extLst>
              </p:cNvPr>
              <p:cNvGrpSpPr/>
              <p:nvPr/>
            </p:nvGrpSpPr>
            <p:grpSpPr>
              <a:xfrm>
                <a:off x="10714581" y="2886073"/>
                <a:ext cx="580027" cy="1359161"/>
                <a:chOff x="10714581" y="2886073"/>
                <a:chExt cx="580027" cy="1359161"/>
              </a:xfrm>
            </p:grpSpPr>
            <p:pic>
              <p:nvPicPr>
                <p:cNvPr id="14" name="Picture 2" descr="Sea urchin isolated on the white background | Sea urchins art, Sea urchin,  Coral drawing">
                  <a:extLst>
                    <a:ext uri="{FF2B5EF4-FFF2-40B4-BE49-F238E27FC236}">
                      <a16:creationId xmlns:a16="http://schemas.microsoft.com/office/drawing/2014/main" id="{754097FC-8581-9166-22CA-1C1D66734C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84" b="9855"/>
                <a:stretch/>
              </p:blipFill>
              <p:spPr bwMode="auto">
                <a:xfrm>
                  <a:off x="10714581" y="3803933"/>
                  <a:ext cx="580027" cy="441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 geoduck free vector eps, cdr, ai, svg vector illustration graphic art">
                  <a:extLst>
                    <a:ext uri="{FF2B5EF4-FFF2-40B4-BE49-F238E27FC236}">
                      <a16:creationId xmlns:a16="http://schemas.microsoft.com/office/drawing/2014/main" id="{28559E59-20DD-059F-AB3A-04F832C6B1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40" t="16279" r="12839" b="11437"/>
                <a:stretch/>
              </p:blipFill>
              <p:spPr bwMode="auto">
                <a:xfrm>
                  <a:off x="10797307" y="2886073"/>
                  <a:ext cx="497301" cy="45682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pole tekstowe 15">
              <a:extLst>
                <a:ext uri="{FF2B5EF4-FFF2-40B4-BE49-F238E27FC236}">
                  <a16:creationId xmlns:a16="http://schemas.microsoft.com/office/drawing/2014/main" id="{0D27F6D0-D557-3677-CAD6-863FDB6748E8}"/>
                </a:ext>
              </a:extLst>
            </p:cNvPr>
            <p:cNvSpPr txBox="1"/>
            <p:nvPr/>
          </p:nvSpPr>
          <p:spPr>
            <a:xfrm rot="16200000">
              <a:off x="8286293" y="4603942"/>
              <a:ext cx="1123631" cy="338554"/>
            </a:xfrm>
            <a:prstGeom prst="rect">
              <a:avLst/>
            </a:prstGeom>
            <a:noFill/>
          </p:spPr>
          <p:txBody>
            <a:bodyPr wrap="square" rtlCol="0">
              <a:spAutoFit/>
            </a:bodyPr>
            <a:lstStyle/>
            <a:p>
              <a:r>
                <a:rPr lang="pl-PL" sz="1600" b="1" dirty="0">
                  <a:latin typeface="Times New Roman" panose="02020603050405020304" pitchFamily="18" charset="0"/>
                  <a:cs typeface="Times New Roman" panose="02020603050405020304" pitchFamily="18" charset="0"/>
                </a:rPr>
                <a:t>No data</a:t>
              </a:r>
            </a:p>
          </p:txBody>
        </p:sp>
      </p:grpSp>
      <p:sp>
        <p:nvSpPr>
          <p:cNvPr id="17" name="Prostokąt 16">
            <a:extLst>
              <a:ext uri="{FF2B5EF4-FFF2-40B4-BE49-F238E27FC236}">
                <a16:creationId xmlns:a16="http://schemas.microsoft.com/office/drawing/2014/main" id="{2A2D2CDF-FEB2-BBCE-CB24-4E81BE692FCA}"/>
              </a:ext>
            </a:extLst>
          </p:cNvPr>
          <p:cNvSpPr/>
          <p:nvPr/>
        </p:nvSpPr>
        <p:spPr>
          <a:xfrm rot="5400000">
            <a:off x="10233659" y="2763115"/>
            <a:ext cx="669471" cy="188420"/>
          </a:xfrm>
          <a:prstGeom prst="rect">
            <a:avLst/>
          </a:prstGeom>
          <a:solidFill>
            <a:srgbClr val="1D8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8ECB5581-3F62-1AA8-48B9-8EE4B5325FEA}"/>
              </a:ext>
            </a:extLst>
          </p:cNvPr>
          <p:cNvSpPr/>
          <p:nvPr/>
        </p:nvSpPr>
        <p:spPr>
          <a:xfrm rot="5400000">
            <a:off x="10233659" y="3669526"/>
            <a:ext cx="669471" cy="1884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0A862422-CE19-8058-9CC4-1BF1CFC0479C}"/>
              </a:ext>
            </a:extLst>
          </p:cNvPr>
          <p:cNvSpPr/>
          <p:nvPr/>
        </p:nvSpPr>
        <p:spPr>
          <a:xfrm rot="5400000">
            <a:off x="10233659" y="4558025"/>
            <a:ext cx="669471" cy="18842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ymbol zastępczy numeru slajdu 19">
            <a:extLst>
              <a:ext uri="{FF2B5EF4-FFF2-40B4-BE49-F238E27FC236}">
                <a16:creationId xmlns:a16="http://schemas.microsoft.com/office/drawing/2014/main" id="{F25F9006-13C3-C400-4B42-D145EB15C581}"/>
              </a:ext>
            </a:extLst>
          </p:cNvPr>
          <p:cNvSpPr>
            <a:spLocks noGrp="1"/>
          </p:cNvSpPr>
          <p:nvPr>
            <p:ph type="sldNum" sz="quarter" idx="12"/>
          </p:nvPr>
        </p:nvSpPr>
        <p:spPr/>
        <p:txBody>
          <a:bodyPr/>
          <a:lstStyle/>
          <a:p>
            <a:fld id="{79C76092-9F6F-40C5-8CD3-01656D172F82}" type="slidenum">
              <a:rPr lang="pl-PL" smtClean="0"/>
              <a:t>5</a:t>
            </a:fld>
            <a:endParaRPr lang="pl-PL"/>
          </a:p>
        </p:txBody>
      </p:sp>
      <p:pic>
        <p:nvPicPr>
          <p:cNvPr id="21" name="Picture 2" descr="1,389 Starfish Drawing Photos - Free &amp; Royalty-Free Stock Photos from  Dreamstime">
            <a:extLst>
              <a:ext uri="{FF2B5EF4-FFF2-40B4-BE49-F238E27FC236}">
                <a16:creationId xmlns:a16="http://schemas.microsoft.com/office/drawing/2014/main" id="{6EBE6EC9-21D0-5334-939F-711EB3159A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49" t="7348" r="6786" b="7479"/>
          <a:stretch/>
        </p:blipFill>
        <p:spPr bwMode="auto">
          <a:xfrm>
            <a:off x="10726727" y="4371222"/>
            <a:ext cx="727841" cy="575914"/>
          </a:xfrm>
          <a:prstGeom prst="rect">
            <a:avLst/>
          </a:prstGeom>
          <a:noFill/>
          <a:extLst>
            <a:ext uri="{909E8E84-426E-40DD-AFC4-6F175D3DCCD1}">
              <a14:hiddenFill xmlns:a14="http://schemas.microsoft.com/office/drawing/2010/main">
                <a:solidFill>
                  <a:srgbClr val="FFFFFF"/>
                </a:solidFill>
              </a14:hiddenFill>
            </a:ext>
          </a:extLst>
        </p:spPr>
      </p:pic>
      <p:sp>
        <p:nvSpPr>
          <p:cNvPr id="22" name="pole tekstowe 21">
            <a:extLst>
              <a:ext uri="{FF2B5EF4-FFF2-40B4-BE49-F238E27FC236}">
                <a16:creationId xmlns:a16="http://schemas.microsoft.com/office/drawing/2014/main" id="{796F60B8-E22F-1801-CDAD-C4364DE41639}"/>
              </a:ext>
            </a:extLst>
          </p:cNvPr>
          <p:cNvSpPr txBox="1"/>
          <p:nvPr/>
        </p:nvSpPr>
        <p:spPr>
          <a:xfrm rot="16200000">
            <a:off x="3319700" y="4383893"/>
            <a:ext cx="1123631" cy="338554"/>
          </a:xfrm>
          <a:prstGeom prst="rect">
            <a:avLst/>
          </a:prstGeom>
          <a:noFill/>
        </p:spPr>
        <p:txBody>
          <a:bodyPr wrap="square" rtlCol="0">
            <a:spAutoFit/>
          </a:bodyPr>
          <a:lstStyle/>
          <a:p>
            <a:r>
              <a:rPr lang="pl-PL" sz="1600" b="1" dirty="0">
                <a:latin typeface="Times New Roman" panose="02020603050405020304" pitchFamily="18" charset="0"/>
                <a:cs typeface="Times New Roman" panose="02020603050405020304" pitchFamily="18" charset="0"/>
              </a:rPr>
              <a:t>No data</a:t>
            </a:r>
          </a:p>
        </p:txBody>
      </p:sp>
    </p:spTree>
    <p:extLst>
      <p:ext uri="{BB962C8B-B14F-4D97-AF65-F5344CB8AC3E}">
        <p14:creationId xmlns:p14="http://schemas.microsoft.com/office/powerpoint/2010/main" val="36645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4" name="Straight Connector 76">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 name="Grupa 9">
            <a:extLst>
              <a:ext uri="{FF2B5EF4-FFF2-40B4-BE49-F238E27FC236}">
                <a16:creationId xmlns:a16="http://schemas.microsoft.com/office/drawing/2014/main" id="{7266A0CE-96CC-5EFD-0037-31A082E36083}"/>
              </a:ext>
            </a:extLst>
          </p:cNvPr>
          <p:cNvGrpSpPr/>
          <p:nvPr/>
        </p:nvGrpSpPr>
        <p:grpSpPr>
          <a:xfrm>
            <a:off x="291687" y="394751"/>
            <a:ext cx="8112031" cy="5708565"/>
            <a:chOff x="1264839" y="-3267"/>
            <a:chExt cx="9260956" cy="6757194"/>
          </a:xfrm>
        </p:grpSpPr>
        <p:graphicFrame>
          <p:nvGraphicFramePr>
            <p:cNvPr id="4" name="Wykres 3">
              <a:extLst>
                <a:ext uri="{FF2B5EF4-FFF2-40B4-BE49-F238E27FC236}">
                  <a16:creationId xmlns:a16="http://schemas.microsoft.com/office/drawing/2014/main" id="{C4957042-C099-CB64-14F6-73622A521BC4}"/>
                </a:ext>
              </a:extLst>
            </p:cNvPr>
            <p:cNvGraphicFramePr>
              <a:graphicFrameLocks/>
            </p:cNvGraphicFramePr>
            <p:nvPr>
              <p:extLst>
                <p:ext uri="{D42A27DB-BD31-4B8C-83A1-F6EECF244321}">
                  <p14:modId xmlns:p14="http://schemas.microsoft.com/office/powerpoint/2010/main" val="376108218"/>
                </p:ext>
              </p:extLst>
            </p:nvPr>
          </p:nvGraphicFramePr>
          <p:xfrm>
            <a:off x="1264839" y="-3267"/>
            <a:ext cx="9260956" cy="6347130"/>
          </p:xfrm>
          <a:graphic>
            <a:graphicData uri="http://schemas.openxmlformats.org/drawingml/2006/chart">
              <c:chart xmlns:c="http://schemas.openxmlformats.org/drawingml/2006/chart" xmlns:r="http://schemas.openxmlformats.org/officeDocument/2006/relationships" r:id="rId3"/>
            </a:graphicData>
          </a:graphic>
        </p:graphicFrame>
        <p:sp>
          <p:nvSpPr>
            <p:cNvPr id="5" name="Nawias klamrowy otwierający 4">
              <a:extLst>
                <a:ext uri="{FF2B5EF4-FFF2-40B4-BE49-F238E27FC236}">
                  <a16:creationId xmlns:a16="http://schemas.microsoft.com/office/drawing/2014/main" id="{CD57ADBD-D91F-5A66-EDD7-07EDB17FFC6F}"/>
                </a:ext>
              </a:extLst>
            </p:cNvPr>
            <p:cNvSpPr/>
            <p:nvPr/>
          </p:nvSpPr>
          <p:spPr>
            <a:xfrm rot="16200000">
              <a:off x="3152458" y="4527254"/>
              <a:ext cx="327139" cy="24195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6" name="Nawias klamrowy otwierający 5">
              <a:extLst>
                <a:ext uri="{FF2B5EF4-FFF2-40B4-BE49-F238E27FC236}">
                  <a16:creationId xmlns:a16="http://schemas.microsoft.com/office/drawing/2014/main" id="{EFFE1913-F8E4-B479-6D7E-E0E574439487}"/>
                </a:ext>
              </a:extLst>
            </p:cNvPr>
            <p:cNvSpPr/>
            <p:nvPr/>
          </p:nvSpPr>
          <p:spPr>
            <a:xfrm rot="16200000">
              <a:off x="5792514" y="4487069"/>
              <a:ext cx="378824" cy="25335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dirty="0"/>
            </a:p>
          </p:txBody>
        </p:sp>
        <p:sp>
          <p:nvSpPr>
            <p:cNvPr id="7" name="Nawias klamrowy otwierający 6">
              <a:extLst>
                <a:ext uri="{FF2B5EF4-FFF2-40B4-BE49-F238E27FC236}">
                  <a16:creationId xmlns:a16="http://schemas.microsoft.com/office/drawing/2014/main" id="{8833AD91-FD12-785C-CEF2-153F032E8778}"/>
                </a:ext>
              </a:extLst>
            </p:cNvPr>
            <p:cNvSpPr/>
            <p:nvPr/>
          </p:nvSpPr>
          <p:spPr>
            <a:xfrm rot="16200000">
              <a:off x="8521073" y="4517803"/>
              <a:ext cx="238456" cy="25271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dirty="0"/>
            </a:p>
          </p:txBody>
        </p:sp>
        <p:pic>
          <p:nvPicPr>
            <p:cNvPr id="1026" name="Picture 2" descr="Sea urchin isolated on the white background | Sea urchins art, Sea urchin,  Coral drawing">
              <a:extLst>
                <a:ext uri="{FF2B5EF4-FFF2-40B4-BE49-F238E27FC236}">
                  <a16:creationId xmlns:a16="http://schemas.microsoft.com/office/drawing/2014/main" id="{9A0175B3-88AF-780B-4B9B-B6CEEAD843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084" b="9855"/>
            <a:stretch/>
          </p:blipFill>
          <p:spPr bwMode="auto">
            <a:xfrm>
              <a:off x="5467709" y="5952304"/>
              <a:ext cx="1028428" cy="7831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geoduck free vector eps, cdr, ai, svg vector illustration graphic art">
              <a:extLst>
                <a:ext uri="{FF2B5EF4-FFF2-40B4-BE49-F238E27FC236}">
                  <a16:creationId xmlns:a16="http://schemas.microsoft.com/office/drawing/2014/main" id="{22B06767-41D4-F97E-F2D3-B2DEF1988B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540" t="16279" r="12839" b="11437"/>
            <a:stretch/>
          </p:blipFill>
          <p:spPr bwMode="auto">
            <a:xfrm>
              <a:off x="2786911" y="5943252"/>
              <a:ext cx="881749" cy="81067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Prostokąt 12">
            <a:extLst>
              <a:ext uri="{FF2B5EF4-FFF2-40B4-BE49-F238E27FC236}">
                <a16:creationId xmlns:a16="http://schemas.microsoft.com/office/drawing/2014/main" id="{F1445F8F-1DF3-D3AA-98BA-7752965F80F1}"/>
              </a:ext>
            </a:extLst>
          </p:cNvPr>
          <p:cNvSpPr/>
          <p:nvPr/>
        </p:nvSpPr>
        <p:spPr>
          <a:xfrm>
            <a:off x="3260242" y="1017126"/>
            <a:ext cx="2272937" cy="44051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 name="Łącznik prosty 14">
            <a:extLst>
              <a:ext uri="{FF2B5EF4-FFF2-40B4-BE49-F238E27FC236}">
                <a16:creationId xmlns:a16="http://schemas.microsoft.com/office/drawing/2014/main" id="{1E4BD1FD-8740-DEED-EFC2-A0183A8A71DA}"/>
              </a:ext>
            </a:extLst>
          </p:cNvPr>
          <p:cNvCxnSpPr>
            <a:cxnSpLocks/>
          </p:cNvCxnSpPr>
          <p:nvPr/>
        </p:nvCxnSpPr>
        <p:spPr>
          <a:xfrm flipH="1">
            <a:off x="5533179" y="769117"/>
            <a:ext cx="562821" cy="662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CBEDF783-B165-AA5F-E755-D4C15E49350F}"/>
              </a:ext>
            </a:extLst>
          </p:cNvPr>
          <p:cNvSpPr txBox="1"/>
          <p:nvPr/>
        </p:nvSpPr>
        <p:spPr>
          <a:xfrm>
            <a:off x="5807841" y="461340"/>
            <a:ext cx="2213640" cy="307777"/>
          </a:xfrm>
          <a:prstGeom prst="rect">
            <a:avLst/>
          </a:prstGeom>
          <a:noFill/>
        </p:spPr>
        <p:txBody>
          <a:bodyPr wrap="square" rtlCol="0">
            <a:spAutoFit/>
          </a:bodyPr>
          <a:lstStyle/>
          <a:p>
            <a:r>
              <a:rPr lang="pl-PL" sz="1400" b="1" dirty="0" err="1">
                <a:solidFill>
                  <a:srgbClr val="C00000"/>
                </a:solidFill>
                <a:latin typeface="Times New Roman" panose="02020603050405020304" pitchFamily="18" charset="0"/>
                <a:cs typeface="Times New Roman" panose="02020603050405020304" pitchFamily="18" charset="0"/>
              </a:rPr>
              <a:t>Large</a:t>
            </a:r>
            <a:r>
              <a:rPr lang="pl-PL" sz="1400" b="1" dirty="0">
                <a:solidFill>
                  <a:srgbClr val="C00000"/>
                </a:solidFill>
                <a:latin typeface="Times New Roman" panose="02020603050405020304" pitchFamily="18" charset="0"/>
                <a:cs typeface="Times New Roman" panose="02020603050405020304" pitchFamily="18" charset="0"/>
              </a:rPr>
              <a:t> mass of </a:t>
            </a:r>
            <a:r>
              <a:rPr lang="pl-PL" sz="1400" b="1" dirty="0" err="1">
                <a:solidFill>
                  <a:srgbClr val="C00000"/>
                </a:solidFill>
                <a:latin typeface="Times New Roman" panose="02020603050405020304" pitchFamily="18" charset="0"/>
                <a:cs typeface="Times New Roman" panose="02020603050405020304" pitchFamily="18" charset="0"/>
              </a:rPr>
              <a:t>individuals</a:t>
            </a:r>
            <a:endParaRPr lang="pl-PL" sz="1400" b="1" dirty="0">
              <a:solidFill>
                <a:srgbClr val="C00000"/>
              </a:solidFill>
              <a:latin typeface="Times New Roman" panose="02020603050405020304" pitchFamily="18" charset="0"/>
              <a:cs typeface="Times New Roman" panose="02020603050405020304" pitchFamily="18" charset="0"/>
            </a:endParaRPr>
          </a:p>
        </p:txBody>
      </p:sp>
      <p:sp>
        <p:nvSpPr>
          <p:cNvPr id="32" name="pole tekstowe 31">
            <a:extLst>
              <a:ext uri="{FF2B5EF4-FFF2-40B4-BE49-F238E27FC236}">
                <a16:creationId xmlns:a16="http://schemas.microsoft.com/office/drawing/2014/main" id="{D412DFE5-72BD-2391-12C6-E98617847EA0}"/>
              </a:ext>
            </a:extLst>
          </p:cNvPr>
          <p:cNvSpPr txBox="1"/>
          <p:nvPr/>
        </p:nvSpPr>
        <p:spPr>
          <a:xfrm>
            <a:off x="179547" y="20769"/>
            <a:ext cx="3710470" cy="707886"/>
          </a:xfrm>
          <a:prstGeom prst="rect">
            <a:avLst/>
          </a:prstGeom>
          <a:noFill/>
        </p:spPr>
        <p:txBody>
          <a:bodyPr wrap="square" rtlCol="0">
            <a:spAutoFit/>
          </a:bodyPr>
          <a:lstStyle/>
          <a:p>
            <a:r>
              <a:rPr lang="pl-PL" sz="4000" b="1" u="sng" dirty="0">
                <a:solidFill>
                  <a:srgbClr val="002060"/>
                </a:solidFill>
                <a:latin typeface="Times New Roman" panose="02020603050405020304" pitchFamily="18" charset="0"/>
                <a:cs typeface="Times New Roman" panose="02020603050405020304" pitchFamily="18" charset="0"/>
              </a:rPr>
              <a:t>RESULTS</a:t>
            </a:r>
            <a:r>
              <a:rPr lang="pl-PL" dirty="0"/>
              <a:t> </a:t>
            </a:r>
          </a:p>
        </p:txBody>
      </p:sp>
      <p:sp>
        <p:nvSpPr>
          <p:cNvPr id="19" name="pole tekstowe 18">
            <a:extLst>
              <a:ext uri="{FF2B5EF4-FFF2-40B4-BE49-F238E27FC236}">
                <a16:creationId xmlns:a16="http://schemas.microsoft.com/office/drawing/2014/main" id="{213D7ABD-666F-7A11-C2A4-2C5E1046B113}"/>
              </a:ext>
            </a:extLst>
          </p:cNvPr>
          <p:cNvSpPr txBox="1"/>
          <p:nvPr/>
        </p:nvSpPr>
        <p:spPr>
          <a:xfrm>
            <a:off x="8502813" y="2549158"/>
            <a:ext cx="3397498" cy="2308324"/>
          </a:xfrm>
          <a:prstGeom prst="rect">
            <a:avLst/>
          </a:prstGeom>
          <a:noFill/>
        </p:spPr>
        <p:txBody>
          <a:bodyPr wrap="square" rtlCol="0">
            <a:spAutoFit/>
          </a:bodyPr>
          <a:lstStyle/>
          <a:p>
            <a:pPr marL="285750" indent="-285750">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Mostly</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inorganic</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mercury</a:t>
            </a:r>
            <a:r>
              <a:rPr lang="pl-PL" dirty="0">
                <a:latin typeface="Times New Roman" panose="02020603050405020304" pitchFamily="18" charset="0"/>
                <a:cs typeface="Times New Roman" panose="02020603050405020304" pitchFamily="18" charset="0"/>
              </a:rPr>
              <a:t> in </a:t>
            </a:r>
            <a:r>
              <a:rPr lang="pl-PL" dirty="0" err="1">
                <a:latin typeface="Times New Roman" panose="02020603050405020304" pitchFamily="18" charset="0"/>
                <a:cs typeface="Times New Roman" panose="02020603050405020304" pitchFamily="18" charset="0"/>
              </a:rPr>
              <a:t>soft</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tissue</a:t>
            </a:r>
            <a:r>
              <a:rPr lang="pl-PL"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pl-PL" dirty="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pl-PL" dirty="0" err="1">
                <a:latin typeface="Times New Roman" panose="02020603050405020304" pitchFamily="18" charset="0"/>
                <a:cs typeface="Times New Roman" panose="02020603050405020304" pitchFamily="18" charset="0"/>
              </a:rPr>
              <a:t>MeHg</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constitute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majority</a:t>
            </a:r>
            <a:r>
              <a:rPr lang="pl-PL" dirty="0">
                <a:latin typeface="Times New Roman" panose="02020603050405020304" pitchFamily="18" charset="0"/>
                <a:cs typeface="Times New Roman" panose="02020603050405020304" pitchFamily="18" charset="0"/>
              </a:rPr>
              <a:t> of THg in hard </a:t>
            </a:r>
            <a:r>
              <a:rPr lang="pl-PL" dirty="0" err="1">
                <a:latin typeface="Times New Roman" panose="02020603050405020304" pitchFamily="18" charset="0"/>
                <a:cs typeface="Times New Roman" panose="02020603050405020304" pitchFamily="18" charset="0"/>
              </a:rPr>
              <a:t>tissue</a:t>
            </a:r>
            <a:r>
              <a:rPr lang="pl-PL" dirty="0">
                <a:latin typeface="Times New Roman" panose="02020603050405020304" pitchFamily="18" charset="0"/>
                <a:cs typeface="Times New Roman" panose="02020603050405020304" pitchFamily="18" charset="0"/>
              </a:rPr>
              <a:t> in </a:t>
            </a:r>
            <a:r>
              <a:rPr lang="pl-PL" dirty="0" err="1">
                <a:latin typeface="Times New Roman" panose="02020603050405020304" pitchFamily="18" charset="0"/>
                <a:cs typeface="Times New Roman" panose="02020603050405020304" pitchFamily="18" charset="0"/>
              </a:rPr>
              <a:t>sea</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snail</a:t>
            </a:r>
            <a:r>
              <a:rPr lang="pl-PL" dirty="0">
                <a:latin typeface="Times New Roman" panose="02020603050405020304" pitchFamily="18" charset="0"/>
                <a:cs typeface="Times New Roman" panose="02020603050405020304" pitchFamily="18" charset="0"/>
              </a:rPr>
              <a:t> and in </a:t>
            </a:r>
            <a:r>
              <a:rPr lang="pl-PL" dirty="0" err="1">
                <a:latin typeface="Times New Roman" panose="02020603050405020304" pitchFamily="18" charset="0"/>
                <a:cs typeface="Times New Roman" panose="02020603050405020304" pitchFamily="18" charset="0"/>
              </a:rPr>
              <a:t>starfish</a:t>
            </a:r>
            <a:r>
              <a:rPr lang="pl-PL" dirty="0">
                <a:latin typeface="Times New Roman" panose="02020603050405020304" pitchFamily="18" charset="0"/>
                <a:cs typeface="Times New Roman" panose="02020603050405020304" pitchFamily="18" charset="0"/>
              </a:rPr>
              <a:t>.</a:t>
            </a:r>
          </a:p>
          <a:p>
            <a:endParaRPr lang="pl-PL" dirty="0"/>
          </a:p>
        </p:txBody>
      </p:sp>
      <p:graphicFrame>
        <p:nvGraphicFramePr>
          <p:cNvPr id="38" name="Tabela 37">
            <a:extLst>
              <a:ext uri="{FF2B5EF4-FFF2-40B4-BE49-F238E27FC236}">
                <a16:creationId xmlns:a16="http://schemas.microsoft.com/office/drawing/2014/main" id="{ED173CA4-BF4D-29BD-A337-7B033346E2E9}"/>
              </a:ext>
            </a:extLst>
          </p:cNvPr>
          <p:cNvGraphicFramePr>
            <a:graphicFrameLocks noGrp="1"/>
          </p:cNvGraphicFramePr>
          <p:nvPr>
            <p:extLst>
              <p:ext uri="{D42A27DB-BD31-4B8C-83A1-F6EECF244321}">
                <p14:modId xmlns:p14="http://schemas.microsoft.com/office/powerpoint/2010/main" val="3414864354"/>
              </p:ext>
            </p:extLst>
          </p:nvPr>
        </p:nvGraphicFramePr>
        <p:xfrm>
          <a:off x="681176" y="6217027"/>
          <a:ext cx="7821637" cy="449426"/>
        </p:xfrm>
        <a:graphic>
          <a:graphicData uri="http://schemas.openxmlformats.org/drawingml/2006/table">
            <a:tbl>
              <a:tblPr>
                <a:tableStyleId>{5C22544A-7EE6-4342-B048-85BDC9FD1C3A}</a:tableStyleId>
              </a:tblPr>
              <a:tblGrid>
                <a:gridCol w="7821637">
                  <a:extLst>
                    <a:ext uri="{9D8B030D-6E8A-4147-A177-3AD203B41FA5}">
                      <a16:colId xmlns:a16="http://schemas.microsoft.com/office/drawing/2014/main" val="1380204232"/>
                    </a:ext>
                  </a:extLst>
                </a:gridCol>
              </a:tblGrid>
              <a:tr h="449426">
                <a:tc>
                  <a:txBody>
                    <a:bodyPr/>
                    <a:lstStyle/>
                    <a:p>
                      <a:pPr indent="449580" algn="ctr">
                        <a:spcAft>
                          <a:spcPts val="1000"/>
                        </a:spcAft>
                      </a:pPr>
                      <a:r>
                        <a:rPr lang="pl-PL" sz="1400" b="1" i="1" dirty="0">
                          <a:effectLst/>
                          <a:latin typeface="Times New Roman" panose="02020603050405020304" pitchFamily="18" charset="0"/>
                          <a:cs typeface="Times New Roman" panose="02020603050405020304" pitchFamily="18" charset="0"/>
                        </a:rPr>
                        <a:t>Fig</a:t>
                      </a:r>
                      <a:r>
                        <a:rPr lang="pl-PL" sz="1400" dirty="0">
                          <a:effectLst/>
                          <a:latin typeface="Times New Roman" panose="02020603050405020304" pitchFamily="18" charset="0"/>
                          <a:cs typeface="Times New Roman" panose="02020603050405020304" pitchFamily="18" charset="0"/>
                        </a:rPr>
                        <a:t>. </a:t>
                      </a:r>
                      <a:r>
                        <a:rPr lang="pl-PL" sz="1400" b="1" i="1" dirty="0">
                          <a:effectLst/>
                          <a:latin typeface="Times New Roman" panose="02020603050405020304" pitchFamily="18" charset="0"/>
                          <a:cs typeface="Times New Roman" panose="02020603050405020304" pitchFamily="18" charset="0"/>
                        </a:rPr>
                        <a:t>4 </a:t>
                      </a:r>
                      <a:r>
                        <a:rPr lang="pl-PL" sz="1400" dirty="0">
                          <a:effectLst/>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Average </a:t>
                      </a:r>
                      <a:r>
                        <a:rPr lang="pl-PL" sz="1400" dirty="0" err="1">
                          <a:latin typeface="Times New Roman" panose="02020603050405020304" pitchFamily="18" charset="0"/>
                          <a:cs typeface="Times New Roman" panose="02020603050405020304" pitchFamily="18" charset="0"/>
                        </a:rPr>
                        <a:t>amount</a:t>
                      </a:r>
                      <a:r>
                        <a:rPr lang="en-US" sz="1400" dirty="0">
                          <a:latin typeface="Times New Roman" panose="02020603050405020304" pitchFamily="18" charset="0"/>
                          <a:cs typeface="Times New Roman" panose="02020603050405020304" pitchFamily="18" charset="0"/>
                        </a:rPr>
                        <a:t> of total mercury </a:t>
                      </a:r>
                      <a:r>
                        <a:rPr lang="pl-PL" sz="1400" dirty="0">
                          <a:latin typeface="Times New Roman" panose="02020603050405020304" pitchFamily="18" charset="0"/>
                          <a:cs typeface="Times New Roman" panose="02020603050405020304" pitchFamily="18" charset="0"/>
                        </a:rPr>
                        <a:t>in</a:t>
                      </a:r>
                      <a:r>
                        <a:rPr lang="en-US" sz="1400" dirty="0">
                          <a:latin typeface="Times New Roman" panose="02020603050405020304" pitchFamily="18" charset="0"/>
                          <a:cs typeface="Times New Roman" panose="02020603050405020304" pitchFamily="18" charset="0"/>
                        </a:rPr>
                        <a:t> tested organisms </a:t>
                      </a:r>
                      <a:r>
                        <a:rPr lang="pl-PL" sz="1400" dirty="0">
                          <a:latin typeface="Times New Roman" panose="02020603050405020304" pitchFamily="18" charset="0"/>
                          <a:cs typeface="Times New Roman" panose="02020603050405020304" pitchFamily="18" charset="0"/>
                        </a:rPr>
                        <a:t>in </a:t>
                      </a:r>
                      <a:r>
                        <a:rPr lang="pl-PL" sz="1400" dirty="0" err="1">
                          <a:latin typeface="Times New Roman" panose="02020603050405020304" pitchFamily="18" charset="0"/>
                          <a:cs typeface="Times New Roman" panose="02020603050405020304" pitchFamily="18" charset="0"/>
                        </a:rPr>
                        <a:t>soft</a:t>
                      </a:r>
                      <a:r>
                        <a:rPr lang="pl-PL" sz="1400" dirty="0">
                          <a:latin typeface="Times New Roman" panose="02020603050405020304" pitchFamily="18" charset="0"/>
                          <a:cs typeface="Times New Roman" panose="02020603050405020304" pitchFamily="18" charset="0"/>
                        </a:rPr>
                        <a:t> and hard </a:t>
                      </a:r>
                      <a:r>
                        <a:rPr lang="pl-PL" sz="1400" dirty="0" err="1">
                          <a:latin typeface="Times New Roman" panose="02020603050405020304" pitchFamily="18" charset="0"/>
                          <a:cs typeface="Times New Roman" panose="02020603050405020304" pitchFamily="18" charset="0"/>
                        </a:rPr>
                        <a:t>tissue</a:t>
                      </a:r>
                      <a:r>
                        <a:rPr lang="pl-PL" sz="1400" dirty="0">
                          <a:latin typeface="Times New Roman" panose="02020603050405020304" pitchFamily="18" charset="0"/>
                          <a:cs typeface="Times New Roman" panose="02020603050405020304" pitchFamily="18" charset="0"/>
                        </a:rPr>
                        <a:t> with the </a:t>
                      </a:r>
                      <a:r>
                        <a:rPr lang="pl-PL" sz="1400" dirty="0" err="1">
                          <a:latin typeface="Times New Roman" panose="02020603050405020304" pitchFamily="18" charset="0"/>
                          <a:cs typeface="Times New Roman" panose="02020603050405020304" pitchFamily="18" charset="0"/>
                        </a:rPr>
                        <a:t>division</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into</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methylmercury</a:t>
                      </a:r>
                      <a:r>
                        <a:rPr lang="pl-PL" sz="1400" dirty="0">
                          <a:latin typeface="Times New Roman" panose="02020603050405020304" pitchFamily="18" charset="0"/>
                          <a:cs typeface="Times New Roman" panose="02020603050405020304" pitchFamily="18" charset="0"/>
                        </a:rPr>
                        <a:t> and </a:t>
                      </a:r>
                      <a:r>
                        <a:rPr lang="pl-PL" sz="1400" dirty="0" err="1">
                          <a:latin typeface="Times New Roman" panose="02020603050405020304" pitchFamily="18" charset="0"/>
                          <a:cs typeface="Times New Roman" panose="02020603050405020304" pitchFamily="18" charset="0"/>
                        </a:rPr>
                        <a:t>inorganic</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mercury</a:t>
                      </a:r>
                      <a:r>
                        <a:rPr lang="en-US" sz="1400" dirty="0">
                          <a:latin typeface="Times New Roman" panose="02020603050405020304" pitchFamily="18" charset="0"/>
                          <a:cs typeface="Times New Roman" panose="02020603050405020304" pitchFamily="18" charset="0"/>
                        </a:rPr>
                        <a:t> </a:t>
                      </a:r>
                      <a:r>
                        <a:rPr lang="pl-PL" sz="1400" dirty="0">
                          <a:effectLst/>
                          <a:latin typeface="Times New Roman" panose="02020603050405020304" pitchFamily="18" charset="0"/>
                          <a:cs typeface="Times New Roman" panose="02020603050405020304" pitchFamily="18" charset="0"/>
                        </a:rPr>
                        <a:t>[</a:t>
                      </a:r>
                      <a:r>
                        <a:rPr lang="pl-PL" sz="1400" dirty="0" err="1">
                          <a:effectLst/>
                          <a:latin typeface="Times New Roman" panose="02020603050405020304" pitchFamily="18" charset="0"/>
                          <a:cs typeface="Times New Roman" panose="02020603050405020304" pitchFamily="18" charset="0"/>
                        </a:rPr>
                        <a:t>ng</a:t>
                      </a:r>
                      <a:r>
                        <a:rPr lang="pl-PL" sz="1400" dirty="0">
                          <a:effectLst/>
                          <a:latin typeface="Times New Roman" panose="02020603050405020304" pitchFamily="18" charset="0"/>
                          <a:cs typeface="Times New Roman" panose="02020603050405020304" pitchFamily="18" charset="0"/>
                        </a:rPr>
                        <a:t>/g].    </a:t>
                      </a:r>
                      <a:endParaRPr lang="pl-PL"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0170" marR="90170" marT="0" marB="0">
                    <a:solidFill>
                      <a:schemeClr val="accent2">
                        <a:lumMod val="40000"/>
                        <a:lumOff val="60000"/>
                      </a:schemeClr>
                    </a:solidFill>
                  </a:tcPr>
                </a:tc>
                <a:extLst>
                  <a:ext uri="{0D108BD9-81ED-4DB2-BD59-A6C34878D82A}">
                    <a16:rowId xmlns:a16="http://schemas.microsoft.com/office/drawing/2014/main" val="1015960209"/>
                  </a:ext>
                </a:extLst>
              </a:tr>
            </a:tbl>
          </a:graphicData>
        </a:graphic>
      </p:graphicFrame>
      <p:sp>
        <p:nvSpPr>
          <p:cNvPr id="25" name="Symbol zastępczy numeru slajdu 24">
            <a:extLst>
              <a:ext uri="{FF2B5EF4-FFF2-40B4-BE49-F238E27FC236}">
                <a16:creationId xmlns:a16="http://schemas.microsoft.com/office/drawing/2014/main" id="{CC8DC58B-8297-F291-AFCF-EB814664FC39}"/>
              </a:ext>
            </a:extLst>
          </p:cNvPr>
          <p:cNvSpPr>
            <a:spLocks noGrp="1"/>
          </p:cNvSpPr>
          <p:nvPr>
            <p:ph type="sldNum" sz="quarter" idx="12"/>
          </p:nvPr>
        </p:nvSpPr>
        <p:spPr/>
        <p:txBody>
          <a:bodyPr/>
          <a:lstStyle/>
          <a:p>
            <a:fld id="{79C76092-9F6F-40C5-8CD3-01656D172F82}" type="slidenum">
              <a:rPr lang="pl-PL" smtClean="0"/>
              <a:t>6</a:t>
            </a:fld>
            <a:endParaRPr lang="pl-PL"/>
          </a:p>
        </p:txBody>
      </p:sp>
      <p:pic>
        <p:nvPicPr>
          <p:cNvPr id="18" name="Picture 2" descr="1,389 Starfish Drawing Photos - Free &amp; Royalty-Free Stock Photos from  Dreamstime">
            <a:extLst>
              <a:ext uri="{FF2B5EF4-FFF2-40B4-BE49-F238E27FC236}">
                <a16:creationId xmlns:a16="http://schemas.microsoft.com/office/drawing/2014/main" id="{8F0FA60B-2024-DEC0-89F2-297BF25C4B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49" t="7348" r="6786" b="7479"/>
          <a:stretch/>
        </p:blipFill>
        <p:spPr bwMode="auto">
          <a:xfrm>
            <a:off x="6449841" y="5511769"/>
            <a:ext cx="727841" cy="57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3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Effect transition="in" filter="barn(inVertical)">
                                      <p:cBhvr>
                                        <p:cTn id="12" dur="500"/>
                                        <p:tgtEl>
                                          <p:spTgt spid="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134">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Media | Narodowe Centrum Nauki"/>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9205" y="1844466"/>
            <a:ext cx="10369645" cy="907345"/>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5162719" y="4883544"/>
            <a:ext cx="6586915" cy="155690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study has been performed within the framework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a National Science Center projects No.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2019/33/B/ST10/00290 and  No. 2017/27/N/ST10/02230</a:t>
            </a:r>
            <a:r>
              <a:rPr lang="en-US" dirty="0"/>
              <a:t>.</a:t>
            </a:r>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57227198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2"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ADE18667-4989-3578-6722-0C28C35C118F}"/>
              </a:ext>
            </a:extLst>
          </p:cNvPr>
          <p:cNvSpPr>
            <a:spLocks noGrp="1"/>
          </p:cNvSpPr>
          <p:nvPr>
            <p:ph type="ctrTitle"/>
          </p:nvPr>
        </p:nvSpPr>
        <p:spPr>
          <a:xfrm>
            <a:off x="1524000" y="1231961"/>
            <a:ext cx="9144000" cy="2387600"/>
          </a:xfrm>
        </p:spPr>
        <p:txBody>
          <a:bodyPr>
            <a:normAutofit/>
          </a:bodyPr>
          <a:lstStyle/>
          <a:p>
            <a:r>
              <a:rPr lang="en-US" sz="5100" b="0" i="0" dirty="0">
                <a:effectLst/>
                <a:latin typeface="Times New Roman" panose="02020603050405020304" pitchFamily="18" charset="0"/>
                <a:cs typeface="Times New Roman" panose="02020603050405020304" pitchFamily="18" charset="0"/>
              </a:rPr>
              <a:t>Mercury and methylmercury in the benthic organisms of Admiralty Bay (Antarctica).</a:t>
            </a:r>
            <a:endParaRPr lang="pl-PL" sz="5100" dirty="0">
              <a:latin typeface="Times New Roman" panose="02020603050405020304" pitchFamily="18" charset="0"/>
              <a:cs typeface="Times New Roman" panose="02020603050405020304" pitchFamily="18" charset="0"/>
            </a:endParaRPr>
          </a:p>
        </p:txBody>
      </p:sp>
      <p:sp>
        <p:nvSpPr>
          <p:cNvPr id="4" name="Podtytuł 3">
            <a:extLst>
              <a:ext uri="{FF2B5EF4-FFF2-40B4-BE49-F238E27FC236}">
                <a16:creationId xmlns:a16="http://schemas.microsoft.com/office/drawing/2014/main" id="{032520FC-400F-2979-8131-F812F23EFDEC}"/>
              </a:ext>
            </a:extLst>
          </p:cNvPr>
          <p:cNvSpPr>
            <a:spLocks noGrp="1"/>
          </p:cNvSpPr>
          <p:nvPr>
            <p:ph type="subTitle" idx="1"/>
          </p:nvPr>
        </p:nvSpPr>
        <p:spPr>
          <a:xfrm>
            <a:off x="1524000" y="3803712"/>
            <a:ext cx="9144000" cy="1563686"/>
          </a:xfrm>
        </p:spPr>
        <p:txBody>
          <a:bodyPr>
            <a:normAutofit/>
          </a:bodyPr>
          <a:lstStyle/>
          <a:p>
            <a:r>
              <a:rPr lang="pl-PL" dirty="0">
                <a:latin typeface="Times New Roman" panose="02020603050405020304" pitchFamily="18" charset="0"/>
                <a:cs typeface="Times New Roman" panose="02020603050405020304" pitchFamily="18" charset="0"/>
              </a:rPr>
              <a:t>Małgorzata Jarzynowska</a:t>
            </a:r>
            <a:r>
              <a:rPr lang="pl-PL" baseline="30000" dirty="0">
                <a:latin typeface="Times New Roman" panose="02020603050405020304" pitchFamily="18" charset="0"/>
                <a:cs typeface="Times New Roman" panose="02020603050405020304" pitchFamily="18" charset="0"/>
              </a:rPr>
              <a:t>1</a:t>
            </a:r>
            <a:r>
              <a:rPr lang="pl-PL" dirty="0">
                <a:latin typeface="Times New Roman" panose="02020603050405020304" pitchFamily="18" charset="0"/>
                <a:cs typeface="Times New Roman" panose="02020603050405020304" pitchFamily="18" charset="0"/>
              </a:rPr>
              <a:t>*, Dominika Saniewska</a:t>
            </a:r>
            <a:r>
              <a:rPr lang="pl-PL" baseline="30000" dirty="0">
                <a:latin typeface="Times New Roman" panose="02020603050405020304" pitchFamily="18" charset="0"/>
                <a:cs typeface="Times New Roman" panose="02020603050405020304" pitchFamily="18" charset="0"/>
              </a:rPr>
              <a:t>1</a:t>
            </a:r>
            <a:r>
              <a:rPr lang="pl-PL" dirty="0">
                <a:latin typeface="Times New Roman" panose="02020603050405020304" pitchFamily="18" charset="0"/>
                <a:cs typeface="Times New Roman" panose="02020603050405020304" pitchFamily="18" charset="0"/>
              </a:rPr>
              <a:t>, Michał Saniewski</a:t>
            </a:r>
            <a:r>
              <a:rPr lang="pl-PL" baseline="30000" dirty="0">
                <a:latin typeface="Times New Roman" panose="02020603050405020304" pitchFamily="18" charset="0"/>
                <a:cs typeface="Times New Roman" panose="02020603050405020304" pitchFamily="18" charset="0"/>
              </a:rPr>
              <a:t>2</a:t>
            </a:r>
            <a:r>
              <a:rPr lang="pl-PL" dirty="0">
                <a:latin typeface="Times New Roman" panose="02020603050405020304" pitchFamily="18" charset="0"/>
                <a:cs typeface="Times New Roman" panose="02020603050405020304" pitchFamily="18" charset="0"/>
              </a:rPr>
              <a:t>, Piotr Bałazy</a:t>
            </a:r>
            <a:r>
              <a:rPr lang="pl-PL" baseline="30000" dirty="0">
                <a:latin typeface="Times New Roman" panose="02020603050405020304" pitchFamily="18" charset="0"/>
                <a:cs typeface="Times New Roman" panose="02020603050405020304" pitchFamily="18" charset="0"/>
              </a:rPr>
              <a:t>3</a:t>
            </a:r>
            <a:r>
              <a:rPr lang="pl-PL" dirty="0">
                <a:latin typeface="Times New Roman" panose="02020603050405020304" pitchFamily="18" charset="0"/>
                <a:cs typeface="Times New Roman" panose="02020603050405020304" pitchFamily="18" charset="0"/>
              </a:rPr>
              <a:t>  </a:t>
            </a:r>
          </a:p>
          <a:p>
            <a:endParaRPr lang="pl-PL" dirty="0"/>
          </a:p>
        </p:txBody>
      </p:sp>
      <p:sp>
        <p:nvSpPr>
          <p:cNvPr id="10" name="pole tekstowe 9">
            <a:extLst>
              <a:ext uri="{FF2B5EF4-FFF2-40B4-BE49-F238E27FC236}">
                <a16:creationId xmlns:a16="http://schemas.microsoft.com/office/drawing/2014/main" id="{B1FB1444-2335-4B02-9448-0749965AF268}"/>
              </a:ext>
            </a:extLst>
          </p:cNvPr>
          <p:cNvSpPr txBox="1"/>
          <p:nvPr/>
        </p:nvSpPr>
        <p:spPr>
          <a:xfrm>
            <a:off x="1295124" y="4643045"/>
            <a:ext cx="10173803" cy="938719"/>
          </a:xfrm>
          <a:prstGeom prst="rect">
            <a:avLst/>
          </a:prstGeom>
          <a:noFill/>
        </p:spPr>
        <p:txBody>
          <a:bodyPr wrap="square" rtlCol="0">
            <a:spAutoFit/>
          </a:bodyPr>
          <a:lstStyle/>
          <a:p>
            <a:pPr marL="228600" indent="-228600">
              <a:buAutoNum type="arabicPeriod"/>
            </a:pPr>
            <a:r>
              <a:rPr lang="pl-PL" sz="1100" b="0" i="0" dirty="0">
                <a:solidFill>
                  <a:srgbClr val="0050AA"/>
                </a:solidFill>
                <a:effectLst/>
                <a:latin typeface="Times New Roman" panose="02020603050405020304" pitchFamily="18" charset="0"/>
                <a:cs typeface="Times New Roman" panose="02020603050405020304" pitchFamily="18" charset="0"/>
              </a:rPr>
              <a:t>University of </a:t>
            </a:r>
            <a:r>
              <a:rPr lang="pl-PL" sz="1100" b="0" i="0" dirty="0" err="1">
                <a:solidFill>
                  <a:srgbClr val="0050AA"/>
                </a:solidFill>
                <a:effectLst/>
                <a:latin typeface="Times New Roman" panose="02020603050405020304" pitchFamily="18" charset="0"/>
                <a:cs typeface="Times New Roman" panose="02020603050405020304" pitchFamily="18" charset="0"/>
              </a:rPr>
              <a:t>Gdansk</a:t>
            </a:r>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b="0" i="0" dirty="0" err="1">
                <a:solidFill>
                  <a:srgbClr val="0050AA"/>
                </a:solidFill>
                <a:effectLst/>
                <a:latin typeface="Times New Roman" panose="02020603050405020304" pitchFamily="18" charset="0"/>
                <a:cs typeface="Times New Roman" panose="02020603050405020304" pitchFamily="18" charset="0"/>
              </a:rPr>
              <a:t>Faculty</a:t>
            </a:r>
            <a:r>
              <a:rPr lang="pl-PL" sz="1100" b="0" i="0" dirty="0">
                <a:solidFill>
                  <a:srgbClr val="0050AA"/>
                </a:solidFill>
                <a:effectLst/>
                <a:latin typeface="Times New Roman" panose="02020603050405020304" pitchFamily="18" charset="0"/>
                <a:cs typeface="Times New Roman" panose="02020603050405020304" pitchFamily="18" charset="0"/>
              </a:rPr>
              <a:t> of </a:t>
            </a:r>
            <a:r>
              <a:rPr lang="pl-PL" sz="1100" b="0" i="0" dirty="0" err="1">
                <a:solidFill>
                  <a:srgbClr val="0050AA"/>
                </a:solidFill>
                <a:effectLst/>
                <a:latin typeface="Times New Roman" panose="02020603050405020304" pitchFamily="18" charset="0"/>
                <a:cs typeface="Times New Roman" panose="02020603050405020304" pitchFamily="18" charset="0"/>
              </a:rPr>
              <a:t>Oceanography</a:t>
            </a:r>
            <a:r>
              <a:rPr lang="pl-PL" sz="1100" b="0" i="0" dirty="0">
                <a:solidFill>
                  <a:srgbClr val="0050AA"/>
                </a:solidFill>
                <a:effectLst/>
                <a:latin typeface="Times New Roman" panose="02020603050405020304" pitchFamily="18" charset="0"/>
                <a:cs typeface="Times New Roman" panose="02020603050405020304" pitchFamily="18" charset="0"/>
              </a:rPr>
              <a:t> and </a:t>
            </a:r>
            <a:r>
              <a:rPr lang="pl-PL" sz="1100" b="0" i="0" dirty="0" err="1">
                <a:solidFill>
                  <a:srgbClr val="0050AA"/>
                </a:solidFill>
                <a:effectLst/>
                <a:latin typeface="Times New Roman" panose="02020603050405020304" pitchFamily="18" charset="0"/>
                <a:cs typeface="Times New Roman" panose="02020603050405020304" pitchFamily="18" charset="0"/>
              </a:rPr>
              <a:t>Geography</a:t>
            </a:r>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b="0" i="0" dirty="0" err="1">
                <a:solidFill>
                  <a:srgbClr val="0050AA"/>
                </a:solidFill>
                <a:effectLst/>
                <a:latin typeface="Times New Roman" panose="02020603050405020304" pitchFamily="18" charset="0"/>
                <a:cs typeface="Times New Roman" panose="02020603050405020304" pitchFamily="18" charset="0"/>
              </a:rPr>
              <a:t>Department</a:t>
            </a:r>
            <a:r>
              <a:rPr lang="pl-PL" sz="1100" b="0" i="0" dirty="0">
                <a:solidFill>
                  <a:srgbClr val="0050AA"/>
                </a:solidFill>
                <a:effectLst/>
                <a:latin typeface="Times New Roman" panose="02020603050405020304" pitchFamily="18" charset="0"/>
                <a:cs typeface="Times New Roman" panose="02020603050405020304" pitchFamily="18" charset="0"/>
              </a:rPr>
              <a:t> of Marine </a:t>
            </a:r>
            <a:r>
              <a:rPr lang="pl-PL" sz="1100" b="0" i="0" dirty="0" err="1">
                <a:solidFill>
                  <a:srgbClr val="0050AA"/>
                </a:solidFill>
                <a:effectLst/>
                <a:latin typeface="Times New Roman" panose="02020603050405020304" pitchFamily="18" charset="0"/>
                <a:cs typeface="Times New Roman" panose="02020603050405020304" pitchFamily="18" charset="0"/>
              </a:rPr>
              <a:t>Chemistry</a:t>
            </a:r>
            <a:r>
              <a:rPr lang="pl-PL" sz="1100" b="0" i="0" dirty="0">
                <a:solidFill>
                  <a:srgbClr val="0050AA"/>
                </a:solidFill>
                <a:effectLst/>
                <a:latin typeface="Times New Roman" panose="02020603050405020304" pitchFamily="18" charset="0"/>
                <a:cs typeface="Times New Roman" panose="02020603050405020304" pitchFamily="18" charset="0"/>
              </a:rPr>
              <a:t> and </a:t>
            </a:r>
            <a:r>
              <a:rPr lang="pl-PL" sz="1100" b="0" i="0" dirty="0" err="1">
                <a:solidFill>
                  <a:srgbClr val="0050AA"/>
                </a:solidFill>
                <a:effectLst/>
                <a:latin typeface="Times New Roman" panose="02020603050405020304" pitchFamily="18" charset="0"/>
                <a:cs typeface="Times New Roman" panose="02020603050405020304" pitchFamily="18" charset="0"/>
              </a:rPr>
              <a:t>Environmental</a:t>
            </a:r>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b="0" i="0" dirty="0" err="1">
                <a:solidFill>
                  <a:srgbClr val="0050AA"/>
                </a:solidFill>
                <a:effectLst/>
                <a:latin typeface="Times New Roman" panose="02020603050405020304" pitchFamily="18" charset="0"/>
                <a:cs typeface="Times New Roman" panose="02020603050405020304" pitchFamily="18" charset="0"/>
              </a:rPr>
              <a:t>Protection</a:t>
            </a:r>
            <a:r>
              <a:rPr lang="pl-PL" sz="1100" b="0" i="0" dirty="0">
                <a:solidFill>
                  <a:srgbClr val="0050AA"/>
                </a:solidFill>
                <a:effectLst/>
                <a:latin typeface="Times New Roman" panose="02020603050405020304" pitchFamily="18" charset="0"/>
                <a:cs typeface="Times New Roman" panose="02020603050405020304" pitchFamily="18" charset="0"/>
              </a:rPr>
              <a:t>, Al. Marszałka Piłsudskiego 46, 81-378 Gdynia, Poland </a:t>
            </a:r>
          </a:p>
          <a:p>
            <a:pPr marL="228600" indent="-228600">
              <a:buAutoNum type="arabicPeriod"/>
            </a:pPr>
            <a:r>
              <a:rPr lang="en-US" sz="1100" b="0" i="0" dirty="0">
                <a:solidFill>
                  <a:srgbClr val="0050AA"/>
                </a:solidFill>
                <a:effectLst/>
                <a:latin typeface="Times New Roman" panose="02020603050405020304" pitchFamily="18" charset="0"/>
                <a:cs typeface="Times New Roman" panose="02020603050405020304" pitchFamily="18" charset="0"/>
              </a:rPr>
              <a:t>Institute of Meteorology and Water Management – National Research Institute, </a:t>
            </a:r>
            <a:r>
              <a:rPr lang="en-US" sz="1100" b="0" i="0" dirty="0" err="1">
                <a:solidFill>
                  <a:srgbClr val="0050AA"/>
                </a:solidFill>
                <a:effectLst/>
                <a:latin typeface="Times New Roman" panose="02020603050405020304" pitchFamily="18" charset="0"/>
                <a:cs typeface="Times New Roman" panose="02020603050405020304" pitchFamily="18" charset="0"/>
              </a:rPr>
              <a:t>Waszyngtona</a:t>
            </a:r>
            <a:r>
              <a:rPr lang="en-US" sz="1100" b="0" i="0" dirty="0">
                <a:solidFill>
                  <a:srgbClr val="0050AA"/>
                </a:solidFill>
                <a:effectLst/>
                <a:latin typeface="Times New Roman" panose="02020603050405020304" pitchFamily="18" charset="0"/>
                <a:cs typeface="Times New Roman" panose="02020603050405020304" pitchFamily="18" charset="0"/>
              </a:rPr>
              <a:t> 42, Gdynia, Poland</a:t>
            </a:r>
            <a:endParaRPr lang="pl-PL" sz="1100" b="0" i="0" dirty="0">
              <a:solidFill>
                <a:srgbClr val="0050AA"/>
              </a:solidFill>
              <a:effectLst/>
              <a:latin typeface="Times New Roman" panose="02020603050405020304" pitchFamily="18" charset="0"/>
              <a:cs typeface="Times New Roman" panose="02020603050405020304" pitchFamily="18" charset="0"/>
            </a:endParaRPr>
          </a:p>
          <a:p>
            <a:pPr marL="228600" indent="-228600">
              <a:buAutoNum type="arabicPeriod"/>
            </a:pPr>
            <a:r>
              <a:rPr lang="en-US" sz="1100" b="0" i="0" dirty="0">
                <a:solidFill>
                  <a:srgbClr val="0050AA"/>
                </a:solidFill>
                <a:effectLst/>
                <a:latin typeface="Times New Roman" panose="02020603050405020304" pitchFamily="18" charset="0"/>
                <a:cs typeface="Times New Roman" panose="02020603050405020304" pitchFamily="18" charset="0"/>
              </a:rPr>
              <a:t>Institute of Oceanology, Polish Academy of Sciences, </a:t>
            </a:r>
            <a:r>
              <a:rPr lang="en-US" sz="1100" b="0" i="0" dirty="0" err="1">
                <a:solidFill>
                  <a:srgbClr val="0050AA"/>
                </a:solidFill>
                <a:effectLst/>
                <a:latin typeface="Times New Roman" panose="02020603050405020304" pitchFamily="18" charset="0"/>
                <a:cs typeface="Times New Roman" panose="02020603050405020304" pitchFamily="18" charset="0"/>
              </a:rPr>
              <a:t>Powstańców</a:t>
            </a:r>
            <a:r>
              <a:rPr lang="en-US" sz="1100" b="0" i="0" dirty="0">
                <a:solidFill>
                  <a:srgbClr val="0050AA"/>
                </a:solidFill>
                <a:effectLst/>
                <a:latin typeface="Times New Roman" panose="02020603050405020304" pitchFamily="18" charset="0"/>
                <a:cs typeface="Times New Roman" panose="02020603050405020304" pitchFamily="18" charset="0"/>
              </a:rPr>
              <a:t> </a:t>
            </a:r>
            <a:r>
              <a:rPr lang="en-US" sz="1100" b="0" i="0" dirty="0" err="1">
                <a:solidFill>
                  <a:srgbClr val="0050AA"/>
                </a:solidFill>
                <a:effectLst/>
                <a:latin typeface="Times New Roman" panose="02020603050405020304" pitchFamily="18" charset="0"/>
                <a:cs typeface="Times New Roman" panose="02020603050405020304" pitchFamily="18" charset="0"/>
              </a:rPr>
              <a:t>Warszawy</a:t>
            </a:r>
            <a:r>
              <a:rPr lang="en-US" sz="1100" b="0" i="0" dirty="0">
                <a:solidFill>
                  <a:srgbClr val="0050AA"/>
                </a:solidFill>
                <a:effectLst/>
                <a:latin typeface="Times New Roman" panose="02020603050405020304" pitchFamily="18" charset="0"/>
                <a:cs typeface="Times New Roman" panose="02020603050405020304" pitchFamily="18" charset="0"/>
              </a:rPr>
              <a:t> 55, Sopot, Poland</a:t>
            </a:r>
            <a:endParaRPr lang="pl-PL" sz="1100" b="0" i="0" dirty="0">
              <a:solidFill>
                <a:srgbClr val="0050AA"/>
              </a:solidFill>
              <a:effectLst/>
              <a:latin typeface="Times New Roman" panose="02020603050405020304" pitchFamily="18" charset="0"/>
              <a:cs typeface="Times New Roman" panose="02020603050405020304" pitchFamily="18" charset="0"/>
            </a:endParaRPr>
          </a:p>
          <a:p>
            <a:r>
              <a:rPr lang="pl-PL" sz="1100" b="0" i="0" dirty="0">
                <a:solidFill>
                  <a:srgbClr val="0050AA"/>
                </a:solidFill>
                <a:effectLst/>
                <a:latin typeface="Times New Roman" panose="02020603050405020304" pitchFamily="18" charset="0"/>
                <a:cs typeface="Times New Roman" panose="02020603050405020304" pitchFamily="18" charset="0"/>
              </a:rPr>
              <a:t>*  </a:t>
            </a:r>
            <a:r>
              <a:rPr lang="pl-PL" sz="1100" dirty="0">
                <a:solidFill>
                  <a:srgbClr val="0050AA"/>
                </a:solidFill>
                <a:latin typeface="Times New Roman" panose="02020603050405020304" pitchFamily="18" charset="0"/>
                <a:cs typeface="Times New Roman" panose="02020603050405020304" pitchFamily="18" charset="0"/>
              </a:rPr>
              <a:t>Master</a:t>
            </a:r>
            <a:r>
              <a:rPr lang="pl-PL" sz="1100" b="0" i="0" dirty="0">
                <a:solidFill>
                  <a:srgbClr val="0050AA"/>
                </a:solidFill>
                <a:effectLst/>
                <a:latin typeface="Times New Roman" panose="02020603050405020304" pitchFamily="18" charset="0"/>
                <a:cs typeface="Times New Roman" panose="02020603050405020304" pitchFamily="18" charset="0"/>
              </a:rPr>
              <a:t> student; malgorzata.jarzynowska@gmail.com </a:t>
            </a:r>
            <a:endParaRPr lang="pl-PL" sz="1100" dirty="0">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9E0BFA37-5483-7746-F980-F51324F8C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97" y="519689"/>
            <a:ext cx="2160406" cy="9958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79D8288-0A2D-D178-7E60-3BA2A6220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985" y="168690"/>
            <a:ext cx="1419451" cy="1890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R code">
            <a:extLst>
              <a:ext uri="{FF2B5EF4-FFF2-40B4-BE49-F238E27FC236}">
                <a16:creationId xmlns:a16="http://schemas.microsoft.com/office/drawing/2014/main" id="{5BF01D89-D2E3-A218-A398-C85A4E7E0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5517" y="5395143"/>
            <a:ext cx="13335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6309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3511</TotalTime>
  <Words>1392</Words>
  <Application>Microsoft Office PowerPoint</Application>
  <PresentationFormat>Panoramiczny</PresentationFormat>
  <Paragraphs>85</Paragraphs>
  <Slides>8</Slides>
  <Notes>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8</vt:i4>
      </vt:variant>
    </vt:vector>
  </HeadingPairs>
  <TitlesOfParts>
    <vt:vector size="16" baseType="lpstr">
      <vt:lpstr>Arial</vt:lpstr>
      <vt:lpstr>Arial</vt:lpstr>
      <vt:lpstr>Calibri</vt:lpstr>
      <vt:lpstr>Calibri Light</vt:lpstr>
      <vt:lpstr>Roboto</vt:lpstr>
      <vt:lpstr>Times New Roman</vt:lpstr>
      <vt:lpstr>Wingdings</vt:lpstr>
      <vt:lpstr>Motyw pakietu Office</vt:lpstr>
      <vt:lpstr>Mercury and methylmercury in the benthic organisms of Admiralty Bay (Antarctica).</vt:lpstr>
      <vt:lpstr>AIMS</vt:lpstr>
      <vt:lpstr>Area of research </vt:lpstr>
      <vt:lpstr>Prezentacja programu PowerPoint</vt:lpstr>
      <vt:lpstr>RESULTS</vt:lpstr>
      <vt:lpstr>Prezentacja programu PowerPoint</vt:lpstr>
      <vt:lpstr>Prezentacja programu PowerPoint</vt:lpstr>
      <vt:lpstr>Mercury and methylmercury in the benthic organisms of Admiralty Bay (Antarctica).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Małgorzata</dc:creator>
  <cp:lastModifiedBy>Małgorzata</cp:lastModifiedBy>
  <cp:revision>22</cp:revision>
  <dcterms:created xsi:type="dcterms:W3CDTF">2022-05-17T16:48:45Z</dcterms:created>
  <dcterms:modified xsi:type="dcterms:W3CDTF">2022-05-20T21:40:11Z</dcterms:modified>
</cp:coreProperties>
</file>