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7" r:id="rId2"/>
    <p:sldId id="258" r:id="rId3"/>
    <p:sldId id="260" r:id="rId4"/>
    <p:sldId id="262" r:id="rId5"/>
    <p:sldId id="268" r:id="rId6"/>
    <p:sldId id="263" r:id="rId7"/>
    <p:sldId id="261" r:id="rId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B254"/>
    <a:srgbClr val="35783C"/>
    <a:srgbClr val="FFFFFF"/>
    <a:srgbClr val="69C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ED302-61E4-43D6-B753-0EF3B6DCEEB2}" v="216" dt="2022-05-22T09:56:30.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63" autoAdjust="0"/>
    <p:restoredTop sz="74636" autoAdjust="0"/>
  </p:normalViewPr>
  <p:slideViewPr>
    <p:cSldViewPr snapToGrid="0">
      <p:cViewPr varScale="1">
        <p:scale>
          <a:sx n="59" d="100"/>
          <a:sy n="59" d="100"/>
        </p:scale>
        <p:origin x="1555" y="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Hoja1!$M$10:$M$57</c:f>
              <c:numCache>
                <c:formatCode>0</c:formatCode>
                <c:ptCount val="48"/>
                <c:pt idx="0">
                  <c:v>18.899999999999999</c:v>
                </c:pt>
                <c:pt idx="1">
                  <c:v>7.0200000000000014</c:v>
                </c:pt>
                <c:pt idx="2">
                  <c:v>23.76</c:v>
                </c:pt>
                <c:pt idx="3">
                  <c:v>14.040000000000003</c:v>
                </c:pt>
                <c:pt idx="4">
                  <c:v>10.8</c:v>
                </c:pt>
                <c:pt idx="5">
                  <c:v>10.26</c:v>
                </c:pt>
                <c:pt idx="6">
                  <c:v>15.120000000000003</c:v>
                </c:pt>
                <c:pt idx="7">
                  <c:v>15.660000000000002</c:v>
                </c:pt>
                <c:pt idx="8">
                  <c:v>28.080000000000005</c:v>
                </c:pt>
                <c:pt idx="9">
                  <c:v>22.14</c:v>
                </c:pt>
                <c:pt idx="10">
                  <c:v>46.98</c:v>
                </c:pt>
                <c:pt idx="11">
                  <c:v>24.84</c:v>
                </c:pt>
                <c:pt idx="12">
                  <c:v>28.620000000000005</c:v>
                </c:pt>
                <c:pt idx="13">
                  <c:v>32.94</c:v>
                </c:pt>
                <c:pt idx="14">
                  <c:v>20.52</c:v>
                </c:pt>
                <c:pt idx="15">
                  <c:v>19.440000000000001</c:v>
                </c:pt>
                <c:pt idx="16">
                  <c:v>22.68</c:v>
                </c:pt>
                <c:pt idx="17">
                  <c:v>25.38</c:v>
                </c:pt>
                <c:pt idx="18">
                  <c:v>58.500000000000007</c:v>
                </c:pt>
                <c:pt idx="19">
                  <c:v>45</c:v>
                </c:pt>
                <c:pt idx="20">
                  <c:v>81</c:v>
                </c:pt>
                <c:pt idx="21">
                  <c:v>49.5</c:v>
                </c:pt>
                <c:pt idx="22">
                  <c:v>40.5</c:v>
                </c:pt>
                <c:pt idx="23">
                  <c:v>27</c:v>
                </c:pt>
                <c:pt idx="24">
                  <c:v>49.5</c:v>
                </c:pt>
                <c:pt idx="25">
                  <c:v>49.5</c:v>
                </c:pt>
                <c:pt idx="26">
                  <c:v>22.5</c:v>
                </c:pt>
                <c:pt idx="27">
                  <c:v>22.5</c:v>
                </c:pt>
                <c:pt idx="28">
                  <c:v>13.5</c:v>
                </c:pt>
                <c:pt idx="29">
                  <c:v>58.500000000000007</c:v>
                </c:pt>
                <c:pt idx="30">
                  <c:v>22.5</c:v>
                </c:pt>
                <c:pt idx="31">
                  <c:v>40.5</c:v>
                </c:pt>
                <c:pt idx="32">
                  <c:v>67.500000000000014</c:v>
                </c:pt>
                <c:pt idx="33">
                  <c:v>18</c:v>
                </c:pt>
                <c:pt idx="34">
                  <c:v>36</c:v>
                </c:pt>
                <c:pt idx="35">
                  <c:v>81</c:v>
                </c:pt>
                <c:pt idx="36">
                  <c:v>22.5</c:v>
                </c:pt>
                <c:pt idx="37">
                  <c:v>27</c:v>
                </c:pt>
                <c:pt idx="38">
                  <c:v>38.571428571428569</c:v>
                </c:pt>
                <c:pt idx="39">
                  <c:v>27.000000000000007</c:v>
                </c:pt>
                <c:pt idx="40">
                  <c:v>92.571428571428569</c:v>
                </c:pt>
                <c:pt idx="41">
                  <c:v>32.4</c:v>
                </c:pt>
                <c:pt idx="42">
                  <c:v>45.900000000000006</c:v>
                </c:pt>
                <c:pt idx="43">
                  <c:v>57.375000000000014</c:v>
                </c:pt>
                <c:pt idx="44">
                  <c:v>87.750000000000014</c:v>
                </c:pt>
                <c:pt idx="45">
                  <c:v>70.875</c:v>
                </c:pt>
                <c:pt idx="46">
                  <c:v>54</c:v>
                </c:pt>
                <c:pt idx="47">
                  <c:v>18</c:v>
                </c:pt>
              </c:numCache>
            </c:numRef>
          </c:xVal>
          <c:yVal>
            <c:numRef>
              <c:f>Hoja1!$R$10:$R$57</c:f>
              <c:numCache>
                <c:formatCode>General</c:formatCode>
                <c:ptCount val="48"/>
                <c:pt idx="0">
                  <c:v>8</c:v>
                </c:pt>
                <c:pt idx="1">
                  <c:v>6</c:v>
                </c:pt>
                <c:pt idx="2">
                  <c:v>6</c:v>
                </c:pt>
                <c:pt idx="3">
                  <c:v>19</c:v>
                </c:pt>
                <c:pt idx="4">
                  <c:v>8</c:v>
                </c:pt>
                <c:pt idx="5">
                  <c:v>7</c:v>
                </c:pt>
                <c:pt idx="6">
                  <c:v>11</c:v>
                </c:pt>
                <c:pt idx="7">
                  <c:v>11</c:v>
                </c:pt>
                <c:pt idx="8">
                  <c:v>23</c:v>
                </c:pt>
                <c:pt idx="9">
                  <c:v>9</c:v>
                </c:pt>
                <c:pt idx="10">
                  <c:v>26</c:v>
                </c:pt>
                <c:pt idx="11">
                  <c:v>11</c:v>
                </c:pt>
                <c:pt idx="12">
                  <c:v>32</c:v>
                </c:pt>
                <c:pt idx="13">
                  <c:v>14</c:v>
                </c:pt>
                <c:pt idx="14">
                  <c:v>11</c:v>
                </c:pt>
                <c:pt idx="15">
                  <c:v>10</c:v>
                </c:pt>
                <c:pt idx="16">
                  <c:v>24</c:v>
                </c:pt>
                <c:pt idx="17">
                  <c:v>12</c:v>
                </c:pt>
                <c:pt idx="18">
                  <c:v>27</c:v>
                </c:pt>
                <c:pt idx="19">
                  <c:v>18</c:v>
                </c:pt>
                <c:pt idx="20">
                  <c:v>69</c:v>
                </c:pt>
                <c:pt idx="21">
                  <c:v>47</c:v>
                </c:pt>
                <c:pt idx="22">
                  <c:v>12</c:v>
                </c:pt>
                <c:pt idx="23">
                  <c:v>28</c:v>
                </c:pt>
                <c:pt idx="24">
                  <c:v>46</c:v>
                </c:pt>
                <c:pt idx="25">
                  <c:v>21</c:v>
                </c:pt>
                <c:pt idx="26">
                  <c:v>23</c:v>
                </c:pt>
                <c:pt idx="27">
                  <c:v>16</c:v>
                </c:pt>
                <c:pt idx="28">
                  <c:v>23</c:v>
                </c:pt>
                <c:pt idx="29">
                  <c:v>19</c:v>
                </c:pt>
                <c:pt idx="30">
                  <c:v>23</c:v>
                </c:pt>
                <c:pt idx="31">
                  <c:v>14</c:v>
                </c:pt>
                <c:pt idx="32">
                  <c:v>50</c:v>
                </c:pt>
                <c:pt idx="33">
                  <c:v>9</c:v>
                </c:pt>
                <c:pt idx="34">
                  <c:v>23</c:v>
                </c:pt>
                <c:pt idx="35">
                  <c:v>31</c:v>
                </c:pt>
                <c:pt idx="36">
                  <c:v>8</c:v>
                </c:pt>
                <c:pt idx="37">
                  <c:v>7</c:v>
                </c:pt>
                <c:pt idx="38">
                  <c:v>33</c:v>
                </c:pt>
                <c:pt idx="39">
                  <c:v>15</c:v>
                </c:pt>
                <c:pt idx="40">
                  <c:v>94</c:v>
                </c:pt>
                <c:pt idx="41">
                  <c:v>23</c:v>
                </c:pt>
                <c:pt idx="42">
                  <c:v>17</c:v>
                </c:pt>
                <c:pt idx="43">
                  <c:v>15</c:v>
                </c:pt>
                <c:pt idx="44">
                  <c:v>48</c:v>
                </c:pt>
                <c:pt idx="45">
                  <c:v>36</c:v>
                </c:pt>
                <c:pt idx="46">
                  <c:v>13</c:v>
                </c:pt>
                <c:pt idx="47">
                  <c:v>15</c:v>
                </c:pt>
              </c:numCache>
            </c:numRef>
          </c:yVal>
          <c:smooth val="0"/>
          <c:extLst>
            <c:ext xmlns:c16="http://schemas.microsoft.com/office/drawing/2014/chart" uri="{C3380CC4-5D6E-409C-BE32-E72D297353CC}">
              <c16:uniqueId val="{00000001-5387-4D38-A58B-15889762479B}"/>
            </c:ext>
          </c:extLst>
        </c:ser>
        <c:dLbls>
          <c:showLegendKey val="0"/>
          <c:showVal val="0"/>
          <c:showCatName val="0"/>
          <c:showSerName val="0"/>
          <c:showPercent val="0"/>
          <c:showBubbleSize val="0"/>
        </c:dLbls>
        <c:axId val="1748960767"/>
        <c:axId val="1748958687"/>
      </c:scatterChart>
      <c:valAx>
        <c:axId val="174896076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48958687"/>
        <c:crosses val="autoZero"/>
        <c:crossBetween val="midCat"/>
      </c:valAx>
      <c:valAx>
        <c:axId val="174895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48960767"/>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0.14332</cdr:x>
      <cdr:y>0.05996</cdr:y>
    </cdr:from>
    <cdr:to>
      <cdr:x>0.92148</cdr:x>
      <cdr:y>0.87168</cdr:y>
    </cdr:to>
    <cdr:cxnSp macro="">
      <cdr:nvCxnSpPr>
        <cdr:cNvPr id="3" name="Conector recto 2">
          <a:extLst xmlns:a="http://schemas.openxmlformats.org/drawingml/2006/main">
            <a:ext uri="{FF2B5EF4-FFF2-40B4-BE49-F238E27FC236}">
              <a16:creationId xmlns:a16="http://schemas.microsoft.com/office/drawing/2014/main" id="{CB7DAC68-5F05-B1A0-1ACA-FBBDE29B01BF}"/>
            </a:ext>
          </a:extLst>
        </cdr:cNvPr>
        <cdr:cNvCxnSpPr/>
      </cdr:nvCxnSpPr>
      <cdr:spPr>
        <a:xfrm xmlns:a="http://schemas.openxmlformats.org/drawingml/2006/main" flipV="1">
          <a:off x="667399" y="222006"/>
          <a:ext cx="3623733" cy="3005493"/>
        </a:xfrm>
        <a:prstGeom xmlns:a="http://schemas.openxmlformats.org/drawingml/2006/main" prst="line">
          <a:avLst/>
        </a:prstGeom>
        <a:ln xmlns:a="http://schemas.openxmlformats.org/drawingml/2006/main">
          <a:solidFill>
            <a:schemeClr val="bg1">
              <a:lumMod val="75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3A0C5-C33D-4EBE-BE6D-2A5940C33119}" type="datetimeFigureOut">
              <a:rPr lang="es-ES" smtClean="0"/>
              <a:t>22/05/2022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03E7C-E538-4AD6-8FA6-2A4280C567DC}" type="slidenum">
              <a:rPr lang="es-ES" smtClean="0"/>
              <a:t>‹#›</a:t>
            </a:fld>
            <a:endParaRPr lang="es-ES"/>
          </a:p>
        </p:txBody>
      </p:sp>
    </p:spTree>
    <p:extLst>
      <p:ext uri="{BB962C8B-B14F-4D97-AF65-F5344CB8AC3E}">
        <p14:creationId xmlns:p14="http://schemas.microsoft.com/office/powerpoint/2010/main" val="426297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603E7C-E538-4AD6-8FA6-2A4280C567DC}" type="slidenum">
              <a:rPr lang="es-ES" smtClean="0"/>
              <a:t>1</a:t>
            </a:fld>
            <a:endParaRPr lang="es-ES"/>
          </a:p>
        </p:txBody>
      </p:sp>
    </p:spTree>
    <p:extLst>
      <p:ext uri="{BB962C8B-B14F-4D97-AF65-F5344CB8AC3E}">
        <p14:creationId xmlns:p14="http://schemas.microsoft.com/office/powerpoint/2010/main" val="378015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aseline="0" noProof="0">
                <a:solidFill>
                  <a:schemeClr val="tx2"/>
                </a:solidFill>
                <a:latin typeface="Calibri" panose="020F0502020204030204" pitchFamily="34" charset="0"/>
              </a:rPr>
              <a:t>The MMF-TWI is based on the MMF model and the TWI. It is meant to Support agricultural soil management and is a parsimonious model that explicitly represents the soil moisture, plant growth, runoff and soil erosión processes and their seasonal changes. It can run long-term simulations and can identify both vulnerable áreas in the catchment and vulnerable periods.</a:t>
            </a:r>
          </a:p>
          <a:p>
            <a:r>
              <a:rPr lang="es-ES" sz="1200" baseline="0" noProof="0">
                <a:solidFill>
                  <a:schemeClr val="tx2"/>
                </a:solidFill>
                <a:latin typeface="Calibri" panose="020F0502020204030204" pitchFamily="34" charset="0"/>
              </a:rPr>
              <a:t>Previous results have show a good performance in simulating the effect of farming practices over the last century on sediment yields of 4 lake catchments in the UK.</a:t>
            </a:r>
          </a:p>
          <a:p>
            <a:endParaRPr lang="es-ES" sz="1200" baseline="0" noProof="0">
              <a:solidFill>
                <a:schemeClr val="tx2"/>
              </a:solidFill>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FC603E7C-E538-4AD6-8FA6-2A4280C567DC}" type="slidenum">
              <a:rPr lang="es-ES" smtClean="0"/>
              <a:t>2</a:t>
            </a:fld>
            <a:endParaRPr lang="es-ES"/>
          </a:p>
        </p:txBody>
      </p:sp>
    </p:spTree>
    <p:extLst>
      <p:ext uri="{BB962C8B-B14F-4D97-AF65-F5344CB8AC3E}">
        <p14:creationId xmlns:p14="http://schemas.microsoft.com/office/powerpoint/2010/main" val="360338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0" i="0">
                <a:solidFill>
                  <a:srgbClr val="000000"/>
                </a:solidFill>
                <a:effectLst/>
                <a:latin typeface="Helvetica Neue"/>
              </a:rPr>
              <a:t>Why a revised version? For the moment, the model is only suitable for humid environments and we would like to use to support agricultural management also in drier areas like the Mediterranean. For this purpose we have implemented the infiltration excess runoff mechanism based on the PESERA model approach. But now we would like to evaluate it in a robust way, so we and land managers can trust the model results and we would like to answer these questions: Can the model simulate the past in the long-term, at a centennial scale, and spatially across the catchment? And moreover, is the model behaviour plausible?</a:t>
            </a:r>
          </a:p>
          <a:p>
            <a:endParaRPr lang="en-GB" b="0" i="0">
              <a:solidFill>
                <a:srgbClr val="000000"/>
              </a:solidFill>
              <a:effectLst/>
              <a:latin typeface="Helvetica Neue"/>
            </a:endParaRPr>
          </a:p>
          <a:p>
            <a:r>
              <a:rPr lang="en-GB" b="0" i="0">
                <a:solidFill>
                  <a:srgbClr val="000000"/>
                </a:solidFill>
                <a:effectLst/>
                <a:latin typeface="Helvetica Neue"/>
              </a:rPr>
              <a:t>However, the Hortonian (infiltration excess) overland flow (HOF) mechanism is not considered in MMF-TWI and needs to be implemented before it can be applied to areas where the Hortonian overland flow mechanism is predominant, such as the Mediterranean.</a:t>
            </a:r>
          </a:p>
          <a:p>
            <a:endParaRPr lang="en-GB" sz="1200" b="0" i="0" baseline="0" noProof="0">
              <a:solidFill>
                <a:srgbClr val="000000"/>
              </a:solidFill>
              <a:effectLst/>
              <a:latin typeface="Helvetica Neue"/>
            </a:endParaRPr>
          </a:p>
          <a:p>
            <a:r>
              <a:rPr lang="en-GB" sz="1800">
                <a:effectLst/>
                <a:latin typeface="Times New Roman" panose="02020603050405020304" pitchFamily="18" charset="0"/>
                <a:ea typeface="Times New Roman" panose="02020603050405020304" pitchFamily="18" charset="0"/>
              </a:rPr>
              <a:t>Models aiming to predict the future impacts of changes in land management and climate in soil erosion need first to </a:t>
            </a:r>
            <a:r>
              <a:rPr lang="en-GB" sz="1800" b="1">
                <a:effectLst/>
                <a:latin typeface="Times New Roman" panose="02020603050405020304" pitchFamily="18" charset="0"/>
                <a:ea typeface="Times New Roman" panose="02020603050405020304" pitchFamily="18" charset="0"/>
              </a:rPr>
              <a:t>demonstrate a good performance in simulating observed past changes and their corresponding measured/estimated impacts</a:t>
            </a:r>
            <a:r>
              <a:rPr lang="en-GB" sz="1800">
                <a:effectLst/>
                <a:latin typeface="Times New Roman" panose="02020603050405020304" pitchFamily="18" charset="0"/>
                <a:ea typeface="Times New Roman" panose="02020603050405020304" pitchFamily="18" charset="0"/>
              </a:rPr>
              <a:t> over time scales that encompass at least several decades. </a:t>
            </a:r>
            <a:endParaRPr lang="en-GB" sz="1200" b="0" i="0" baseline="0" noProof="0">
              <a:solidFill>
                <a:srgbClr val="000000"/>
              </a:solidFill>
              <a:effectLst/>
              <a:latin typeface="Helvetica Neue"/>
              <a:ea typeface="Times New Roman" panose="02020603050405020304" pitchFamily="18" charset="0"/>
            </a:endParaRPr>
          </a:p>
          <a:p>
            <a:endParaRPr lang="en-GB" sz="1200" b="0" i="0" baseline="0" noProof="0">
              <a:solidFill>
                <a:srgbClr val="000000"/>
              </a:solidFill>
              <a:effectLst/>
              <a:latin typeface="Helvetica Neue"/>
            </a:endParaRPr>
          </a:p>
          <a:p>
            <a:r>
              <a:rPr lang="en-GB" sz="1800">
                <a:effectLst/>
                <a:latin typeface="Times New Roman" panose="02020603050405020304" pitchFamily="18" charset="0"/>
                <a:ea typeface="Times New Roman" panose="02020603050405020304" pitchFamily="18" charset="0"/>
              </a:rPr>
              <a:t>, to gain confidence in the model and in its ability to perform its intended task, we need to </a:t>
            </a:r>
            <a:r>
              <a:rPr lang="en-GB" sz="1800" b="1">
                <a:effectLst/>
                <a:latin typeface="Times New Roman" panose="02020603050405020304" pitchFamily="18" charset="0"/>
                <a:ea typeface="Times New Roman" panose="02020603050405020304" pitchFamily="18" charset="0"/>
              </a:rPr>
              <a:t>test the plausibility of the model behaviour</a:t>
            </a:r>
            <a:r>
              <a:rPr lang="en-GB" sz="1800">
                <a:effectLst/>
                <a:latin typeface="Times New Roman" panose="02020603050405020304" pitchFamily="18" charset="0"/>
                <a:ea typeface="Times New Roman" panose="02020603050405020304" pitchFamily="18" charset="0"/>
              </a:rPr>
              <a:t>, i.e. whether the ‘right’ parameters control the model response, by means of Global Sensitivity Analysis (GSA)</a:t>
            </a:r>
            <a:endParaRPr lang="en-GB" sz="1200" baseline="0" noProof="0">
              <a:solidFill>
                <a:schemeClr val="tx2"/>
              </a:solidFill>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FC603E7C-E538-4AD6-8FA6-2A4280C567DC}" type="slidenum">
              <a:rPr lang="es-ES" smtClean="0"/>
              <a:t>3</a:t>
            </a:fld>
            <a:endParaRPr lang="es-ES"/>
          </a:p>
        </p:txBody>
      </p:sp>
    </p:spTree>
    <p:extLst>
      <p:ext uri="{BB962C8B-B14F-4D97-AF65-F5344CB8AC3E}">
        <p14:creationId xmlns:p14="http://schemas.microsoft.com/office/powerpoint/2010/main" val="47099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Times New Roman" panose="02020603050405020304" pitchFamily="18" charset="0"/>
                <a:ea typeface="Times New Roman" panose="02020603050405020304" pitchFamily="18" charset="0"/>
              </a:rPr>
              <a:t>Olive orchards catchment in South Spain.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Times New Roman" panose="02020603050405020304" pitchFamily="18" charset="0"/>
                <a:ea typeface="Times New Roman" panose="02020603050405020304" pitchFamily="18" charset="0"/>
              </a:rPr>
              <a:t>Spatially distributed soil loss rates will also be estimated by a simple and inexpensive methodology developed by the host institution supervisor</a:t>
            </a:r>
            <a:r>
              <a:rPr lang="en-GB" sz="1200" baseline="30000">
                <a:effectLst/>
                <a:latin typeface="Times New Roman" panose="02020603050405020304" pitchFamily="18" charset="0"/>
                <a:ea typeface="Times New Roman" panose="02020603050405020304" pitchFamily="18" charset="0"/>
              </a:rPr>
              <a:t>. </a:t>
            </a:r>
            <a:r>
              <a:rPr lang="en-GB" sz="1200">
                <a:effectLst/>
                <a:latin typeface="Times New Roman" panose="02020603050405020304" pitchFamily="18" charset="0"/>
                <a:ea typeface="Times New Roman" panose="02020603050405020304" pitchFamily="18" charset="0"/>
              </a:rPr>
              <a:t>This methodology provides soil loss estimates in olive orchards over decadal and centennial time scales (depending on the tree age) by measuring the height of the mounds that form around trees. </a:t>
            </a:r>
            <a:endParaRPr lang="en-GB" sz="1000" baseline="0" noProof="0">
              <a:solidFill>
                <a:schemeClr val="tx2"/>
              </a:solidFill>
              <a:latin typeface="Calibri" panose="020F0502020204030204" pitchFamily="34" charset="0"/>
            </a:endParaRPr>
          </a:p>
          <a:p>
            <a:endParaRPr lang="en-GB" sz="1200" baseline="0" noProof="0" dirty="0">
              <a:solidFill>
                <a:schemeClr val="tx2"/>
              </a:solidFill>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FC603E7C-E538-4AD6-8FA6-2A4280C567DC}" type="slidenum">
              <a:rPr lang="es-ES" smtClean="0"/>
              <a:t>4</a:t>
            </a:fld>
            <a:endParaRPr lang="es-ES"/>
          </a:p>
        </p:txBody>
      </p:sp>
    </p:spTree>
    <p:extLst>
      <p:ext uri="{BB962C8B-B14F-4D97-AF65-F5344CB8AC3E}">
        <p14:creationId xmlns:p14="http://schemas.microsoft.com/office/powerpoint/2010/main" val="218412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n-GB" sz="1200" baseline="0" noProof="0">
              <a:solidFill>
                <a:schemeClr val="tx2"/>
              </a:solidFill>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FC603E7C-E538-4AD6-8FA6-2A4280C567DC}" type="slidenum">
              <a:rPr lang="es-ES" smtClean="0"/>
              <a:t>5</a:t>
            </a:fld>
            <a:endParaRPr lang="es-ES"/>
          </a:p>
        </p:txBody>
      </p:sp>
    </p:spTree>
    <p:extLst>
      <p:ext uri="{BB962C8B-B14F-4D97-AF65-F5344CB8AC3E}">
        <p14:creationId xmlns:p14="http://schemas.microsoft.com/office/powerpoint/2010/main" val="442854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sz="1200" baseline="0" noProof="0" dirty="0">
              <a:solidFill>
                <a:schemeClr val="tx2"/>
              </a:solidFill>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FC603E7C-E538-4AD6-8FA6-2A4280C567DC}" type="slidenum">
              <a:rPr lang="es-ES" smtClean="0"/>
              <a:t>6</a:t>
            </a:fld>
            <a:endParaRPr lang="es-ES"/>
          </a:p>
        </p:txBody>
      </p:sp>
    </p:spTree>
    <p:extLst>
      <p:ext uri="{BB962C8B-B14F-4D97-AF65-F5344CB8AC3E}">
        <p14:creationId xmlns:p14="http://schemas.microsoft.com/office/powerpoint/2010/main" val="408266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sz="1200" baseline="0" noProof="0">
              <a:solidFill>
                <a:schemeClr val="tx2"/>
              </a:solidFill>
              <a:latin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FC603E7C-E538-4AD6-8FA6-2A4280C567DC}" type="slidenum">
              <a:rPr lang="es-ES" smtClean="0"/>
              <a:t>7</a:t>
            </a:fld>
            <a:endParaRPr lang="es-ES"/>
          </a:p>
        </p:txBody>
      </p:sp>
    </p:spTree>
    <p:extLst>
      <p:ext uri="{BB962C8B-B14F-4D97-AF65-F5344CB8AC3E}">
        <p14:creationId xmlns:p14="http://schemas.microsoft.com/office/powerpoint/2010/main" val="2020275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2C208-3053-4B15-B45D-69635B7FECA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95C7717-0409-401A-B7F5-FD7026197B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7AE0DA-EC04-45CB-8294-3B8DD1301AF3}"/>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5" name="Marcador de pie de página 4">
            <a:extLst>
              <a:ext uri="{FF2B5EF4-FFF2-40B4-BE49-F238E27FC236}">
                <a16:creationId xmlns:a16="http://schemas.microsoft.com/office/drawing/2014/main" id="{436E10D3-970F-4B29-AAED-4C29741B32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288CC9-F3D3-4660-8B32-5A61FD373206}"/>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2461776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70FE0-D9B4-417B-A675-38FB00BC96A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41DF6B-FAD0-4F01-A9C8-01CF9FD6DE7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1FC93C-D986-4209-A54A-0A19381322EE}"/>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5" name="Marcador de pie de página 4">
            <a:extLst>
              <a:ext uri="{FF2B5EF4-FFF2-40B4-BE49-F238E27FC236}">
                <a16:creationId xmlns:a16="http://schemas.microsoft.com/office/drawing/2014/main" id="{0AEDBC9D-2CAE-4CCA-9CAC-D090A19ED19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A38643-B9C5-438D-AD9C-54C962ED91C0}"/>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427757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28D92A-1F07-42DE-A536-2162C126A47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0B0AC1-571B-48A3-A789-2699B428976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31371E-7BE4-40D8-96A9-DDC7792D0E4D}"/>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5" name="Marcador de pie de página 4">
            <a:extLst>
              <a:ext uri="{FF2B5EF4-FFF2-40B4-BE49-F238E27FC236}">
                <a16:creationId xmlns:a16="http://schemas.microsoft.com/office/drawing/2014/main" id="{EE7C3859-D503-4C48-BEB6-CF54853C08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AE8DA9-532F-4905-A6DB-EF413A95EDBC}"/>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367733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97AFB-AF63-4320-A664-20FB4914F48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7C98A3-AC37-41FB-9B49-47AFD095935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745CF77-1007-4272-8D86-FE4AADFF8F59}"/>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5" name="Marcador de pie de página 4">
            <a:extLst>
              <a:ext uri="{FF2B5EF4-FFF2-40B4-BE49-F238E27FC236}">
                <a16:creationId xmlns:a16="http://schemas.microsoft.com/office/drawing/2014/main" id="{18FF4099-79BC-4061-B953-C480BE9C3F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FA29E6F-0F4E-449B-BC93-AFAD34E9F09F}"/>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251578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C7CC3-5CBA-48DA-889E-657350E4A4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86E693-590F-4D7D-9AAF-107C1A5F3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0D8D66-5D7C-4E44-A826-63A0B5D09A0F}"/>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5" name="Marcador de pie de página 4">
            <a:extLst>
              <a:ext uri="{FF2B5EF4-FFF2-40B4-BE49-F238E27FC236}">
                <a16:creationId xmlns:a16="http://schemas.microsoft.com/office/drawing/2014/main" id="{68834DDD-B887-4C48-AE20-7911F2B631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CC7932-2020-49C4-8B8A-568182F6088A}"/>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397942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343592-3291-4FBA-AE82-3F1517D82B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32CDC2-6806-4191-AFD6-E030D72E24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3F157D-CC1A-473E-BA68-29213D0D70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C23A4B6-4A93-4329-B1CB-A84858620789}"/>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6" name="Marcador de pie de página 5">
            <a:extLst>
              <a:ext uri="{FF2B5EF4-FFF2-40B4-BE49-F238E27FC236}">
                <a16:creationId xmlns:a16="http://schemas.microsoft.com/office/drawing/2014/main" id="{A252CD3E-8325-4271-89DB-92EEB0CB72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331E7D-337E-4DD3-A174-710DEFAE8647}"/>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203777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B21405-2F1E-4139-B837-0E9F91AEC00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3101BA-888A-4A8C-86D8-792786AC8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2B9780-C707-4891-A638-7630CA2CCDE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BEE5855-D73A-47BB-B63B-579A32526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4AA65F4-65E1-4750-ABC6-15AF3C4A4AA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7D704C9-E3BE-4D8E-94C4-CA43907A47AC}"/>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8" name="Marcador de pie de página 7">
            <a:extLst>
              <a:ext uri="{FF2B5EF4-FFF2-40B4-BE49-F238E27FC236}">
                <a16:creationId xmlns:a16="http://schemas.microsoft.com/office/drawing/2014/main" id="{78FFBA9D-C0FD-4960-A404-953EC5AF0C0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715615-ECC0-497C-AA3C-26F4BDE42C38}"/>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377261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FDE89-1180-4DED-A555-11F4B2CD92E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23DE8C4-43BF-4F27-9E6D-055E987EB524}"/>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4" name="Marcador de pie de página 3">
            <a:extLst>
              <a:ext uri="{FF2B5EF4-FFF2-40B4-BE49-F238E27FC236}">
                <a16:creationId xmlns:a16="http://schemas.microsoft.com/office/drawing/2014/main" id="{00F80AD5-F8A7-4C29-9144-6966514E60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1A8260E-D99A-47A7-8740-FCABB2DA25A7}"/>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373850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607722F-0669-4FD5-9C32-02599A212BC2}"/>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3" name="Marcador de pie de página 2">
            <a:extLst>
              <a:ext uri="{FF2B5EF4-FFF2-40B4-BE49-F238E27FC236}">
                <a16:creationId xmlns:a16="http://schemas.microsoft.com/office/drawing/2014/main" id="{7F6C6F34-B2DD-4BEF-9BCA-6382A04B45B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36B8017-722C-4934-9430-5BC05B3B0411}"/>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32126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DC6E66-6778-4619-98D7-069E264FF2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0CFF436-E776-4E57-A6AF-0A271850B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E13BC55-B167-4A62-9D61-BBA2DEF0D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F879A9-61FA-42DB-A0AC-374738C549BD}"/>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6" name="Marcador de pie de página 5">
            <a:extLst>
              <a:ext uri="{FF2B5EF4-FFF2-40B4-BE49-F238E27FC236}">
                <a16:creationId xmlns:a16="http://schemas.microsoft.com/office/drawing/2014/main" id="{76BEE691-2070-4F28-AE0B-406A8C7823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A26AC0-6E31-44C9-8AAE-892ACFA6B28F}"/>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296965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7FAAA9-27A3-41E5-8240-1D2C4D8127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D087CEB-C828-4180-AAFC-11AEA46B61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8919F5A-5FC4-427F-AA21-6807E38C3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A1CF6F-812A-4254-9848-566E8FC73CD3}"/>
              </a:ext>
            </a:extLst>
          </p:cNvPr>
          <p:cNvSpPr>
            <a:spLocks noGrp="1"/>
          </p:cNvSpPr>
          <p:nvPr>
            <p:ph type="dt" sz="half" idx="10"/>
          </p:nvPr>
        </p:nvSpPr>
        <p:spPr/>
        <p:txBody>
          <a:bodyPr/>
          <a:lstStyle/>
          <a:p>
            <a:fld id="{2B8576DB-32E2-4EE7-8BA0-960C5EF8F059}" type="datetimeFigureOut">
              <a:rPr lang="es-ES" smtClean="0"/>
              <a:t>22/05/2022</a:t>
            </a:fld>
            <a:endParaRPr lang="es-ES"/>
          </a:p>
        </p:txBody>
      </p:sp>
      <p:sp>
        <p:nvSpPr>
          <p:cNvPr id="6" name="Marcador de pie de página 5">
            <a:extLst>
              <a:ext uri="{FF2B5EF4-FFF2-40B4-BE49-F238E27FC236}">
                <a16:creationId xmlns:a16="http://schemas.microsoft.com/office/drawing/2014/main" id="{CF7736CC-C25F-4AA8-909F-B0A8E9F1AA6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04772C-0F93-4FD6-B12E-268FD0EE09F5}"/>
              </a:ext>
            </a:extLst>
          </p:cNvPr>
          <p:cNvSpPr>
            <a:spLocks noGrp="1"/>
          </p:cNvSpPr>
          <p:nvPr>
            <p:ph type="sldNum" sz="quarter" idx="12"/>
          </p:nvPr>
        </p:nvSpPr>
        <p:spPr/>
        <p:txBody>
          <a:bodyPr/>
          <a:lstStyle/>
          <a:p>
            <a:fld id="{D6C30BD0-1589-498A-A311-3455D4CF7B98}" type="slidenum">
              <a:rPr lang="es-ES" smtClean="0"/>
              <a:t>‹#›</a:t>
            </a:fld>
            <a:endParaRPr lang="es-ES"/>
          </a:p>
        </p:txBody>
      </p:sp>
    </p:spTree>
    <p:extLst>
      <p:ext uri="{BB962C8B-B14F-4D97-AF65-F5344CB8AC3E}">
        <p14:creationId xmlns:p14="http://schemas.microsoft.com/office/powerpoint/2010/main" val="1757937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36EC3-638B-4B7D-B35B-88D507F1B5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92D7D9D6-DED1-49B3-AAA7-60BBC3E54C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F986C986-2322-475C-A69D-279BB4709F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defRPr>
            </a:lvl1pPr>
          </a:lstStyle>
          <a:p>
            <a:fld id="{2B8576DB-32E2-4EE7-8BA0-960C5EF8F059}" type="datetimeFigureOut">
              <a:rPr lang="es-ES" smtClean="0"/>
              <a:pPr/>
              <a:t>22/05/2022</a:t>
            </a:fld>
            <a:endParaRPr lang="es-ES" dirty="0"/>
          </a:p>
        </p:txBody>
      </p:sp>
      <p:sp>
        <p:nvSpPr>
          <p:cNvPr id="5" name="Marcador de pie de página 4">
            <a:extLst>
              <a:ext uri="{FF2B5EF4-FFF2-40B4-BE49-F238E27FC236}">
                <a16:creationId xmlns:a16="http://schemas.microsoft.com/office/drawing/2014/main" id="{49B44AD4-A765-4970-B263-C38E234747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0A1EB95E-C058-4B06-9BC1-6EDFCA7F1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defRPr>
            </a:lvl1pPr>
          </a:lstStyle>
          <a:p>
            <a:fld id="{D6C30BD0-1589-498A-A311-3455D4CF7B98}" type="slidenum">
              <a:rPr lang="es-ES" smtClean="0"/>
              <a:pPr/>
              <a:t>‹#›</a:t>
            </a:fld>
            <a:endParaRPr lang="es-ES" dirty="0"/>
          </a:p>
        </p:txBody>
      </p:sp>
    </p:spTree>
    <p:extLst>
      <p:ext uri="{BB962C8B-B14F-4D97-AF65-F5344CB8AC3E}">
        <p14:creationId xmlns:p14="http://schemas.microsoft.com/office/powerpoint/2010/main" val="14499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sv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4" descr="Un grupo de árboles&#10;&#10;Descripción generada automáticamente">
            <a:extLst>
              <a:ext uri="{FF2B5EF4-FFF2-40B4-BE49-F238E27FC236}">
                <a16:creationId xmlns:a16="http://schemas.microsoft.com/office/drawing/2014/main" id="{174C1957-A14D-5B83-66C6-0D7030088854}"/>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2021"/>
            <a:ext cx="12191999" cy="5225143"/>
          </a:xfrm>
          <a:prstGeom prst="rect">
            <a:avLst/>
          </a:prstGeom>
        </p:spPr>
      </p:pic>
      <p:sp>
        <p:nvSpPr>
          <p:cNvPr id="2" name="Título 1">
            <a:extLst>
              <a:ext uri="{FF2B5EF4-FFF2-40B4-BE49-F238E27FC236}">
                <a16:creationId xmlns:a16="http://schemas.microsoft.com/office/drawing/2014/main" id="{A740B7DF-80B2-4E87-9A36-0C474D99B261}"/>
              </a:ext>
            </a:extLst>
          </p:cNvPr>
          <p:cNvSpPr>
            <a:spLocks noGrp="1"/>
          </p:cNvSpPr>
          <p:nvPr>
            <p:ph type="ctrTitle"/>
          </p:nvPr>
        </p:nvSpPr>
        <p:spPr>
          <a:xfrm>
            <a:off x="1125415" y="1122363"/>
            <a:ext cx="10070123" cy="2387600"/>
          </a:xfrm>
        </p:spPr>
        <p:txBody>
          <a:bodyPr>
            <a:noAutofit/>
          </a:bodyPr>
          <a:lstStyle/>
          <a:p>
            <a:r>
              <a:rPr lang="en-GB" sz="4800">
                <a:solidFill>
                  <a:schemeClr val="bg2"/>
                </a:solidFill>
              </a:rPr>
              <a:t>A robust evaluation of a revised version of the MMF-TWI soil erosion model</a:t>
            </a:r>
            <a:endParaRPr lang="es-ES" sz="4800">
              <a:solidFill>
                <a:schemeClr val="bg2"/>
              </a:solidFill>
            </a:endParaRPr>
          </a:p>
        </p:txBody>
      </p:sp>
      <p:sp>
        <p:nvSpPr>
          <p:cNvPr id="3" name="Subtítulo 2">
            <a:extLst>
              <a:ext uri="{FF2B5EF4-FFF2-40B4-BE49-F238E27FC236}">
                <a16:creationId xmlns:a16="http://schemas.microsoft.com/office/drawing/2014/main" id="{6D29F6EB-6456-4438-9887-7EBF128B54E2}"/>
              </a:ext>
            </a:extLst>
          </p:cNvPr>
          <p:cNvSpPr>
            <a:spLocks noGrp="1"/>
          </p:cNvSpPr>
          <p:nvPr>
            <p:ph type="subTitle" idx="1"/>
          </p:nvPr>
        </p:nvSpPr>
        <p:spPr/>
        <p:txBody>
          <a:bodyPr>
            <a:normAutofit/>
          </a:bodyPr>
          <a:lstStyle/>
          <a:p>
            <a:r>
              <a:rPr lang="es-ES" b="1"/>
              <a:t>Andrés Peñuela, Vanesa García-Gamero and Tom Vanwalleghem</a:t>
            </a:r>
            <a:endParaRPr lang="es-ES"/>
          </a:p>
          <a:p>
            <a:r>
              <a:rPr lang="es-ES" b="1"/>
              <a:t>EGU General Assembly 2022</a:t>
            </a:r>
          </a:p>
          <a:p>
            <a:r>
              <a:rPr lang="es-ES"/>
              <a:t>Tue, 24 May 2022</a:t>
            </a:r>
          </a:p>
        </p:txBody>
      </p:sp>
      <p:pic>
        <p:nvPicPr>
          <p:cNvPr id="1026" name="Picture 2" descr="Universidad de Córdoba">
            <a:extLst>
              <a:ext uri="{FF2B5EF4-FFF2-40B4-BE49-F238E27FC236}">
                <a16:creationId xmlns:a16="http://schemas.microsoft.com/office/drawing/2014/main" id="{1ACB0232-1EBA-40FF-81C8-58174FC90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934" y="5339525"/>
            <a:ext cx="20574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que contiene dibujo, luz, alimentos, señal&#10;&#10;Descripción generada automáticamente">
            <a:extLst>
              <a:ext uri="{FF2B5EF4-FFF2-40B4-BE49-F238E27FC236}">
                <a16:creationId xmlns:a16="http://schemas.microsoft.com/office/drawing/2014/main" id="{84B54F60-9B25-4DAE-A938-E10A48443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311" y="5738875"/>
            <a:ext cx="2412607" cy="614719"/>
          </a:xfrm>
          <a:prstGeom prst="rect">
            <a:avLst/>
          </a:prstGeom>
        </p:spPr>
      </p:pic>
      <p:pic>
        <p:nvPicPr>
          <p:cNvPr id="10" name="Imagen 9" descr="Texto&#10;&#10;Descripción generada automáticamente">
            <a:extLst>
              <a:ext uri="{FF2B5EF4-FFF2-40B4-BE49-F238E27FC236}">
                <a16:creationId xmlns:a16="http://schemas.microsoft.com/office/drawing/2014/main" id="{3562160A-8F03-4F5B-ADAC-7CCE5E490D98}"/>
              </a:ext>
            </a:extLst>
          </p:cNvPr>
          <p:cNvPicPr>
            <a:picLocks noChangeAspect="1"/>
          </p:cNvPicPr>
          <p:nvPr/>
        </p:nvPicPr>
        <p:blipFill rotWithShape="1">
          <a:blip r:embed="rId7">
            <a:extLst>
              <a:ext uri="{28A0092B-C50C-407E-A947-70E740481C1C}">
                <a14:useLocalDpi xmlns:a14="http://schemas.microsoft.com/office/drawing/2010/main" val="0"/>
              </a:ext>
            </a:extLst>
          </a:blip>
          <a:srcRect l="23812" t="31681" r="15334" b="22668"/>
          <a:stretch/>
        </p:blipFill>
        <p:spPr bwMode="auto">
          <a:xfrm>
            <a:off x="6875123" y="5596954"/>
            <a:ext cx="1592238" cy="844157"/>
          </a:xfrm>
          <a:prstGeom prst="rect">
            <a:avLst/>
          </a:prstGeom>
          <a:ln>
            <a:noFill/>
          </a:ln>
          <a:extLst>
            <a:ext uri="{53640926-AAD7-44D8-BBD7-CCE9431645EC}">
              <a14:shadowObscured xmlns:a14="http://schemas.microsoft.com/office/drawing/2010/main"/>
            </a:ext>
          </a:extLst>
        </p:spPr>
      </p:pic>
      <p:sp>
        <p:nvSpPr>
          <p:cNvPr id="8" name="Rectangle 5">
            <a:extLst>
              <a:ext uri="{FF2B5EF4-FFF2-40B4-BE49-F238E27FC236}">
                <a16:creationId xmlns:a16="http://schemas.microsoft.com/office/drawing/2014/main" id="{BBFB6F13-4B9D-4274-BFB5-BDA9BFE4CFCD}"/>
              </a:ext>
            </a:extLst>
          </p:cNvPr>
          <p:cNvSpPr/>
          <p:nvPr/>
        </p:nvSpPr>
        <p:spPr>
          <a:xfrm>
            <a:off x="5218607" y="6578461"/>
            <a:ext cx="1480021" cy="307777"/>
          </a:xfrm>
          <a:prstGeom prst="rect">
            <a:avLst/>
          </a:prstGeom>
        </p:spPr>
        <p:txBody>
          <a:bodyPr wrap="none">
            <a:spAutoFit/>
          </a:bodyPr>
          <a:lstStyle/>
          <a:p>
            <a:r>
              <a:rPr lang="pt-PT" sz="1400" i="1">
                <a:solidFill>
                  <a:schemeClr val="bg1">
                    <a:lumMod val="50000"/>
                  </a:schemeClr>
                </a:solidFill>
                <a:latin typeface="Calibri Light" panose="020F0302020204030204" pitchFamily="34" charset="0"/>
              </a:rPr>
              <a:t>apenuela@uco.es</a:t>
            </a:r>
            <a:endParaRPr lang="en-GB" sz="1400" i="1">
              <a:solidFill>
                <a:schemeClr val="bg1">
                  <a:lumMod val="50000"/>
                </a:schemeClr>
              </a:solidFill>
              <a:latin typeface="Calibri Light" panose="020F0302020204030204" pitchFamily="34" charset="0"/>
            </a:endParaRPr>
          </a:p>
        </p:txBody>
      </p:sp>
      <p:pic>
        <p:nvPicPr>
          <p:cNvPr id="5" name="Picture 2" descr="EGU General Assembly 2022 – International GNSS Service">
            <a:extLst>
              <a:ext uri="{FF2B5EF4-FFF2-40B4-BE49-F238E27FC236}">
                <a16:creationId xmlns:a16="http://schemas.microsoft.com/office/drawing/2014/main" id="{B5DD9C54-AB0E-E08E-FA9B-ADE4A4DA92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0566" y="5677788"/>
            <a:ext cx="2154848" cy="73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1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326604F-D1DB-80B8-92BC-5FD93540349C}"/>
              </a:ext>
            </a:extLst>
          </p:cNvPr>
          <p:cNvPicPr>
            <a:picLocks noChangeAspect="1"/>
          </p:cNvPicPr>
          <p:nvPr/>
        </p:nvPicPr>
        <p:blipFill>
          <a:blip r:embed="rId3"/>
          <a:stretch>
            <a:fillRect/>
          </a:stretch>
        </p:blipFill>
        <p:spPr>
          <a:xfrm>
            <a:off x="6609742" y="1523134"/>
            <a:ext cx="5366690" cy="5266377"/>
          </a:xfrm>
          <a:prstGeom prst="rect">
            <a:avLst/>
          </a:prstGeom>
          <a:effectLst>
            <a:outerShdw blurRad="50800" dist="38100" dir="2700000" algn="tl" rotWithShape="0">
              <a:prstClr val="black">
                <a:alpha val="40000"/>
              </a:prstClr>
            </a:outerShdw>
          </a:effectLst>
        </p:spPr>
      </p:pic>
      <p:sp>
        <p:nvSpPr>
          <p:cNvPr id="4" name="Rectángulo 3">
            <a:extLst>
              <a:ext uri="{FF2B5EF4-FFF2-40B4-BE49-F238E27FC236}">
                <a16:creationId xmlns:a16="http://schemas.microsoft.com/office/drawing/2014/main" id="{047E9983-0F13-45CD-B113-172460D7DD2A}"/>
              </a:ext>
            </a:extLst>
          </p:cNvPr>
          <p:cNvSpPr/>
          <p:nvPr/>
        </p:nvSpPr>
        <p:spPr>
          <a:xfrm>
            <a:off x="0" y="0"/>
            <a:ext cx="12192000" cy="86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6" name="Imagen 5">
            <a:extLst>
              <a:ext uri="{FF2B5EF4-FFF2-40B4-BE49-F238E27FC236}">
                <a16:creationId xmlns:a16="http://schemas.microsoft.com/office/drawing/2014/main" id="{57553A22-FFE7-4EBE-B24E-97342E37E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382" y="198650"/>
            <a:ext cx="1570486" cy="412253"/>
          </a:xfrm>
          <a:prstGeom prst="rect">
            <a:avLst/>
          </a:prstGeom>
        </p:spPr>
      </p:pic>
      <p:pic>
        <p:nvPicPr>
          <p:cNvPr id="7" name="Imagen 6">
            <a:extLst>
              <a:ext uri="{FF2B5EF4-FFF2-40B4-BE49-F238E27FC236}">
                <a16:creationId xmlns:a16="http://schemas.microsoft.com/office/drawing/2014/main" id="{9EFC30A9-4A77-4748-8ADA-D6321C32D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91" y="197425"/>
            <a:ext cx="852439" cy="413478"/>
          </a:xfrm>
          <a:prstGeom prst="rect">
            <a:avLst/>
          </a:prstGeom>
        </p:spPr>
      </p:pic>
      <p:sp>
        <p:nvSpPr>
          <p:cNvPr id="2" name="Título 1">
            <a:extLst>
              <a:ext uri="{FF2B5EF4-FFF2-40B4-BE49-F238E27FC236}">
                <a16:creationId xmlns:a16="http://schemas.microsoft.com/office/drawing/2014/main" id="{5AC6DF5B-F190-49A1-B4E7-C9FAB98B4832}"/>
              </a:ext>
            </a:extLst>
          </p:cNvPr>
          <p:cNvSpPr>
            <a:spLocks noGrp="1"/>
          </p:cNvSpPr>
          <p:nvPr>
            <p:ph type="title"/>
          </p:nvPr>
        </p:nvSpPr>
        <p:spPr>
          <a:xfrm>
            <a:off x="3913884" y="116688"/>
            <a:ext cx="8124318" cy="574952"/>
          </a:xfrm>
        </p:spPr>
        <p:txBody>
          <a:bodyPr>
            <a:normAutofit/>
          </a:bodyPr>
          <a:lstStyle/>
          <a:p>
            <a:pPr algn="ctr"/>
            <a:r>
              <a:rPr lang="en-GB" sz="1800">
                <a:solidFill>
                  <a:schemeClr val="bg1"/>
                </a:solidFill>
                <a:latin typeface="Calibri Light" panose="020F0302020204030204" pitchFamily="34" charset="0"/>
              </a:rPr>
              <a:t>A robust evaluation of a revised version of the MMF-TWI soil erosion model</a:t>
            </a:r>
            <a:endParaRPr lang="es-ES" sz="1800" dirty="0">
              <a:solidFill>
                <a:schemeClr val="bg1"/>
              </a:solidFill>
              <a:latin typeface="Calibri Light" panose="020F0302020204030204" pitchFamily="34" charset="0"/>
            </a:endParaRPr>
          </a:p>
        </p:txBody>
      </p:sp>
      <p:sp>
        <p:nvSpPr>
          <p:cNvPr id="17" name="CuadroTexto 16">
            <a:extLst>
              <a:ext uri="{FF2B5EF4-FFF2-40B4-BE49-F238E27FC236}">
                <a16:creationId xmlns:a16="http://schemas.microsoft.com/office/drawing/2014/main" id="{9CBE250C-46A2-4DC7-A9E9-CC2E87AF3E4A}"/>
              </a:ext>
            </a:extLst>
          </p:cNvPr>
          <p:cNvSpPr txBox="1"/>
          <p:nvPr/>
        </p:nvSpPr>
        <p:spPr>
          <a:xfrm>
            <a:off x="153796" y="1054933"/>
            <a:ext cx="6281728" cy="461665"/>
          </a:xfrm>
          <a:prstGeom prst="rect">
            <a:avLst/>
          </a:prstGeom>
          <a:noFill/>
        </p:spPr>
        <p:txBody>
          <a:bodyPr wrap="square" rtlCol="0">
            <a:spAutoFit/>
          </a:bodyPr>
          <a:lstStyle/>
          <a:p>
            <a:r>
              <a:rPr lang="es-ES" sz="2400" b="1">
                <a:solidFill>
                  <a:schemeClr val="bg2"/>
                </a:solidFill>
                <a:latin typeface="Calibri" panose="020F0502020204030204" pitchFamily="34" charset="0"/>
              </a:rPr>
              <a:t>The MMF-TWI model (Peñuela et al., 2018)</a:t>
            </a:r>
            <a:endParaRPr lang="es-ES" sz="2400" b="1" dirty="0">
              <a:solidFill>
                <a:schemeClr val="bg2"/>
              </a:solidFill>
              <a:latin typeface="Calibri" panose="020F0502020204030204" pitchFamily="34" charset="0"/>
            </a:endParaRPr>
          </a:p>
        </p:txBody>
      </p:sp>
      <p:sp>
        <p:nvSpPr>
          <p:cNvPr id="24" name="Rectángulo 23">
            <a:extLst>
              <a:ext uri="{FF2B5EF4-FFF2-40B4-BE49-F238E27FC236}">
                <a16:creationId xmlns:a16="http://schemas.microsoft.com/office/drawing/2014/main" id="{27B8362E-E1D8-4E42-8E02-19DAD5A3CA76}"/>
              </a:ext>
            </a:extLst>
          </p:cNvPr>
          <p:cNvSpPr/>
          <p:nvPr/>
        </p:nvSpPr>
        <p:spPr>
          <a:xfrm>
            <a:off x="153797" y="1459901"/>
            <a:ext cx="11884404" cy="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9" name="Marcador de contenido 8" descr="Texto&#10;&#10;Descripción generada automáticamente">
            <a:extLst>
              <a:ext uri="{FF2B5EF4-FFF2-40B4-BE49-F238E27FC236}">
                <a16:creationId xmlns:a16="http://schemas.microsoft.com/office/drawing/2014/main" id="{3D1CE869-4805-4466-8DB8-3908A9865E9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638716" y="-190867"/>
            <a:ext cx="1600263" cy="1131436"/>
          </a:xfrm>
        </p:spPr>
      </p:pic>
      <p:sp>
        <p:nvSpPr>
          <p:cNvPr id="13" name="TextBox 6">
            <a:extLst>
              <a:ext uri="{FF2B5EF4-FFF2-40B4-BE49-F238E27FC236}">
                <a16:creationId xmlns:a16="http://schemas.microsoft.com/office/drawing/2014/main" id="{F8E68066-DB69-188B-7F77-2D4C06A797D7}"/>
              </a:ext>
            </a:extLst>
          </p:cNvPr>
          <p:cNvSpPr txBox="1"/>
          <p:nvPr/>
        </p:nvSpPr>
        <p:spPr>
          <a:xfrm>
            <a:off x="321553" y="1630962"/>
            <a:ext cx="6226419" cy="2672526"/>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Support agricultural soil management</a:t>
            </a:r>
          </a:p>
          <a:p>
            <a:pPr marL="800100" lvl="1"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Parsimonious / conceptual model</a:t>
            </a:r>
          </a:p>
          <a:p>
            <a:pPr marL="800100" lvl="1"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Long-term simulation (multi-decadal) </a:t>
            </a:r>
          </a:p>
          <a:p>
            <a:pPr marL="800100" lvl="1"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Identify vulnerable areas and vulnerable periods </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Results</a:t>
            </a:r>
          </a:p>
          <a:p>
            <a:pPr marL="800100" lvl="1"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Good performance in simulating soil erosion in humid landscapes at a centennial timescale</a:t>
            </a:r>
          </a:p>
        </p:txBody>
      </p:sp>
      <p:pic>
        <p:nvPicPr>
          <p:cNvPr id="5" name="Picture 4">
            <a:extLst>
              <a:ext uri="{FF2B5EF4-FFF2-40B4-BE49-F238E27FC236}">
                <a16:creationId xmlns:a16="http://schemas.microsoft.com/office/drawing/2014/main" id="{7DF3D5B8-6235-581A-F1DC-917138B088B4}"/>
              </a:ext>
            </a:extLst>
          </p:cNvPr>
          <p:cNvPicPr>
            <a:picLocks noChangeAspect="1"/>
          </p:cNvPicPr>
          <p:nvPr/>
        </p:nvPicPr>
        <p:blipFill>
          <a:blip r:embed="rId7"/>
          <a:stretch>
            <a:fillRect/>
          </a:stretch>
        </p:blipFill>
        <p:spPr>
          <a:xfrm>
            <a:off x="6931693" y="1803092"/>
            <a:ext cx="5106508" cy="4706459"/>
          </a:xfrm>
          <a:prstGeom prst="rect">
            <a:avLst/>
          </a:prstGeom>
        </p:spPr>
      </p:pic>
      <p:pic>
        <p:nvPicPr>
          <p:cNvPr id="16" name="Picture 15">
            <a:extLst>
              <a:ext uri="{FF2B5EF4-FFF2-40B4-BE49-F238E27FC236}">
                <a16:creationId xmlns:a16="http://schemas.microsoft.com/office/drawing/2014/main" id="{2ED50C77-6A9C-BAA9-5073-19C22A39D4A8}"/>
              </a:ext>
            </a:extLst>
          </p:cNvPr>
          <p:cNvPicPr>
            <a:picLocks noChangeAspect="1"/>
          </p:cNvPicPr>
          <p:nvPr/>
        </p:nvPicPr>
        <p:blipFill>
          <a:blip r:embed="rId8"/>
          <a:stretch>
            <a:fillRect/>
          </a:stretch>
        </p:blipFill>
        <p:spPr>
          <a:xfrm>
            <a:off x="1473297" y="4352093"/>
            <a:ext cx="4381277" cy="2437418"/>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813087AA-44DF-77E9-7165-74CD88D3A30A}"/>
              </a:ext>
            </a:extLst>
          </p:cNvPr>
          <p:cNvSpPr txBox="1"/>
          <p:nvPr/>
        </p:nvSpPr>
        <p:spPr>
          <a:xfrm>
            <a:off x="9369963" y="5642090"/>
            <a:ext cx="2697480" cy="369332"/>
          </a:xfrm>
          <a:prstGeom prst="rect">
            <a:avLst/>
          </a:prstGeom>
          <a:noFill/>
        </p:spPr>
        <p:txBody>
          <a:bodyPr wrap="square">
            <a:spAutoFit/>
          </a:bodyPr>
          <a:lstStyle/>
          <a:p>
            <a:pPr lvl="1">
              <a:spcBef>
                <a:spcPts val="1000"/>
              </a:spcBef>
              <a:buClr>
                <a:schemeClr val="accent1"/>
              </a:buClr>
              <a:buSzPct val="80000"/>
            </a:pPr>
            <a:r>
              <a:rPr lang="en-GB">
                <a:solidFill>
                  <a:schemeClr val="tx1">
                    <a:lumMod val="75000"/>
                    <a:lumOff val="25000"/>
                  </a:schemeClr>
                </a:solidFill>
                <a:latin typeface="Calibri" panose="020F0502020204030204" pitchFamily="34" charset="0"/>
                <a:cs typeface="Calibri" panose="020F0502020204030204" pitchFamily="34" charset="0"/>
              </a:rPr>
              <a:t>Smith et al. (2018)</a:t>
            </a:r>
          </a:p>
        </p:txBody>
      </p:sp>
    </p:spTree>
    <p:extLst>
      <p:ext uri="{BB962C8B-B14F-4D97-AF65-F5344CB8AC3E}">
        <p14:creationId xmlns:p14="http://schemas.microsoft.com/office/powerpoint/2010/main" val="160860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500"/>
                                        <p:tgtEl>
                                          <p:spTgt spid="1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fade">
                                      <p:cBhvr>
                                        <p:cTn id="35" dur="500"/>
                                        <p:tgtEl>
                                          <p:spTgt spid="1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árboles&#10;&#10;Descripción generada automáticamente">
            <a:extLst>
              <a:ext uri="{FF2B5EF4-FFF2-40B4-BE49-F238E27FC236}">
                <a16:creationId xmlns:a16="http://schemas.microsoft.com/office/drawing/2014/main" id="{CF5A84F7-A63C-F13B-5373-E362F2A298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192211" y="3895717"/>
            <a:ext cx="6845990" cy="2933996"/>
          </a:xfrm>
          <a:prstGeom prst="rect">
            <a:avLst/>
          </a:prstGeom>
        </p:spPr>
      </p:pic>
      <p:sp>
        <p:nvSpPr>
          <p:cNvPr id="4" name="Rectángulo 3">
            <a:extLst>
              <a:ext uri="{FF2B5EF4-FFF2-40B4-BE49-F238E27FC236}">
                <a16:creationId xmlns:a16="http://schemas.microsoft.com/office/drawing/2014/main" id="{047E9983-0F13-45CD-B113-172460D7DD2A}"/>
              </a:ext>
            </a:extLst>
          </p:cNvPr>
          <p:cNvSpPr/>
          <p:nvPr/>
        </p:nvSpPr>
        <p:spPr>
          <a:xfrm>
            <a:off x="0" y="0"/>
            <a:ext cx="12192000" cy="86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Light" panose="020F0302020204030204" pitchFamily="34" charset="0"/>
            </a:endParaRPr>
          </a:p>
        </p:txBody>
      </p:sp>
      <p:pic>
        <p:nvPicPr>
          <p:cNvPr id="6" name="Imagen 5">
            <a:extLst>
              <a:ext uri="{FF2B5EF4-FFF2-40B4-BE49-F238E27FC236}">
                <a16:creationId xmlns:a16="http://schemas.microsoft.com/office/drawing/2014/main" id="{57553A22-FFE7-4EBE-B24E-97342E37E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382" y="198650"/>
            <a:ext cx="1570486" cy="412253"/>
          </a:xfrm>
          <a:prstGeom prst="rect">
            <a:avLst/>
          </a:prstGeom>
        </p:spPr>
      </p:pic>
      <p:pic>
        <p:nvPicPr>
          <p:cNvPr id="7" name="Imagen 6">
            <a:extLst>
              <a:ext uri="{FF2B5EF4-FFF2-40B4-BE49-F238E27FC236}">
                <a16:creationId xmlns:a16="http://schemas.microsoft.com/office/drawing/2014/main" id="{9EFC30A9-4A77-4748-8ADA-D6321C32DE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391" y="197425"/>
            <a:ext cx="852439" cy="413478"/>
          </a:xfrm>
          <a:prstGeom prst="rect">
            <a:avLst/>
          </a:prstGeom>
        </p:spPr>
      </p:pic>
      <p:sp>
        <p:nvSpPr>
          <p:cNvPr id="2" name="Título 1">
            <a:extLst>
              <a:ext uri="{FF2B5EF4-FFF2-40B4-BE49-F238E27FC236}">
                <a16:creationId xmlns:a16="http://schemas.microsoft.com/office/drawing/2014/main" id="{5AC6DF5B-F190-49A1-B4E7-C9FAB98B4832}"/>
              </a:ext>
            </a:extLst>
          </p:cNvPr>
          <p:cNvSpPr>
            <a:spLocks noGrp="1"/>
          </p:cNvSpPr>
          <p:nvPr>
            <p:ph type="title"/>
          </p:nvPr>
        </p:nvSpPr>
        <p:spPr>
          <a:xfrm>
            <a:off x="3913884" y="116688"/>
            <a:ext cx="8124318" cy="574952"/>
          </a:xfrm>
        </p:spPr>
        <p:txBody>
          <a:bodyPr>
            <a:normAutofit/>
          </a:bodyPr>
          <a:lstStyle/>
          <a:p>
            <a:pPr algn="ctr"/>
            <a:r>
              <a:rPr lang="en-GB" sz="1800">
                <a:solidFill>
                  <a:schemeClr val="bg1"/>
                </a:solidFill>
                <a:latin typeface="Calibri Light" panose="020F0302020204030204" pitchFamily="34" charset="0"/>
              </a:rPr>
              <a:t>A robust evaluation of a revised version of the MMF-TWI soil erosion model</a:t>
            </a:r>
            <a:endParaRPr lang="es-ES" sz="1800">
              <a:solidFill>
                <a:schemeClr val="bg1"/>
              </a:solidFill>
              <a:latin typeface="Calibri Light" panose="020F0302020204030204" pitchFamily="34" charset="0"/>
            </a:endParaRPr>
          </a:p>
        </p:txBody>
      </p:sp>
      <p:sp>
        <p:nvSpPr>
          <p:cNvPr id="17" name="CuadroTexto 16">
            <a:extLst>
              <a:ext uri="{FF2B5EF4-FFF2-40B4-BE49-F238E27FC236}">
                <a16:creationId xmlns:a16="http://schemas.microsoft.com/office/drawing/2014/main" id="{9CBE250C-46A2-4DC7-A9E9-CC2E87AF3E4A}"/>
              </a:ext>
            </a:extLst>
          </p:cNvPr>
          <p:cNvSpPr txBox="1"/>
          <p:nvPr/>
        </p:nvSpPr>
        <p:spPr>
          <a:xfrm>
            <a:off x="153797" y="1054933"/>
            <a:ext cx="2803890" cy="461665"/>
          </a:xfrm>
          <a:prstGeom prst="rect">
            <a:avLst/>
          </a:prstGeom>
          <a:noFill/>
        </p:spPr>
        <p:txBody>
          <a:bodyPr wrap="square" rtlCol="0">
            <a:spAutoFit/>
          </a:bodyPr>
          <a:lstStyle/>
          <a:p>
            <a:r>
              <a:rPr lang="es-ES" sz="2400" b="1">
                <a:solidFill>
                  <a:schemeClr val="bg2"/>
                </a:solidFill>
                <a:latin typeface="Calibri" panose="020F0502020204030204" pitchFamily="34" charset="0"/>
              </a:rPr>
              <a:t>A revised version</a:t>
            </a:r>
          </a:p>
        </p:txBody>
      </p:sp>
      <p:sp>
        <p:nvSpPr>
          <p:cNvPr id="24" name="Rectángulo 23">
            <a:extLst>
              <a:ext uri="{FF2B5EF4-FFF2-40B4-BE49-F238E27FC236}">
                <a16:creationId xmlns:a16="http://schemas.microsoft.com/office/drawing/2014/main" id="{27B8362E-E1D8-4E42-8E02-19DAD5A3CA76}"/>
              </a:ext>
            </a:extLst>
          </p:cNvPr>
          <p:cNvSpPr/>
          <p:nvPr/>
        </p:nvSpPr>
        <p:spPr>
          <a:xfrm>
            <a:off x="153797" y="1459901"/>
            <a:ext cx="11884404" cy="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Light" panose="020F0302020204030204" pitchFamily="34" charset="0"/>
            </a:endParaRPr>
          </a:p>
        </p:txBody>
      </p:sp>
      <p:pic>
        <p:nvPicPr>
          <p:cNvPr id="9" name="Marcador de contenido 8" descr="Texto&#10;&#10;Descripción generada automáticamente">
            <a:extLst>
              <a:ext uri="{FF2B5EF4-FFF2-40B4-BE49-F238E27FC236}">
                <a16:creationId xmlns:a16="http://schemas.microsoft.com/office/drawing/2014/main" id="{3D1CE869-4805-4466-8DB8-3908A9865E9A}"/>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638716" y="-190867"/>
            <a:ext cx="1600263" cy="1131436"/>
          </a:xfrm>
        </p:spPr>
      </p:pic>
      <p:sp>
        <p:nvSpPr>
          <p:cNvPr id="15" name="TextBox 6">
            <a:extLst>
              <a:ext uri="{FF2B5EF4-FFF2-40B4-BE49-F238E27FC236}">
                <a16:creationId xmlns:a16="http://schemas.microsoft.com/office/drawing/2014/main" id="{88962575-3F9A-D92C-3313-E43E240B2253}"/>
              </a:ext>
            </a:extLst>
          </p:cNvPr>
          <p:cNvSpPr txBox="1"/>
          <p:nvPr/>
        </p:nvSpPr>
        <p:spPr>
          <a:xfrm>
            <a:off x="321554" y="1630962"/>
            <a:ext cx="5044627" cy="4975721"/>
          </a:xfrm>
          <a:prstGeom prst="rect">
            <a:avLst/>
          </a:prstGeom>
          <a:noFill/>
        </p:spPr>
        <p:txBody>
          <a:bodyPr wrap="square" rtlCol="0">
            <a:spAutoFit/>
          </a:bodyPr>
          <a:lstStyle/>
          <a:p>
            <a:pPr>
              <a:spcBef>
                <a:spcPts val="1000"/>
              </a:spcBef>
              <a:buClr>
                <a:schemeClr val="accent1"/>
              </a:buClr>
              <a:buSzPct val="80000"/>
            </a:pPr>
            <a:r>
              <a:rPr lang="en-GB">
                <a:solidFill>
                  <a:schemeClr val="tx1">
                    <a:lumMod val="75000"/>
                    <a:lumOff val="25000"/>
                  </a:schemeClr>
                </a:solidFill>
                <a:latin typeface="Calibri" panose="020F0502020204030204" pitchFamily="34" charset="0"/>
                <a:cs typeface="Calibri" panose="020F0502020204030204" pitchFamily="34" charset="0"/>
              </a:rPr>
              <a:t>Why?</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MMF-TWI only for humid environments</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Apply on drier areas, e.g. Mediterranean</a:t>
            </a:r>
          </a:p>
          <a:p>
            <a:pPr>
              <a:spcBef>
                <a:spcPts val="1000"/>
              </a:spcBef>
              <a:buClr>
                <a:schemeClr val="accent1"/>
              </a:buClr>
              <a:buSzPct val="80000"/>
            </a:pPr>
            <a:r>
              <a:rPr lang="en-GB">
                <a:solidFill>
                  <a:schemeClr val="tx1">
                    <a:lumMod val="75000"/>
                    <a:lumOff val="25000"/>
                  </a:schemeClr>
                </a:solidFill>
                <a:latin typeface="Calibri" panose="020F0502020204030204" pitchFamily="34" charset="0"/>
                <a:cs typeface="Calibri" panose="020F0502020204030204" pitchFamily="34" charset="0"/>
              </a:rPr>
              <a:t>How?</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Implementing infiltration excess runoff mechanism (PESERA approach)</a:t>
            </a:r>
          </a:p>
          <a:p>
            <a:pPr>
              <a:spcBef>
                <a:spcPts val="1000"/>
              </a:spcBef>
              <a:buClr>
                <a:schemeClr val="accent1"/>
              </a:buClr>
              <a:buSzPct val="80000"/>
            </a:pPr>
            <a:r>
              <a:rPr lang="en-GB" b="1">
                <a:solidFill>
                  <a:schemeClr val="tx1">
                    <a:lumMod val="75000"/>
                    <a:lumOff val="25000"/>
                  </a:schemeClr>
                </a:solidFill>
                <a:latin typeface="Calibri" panose="020F0502020204030204" pitchFamily="34" charset="0"/>
                <a:cs typeface="Calibri" panose="020F0502020204030204" pitchFamily="34" charset="0"/>
              </a:rPr>
              <a:t>Can we trust the model results?</a:t>
            </a:r>
          </a:p>
          <a:p>
            <a:pPr marL="342900" indent="-342900">
              <a:spcBef>
                <a:spcPts val="1000"/>
              </a:spcBef>
              <a:buClr>
                <a:schemeClr val="accent1"/>
              </a:buClr>
              <a:buSzPct val="80000"/>
              <a:buFont typeface="Wingdings 3" charset="2"/>
              <a:buChar char=""/>
            </a:pPr>
            <a:r>
              <a:rPr lang="en-GB" b="1">
                <a:solidFill>
                  <a:schemeClr val="tx1">
                    <a:lumMod val="75000"/>
                    <a:lumOff val="25000"/>
                  </a:schemeClr>
                </a:solidFill>
                <a:latin typeface="Calibri" panose="020F0502020204030204" pitchFamily="34" charset="0"/>
                <a:cs typeface="Calibri" panose="020F0502020204030204" pitchFamily="34" charset="0"/>
              </a:rPr>
              <a:t>Robust evaluation of the model</a:t>
            </a:r>
          </a:p>
          <a:p>
            <a:pPr marL="800100" lvl="1" indent="-342900">
              <a:spcBef>
                <a:spcPts val="1000"/>
              </a:spcBef>
              <a:buClr>
                <a:schemeClr val="accent1"/>
              </a:buClr>
              <a:buSzPct val="80000"/>
              <a:buFont typeface="Wingdings 3" charset="2"/>
              <a:buChar char=""/>
            </a:pPr>
            <a:r>
              <a:rPr lang="en-GB" b="1">
                <a:solidFill>
                  <a:schemeClr val="tx1">
                    <a:lumMod val="75000"/>
                    <a:lumOff val="25000"/>
                  </a:schemeClr>
                </a:solidFill>
                <a:latin typeface="Calibri" panose="020F0502020204030204" pitchFamily="34" charset="0"/>
                <a:cs typeface="Calibri" panose="020F0502020204030204" pitchFamily="34" charset="0"/>
              </a:rPr>
              <a:t>Can the model simulate past soil loss rates?</a:t>
            </a:r>
          </a:p>
          <a:p>
            <a:pPr marL="1257300" lvl="2" indent="-342900">
              <a:spcBef>
                <a:spcPts val="1000"/>
              </a:spcBef>
              <a:buClr>
                <a:schemeClr val="accent1"/>
              </a:buClr>
              <a:buSzPct val="80000"/>
              <a:buFont typeface="Wingdings 3" charset="2"/>
              <a:buChar char=""/>
            </a:pPr>
            <a:r>
              <a:rPr lang="en-GB" b="1">
                <a:solidFill>
                  <a:schemeClr val="tx1">
                    <a:lumMod val="75000"/>
                    <a:lumOff val="25000"/>
                  </a:schemeClr>
                </a:solidFill>
                <a:latin typeface="Calibri" panose="020F0502020204030204" pitchFamily="34" charset="0"/>
                <a:cs typeface="Calibri" panose="020F0502020204030204" pitchFamily="34" charset="0"/>
              </a:rPr>
              <a:t>Centennial scale</a:t>
            </a:r>
          </a:p>
          <a:p>
            <a:pPr marL="1257300" lvl="2" indent="-342900">
              <a:spcBef>
                <a:spcPts val="1000"/>
              </a:spcBef>
              <a:buClr>
                <a:schemeClr val="accent1"/>
              </a:buClr>
              <a:buSzPct val="80000"/>
              <a:buFont typeface="Wingdings 3" charset="2"/>
              <a:buChar char=""/>
            </a:pPr>
            <a:r>
              <a:rPr lang="en-GB" b="1">
                <a:solidFill>
                  <a:schemeClr val="tx1">
                    <a:lumMod val="75000"/>
                    <a:lumOff val="25000"/>
                  </a:schemeClr>
                </a:solidFill>
                <a:latin typeface="Calibri" panose="020F0502020204030204" pitchFamily="34" charset="0"/>
                <a:cs typeface="Calibri" panose="020F0502020204030204" pitchFamily="34" charset="0"/>
              </a:rPr>
              <a:t>Spatially </a:t>
            </a:r>
          </a:p>
          <a:p>
            <a:pPr marL="800100" lvl="1" indent="-342900">
              <a:spcBef>
                <a:spcPts val="1000"/>
              </a:spcBef>
              <a:buClr>
                <a:schemeClr val="accent1"/>
              </a:buClr>
              <a:buSzPct val="80000"/>
              <a:buFont typeface="Wingdings 3" charset="2"/>
              <a:buChar char=""/>
            </a:pPr>
            <a:r>
              <a:rPr lang="en-GB" b="1">
                <a:solidFill>
                  <a:schemeClr val="tx1">
                    <a:lumMod val="75000"/>
                    <a:lumOff val="25000"/>
                  </a:schemeClr>
                </a:solidFill>
                <a:latin typeface="Calibri" panose="020F0502020204030204" pitchFamily="34" charset="0"/>
                <a:cs typeface="Calibri" panose="020F0502020204030204" pitchFamily="34" charset="0"/>
              </a:rPr>
              <a:t>Is the model behaviour plausible?</a:t>
            </a:r>
          </a:p>
        </p:txBody>
      </p:sp>
      <p:pic>
        <p:nvPicPr>
          <p:cNvPr id="1026" name="Picture 2" descr="Wiltshire Pictures | Download Free Images on Unsplash">
            <a:extLst>
              <a:ext uri="{FF2B5EF4-FFF2-40B4-BE49-F238E27FC236}">
                <a16:creationId xmlns:a16="http://schemas.microsoft.com/office/drawing/2014/main" id="{46FDBB2B-6302-F931-C4B9-D5856708535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682" b="15335"/>
          <a:stretch/>
        </p:blipFill>
        <p:spPr bwMode="auto">
          <a:xfrm>
            <a:off x="5192211" y="978430"/>
            <a:ext cx="6845990" cy="291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5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4" end="4"/>
                                            </p:txEl>
                                          </p:spTgt>
                                        </p:tgtEl>
                                        <p:attrNameLst>
                                          <p:attrName>style.visibility</p:attrName>
                                        </p:attrNameLst>
                                      </p:cBhvr>
                                      <p:to>
                                        <p:strVal val="visible"/>
                                      </p:to>
                                    </p:set>
                                    <p:animEffect transition="in" filter="fade">
                                      <p:cBhvr>
                                        <p:cTn id="33" dur="500"/>
                                        <p:tgtEl>
                                          <p:spTgt spid="1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xEl>
                                              <p:pRg st="5" end="5"/>
                                            </p:txEl>
                                          </p:spTgt>
                                        </p:tgtEl>
                                        <p:attrNameLst>
                                          <p:attrName>style.visibility</p:attrName>
                                        </p:attrNameLst>
                                      </p:cBhvr>
                                      <p:to>
                                        <p:strVal val="visible"/>
                                      </p:to>
                                    </p:set>
                                    <p:animEffect transition="in" filter="fade">
                                      <p:cBhvr>
                                        <p:cTn id="38" dur="500"/>
                                        <p:tgtEl>
                                          <p:spTgt spid="1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xEl>
                                              <p:pRg st="6" end="6"/>
                                            </p:txEl>
                                          </p:spTgt>
                                        </p:tgtEl>
                                        <p:attrNameLst>
                                          <p:attrName>style.visibility</p:attrName>
                                        </p:attrNameLst>
                                      </p:cBhvr>
                                      <p:to>
                                        <p:strVal val="visible"/>
                                      </p:to>
                                    </p:set>
                                    <p:animEffect transition="in" filter="fade">
                                      <p:cBhvr>
                                        <p:cTn id="43" dur="500"/>
                                        <p:tgtEl>
                                          <p:spTgt spid="1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7" end="7"/>
                                            </p:txEl>
                                          </p:spTgt>
                                        </p:tgtEl>
                                        <p:attrNameLst>
                                          <p:attrName>style.visibility</p:attrName>
                                        </p:attrNameLst>
                                      </p:cBhvr>
                                      <p:to>
                                        <p:strVal val="visible"/>
                                      </p:to>
                                    </p:set>
                                    <p:animEffect transition="in" filter="fade">
                                      <p:cBhvr>
                                        <p:cTn id="48" dur="500"/>
                                        <p:tgtEl>
                                          <p:spTgt spid="15">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xEl>
                                              <p:pRg st="8" end="8"/>
                                            </p:txEl>
                                          </p:spTgt>
                                        </p:tgtEl>
                                        <p:attrNameLst>
                                          <p:attrName>style.visibility</p:attrName>
                                        </p:attrNameLst>
                                      </p:cBhvr>
                                      <p:to>
                                        <p:strVal val="visible"/>
                                      </p:to>
                                    </p:set>
                                    <p:animEffect transition="in" filter="fade">
                                      <p:cBhvr>
                                        <p:cTn id="51" dur="500"/>
                                        <p:tgtEl>
                                          <p:spTgt spid="15">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xEl>
                                              <p:pRg st="9" end="9"/>
                                            </p:txEl>
                                          </p:spTgt>
                                        </p:tgtEl>
                                        <p:attrNameLst>
                                          <p:attrName>style.visibility</p:attrName>
                                        </p:attrNameLst>
                                      </p:cBhvr>
                                      <p:to>
                                        <p:strVal val="visible"/>
                                      </p:to>
                                    </p:set>
                                    <p:animEffect transition="in" filter="fade">
                                      <p:cBhvr>
                                        <p:cTn id="54" dur="500"/>
                                        <p:tgtEl>
                                          <p:spTgt spid="15">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xEl>
                                              <p:pRg st="10" end="10"/>
                                            </p:txEl>
                                          </p:spTgt>
                                        </p:tgtEl>
                                        <p:attrNameLst>
                                          <p:attrName>style.visibility</p:attrName>
                                        </p:attrNameLst>
                                      </p:cBhvr>
                                      <p:to>
                                        <p:strVal val="visible"/>
                                      </p:to>
                                    </p:set>
                                    <p:animEffect transition="in" filter="fade">
                                      <p:cBhvr>
                                        <p:cTn id="59" dur="5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47E9983-0F13-45CD-B113-172460D7DD2A}"/>
              </a:ext>
            </a:extLst>
          </p:cNvPr>
          <p:cNvSpPr/>
          <p:nvPr/>
        </p:nvSpPr>
        <p:spPr>
          <a:xfrm>
            <a:off x="0" y="0"/>
            <a:ext cx="12192000" cy="86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6" name="Imagen 5">
            <a:extLst>
              <a:ext uri="{FF2B5EF4-FFF2-40B4-BE49-F238E27FC236}">
                <a16:creationId xmlns:a16="http://schemas.microsoft.com/office/drawing/2014/main" id="{57553A22-FFE7-4EBE-B24E-97342E37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382" y="198650"/>
            <a:ext cx="1570486" cy="412253"/>
          </a:xfrm>
          <a:prstGeom prst="rect">
            <a:avLst/>
          </a:prstGeom>
        </p:spPr>
      </p:pic>
      <p:pic>
        <p:nvPicPr>
          <p:cNvPr id="7" name="Imagen 6">
            <a:extLst>
              <a:ext uri="{FF2B5EF4-FFF2-40B4-BE49-F238E27FC236}">
                <a16:creationId xmlns:a16="http://schemas.microsoft.com/office/drawing/2014/main" id="{9EFC30A9-4A77-4748-8ADA-D6321C32D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91" y="197425"/>
            <a:ext cx="852439" cy="413478"/>
          </a:xfrm>
          <a:prstGeom prst="rect">
            <a:avLst/>
          </a:prstGeom>
        </p:spPr>
      </p:pic>
      <p:sp>
        <p:nvSpPr>
          <p:cNvPr id="2" name="Título 1">
            <a:extLst>
              <a:ext uri="{FF2B5EF4-FFF2-40B4-BE49-F238E27FC236}">
                <a16:creationId xmlns:a16="http://schemas.microsoft.com/office/drawing/2014/main" id="{5AC6DF5B-F190-49A1-B4E7-C9FAB98B4832}"/>
              </a:ext>
            </a:extLst>
          </p:cNvPr>
          <p:cNvSpPr>
            <a:spLocks noGrp="1"/>
          </p:cNvSpPr>
          <p:nvPr>
            <p:ph type="title"/>
          </p:nvPr>
        </p:nvSpPr>
        <p:spPr>
          <a:xfrm>
            <a:off x="3913884" y="116688"/>
            <a:ext cx="8124318" cy="574952"/>
          </a:xfrm>
        </p:spPr>
        <p:txBody>
          <a:bodyPr>
            <a:normAutofit/>
          </a:bodyPr>
          <a:lstStyle/>
          <a:p>
            <a:pPr algn="ctr"/>
            <a:r>
              <a:rPr lang="en-GB" sz="1800">
                <a:solidFill>
                  <a:schemeClr val="bg1"/>
                </a:solidFill>
                <a:latin typeface="Calibri Light" panose="020F0302020204030204" pitchFamily="34" charset="0"/>
              </a:rPr>
              <a:t>A robust evaluation of a revised version of the MMF-TWI soil erosion model</a:t>
            </a:r>
            <a:endParaRPr lang="es-ES" sz="1800" dirty="0">
              <a:solidFill>
                <a:schemeClr val="bg1"/>
              </a:solidFill>
              <a:latin typeface="Calibri Light" panose="020F0302020204030204" pitchFamily="34" charset="0"/>
            </a:endParaRPr>
          </a:p>
        </p:txBody>
      </p:sp>
      <p:sp>
        <p:nvSpPr>
          <p:cNvPr id="17" name="CuadroTexto 16">
            <a:extLst>
              <a:ext uri="{FF2B5EF4-FFF2-40B4-BE49-F238E27FC236}">
                <a16:creationId xmlns:a16="http://schemas.microsoft.com/office/drawing/2014/main" id="{9CBE250C-46A2-4DC7-A9E9-CC2E87AF3E4A}"/>
              </a:ext>
            </a:extLst>
          </p:cNvPr>
          <p:cNvSpPr txBox="1"/>
          <p:nvPr/>
        </p:nvSpPr>
        <p:spPr>
          <a:xfrm>
            <a:off x="153796" y="1054933"/>
            <a:ext cx="6129437" cy="461665"/>
          </a:xfrm>
          <a:prstGeom prst="rect">
            <a:avLst/>
          </a:prstGeom>
          <a:noFill/>
        </p:spPr>
        <p:txBody>
          <a:bodyPr wrap="square" rtlCol="0">
            <a:spAutoFit/>
          </a:bodyPr>
          <a:lstStyle/>
          <a:p>
            <a:r>
              <a:rPr lang="en-GB" sz="2400" b="1">
                <a:solidFill>
                  <a:schemeClr val="bg2"/>
                </a:solidFill>
                <a:latin typeface="Calibri" panose="020F0502020204030204" pitchFamily="34" charset="0"/>
              </a:rPr>
              <a:t>Can the model simulate past soil loss rates?</a:t>
            </a:r>
          </a:p>
        </p:txBody>
      </p:sp>
      <p:sp>
        <p:nvSpPr>
          <p:cNvPr id="24" name="Rectángulo 23">
            <a:extLst>
              <a:ext uri="{FF2B5EF4-FFF2-40B4-BE49-F238E27FC236}">
                <a16:creationId xmlns:a16="http://schemas.microsoft.com/office/drawing/2014/main" id="{27B8362E-E1D8-4E42-8E02-19DAD5A3CA76}"/>
              </a:ext>
            </a:extLst>
          </p:cNvPr>
          <p:cNvSpPr/>
          <p:nvPr/>
        </p:nvSpPr>
        <p:spPr>
          <a:xfrm>
            <a:off x="153797" y="1459901"/>
            <a:ext cx="11884404" cy="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9" name="Marcador de contenido 8" descr="Texto&#10;&#10;Descripción generada automáticamente">
            <a:extLst>
              <a:ext uri="{FF2B5EF4-FFF2-40B4-BE49-F238E27FC236}">
                <a16:creationId xmlns:a16="http://schemas.microsoft.com/office/drawing/2014/main" id="{3D1CE869-4805-4466-8DB8-3908A9865E9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38716" y="-190867"/>
            <a:ext cx="1600263" cy="1131436"/>
          </a:xfrm>
        </p:spPr>
      </p:pic>
      <p:sp>
        <p:nvSpPr>
          <p:cNvPr id="11" name="TextBox 6">
            <a:extLst>
              <a:ext uri="{FF2B5EF4-FFF2-40B4-BE49-F238E27FC236}">
                <a16:creationId xmlns:a16="http://schemas.microsoft.com/office/drawing/2014/main" id="{D518EF14-02BD-826B-5519-B2B5A87BAF75}"/>
              </a:ext>
            </a:extLst>
          </p:cNvPr>
          <p:cNvSpPr txBox="1"/>
          <p:nvPr/>
        </p:nvSpPr>
        <p:spPr>
          <a:xfrm>
            <a:off x="321553" y="1630962"/>
            <a:ext cx="7044447" cy="1456809"/>
          </a:xfrm>
          <a:prstGeom prst="rect">
            <a:avLst/>
          </a:prstGeom>
          <a:noFill/>
        </p:spPr>
        <p:txBody>
          <a:bodyPr wrap="square" rtlCol="0">
            <a:spAutoFit/>
          </a:bodyPr>
          <a:lstStyle/>
          <a:p>
            <a:pPr>
              <a:spcBef>
                <a:spcPts val="1000"/>
              </a:spcBef>
              <a:buClr>
                <a:schemeClr val="accent1"/>
              </a:buClr>
              <a:buSzPct val="80000"/>
            </a:pPr>
            <a:r>
              <a:rPr lang="en-GB">
                <a:solidFill>
                  <a:schemeClr val="tx1">
                    <a:lumMod val="75000"/>
                    <a:lumOff val="25000"/>
                  </a:schemeClr>
                </a:solidFill>
                <a:latin typeface="Calibri" panose="020F0502020204030204" pitchFamily="34" charset="0"/>
                <a:cs typeface="Calibri" panose="020F0502020204030204" pitchFamily="34" charset="0"/>
              </a:rPr>
              <a:t>Comparison with spatially distributed estimations of past (30 - 250 years) soil loss rates:</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Fallout radionuclide (FRN) tracers </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Height of olive tree mounds</a:t>
            </a:r>
          </a:p>
        </p:txBody>
      </p:sp>
      <p:grpSp>
        <p:nvGrpSpPr>
          <p:cNvPr id="43" name="Grupo 42">
            <a:extLst>
              <a:ext uri="{FF2B5EF4-FFF2-40B4-BE49-F238E27FC236}">
                <a16:creationId xmlns:a16="http://schemas.microsoft.com/office/drawing/2014/main" id="{AF166034-4103-0566-5728-2A7849D25112}"/>
              </a:ext>
            </a:extLst>
          </p:cNvPr>
          <p:cNvGrpSpPr/>
          <p:nvPr/>
        </p:nvGrpSpPr>
        <p:grpSpPr>
          <a:xfrm>
            <a:off x="869188" y="3330375"/>
            <a:ext cx="3739810" cy="2275504"/>
            <a:chOff x="6825821" y="1567972"/>
            <a:chExt cx="3739810" cy="2275504"/>
          </a:xfrm>
        </p:grpSpPr>
        <p:pic>
          <p:nvPicPr>
            <p:cNvPr id="5" name="Gráfico 4" descr="Agricultura contorno">
              <a:extLst>
                <a:ext uri="{FF2B5EF4-FFF2-40B4-BE49-F238E27FC236}">
                  <a16:creationId xmlns:a16="http://schemas.microsoft.com/office/drawing/2014/main" id="{A2C22C9B-E3E9-6B4D-5546-6DA41BBC514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744098" y="2237013"/>
              <a:ext cx="1563511" cy="1563511"/>
            </a:xfrm>
            <a:prstGeom prst="rect">
              <a:avLst/>
            </a:prstGeom>
            <a:effectLst>
              <a:outerShdw blurRad="50800" dist="38100" dir="2700000" algn="tl" rotWithShape="0">
                <a:srgbClr val="000000">
                  <a:alpha val="43000"/>
                </a:srgbClr>
              </a:outerShdw>
            </a:effectLst>
          </p:spPr>
        </p:pic>
        <p:sp>
          <p:nvSpPr>
            <p:cNvPr id="34" name="Rectángulo 33">
              <a:extLst>
                <a:ext uri="{FF2B5EF4-FFF2-40B4-BE49-F238E27FC236}">
                  <a16:creationId xmlns:a16="http://schemas.microsoft.com/office/drawing/2014/main" id="{7D1B9F3F-FDF3-D07B-D9BC-AEB418CC46B2}"/>
                </a:ext>
              </a:extLst>
            </p:cNvPr>
            <p:cNvSpPr/>
            <p:nvPr/>
          </p:nvSpPr>
          <p:spPr>
            <a:xfrm>
              <a:off x="9271000" y="2285777"/>
              <a:ext cx="533400" cy="60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Mushroom Cloud Icon #73285 - Free Icons Library">
              <a:extLst>
                <a:ext uri="{FF2B5EF4-FFF2-40B4-BE49-F238E27FC236}">
                  <a16:creationId xmlns:a16="http://schemas.microsoft.com/office/drawing/2014/main" id="{998EA1EF-9D2E-398F-4966-F418937460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5821" y="1938476"/>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CAB264E3-1CEF-513E-DABA-4DFB47386F7E}"/>
                </a:ext>
              </a:extLst>
            </p:cNvPr>
            <p:cNvSpPr txBox="1"/>
            <p:nvPr/>
          </p:nvSpPr>
          <p:spPr>
            <a:xfrm>
              <a:off x="9244831" y="1824112"/>
              <a:ext cx="1320800" cy="461665"/>
            </a:xfrm>
            <a:prstGeom prst="rect">
              <a:avLst/>
            </a:prstGeom>
            <a:solidFill>
              <a:schemeClr val="bg1"/>
            </a:solidFill>
          </p:spPr>
          <p:txBody>
            <a:bodyPr wrap="square" rtlCol="0">
              <a:spAutoFit/>
            </a:bodyPr>
            <a:lstStyle/>
            <a:p>
              <a:pPr algn="ctr"/>
              <a:r>
                <a:rPr lang="en-GB" sz="2400" baseline="30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239+240</a:t>
              </a:r>
              <a:r>
                <a:rPr lang="en-GB" sz="2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Pu </a:t>
              </a:r>
              <a:endParaRPr lang="en-GB" sz="2400">
                <a:effectLst>
                  <a:outerShdw blurRad="38100" dist="38100" dir="2700000" algn="tl">
                    <a:srgbClr val="000000">
                      <a:alpha val="43137"/>
                    </a:srgbClr>
                  </a:outerShdw>
                </a:effectLst>
              </a:endParaRPr>
            </a:p>
          </p:txBody>
        </p:sp>
        <p:sp>
          <p:nvSpPr>
            <p:cNvPr id="31" name="Flecha: circular 30">
              <a:extLst>
                <a:ext uri="{FF2B5EF4-FFF2-40B4-BE49-F238E27FC236}">
                  <a16:creationId xmlns:a16="http://schemas.microsoft.com/office/drawing/2014/main" id="{8ED21EC5-274F-E986-C906-FB736E078156}"/>
                </a:ext>
              </a:extLst>
            </p:cNvPr>
            <p:cNvSpPr/>
            <p:nvPr/>
          </p:nvSpPr>
          <p:spPr>
            <a:xfrm>
              <a:off x="8046221" y="1567972"/>
              <a:ext cx="1185333" cy="991832"/>
            </a:xfrm>
            <a:prstGeom prst="circularArrow">
              <a:avLst>
                <a:gd name="adj1" fmla="val 5983"/>
                <a:gd name="adj2" fmla="val 1142319"/>
                <a:gd name="adj3" fmla="val 20400552"/>
                <a:gd name="adj4" fmla="val 10800000"/>
                <a:gd name="adj5" fmla="val 12500"/>
              </a:avLst>
            </a:prstGeom>
            <a:solidFill>
              <a:schemeClr val="tx1"/>
            </a:solidFill>
            <a:ln w="6350">
              <a:solidFill>
                <a:schemeClr val="tx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3" name="Gráfico 32" descr="Átomo con relleno sólido">
              <a:extLst>
                <a:ext uri="{FF2B5EF4-FFF2-40B4-BE49-F238E27FC236}">
                  <a16:creationId xmlns:a16="http://schemas.microsoft.com/office/drawing/2014/main" id="{688C9B63-8902-6029-59DA-1C7BEC841C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20007" y="2063888"/>
              <a:ext cx="650597" cy="650597"/>
            </a:xfrm>
            <a:prstGeom prst="rect">
              <a:avLst/>
            </a:prstGeom>
            <a:effectLst>
              <a:outerShdw blurRad="50800" dist="38100" dir="2700000" algn="tl" rotWithShape="0">
                <a:srgbClr val="000000">
                  <a:alpha val="43000"/>
                </a:srgbClr>
              </a:outerShdw>
            </a:effectLst>
          </p:spPr>
        </p:pic>
      </p:grpSp>
      <p:pic>
        <p:nvPicPr>
          <p:cNvPr id="38" name="Imagen 37">
            <a:extLst>
              <a:ext uri="{FF2B5EF4-FFF2-40B4-BE49-F238E27FC236}">
                <a16:creationId xmlns:a16="http://schemas.microsoft.com/office/drawing/2014/main" id="{843F92A1-07D4-1E99-74A3-10CAA2CD6984}"/>
              </a:ext>
            </a:extLst>
          </p:cNvPr>
          <p:cNvPicPr>
            <a:picLocks noChangeAspect="1"/>
          </p:cNvPicPr>
          <p:nvPr/>
        </p:nvPicPr>
        <p:blipFill>
          <a:blip r:embed="rId11"/>
          <a:stretch>
            <a:fillRect/>
          </a:stretch>
        </p:blipFill>
        <p:spPr>
          <a:xfrm>
            <a:off x="5666327" y="3393640"/>
            <a:ext cx="3008319" cy="3347672"/>
          </a:xfrm>
          <a:prstGeom prst="rect">
            <a:avLst/>
          </a:prstGeom>
          <a:effectLst>
            <a:outerShdw blurRad="50800" dist="38100" dir="2700000" algn="tl" rotWithShape="0">
              <a:prstClr val="black">
                <a:alpha val="40000"/>
              </a:prstClr>
            </a:outerShdw>
          </a:effectLst>
        </p:spPr>
      </p:pic>
      <p:pic>
        <p:nvPicPr>
          <p:cNvPr id="42" name="Imagen 41">
            <a:extLst>
              <a:ext uri="{FF2B5EF4-FFF2-40B4-BE49-F238E27FC236}">
                <a16:creationId xmlns:a16="http://schemas.microsoft.com/office/drawing/2014/main" id="{AF050093-684B-D11B-1A53-B9EA85C44D8A}"/>
              </a:ext>
            </a:extLst>
          </p:cNvPr>
          <p:cNvPicPr>
            <a:picLocks noChangeAspect="1"/>
          </p:cNvPicPr>
          <p:nvPr/>
        </p:nvPicPr>
        <p:blipFill>
          <a:blip r:embed="rId12"/>
          <a:stretch>
            <a:fillRect/>
          </a:stretch>
        </p:blipFill>
        <p:spPr>
          <a:xfrm>
            <a:off x="8944049" y="3480498"/>
            <a:ext cx="3045303" cy="3253614"/>
          </a:xfrm>
          <a:prstGeom prst="rect">
            <a:avLst/>
          </a:prstGeom>
          <a:effectLst>
            <a:outerShdw blurRad="50800" dist="38100" dir="2700000" algn="tl" rotWithShape="0">
              <a:prstClr val="black">
                <a:alpha val="40000"/>
              </a:prstClr>
            </a:outerShdw>
          </a:effectLst>
        </p:spPr>
      </p:pic>
      <p:sp>
        <p:nvSpPr>
          <p:cNvPr id="44" name="Rectángulo 43">
            <a:extLst>
              <a:ext uri="{FF2B5EF4-FFF2-40B4-BE49-F238E27FC236}">
                <a16:creationId xmlns:a16="http://schemas.microsoft.com/office/drawing/2014/main" id="{205DD9C6-9528-68B1-C81E-A98925F098A6}"/>
              </a:ext>
            </a:extLst>
          </p:cNvPr>
          <p:cNvSpPr/>
          <p:nvPr/>
        </p:nvSpPr>
        <p:spPr>
          <a:xfrm>
            <a:off x="8944049" y="5702300"/>
            <a:ext cx="3008319" cy="55879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adroTexto 52">
            <a:extLst>
              <a:ext uri="{FF2B5EF4-FFF2-40B4-BE49-F238E27FC236}">
                <a16:creationId xmlns:a16="http://schemas.microsoft.com/office/drawing/2014/main" id="{D55F2FA4-9585-9DC6-0315-0F9F7CFA3D37}"/>
              </a:ext>
            </a:extLst>
          </p:cNvPr>
          <p:cNvSpPr txBox="1"/>
          <p:nvPr/>
        </p:nvSpPr>
        <p:spPr>
          <a:xfrm>
            <a:off x="619125" y="5749135"/>
            <a:ext cx="3731851" cy="923330"/>
          </a:xfrm>
          <a:prstGeom prst="rect">
            <a:avLst/>
          </a:prstGeom>
          <a:noFill/>
        </p:spPr>
        <p:txBody>
          <a:bodyPr wrap="square" rtlCol="0">
            <a:spAutoFit/>
          </a:bodyPr>
          <a:lstStyle>
            <a:defPPr>
              <a:defRPr lang="es-ES"/>
            </a:defPPr>
            <a:lvl1pPr marL="342900" indent="-342900">
              <a:spcBef>
                <a:spcPts val="1000"/>
              </a:spcBef>
              <a:buClr>
                <a:schemeClr val="accent1"/>
              </a:buClr>
              <a:buSzPct val="80000"/>
              <a:buFont typeface="Wingdings 3" charset="2"/>
              <a:buChar char=""/>
              <a:defRPr>
                <a:solidFill>
                  <a:schemeClr val="tx1">
                    <a:lumMod val="75000"/>
                    <a:lumOff val="25000"/>
                  </a:schemeClr>
                </a:solidFill>
                <a:latin typeface="Calibri" panose="020F0502020204030204" pitchFamily="34" charset="0"/>
                <a:cs typeface="Calibri" panose="020F0502020204030204" pitchFamily="34" charset="0"/>
              </a:defRPr>
            </a:lvl1pPr>
            <a:lvl2pPr marL="800100" lvl="1" indent="-342900">
              <a:spcBef>
                <a:spcPts val="1000"/>
              </a:spcBef>
              <a:buClr>
                <a:schemeClr val="accent1"/>
              </a:buClr>
              <a:buSzPct val="80000"/>
              <a:buFont typeface="Wingdings 3" charset="2"/>
              <a:buChar char=""/>
              <a:defRPr>
                <a:solidFill>
                  <a:schemeClr val="tx1">
                    <a:lumMod val="75000"/>
                    <a:lumOff val="25000"/>
                  </a:schemeClr>
                </a:solidFill>
                <a:latin typeface="Calibri" panose="020F0502020204030204" pitchFamily="34" charset="0"/>
                <a:cs typeface="Calibri" panose="020F0502020204030204" pitchFamily="34" charset="0"/>
              </a:defRPr>
            </a:lvl2pPr>
          </a:lstStyle>
          <a:p>
            <a:pPr marL="0" indent="0">
              <a:buNone/>
            </a:pPr>
            <a:r>
              <a:rPr lang="en-GB"/>
              <a:t>EGU22-4173: Quantifying the impact of soil erosion on soil security by using alternative fallout radionuclides</a:t>
            </a:r>
          </a:p>
        </p:txBody>
      </p:sp>
      <p:sp>
        <p:nvSpPr>
          <p:cNvPr id="22" name="TextBox 21">
            <a:extLst>
              <a:ext uri="{FF2B5EF4-FFF2-40B4-BE49-F238E27FC236}">
                <a16:creationId xmlns:a16="http://schemas.microsoft.com/office/drawing/2014/main" id="{F5B6CFCC-94BB-08DC-47C2-B364771CCE54}"/>
              </a:ext>
            </a:extLst>
          </p:cNvPr>
          <p:cNvSpPr txBox="1"/>
          <p:nvPr/>
        </p:nvSpPr>
        <p:spPr>
          <a:xfrm>
            <a:off x="8944049" y="2901202"/>
            <a:ext cx="2764547" cy="369332"/>
          </a:xfrm>
          <a:prstGeom prst="rect">
            <a:avLst/>
          </a:prstGeom>
          <a:noFill/>
        </p:spPr>
        <p:txBody>
          <a:bodyPr wrap="square">
            <a:spAutoFit/>
          </a:bodyPr>
          <a:lstStyle/>
          <a:p>
            <a:r>
              <a:rPr lang="en-GB">
                <a:solidFill>
                  <a:schemeClr val="tx1">
                    <a:lumMod val="75000"/>
                    <a:lumOff val="25000"/>
                  </a:schemeClr>
                </a:solidFill>
                <a:latin typeface="Calibri" panose="020F0502020204030204" pitchFamily="34" charset="0"/>
                <a:cs typeface="Calibri" panose="020F0502020204030204" pitchFamily="34" charset="0"/>
              </a:rPr>
              <a:t>Vanwalleghem et al. (2010)</a:t>
            </a:r>
            <a:endParaRPr lang="en-GB"/>
          </a:p>
        </p:txBody>
      </p:sp>
    </p:spTree>
    <p:extLst>
      <p:ext uri="{BB962C8B-B14F-4D97-AF65-F5344CB8AC3E}">
        <p14:creationId xmlns:p14="http://schemas.microsoft.com/office/powerpoint/2010/main" val="26452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47E9983-0F13-45CD-B113-172460D7DD2A}"/>
              </a:ext>
            </a:extLst>
          </p:cNvPr>
          <p:cNvSpPr/>
          <p:nvPr/>
        </p:nvSpPr>
        <p:spPr>
          <a:xfrm>
            <a:off x="0" y="0"/>
            <a:ext cx="12192000" cy="86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6" name="Imagen 5">
            <a:extLst>
              <a:ext uri="{FF2B5EF4-FFF2-40B4-BE49-F238E27FC236}">
                <a16:creationId xmlns:a16="http://schemas.microsoft.com/office/drawing/2014/main" id="{57553A22-FFE7-4EBE-B24E-97342E37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382" y="198650"/>
            <a:ext cx="1570486" cy="412253"/>
          </a:xfrm>
          <a:prstGeom prst="rect">
            <a:avLst/>
          </a:prstGeom>
        </p:spPr>
      </p:pic>
      <p:pic>
        <p:nvPicPr>
          <p:cNvPr id="7" name="Imagen 6">
            <a:extLst>
              <a:ext uri="{FF2B5EF4-FFF2-40B4-BE49-F238E27FC236}">
                <a16:creationId xmlns:a16="http://schemas.microsoft.com/office/drawing/2014/main" id="{9EFC30A9-4A77-4748-8ADA-D6321C32D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91" y="197425"/>
            <a:ext cx="852439" cy="413478"/>
          </a:xfrm>
          <a:prstGeom prst="rect">
            <a:avLst/>
          </a:prstGeom>
        </p:spPr>
      </p:pic>
      <p:sp>
        <p:nvSpPr>
          <p:cNvPr id="2" name="Título 1">
            <a:extLst>
              <a:ext uri="{FF2B5EF4-FFF2-40B4-BE49-F238E27FC236}">
                <a16:creationId xmlns:a16="http://schemas.microsoft.com/office/drawing/2014/main" id="{5AC6DF5B-F190-49A1-B4E7-C9FAB98B4832}"/>
              </a:ext>
            </a:extLst>
          </p:cNvPr>
          <p:cNvSpPr>
            <a:spLocks noGrp="1"/>
          </p:cNvSpPr>
          <p:nvPr>
            <p:ph type="title"/>
          </p:nvPr>
        </p:nvSpPr>
        <p:spPr>
          <a:xfrm>
            <a:off x="3913884" y="116688"/>
            <a:ext cx="8124318" cy="574952"/>
          </a:xfrm>
        </p:spPr>
        <p:txBody>
          <a:bodyPr>
            <a:normAutofit/>
          </a:bodyPr>
          <a:lstStyle/>
          <a:p>
            <a:pPr algn="ctr"/>
            <a:r>
              <a:rPr lang="en-GB" sz="1800">
                <a:solidFill>
                  <a:schemeClr val="bg1"/>
                </a:solidFill>
                <a:latin typeface="Calibri Light" panose="020F0302020204030204" pitchFamily="34" charset="0"/>
              </a:rPr>
              <a:t>A robust evaluation of a revised version of the MMF-TWI soil erosion model</a:t>
            </a:r>
            <a:endParaRPr lang="es-ES" sz="1800" dirty="0">
              <a:solidFill>
                <a:schemeClr val="bg1"/>
              </a:solidFill>
              <a:latin typeface="Calibri Light" panose="020F0302020204030204" pitchFamily="34" charset="0"/>
            </a:endParaRPr>
          </a:p>
        </p:txBody>
      </p:sp>
      <p:sp>
        <p:nvSpPr>
          <p:cNvPr id="17" name="CuadroTexto 16">
            <a:extLst>
              <a:ext uri="{FF2B5EF4-FFF2-40B4-BE49-F238E27FC236}">
                <a16:creationId xmlns:a16="http://schemas.microsoft.com/office/drawing/2014/main" id="{9CBE250C-46A2-4DC7-A9E9-CC2E87AF3E4A}"/>
              </a:ext>
            </a:extLst>
          </p:cNvPr>
          <p:cNvSpPr txBox="1"/>
          <p:nvPr/>
        </p:nvSpPr>
        <p:spPr>
          <a:xfrm>
            <a:off x="153796" y="1054933"/>
            <a:ext cx="11755175" cy="461665"/>
          </a:xfrm>
          <a:prstGeom prst="rect">
            <a:avLst/>
          </a:prstGeom>
          <a:noFill/>
        </p:spPr>
        <p:txBody>
          <a:bodyPr wrap="square" rtlCol="0">
            <a:spAutoFit/>
          </a:bodyPr>
          <a:lstStyle/>
          <a:p>
            <a:r>
              <a:rPr lang="en-GB" sz="2400">
                <a:solidFill>
                  <a:schemeClr val="tx1">
                    <a:lumMod val="75000"/>
                    <a:lumOff val="25000"/>
                  </a:schemeClr>
                </a:solidFill>
                <a:latin typeface="Calibri" panose="020F0502020204030204" pitchFamily="34" charset="0"/>
                <a:cs typeface="Calibri" panose="020F0502020204030204" pitchFamily="34" charset="0"/>
              </a:rPr>
              <a:t>Estimations of past soil loss rates from measurements of the height of olive tree mounds </a:t>
            </a:r>
            <a:endParaRPr lang="es-ES" sz="2400" b="1" dirty="0">
              <a:solidFill>
                <a:schemeClr val="bg2"/>
              </a:solidFill>
              <a:latin typeface="Calibri" panose="020F0502020204030204" pitchFamily="34" charset="0"/>
            </a:endParaRPr>
          </a:p>
        </p:txBody>
      </p:sp>
      <p:pic>
        <p:nvPicPr>
          <p:cNvPr id="9" name="Marcador de contenido 8" descr="Texto&#10;&#10;Descripción generada automáticamente">
            <a:extLst>
              <a:ext uri="{FF2B5EF4-FFF2-40B4-BE49-F238E27FC236}">
                <a16:creationId xmlns:a16="http://schemas.microsoft.com/office/drawing/2014/main" id="{3D1CE869-4805-4466-8DB8-3908A9865E9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38716" y="-190867"/>
            <a:ext cx="1600263" cy="1131436"/>
          </a:xfrm>
        </p:spPr>
      </p:pic>
      <p:sp>
        <p:nvSpPr>
          <p:cNvPr id="24" name="Rectángulo 23">
            <a:extLst>
              <a:ext uri="{FF2B5EF4-FFF2-40B4-BE49-F238E27FC236}">
                <a16:creationId xmlns:a16="http://schemas.microsoft.com/office/drawing/2014/main" id="{27B8362E-E1D8-4E42-8E02-19DAD5A3CA76}"/>
              </a:ext>
            </a:extLst>
          </p:cNvPr>
          <p:cNvSpPr/>
          <p:nvPr/>
        </p:nvSpPr>
        <p:spPr>
          <a:xfrm>
            <a:off x="153797" y="1459901"/>
            <a:ext cx="11884404" cy="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5" name="Picture 4" descr="A picture containing tree, outdoor, ground, dirt&#10;&#10;Description automatically generated">
            <a:extLst>
              <a:ext uri="{FF2B5EF4-FFF2-40B4-BE49-F238E27FC236}">
                <a16:creationId xmlns:a16="http://schemas.microsoft.com/office/drawing/2014/main" id="{CDCD683B-1D94-176F-A99B-B610DBFEB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81" y="2508068"/>
            <a:ext cx="9386588" cy="4026111"/>
          </a:xfrm>
          <a:prstGeom prst="rect">
            <a:avLst/>
          </a:prstGeom>
        </p:spPr>
      </p:pic>
      <p:sp>
        <p:nvSpPr>
          <p:cNvPr id="22" name="Freeform: Shape 21">
            <a:extLst>
              <a:ext uri="{FF2B5EF4-FFF2-40B4-BE49-F238E27FC236}">
                <a16:creationId xmlns:a16="http://schemas.microsoft.com/office/drawing/2014/main" id="{F2411F75-00E2-58DE-369C-129284F66BF4}"/>
              </a:ext>
            </a:extLst>
          </p:cNvPr>
          <p:cNvSpPr/>
          <p:nvPr/>
        </p:nvSpPr>
        <p:spPr>
          <a:xfrm>
            <a:off x="896587" y="4525134"/>
            <a:ext cx="6569019" cy="854718"/>
          </a:xfrm>
          <a:custGeom>
            <a:avLst/>
            <a:gdLst>
              <a:gd name="connsiteX0" fmla="*/ 34724 w 8495818"/>
              <a:gd name="connsiteY0" fmla="*/ 659757 h 1076445"/>
              <a:gd name="connsiteX1" fmla="*/ 1666755 w 8495818"/>
              <a:gd name="connsiteY1" fmla="*/ 1076445 h 1076445"/>
              <a:gd name="connsiteX2" fmla="*/ 8403221 w 8495818"/>
              <a:gd name="connsiteY2" fmla="*/ 150471 h 1076445"/>
              <a:gd name="connsiteX3" fmla="*/ 8495818 w 8495818"/>
              <a:gd name="connsiteY3" fmla="*/ 0 h 1076445"/>
              <a:gd name="connsiteX4" fmla="*/ 0 w 8495818"/>
              <a:gd name="connsiteY4" fmla="*/ 706056 h 107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5818" h="1076445">
                <a:moveTo>
                  <a:pt x="34724" y="659757"/>
                </a:moveTo>
                <a:lnTo>
                  <a:pt x="1666755" y="1076445"/>
                </a:lnTo>
                <a:lnTo>
                  <a:pt x="8403221" y="150471"/>
                </a:lnTo>
                <a:lnTo>
                  <a:pt x="8495818" y="0"/>
                </a:lnTo>
                <a:lnTo>
                  <a:pt x="0" y="706056"/>
                </a:lnTo>
              </a:path>
            </a:pathLst>
          </a:cu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15A5EA7A-4900-62A9-7A06-0390D0FE8A3C}"/>
              </a:ext>
            </a:extLst>
          </p:cNvPr>
          <p:cNvCxnSpPr>
            <a:cxnSpLocks/>
          </p:cNvCxnSpPr>
          <p:nvPr/>
        </p:nvCxnSpPr>
        <p:spPr>
          <a:xfrm flipH="1">
            <a:off x="1053896" y="4525134"/>
            <a:ext cx="6411710" cy="54763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EBBE192-000C-AC80-0BB6-7B20AE94AB4E}"/>
              </a:ext>
            </a:extLst>
          </p:cNvPr>
          <p:cNvCxnSpPr>
            <a:cxnSpLocks/>
          </p:cNvCxnSpPr>
          <p:nvPr/>
        </p:nvCxnSpPr>
        <p:spPr>
          <a:xfrm>
            <a:off x="5998614" y="4677415"/>
            <a:ext cx="0" cy="189763"/>
          </a:xfrm>
          <a:prstGeom prst="straightConnector1">
            <a:avLst/>
          </a:prstGeom>
          <a:ln w="28575">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037772A-8619-F0E7-457E-E473455D00F3}"/>
              </a:ext>
            </a:extLst>
          </p:cNvPr>
          <p:cNvSpPr txBox="1"/>
          <p:nvPr/>
        </p:nvSpPr>
        <p:spPr>
          <a:xfrm rot="21356313">
            <a:off x="2567743" y="4487761"/>
            <a:ext cx="2354448" cy="381833"/>
          </a:xfrm>
          <a:prstGeom prst="rect">
            <a:avLst/>
          </a:prstGeom>
          <a:noFill/>
        </p:spPr>
        <p:txBody>
          <a:bodyPr wrap="square" rtlCol="0">
            <a:spAutoFit/>
          </a:bodyPr>
          <a:lstStyle/>
          <a:p>
            <a:r>
              <a:rPr lang="es-ES" b="1">
                <a:solidFill>
                  <a:schemeClr val="bg1"/>
                </a:solidFill>
                <a:effectLst>
                  <a:outerShdw blurRad="38100" dist="38100" dir="2700000" algn="tl">
                    <a:srgbClr val="000000">
                      <a:alpha val="43137"/>
                    </a:srgbClr>
                  </a:outerShdw>
                </a:effectLst>
              </a:rPr>
              <a:t>Original soil surface</a:t>
            </a:r>
            <a:endParaRPr lang="en-GB" b="1">
              <a:solidFill>
                <a:schemeClr val="bg1"/>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A449546E-2BC1-5749-6F61-3186839CA6A8}"/>
              </a:ext>
            </a:extLst>
          </p:cNvPr>
          <p:cNvSpPr txBox="1"/>
          <p:nvPr/>
        </p:nvSpPr>
        <p:spPr>
          <a:xfrm>
            <a:off x="6007003" y="4619851"/>
            <a:ext cx="1816708" cy="369332"/>
          </a:xfrm>
          <a:prstGeom prst="rect">
            <a:avLst/>
          </a:prstGeom>
          <a:noFill/>
        </p:spPr>
        <p:txBody>
          <a:bodyPr wrap="square" rtlCol="0">
            <a:spAutoFit/>
          </a:bodyPr>
          <a:lstStyle/>
          <a:p>
            <a:r>
              <a:rPr lang="es-ES" b="1">
                <a:solidFill>
                  <a:srgbClr val="FFFF00"/>
                </a:solidFill>
                <a:effectLst>
                  <a:outerShdw blurRad="38100" dist="38100" dir="2700000" algn="tl">
                    <a:srgbClr val="000000">
                      <a:alpha val="43137"/>
                    </a:srgbClr>
                  </a:outerShdw>
                </a:effectLst>
              </a:rPr>
              <a:t>Soil loss depth</a:t>
            </a:r>
            <a:endParaRPr lang="en-GB" b="1">
              <a:solidFill>
                <a:srgbClr val="FFFF00"/>
              </a:solidFill>
              <a:effectLst>
                <a:outerShdw blurRad="38100" dist="38100" dir="2700000" algn="tl">
                  <a:srgbClr val="000000">
                    <a:alpha val="43137"/>
                  </a:srgbClr>
                </a:outerShdw>
              </a:effectLst>
            </a:endParaRPr>
          </a:p>
        </p:txBody>
      </p:sp>
      <p:pic>
        <p:nvPicPr>
          <p:cNvPr id="18" name="Imagen 4">
            <a:extLst>
              <a:ext uri="{FF2B5EF4-FFF2-40B4-BE49-F238E27FC236}">
                <a16:creationId xmlns:a16="http://schemas.microsoft.com/office/drawing/2014/main" id="{0C31CBC0-8C65-8831-EF47-3F20A083E0CA}"/>
              </a:ext>
            </a:extLst>
          </p:cNvPr>
          <p:cNvPicPr>
            <a:picLocks noChangeAspect="1"/>
          </p:cNvPicPr>
          <p:nvPr/>
        </p:nvPicPr>
        <p:blipFill>
          <a:blip r:embed="rId7"/>
          <a:stretch>
            <a:fillRect/>
          </a:stretch>
        </p:blipFill>
        <p:spPr>
          <a:xfrm>
            <a:off x="7766827" y="1566629"/>
            <a:ext cx="4425173" cy="3082551"/>
          </a:xfrm>
          <a:prstGeom prst="rect">
            <a:avLst/>
          </a:prstGeom>
        </p:spPr>
      </p:pic>
      <p:sp>
        <p:nvSpPr>
          <p:cNvPr id="19" name="Elipse 6">
            <a:extLst>
              <a:ext uri="{FF2B5EF4-FFF2-40B4-BE49-F238E27FC236}">
                <a16:creationId xmlns:a16="http://schemas.microsoft.com/office/drawing/2014/main" id="{35227566-84AD-1017-0940-BDD133D5A23C}"/>
              </a:ext>
            </a:extLst>
          </p:cNvPr>
          <p:cNvSpPr>
            <a:spLocks noChangeAspect="1"/>
          </p:cNvSpPr>
          <p:nvPr/>
        </p:nvSpPr>
        <p:spPr>
          <a:xfrm>
            <a:off x="9466339" y="2880563"/>
            <a:ext cx="97088" cy="970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ipse 7">
            <a:extLst>
              <a:ext uri="{FF2B5EF4-FFF2-40B4-BE49-F238E27FC236}">
                <a16:creationId xmlns:a16="http://schemas.microsoft.com/office/drawing/2014/main" id="{2CB1AE38-87FF-4D2D-1BE0-9146C8CCA1A5}"/>
              </a:ext>
            </a:extLst>
          </p:cNvPr>
          <p:cNvSpPr>
            <a:spLocks noChangeAspect="1"/>
          </p:cNvSpPr>
          <p:nvPr/>
        </p:nvSpPr>
        <p:spPr>
          <a:xfrm>
            <a:off x="9381573" y="2914020"/>
            <a:ext cx="64725" cy="64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Elipse 9">
            <a:extLst>
              <a:ext uri="{FF2B5EF4-FFF2-40B4-BE49-F238E27FC236}">
                <a16:creationId xmlns:a16="http://schemas.microsoft.com/office/drawing/2014/main" id="{FCE8E882-CFC6-4BA9-AB9D-3C0E05DFC5F1}"/>
              </a:ext>
            </a:extLst>
          </p:cNvPr>
          <p:cNvSpPr>
            <a:spLocks noChangeAspect="1"/>
          </p:cNvSpPr>
          <p:nvPr/>
        </p:nvSpPr>
        <p:spPr>
          <a:xfrm>
            <a:off x="9576188" y="2917916"/>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ipse 10">
            <a:extLst>
              <a:ext uri="{FF2B5EF4-FFF2-40B4-BE49-F238E27FC236}">
                <a16:creationId xmlns:a16="http://schemas.microsoft.com/office/drawing/2014/main" id="{DA7617D6-1089-9DFA-F7BA-794DFDE6CDFE}"/>
              </a:ext>
            </a:extLst>
          </p:cNvPr>
          <p:cNvSpPr>
            <a:spLocks noChangeAspect="1"/>
          </p:cNvSpPr>
          <p:nvPr/>
        </p:nvSpPr>
        <p:spPr>
          <a:xfrm>
            <a:off x="9302533" y="2906753"/>
            <a:ext cx="64725" cy="64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ipse 45">
            <a:extLst>
              <a:ext uri="{FF2B5EF4-FFF2-40B4-BE49-F238E27FC236}">
                <a16:creationId xmlns:a16="http://schemas.microsoft.com/office/drawing/2014/main" id="{D3305BF2-D4F8-14E8-9126-F6BC5D376995}"/>
              </a:ext>
            </a:extLst>
          </p:cNvPr>
          <p:cNvSpPr>
            <a:spLocks noChangeAspect="1"/>
          </p:cNvSpPr>
          <p:nvPr/>
        </p:nvSpPr>
        <p:spPr>
          <a:xfrm>
            <a:off x="9659171" y="1971699"/>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ipse 46">
            <a:extLst>
              <a:ext uri="{FF2B5EF4-FFF2-40B4-BE49-F238E27FC236}">
                <a16:creationId xmlns:a16="http://schemas.microsoft.com/office/drawing/2014/main" id="{BE179BEF-2B7E-0C3D-0958-5DF73ADD3648}"/>
              </a:ext>
            </a:extLst>
          </p:cNvPr>
          <p:cNvSpPr>
            <a:spLocks noChangeAspect="1"/>
          </p:cNvSpPr>
          <p:nvPr/>
        </p:nvSpPr>
        <p:spPr>
          <a:xfrm>
            <a:off x="10082928" y="1961427"/>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ipse 48">
            <a:extLst>
              <a:ext uri="{FF2B5EF4-FFF2-40B4-BE49-F238E27FC236}">
                <a16:creationId xmlns:a16="http://schemas.microsoft.com/office/drawing/2014/main" id="{6ADF93E7-5D16-1CE7-1742-9CCEF7DB72F6}"/>
              </a:ext>
            </a:extLst>
          </p:cNvPr>
          <p:cNvSpPr>
            <a:spLocks noChangeAspect="1"/>
          </p:cNvSpPr>
          <p:nvPr/>
        </p:nvSpPr>
        <p:spPr>
          <a:xfrm>
            <a:off x="9654991" y="2429459"/>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ipse 50">
            <a:extLst>
              <a:ext uri="{FF2B5EF4-FFF2-40B4-BE49-F238E27FC236}">
                <a16:creationId xmlns:a16="http://schemas.microsoft.com/office/drawing/2014/main" id="{B792A461-077C-B05B-52AC-0AD464F55422}"/>
              </a:ext>
            </a:extLst>
          </p:cNvPr>
          <p:cNvSpPr>
            <a:spLocks noChangeAspect="1"/>
          </p:cNvSpPr>
          <p:nvPr/>
        </p:nvSpPr>
        <p:spPr>
          <a:xfrm>
            <a:off x="9896237" y="2436314"/>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51">
            <a:extLst>
              <a:ext uri="{FF2B5EF4-FFF2-40B4-BE49-F238E27FC236}">
                <a16:creationId xmlns:a16="http://schemas.microsoft.com/office/drawing/2014/main" id="{20873631-CF8C-8F48-8721-EFCD6B89DAEB}"/>
              </a:ext>
            </a:extLst>
          </p:cNvPr>
          <p:cNvSpPr>
            <a:spLocks noChangeAspect="1"/>
          </p:cNvSpPr>
          <p:nvPr/>
        </p:nvSpPr>
        <p:spPr>
          <a:xfrm>
            <a:off x="10108680" y="2435770"/>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lipse 52">
            <a:extLst>
              <a:ext uri="{FF2B5EF4-FFF2-40B4-BE49-F238E27FC236}">
                <a16:creationId xmlns:a16="http://schemas.microsoft.com/office/drawing/2014/main" id="{ECFFA1DB-DF98-D60F-5A9B-56CBBE29762D}"/>
              </a:ext>
            </a:extLst>
          </p:cNvPr>
          <p:cNvSpPr>
            <a:spLocks noChangeAspect="1"/>
          </p:cNvSpPr>
          <p:nvPr/>
        </p:nvSpPr>
        <p:spPr>
          <a:xfrm>
            <a:off x="10358440" y="2426081"/>
            <a:ext cx="97088" cy="970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ipse 53">
            <a:extLst>
              <a:ext uri="{FF2B5EF4-FFF2-40B4-BE49-F238E27FC236}">
                <a16:creationId xmlns:a16="http://schemas.microsoft.com/office/drawing/2014/main" id="{B9EC8C5B-B276-1ED4-4161-F2DC47194ED4}"/>
              </a:ext>
            </a:extLst>
          </p:cNvPr>
          <p:cNvSpPr>
            <a:spLocks noChangeAspect="1"/>
          </p:cNvSpPr>
          <p:nvPr/>
        </p:nvSpPr>
        <p:spPr>
          <a:xfrm>
            <a:off x="9139530" y="2417990"/>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ipse 54">
            <a:extLst>
              <a:ext uri="{FF2B5EF4-FFF2-40B4-BE49-F238E27FC236}">
                <a16:creationId xmlns:a16="http://schemas.microsoft.com/office/drawing/2014/main" id="{18427BC5-7140-51E0-C818-7608DB7F857F}"/>
              </a:ext>
            </a:extLst>
          </p:cNvPr>
          <p:cNvSpPr>
            <a:spLocks noChangeAspect="1"/>
          </p:cNvSpPr>
          <p:nvPr/>
        </p:nvSpPr>
        <p:spPr>
          <a:xfrm>
            <a:off x="9145836" y="2914881"/>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ipse 55">
            <a:extLst>
              <a:ext uri="{FF2B5EF4-FFF2-40B4-BE49-F238E27FC236}">
                <a16:creationId xmlns:a16="http://schemas.microsoft.com/office/drawing/2014/main" id="{9C7C4255-37AF-1B01-8AD8-01C5BA0A45F1}"/>
              </a:ext>
            </a:extLst>
          </p:cNvPr>
          <p:cNvSpPr>
            <a:spLocks noChangeAspect="1"/>
          </p:cNvSpPr>
          <p:nvPr/>
        </p:nvSpPr>
        <p:spPr>
          <a:xfrm>
            <a:off x="9674150" y="2912926"/>
            <a:ext cx="64725" cy="64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lipse 56">
            <a:extLst>
              <a:ext uri="{FF2B5EF4-FFF2-40B4-BE49-F238E27FC236}">
                <a16:creationId xmlns:a16="http://schemas.microsoft.com/office/drawing/2014/main" id="{F2CD04ED-3AA1-6D46-0BC0-F18F217D6365}"/>
              </a:ext>
            </a:extLst>
          </p:cNvPr>
          <p:cNvSpPr>
            <a:spLocks noChangeAspect="1"/>
          </p:cNvSpPr>
          <p:nvPr/>
        </p:nvSpPr>
        <p:spPr>
          <a:xfrm>
            <a:off x="10124861" y="2928260"/>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ipse 57">
            <a:extLst>
              <a:ext uri="{FF2B5EF4-FFF2-40B4-BE49-F238E27FC236}">
                <a16:creationId xmlns:a16="http://schemas.microsoft.com/office/drawing/2014/main" id="{0731746E-8267-3E1B-DDDD-24CA3A44725E}"/>
              </a:ext>
            </a:extLst>
          </p:cNvPr>
          <p:cNvSpPr>
            <a:spLocks noChangeAspect="1"/>
          </p:cNvSpPr>
          <p:nvPr/>
        </p:nvSpPr>
        <p:spPr>
          <a:xfrm>
            <a:off x="10606178" y="2909103"/>
            <a:ext cx="97088" cy="970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ipse 58">
            <a:extLst>
              <a:ext uri="{FF2B5EF4-FFF2-40B4-BE49-F238E27FC236}">
                <a16:creationId xmlns:a16="http://schemas.microsoft.com/office/drawing/2014/main" id="{8E874B1D-A4EC-C36B-4B0E-AC75A45004B2}"/>
              </a:ext>
            </a:extLst>
          </p:cNvPr>
          <p:cNvSpPr>
            <a:spLocks noChangeAspect="1"/>
          </p:cNvSpPr>
          <p:nvPr/>
        </p:nvSpPr>
        <p:spPr>
          <a:xfrm>
            <a:off x="11111324" y="2928385"/>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ipse 59">
            <a:extLst>
              <a:ext uri="{FF2B5EF4-FFF2-40B4-BE49-F238E27FC236}">
                <a16:creationId xmlns:a16="http://schemas.microsoft.com/office/drawing/2014/main" id="{37F79ED4-610E-2D2B-75C2-E80D9773D876}"/>
              </a:ext>
            </a:extLst>
          </p:cNvPr>
          <p:cNvSpPr>
            <a:spLocks noChangeAspect="1"/>
          </p:cNvSpPr>
          <p:nvPr/>
        </p:nvSpPr>
        <p:spPr>
          <a:xfrm>
            <a:off x="11614966" y="2938523"/>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lipse 60">
            <a:extLst>
              <a:ext uri="{FF2B5EF4-FFF2-40B4-BE49-F238E27FC236}">
                <a16:creationId xmlns:a16="http://schemas.microsoft.com/office/drawing/2014/main" id="{6668CED1-FAFA-91DD-D80D-6A39A486BD56}"/>
              </a:ext>
            </a:extLst>
          </p:cNvPr>
          <p:cNvSpPr>
            <a:spLocks noChangeAspect="1"/>
          </p:cNvSpPr>
          <p:nvPr/>
        </p:nvSpPr>
        <p:spPr>
          <a:xfrm>
            <a:off x="11106042" y="2452778"/>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ipse 61">
            <a:extLst>
              <a:ext uri="{FF2B5EF4-FFF2-40B4-BE49-F238E27FC236}">
                <a16:creationId xmlns:a16="http://schemas.microsoft.com/office/drawing/2014/main" id="{F3CA7A02-86C3-E12B-B25D-CD65223474EA}"/>
              </a:ext>
            </a:extLst>
          </p:cNvPr>
          <p:cNvSpPr>
            <a:spLocks noChangeAspect="1"/>
          </p:cNvSpPr>
          <p:nvPr/>
        </p:nvSpPr>
        <p:spPr>
          <a:xfrm>
            <a:off x="10620647" y="2425011"/>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lipse 62">
            <a:extLst>
              <a:ext uri="{FF2B5EF4-FFF2-40B4-BE49-F238E27FC236}">
                <a16:creationId xmlns:a16="http://schemas.microsoft.com/office/drawing/2014/main" id="{CE8F0DB0-5BF8-818F-9C9B-DE9DF5349DBA}"/>
              </a:ext>
            </a:extLst>
          </p:cNvPr>
          <p:cNvSpPr>
            <a:spLocks noChangeAspect="1"/>
          </p:cNvSpPr>
          <p:nvPr/>
        </p:nvSpPr>
        <p:spPr>
          <a:xfrm>
            <a:off x="9113710" y="3386500"/>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ipse 63">
            <a:extLst>
              <a:ext uri="{FF2B5EF4-FFF2-40B4-BE49-F238E27FC236}">
                <a16:creationId xmlns:a16="http://schemas.microsoft.com/office/drawing/2014/main" id="{9E853187-A58E-4B6D-AE44-90D42E32E319}"/>
              </a:ext>
            </a:extLst>
          </p:cNvPr>
          <p:cNvSpPr>
            <a:spLocks noChangeAspect="1"/>
          </p:cNvSpPr>
          <p:nvPr/>
        </p:nvSpPr>
        <p:spPr>
          <a:xfrm>
            <a:off x="9642479" y="3393333"/>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lipse 64">
            <a:extLst>
              <a:ext uri="{FF2B5EF4-FFF2-40B4-BE49-F238E27FC236}">
                <a16:creationId xmlns:a16="http://schemas.microsoft.com/office/drawing/2014/main" id="{010F40D6-4EEF-F0D3-545B-45CBC7859B29}"/>
              </a:ext>
            </a:extLst>
          </p:cNvPr>
          <p:cNvSpPr>
            <a:spLocks noChangeAspect="1"/>
          </p:cNvSpPr>
          <p:nvPr/>
        </p:nvSpPr>
        <p:spPr>
          <a:xfrm>
            <a:off x="10143177" y="3414595"/>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ipse 65">
            <a:extLst>
              <a:ext uri="{FF2B5EF4-FFF2-40B4-BE49-F238E27FC236}">
                <a16:creationId xmlns:a16="http://schemas.microsoft.com/office/drawing/2014/main" id="{00EAD8FA-7047-FD0C-BABB-A73660A6A14F}"/>
              </a:ext>
            </a:extLst>
          </p:cNvPr>
          <p:cNvSpPr>
            <a:spLocks noChangeAspect="1"/>
          </p:cNvSpPr>
          <p:nvPr/>
        </p:nvSpPr>
        <p:spPr>
          <a:xfrm>
            <a:off x="10605167" y="3410961"/>
            <a:ext cx="113270" cy="1132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Elipse 66">
            <a:extLst>
              <a:ext uri="{FF2B5EF4-FFF2-40B4-BE49-F238E27FC236}">
                <a16:creationId xmlns:a16="http://schemas.microsoft.com/office/drawing/2014/main" id="{E224DE22-7117-61E1-80E5-C1D58E27D1C3}"/>
              </a:ext>
            </a:extLst>
          </p:cNvPr>
          <p:cNvSpPr>
            <a:spLocks noChangeAspect="1"/>
          </p:cNvSpPr>
          <p:nvPr/>
        </p:nvSpPr>
        <p:spPr>
          <a:xfrm>
            <a:off x="11119135" y="3423059"/>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ipse 67">
            <a:extLst>
              <a:ext uri="{FF2B5EF4-FFF2-40B4-BE49-F238E27FC236}">
                <a16:creationId xmlns:a16="http://schemas.microsoft.com/office/drawing/2014/main" id="{4344805C-8CD8-40ED-AA09-3D0E37363BC8}"/>
              </a:ext>
            </a:extLst>
          </p:cNvPr>
          <p:cNvSpPr>
            <a:spLocks noChangeAspect="1"/>
          </p:cNvSpPr>
          <p:nvPr/>
        </p:nvSpPr>
        <p:spPr>
          <a:xfrm>
            <a:off x="9591703" y="3860744"/>
            <a:ext cx="145632" cy="1456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lipse 68">
            <a:extLst>
              <a:ext uri="{FF2B5EF4-FFF2-40B4-BE49-F238E27FC236}">
                <a16:creationId xmlns:a16="http://schemas.microsoft.com/office/drawing/2014/main" id="{59EAAFA2-B404-3587-D2AC-46490BBCF7FA}"/>
              </a:ext>
            </a:extLst>
          </p:cNvPr>
          <p:cNvSpPr>
            <a:spLocks noChangeAspect="1"/>
          </p:cNvSpPr>
          <p:nvPr/>
        </p:nvSpPr>
        <p:spPr>
          <a:xfrm>
            <a:off x="9146073" y="3854557"/>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Elipse 69">
            <a:extLst>
              <a:ext uri="{FF2B5EF4-FFF2-40B4-BE49-F238E27FC236}">
                <a16:creationId xmlns:a16="http://schemas.microsoft.com/office/drawing/2014/main" id="{5D8CCF6A-B4CF-C3FD-AA6B-280F01735AEC}"/>
              </a:ext>
            </a:extLst>
          </p:cNvPr>
          <p:cNvSpPr>
            <a:spLocks noChangeAspect="1"/>
          </p:cNvSpPr>
          <p:nvPr/>
        </p:nvSpPr>
        <p:spPr>
          <a:xfrm>
            <a:off x="8583225" y="3779837"/>
            <a:ext cx="161814" cy="1618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ipse 70">
            <a:extLst>
              <a:ext uri="{FF2B5EF4-FFF2-40B4-BE49-F238E27FC236}">
                <a16:creationId xmlns:a16="http://schemas.microsoft.com/office/drawing/2014/main" id="{9D3E8CA4-1EBF-B1A8-C0D4-8264D40AB370}"/>
              </a:ext>
            </a:extLst>
          </p:cNvPr>
          <p:cNvSpPr>
            <a:spLocks noChangeAspect="1"/>
          </p:cNvSpPr>
          <p:nvPr/>
        </p:nvSpPr>
        <p:spPr>
          <a:xfrm>
            <a:off x="8153776" y="3870665"/>
            <a:ext cx="129451" cy="1294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ipse 71">
            <a:extLst>
              <a:ext uri="{FF2B5EF4-FFF2-40B4-BE49-F238E27FC236}">
                <a16:creationId xmlns:a16="http://schemas.microsoft.com/office/drawing/2014/main" id="{280A55BD-2DBE-17F3-5CAE-A1DEF1F28D39}"/>
              </a:ext>
            </a:extLst>
          </p:cNvPr>
          <p:cNvSpPr>
            <a:spLocks noChangeAspect="1"/>
          </p:cNvSpPr>
          <p:nvPr/>
        </p:nvSpPr>
        <p:spPr>
          <a:xfrm>
            <a:off x="8600053" y="3393333"/>
            <a:ext cx="97088" cy="970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Elipse 72">
            <a:extLst>
              <a:ext uri="{FF2B5EF4-FFF2-40B4-BE49-F238E27FC236}">
                <a16:creationId xmlns:a16="http://schemas.microsoft.com/office/drawing/2014/main" id="{A13A1F92-393A-31BC-61A1-B562B220FF20}"/>
              </a:ext>
            </a:extLst>
          </p:cNvPr>
          <p:cNvSpPr>
            <a:spLocks noChangeAspect="1"/>
          </p:cNvSpPr>
          <p:nvPr/>
        </p:nvSpPr>
        <p:spPr>
          <a:xfrm>
            <a:off x="10625878" y="2668974"/>
            <a:ext cx="145632" cy="1456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lipse 73">
            <a:extLst>
              <a:ext uri="{FF2B5EF4-FFF2-40B4-BE49-F238E27FC236}">
                <a16:creationId xmlns:a16="http://schemas.microsoft.com/office/drawing/2014/main" id="{C1AB1365-0C76-E062-6666-4E1E24DE44A0}"/>
              </a:ext>
            </a:extLst>
          </p:cNvPr>
          <p:cNvSpPr>
            <a:spLocks noChangeAspect="1"/>
          </p:cNvSpPr>
          <p:nvPr/>
        </p:nvSpPr>
        <p:spPr>
          <a:xfrm>
            <a:off x="11126886" y="2674217"/>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lipse 74">
            <a:extLst>
              <a:ext uri="{FF2B5EF4-FFF2-40B4-BE49-F238E27FC236}">
                <a16:creationId xmlns:a16="http://schemas.microsoft.com/office/drawing/2014/main" id="{03EDB75C-49AD-0094-4837-394BD6B6B144}"/>
              </a:ext>
            </a:extLst>
          </p:cNvPr>
          <p:cNvSpPr>
            <a:spLocks noChangeAspect="1"/>
          </p:cNvSpPr>
          <p:nvPr/>
        </p:nvSpPr>
        <p:spPr>
          <a:xfrm>
            <a:off x="10883628" y="3405972"/>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Elipse 75">
            <a:extLst>
              <a:ext uri="{FF2B5EF4-FFF2-40B4-BE49-F238E27FC236}">
                <a16:creationId xmlns:a16="http://schemas.microsoft.com/office/drawing/2014/main" id="{BDC0585D-08F1-84D4-3137-B5ECF079A69C}"/>
              </a:ext>
            </a:extLst>
          </p:cNvPr>
          <p:cNvSpPr>
            <a:spLocks noChangeAspect="1"/>
          </p:cNvSpPr>
          <p:nvPr/>
        </p:nvSpPr>
        <p:spPr>
          <a:xfrm>
            <a:off x="8911955" y="3393333"/>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Elipse 76">
            <a:extLst>
              <a:ext uri="{FF2B5EF4-FFF2-40B4-BE49-F238E27FC236}">
                <a16:creationId xmlns:a16="http://schemas.microsoft.com/office/drawing/2014/main" id="{05AA285F-00E9-0944-EDF2-F84FAFE5253B}"/>
              </a:ext>
            </a:extLst>
          </p:cNvPr>
          <p:cNvSpPr>
            <a:spLocks noChangeAspect="1"/>
          </p:cNvSpPr>
          <p:nvPr/>
        </p:nvSpPr>
        <p:spPr>
          <a:xfrm>
            <a:off x="10175540" y="3654084"/>
            <a:ext cx="64725" cy="64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lipse 77">
            <a:extLst>
              <a:ext uri="{FF2B5EF4-FFF2-40B4-BE49-F238E27FC236}">
                <a16:creationId xmlns:a16="http://schemas.microsoft.com/office/drawing/2014/main" id="{B30CF028-D557-4540-36A3-9AB72E84F372}"/>
              </a:ext>
            </a:extLst>
          </p:cNvPr>
          <p:cNvSpPr>
            <a:spLocks noChangeAspect="1"/>
          </p:cNvSpPr>
          <p:nvPr/>
        </p:nvSpPr>
        <p:spPr>
          <a:xfrm>
            <a:off x="10610846" y="3165236"/>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Elipse 78">
            <a:extLst>
              <a:ext uri="{FF2B5EF4-FFF2-40B4-BE49-F238E27FC236}">
                <a16:creationId xmlns:a16="http://schemas.microsoft.com/office/drawing/2014/main" id="{C636B743-431B-3AB9-43CB-02929C474CB9}"/>
              </a:ext>
            </a:extLst>
          </p:cNvPr>
          <p:cNvSpPr>
            <a:spLocks noChangeAspect="1"/>
          </p:cNvSpPr>
          <p:nvPr/>
        </p:nvSpPr>
        <p:spPr>
          <a:xfrm>
            <a:off x="11111045" y="3157146"/>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Elipse 79">
            <a:extLst>
              <a:ext uri="{FF2B5EF4-FFF2-40B4-BE49-F238E27FC236}">
                <a16:creationId xmlns:a16="http://schemas.microsoft.com/office/drawing/2014/main" id="{81BC01C5-DC07-1583-604C-2C06D1C372CD}"/>
              </a:ext>
            </a:extLst>
          </p:cNvPr>
          <p:cNvSpPr>
            <a:spLocks noChangeAspect="1"/>
          </p:cNvSpPr>
          <p:nvPr/>
        </p:nvSpPr>
        <p:spPr>
          <a:xfrm>
            <a:off x="9869324" y="2912926"/>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lipse 80">
            <a:extLst>
              <a:ext uri="{FF2B5EF4-FFF2-40B4-BE49-F238E27FC236}">
                <a16:creationId xmlns:a16="http://schemas.microsoft.com/office/drawing/2014/main" id="{AE4936C7-E757-E0C5-A567-F43825AE6E64}"/>
              </a:ext>
            </a:extLst>
          </p:cNvPr>
          <p:cNvSpPr>
            <a:spLocks noChangeAspect="1"/>
          </p:cNvSpPr>
          <p:nvPr/>
        </p:nvSpPr>
        <p:spPr>
          <a:xfrm>
            <a:off x="9641696" y="4061361"/>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Elipse 82">
            <a:extLst>
              <a:ext uri="{FF2B5EF4-FFF2-40B4-BE49-F238E27FC236}">
                <a16:creationId xmlns:a16="http://schemas.microsoft.com/office/drawing/2014/main" id="{5E8CDE42-9282-A0F3-D4D6-E8EE4B1545C7}"/>
              </a:ext>
            </a:extLst>
          </p:cNvPr>
          <p:cNvSpPr>
            <a:spLocks noChangeAspect="1"/>
          </p:cNvSpPr>
          <p:nvPr/>
        </p:nvSpPr>
        <p:spPr>
          <a:xfrm>
            <a:off x="9162254" y="3654084"/>
            <a:ext cx="64725" cy="64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ipse 83">
            <a:extLst>
              <a:ext uri="{FF2B5EF4-FFF2-40B4-BE49-F238E27FC236}">
                <a16:creationId xmlns:a16="http://schemas.microsoft.com/office/drawing/2014/main" id="{A57C9E70-61BC-BF4F-F72A-4BCC4E17F09B}"/>
              </a:ext>
            </a:extLst>
          </p:cNvPr>
          <p:cNvSpPr>
            <a:spLocks noChangeAspect="1"/>
          </p:cNvSpPr>
          <p:nvPr/>
        </p:nvSpPr>
        <p:spPr>
          <a:xfrm>
            <a:off x="8202320" y="4135279"/>
            <a:ext cx="32363" cy="32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ipse 102">
            <a:extLst>
              <a:ext uri="{FF2B5EF4-FFF2-40B4-BE49-F238E27FC236}">
                <a16:creationId xmlns:a16="http://schemas.microsoft.com/office/drawing/2014/main" id="{8CF142EF-ECA3-34B1-A553-A5090ED9393B}"/>
              </a:ext>
            </a:extLst>
          </p:cNvPr>
          <p:cNvSpPr>
            <a:spLocks noChangeAspect="1"/>
          </p:cNvSpPr>
          <p:nvPr/>
        </p:nvSpPr>
        <p:spPr>
          <a:xfrm>
            <a:off x="9101404" y="3123586"/>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Elipse 103">
            <a:extLst>
              <a:ext uri="{FF2B5EF4-FFF2-40B4-BE49-F238E27FC236}">
                <a16:creationId xmlns:a16="http://schemas.microsoft.com/office/drawing/2014/main" id="{5B0526E1-B718-B365-53EE-8B3F0709D7BC}"/>
              </a:ext>
            </a:extLst>
          </p:cNvPr>
          <p:cNvSpPr>
            <a:spLocks noChangeAspect="1"/>
          </p:cNvSpPr>
          <p:nvPr/>
        </p:nvSpPr>
        <p:spPr>
          <a:xfrm>
            <a:off x="9626808" y="3165236"/>
            <a:ext cx="64725" cy="64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lipse 104">
            <a:extLst>
              <a:ext uri="{FF2B5EF4-FFF2-40B4-BE49-F238E27FC236}">
                <a16:creationId xmlns:a16="http://schemas.microsoft.com/office/drawing/2014/main" id="{A86CD2F4-7602-EC9C-8FC6-60D8D67034A0}"/>
              </a:ext>
            </a:extLst>
          </p:cNvPr>
          <p:cNvSpPr>
            <a:spLocks noChangeAspect="1"/>
          </p:cNvSpPr>
          <p:nvPr/>
        </p:nvSpPr>
        <p:spPr>
          <a:xfrm>
            <a:off x="10355050" y="2887806"/>
            <a:ext cx="80907" cy="80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Elipse 105">
            <a:extLst>
              <a:ext uri="{FF2B5EF4-FFF2-40B4-BE49-F238E27FC236}">
                <a16:creationId xmlns:a16="http://schemas.microsoft.com/office/drawing/2014/main" id="{2E04A3CD-BDBD-F349-A1F1-48FA413D2408}"/>
              </a:ext>
            </a:extLst>
          </p:cNvPr>
          <p:cNvSpPr>
            <a:spLocks noChangeAspect="1"/>
          </p:cNvSpPr>
          <p:nvPr/>
        </p:nvSpPr>
        <p:spPr>
          <a:xfrm>
            <a:off x="10887002" y="2930433"/>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Elipse 106">
            <a:extLst>
              <a:ext uri="{FF2B5EF4-FFF2-40B4-BE49-F238E27FC236}">
                <a16:creationId xmlns:a16="http://schemas.microsoft.com/office/drawing/2014/main" id="{827A9EF7-499D-4354-EE77-D410A8C35AE8}"/>
              </a:ext>
            </a:extLst>
          </p:cNvPr>
          <p:cNvSpPr>
            <a:spLocks noChangeAspect="1"/>
          </p:cNvSpPr>
          <p:nvPr/>
        </p:nvSpPr>
        <p:spPr>
          <a:xfrm>
            <a:off x="9844234" y="3302392"/>
            <a:ext cx="161814" cy="1618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lipse 109">
            <a:extLst>
              <a:ext uri="{FF2B5EF4-FFF2-40B4-BE49-F238E27FC236}">
                <a16:creationId xmlns:a16="http://schemas.microsoft.com/office/drawing/2014/main" id="{55C33EC1-B2E4-46B0-6991-F9F81FFAEE5A}"/>
              </a:ext>
            </a:extLst>
          </p:cNvPr>
          <p:cNvSpPr>
            <a:spLocks noChangeAspect="1"/>
          </p:cNvSpPr>
          <p:nvPr/>
        </p:nvSpPr>
        <p:spPr>
          <a:xfrm>
            <a:off x="10630450" y="3646219"/>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Elipse 110">
            <a:extLst>
              <a:ext uri="{FF2B5EF4-FFF2-40B4-BE49-F238E27FC236}">
                <a16:creationId xmlns:a16="http://schemas.microsoft.com/office/drawing/2014/main" id="{00DB0BDA-F99F-F98D-2656-14AAB5FFB49E}"/>
              </a:ext>
            </a:extLst>
          </p:cNvPr>
          <p:cNvSpPr>
            <a:spLocks noChangeAspect="1"/>
          </p:cNvSpPr>
          <p:nvPr/>
        </p:nvSpPr>
        <p:spPr>
          <a:xfrm>
            <a:off x="8913054" y="2921747"/>
            <a:ext cx="48544" cy="48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1A2CE7F4-38D3-4BEB-F2E9-F9CE708A90C9}"/>
              </a:ext>
            </a:extLst>
          </p:cNvPr>
          <p:cNvPicPr>
            <a:picLocks noChangeAspect="1"/>
          </p:cNvPicPr>
          <p:nvPr/>
        </p:nvPicPr>
        <p:blipFill>
          <a:blip r:embed="rId8"/>
          <a:stretch>
            <a:fillRect/>
          </a:stretch>
        </p:blipFill>
        <p:spPr>
          <a:xfrm>
            <a:off x="10771510" y="4752495"/>
            <a:ext cx="943814" cy="1359578"/>
          </a:xfrm>
          <a:prstGeom prst="rect">
            <a:avLst/>
          </a:prstGeom>
        </p:spPr>
      </p:pic>
      <p:sp>
        <p:nvSpPr>
          <p:cNvPr id="82" name="CuadroTexto 18">
            <a:extLst>
              <a:ext uri="{FF2B5EF4-FFF2-40B4-BE49-F238E27FC236}">
                <a16:creationId xmlns:a16="http://schemas.microsoft.com/office/drawing/2014/main" id="{A45424A3-1AFF-B2BF-F0DB-ACCC90F4EF0C}"/>
              </a:ext>
            </a:extLst>
          </p:cNvPr>
          <p:cNvSpPr txBox="1"/>
          <p:nvPr/>
        </p:nvSpPr>
        <p:spPr>
          <a:xfrm>
            <a:off x="10713524" y="6010936"/>
            <a:ext cx="783048" cy="276999"/>
          </a:xfrm>
          <a:prstGeom prst="rect">
            <a:avLst/>
          </a:prstGeom>
          <a:noFill/>
        </p:spPr>
        <p:txBody>
          <a:bodyPr wrap="square">
            <a:spAutoFit/>
          </a:bodyPr>
          <a:lstStyle/>
          <a:p>
            <a:r>
              <a:rPr lang="es-ES" sz="1200">
                <a:latin typeface="Calibri" panose="020F0502020204030204" pitchFamily="34" charset="0"/>
                <a:cs typeface="Calibri" panose="020F0502020204030204" pitchFamily="34" charset="0"/>
              </a:rPr>
              <a:t>(t ha</a:t>
            </a:r>
            <a:r>
              <a:rPr lang="es-ES" sz="1200" baseline="30000">
                <a:latin typeface="Calibri" panose="020F0502020204030204" pitchFamily="34" charset="0"/>
                <a:cs typeface="Calibri" panose="020F0502020204030204" pitchFamily="34" charset="0"/>
              </a:rPr>
              <a:t>-1</a:t>
            </a:r>
            <a:r>
              <a:rPr lang="es-ES" sz="1200">
                <a:latin typeface="Calibri" panose="020F0502020204030204" pitchFamily="34" charset="0"/>
                <a:cs typeface="Calibri" panose="020F0502020204030204" pitchFamily="34" charset="0"/>
              </a:rPr>
              <a:t> y</a:t>
            </a:r>
            <a:r>
              <a:rPr lang="es-ES" sz="1200" baseline="30000">
                <a:latin typeface="Calibri" panose="020F0502020204030204" pitchFamily="34" charset="0"/>
                <a:cs typeface="Calibri" panose="020F0502020204030204" pitchFamily="34" charset="0"/>
              </a:rPr>
              <a:t>-1</a:t>
            </a:r>
            <a:r>
              <a:rPr lang="es-ES" sz="1200">
                <a:latin typeface="Calibri" panose="020F0502020204030204" pitchFamily="34" charset="0"/>
                <a:cs typeface="Calibri" panose="020F0502020204030204" pitchFamily="34" charset="0"/>
              </a:rPr>
              <a:t>)</a:t>
            </a:r>
            <a:endParaRPr lang="en-GB" sz="1200"/>
          </a:p>
        </p:txBody>
      </p:sp>
    </p:spTree>
    <p:extLst>
      <p:ext uri="{BB962C8B-B14F-4D97-AF65-F5344CB8AC3E}">
        <p14:creationId xmlns:p14="http://schemas.microsoft.com/office/powerpoint/2010/main" val="193211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500"/>
                                        <p:tgtEl>
                                          <p:spTgt spid="4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500"/>
                                        <p:tgtEl>
                                          <p:spTgt spid="4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500"/>
                                        <p:tgtEl>
                                          <p:spTgt spid="4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500"/>
                                        <p:tgtEl>
                                          <p:spTgt spid="5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500"/>
                                        <p:tgtEl>
                                          <p:spTgt spid="5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fade">
                                      <p:cBhvr>
                                        <p:cTn id="112" dur="500"/>
                                        <p:tgtEl>
                                          <p:spTgt spid="5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500"/>
                                        <p:tgtEl>
                                          <p:spTgt spid="5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fade">
                                      <p:cBhvr>
                                        <p:cTn id="118" dur="500"/>
                                        <p:tgtEl>
                                          <p:spTgt spid="5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500"/>
                                        <p:tgtEl>
                                          <p:spTgt spid="5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fade">
                                      <p:cBhvr>
                                        <p:cTn id="124" dur="500"/>
                                        <p:tgtEl>
                                          <p:spTgt spid="5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fade">
                                      <p:cBhvr>
                                        <p:cTn id="127" dur="500"/>
                                        <p:tgtEl>
                                          <p:spTgt spid="5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fade">
                                      <p:cBhvr>
                                        <p:cTn id="130" dur="500"/>
                                        <p:tgtEl>
                                          <p:spTgt spid="5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500"/>
                                        <p:tgtEl>
                                          <p:spTgt spid="6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fade">
                                      <p:cBhvr>
                                        <p:cTn id="136" dur="500"/>
                                        <p:tgtEl>
                                          <p:spTgt spid="6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fade">
                                      <p:cBhvr>
                                        <p:cTn id="139" dur="500"/>
                                        <p:tgtEl>
                                          <p:spTgt spid="6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3"/>
                                        </p:tgtEl>
                                        <p:attrNameLst>
                                          <p:attrName>style.visibility</p:attrName>
                                        </p:attrNameLst>
                                      </p:cBhvr>
                                      <p:to>
                                        <p:strVal val="visible"/>
                                      </p:to>
                                    </p:set>
                                    <p:animEffect transition="in" filter="fade">
                                      <p:cBhvr>
                                        <p:cTn id="142" dur="500"/>
                                        <p:tgtEl>
                                          <p:spTgt spid="6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fade">
                                      <p:cBhvr>
                                        <p:cTn id="145" dur="500"/>
                                        <p:tgtEl>
                                          <p:spTgt spid="64"/>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fade">
                                      <p:cBhvr>
                                        <p:cTn id="148" dur="500"/>
                                        <p:tgtEl>
                                          <p:spTgt spid="65"/>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6"/>
                                        </p:tgtEl>
                                        <p:attrNameLst>
                                          <p:attrName>style.visibility</p:attrName>
                                        </p:attrNameLst>
                                      </p:cBhvr>
                                      <p:to>
                                        <p:strVal val="visible"/>
                                      </p:to>
                                    </p:set>
                                    <p:animEffect transition="in" filter="fade">
                                      <p:cBhvr>
                                        <p:cTn id="151" dur="500"/>
                                        <p:tgtEl>
                                          <p:spTgt spid="66"/>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500"/>
                                        <p:tgtEl>
                                          <p:spTgt spid="6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68"/>
                                        </p:tgtEl>
                                        <p:attrNameLst>
                                          <p:attrName>style.visibility</p:attrName>
                                        </p:attrNameLst>
                                      </p:cBhvr>
                                      <p:to>
                                        <p:strVal val="visible"/>
                                      </p:to>
                                    </p:set>
                                    <p:animEffect transition="in" filter="fade">
                                      <p:cBhvr>
                                        <p:cTn id="157" dur="500"/>
                                        <p:tgtEl>
                                          <p:spTgt spid="68"/>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par>
                                <p:cTn id="161" presetID="10" presetClass="entr" presetSubtype="0" fill="hold" nodeType="withEffect">
                                  <p:stCondLst>
                                    <p:cond delay="0"/>
                                  </p:stCondLst>
                                  <p:childTnLst>
                                    <p:set>
                                      <p:cBhvr>
                                        <p:cTn id="162" dur="1" fill="hold">
                                          <p:stCondLst>
                                            <p:cond delay="0"/>
                                          </p:stCondLst>
                                        </p:cTn>
                                        <p:tgtEl>
                                          <p:spTgt spid="12"/>
                                        </p:tgtEl>
                                        <p:attrNameLst>
                                          <p:attrName>style.visibility</p:attrName>
                                        </p:attrNameLst>
                                      </p:cBhvr>
                                      <p:to>
                                        <p:strVal val="visible"/>
                                      </p:to>
                                    </p:set>
                                    <p:animEffect transition="in" filter="fade">
                                      <p:cBhvr>
                                        <p:cTn id="1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p:bldP spid="14" grpId="0"/>
      <p:bldP spid="19" grpId="0" animBg="1"/>
      <p:bldP spid="21"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47E9983-0F13-45CD-B113-172460D7DD2A}"/>
              </a:ext>
            </a:extLst>
          </p:cNvPr>
          <p:cNvSpPr/>
          <p:nvPr/>
        </p:nvSpPr>
        <p:spPr>
          <a:xfrm>
            <a:off x="0" y="0"/>
            <a:ext cx="12192000" cy="86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6" name="Imagen 5">
            <a:extLst>
              <a:ext uri="{FF2B5EF4-FFF2-40B4-BE49-F238E27FC236}">
                <a16:creationId xmlns:a16="http://schemas.microsoft.com/office/drawing/2014/main" id="{57553A22-FFE7-4EBE-B24E-97342E37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382" y="198650"/>
            <a:ext cx="1570486" cy="412253"/>
          </a:xfrm>
          <a:prstGeom prst="rect">
            <a:avLst/>
          </a:prstGeom>
        </p:spPr>
      </p:pic>
      <p:pic>
        <p:nvPicPr>
          <p:cNvPr id="7" name="Imagen 6">
            <a:extLst>
              <a:ext uri="{FF2B5EF4-FFF2-40B4-BE49-F238E27FC236}">
                <a16:creationId xmlns:a16="http://schemas.microsoft.com/office/drawing/2014/main" id="{9EFC30A9-4A77-4748-8ADA-D6321C32D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91" y="197425"/>
            <a:ext cx="852439" cy="413478"/>
          </a:xfrm>
          <a:prstGeom prst="rect">
            <a:avLst/>
          </a:prstGeom>
        </p:spPr>
      </p:pic>
      <p:sp>
        <p:nvSpPr>
          <p:cNvPr id="2" name="Título 1">
            <a:extLst>
              <a:ext uri="{FF2B5EF4-FFF2-40B4-BE49-F238E27FC236}">
                <a16:creationId xmlns:a16="http://schemas.microsoft.com/office/drawing/2014/main" id="{5AC6DF5B-F190-49A1-B4E7-C9FAB98B4832}"/>
              </a:ext>
            </a:extLst>
          </p:cNvPr>
          <p:cNvSpPr>
            <a:spLocks noGrp="1"/>
          </p:cNvSpPr>
          <p:nvPr>
            <p:ph type="title"/>
          </p:nvPr>
        </p:nvSpPr>
        <p:spPr>
          <a:xfrm>
            <a:off x="3913884" y="116688"/>
            <a:ext cx="8124318" cy="574952"/>
          </a:xfrm>
        </p:spPr>
        <p:txBody>
          <a:bodyPr>
            <a:normAutofit/>
          </a:bodyPr>
          <a:lstStyle/>
          <a:p>
            <a:pPr algn="ctr"/>
            <a:r>
              <a:rPr lang="en-GB" sz="1800">
                <a:solidFill>
                  <a:schemeClr val="bg1"/>
                </a:solidFill>
                <a:latin typeface="Calibri Light" panose="020F0302020204030204" pitchFamily="34" charset="0"/>
              </a:rPr>
              <a:t>A robust evaluation of a revised version of the MMF-TWI soil erosion model</a:t>
            </a:r>
            <a:endParaRPr lang="es-ES" sz="1800" dirty="0">
              <a:solidFill>
                <a:schemeClr val="bg1"/>
              </a:solidFill>
              <a:latin typeface="Calibri Light" panose="020F0302020204030204" pitchFamily="34" charset="0"/>
            </a:endParaRPr>
          </a:p>
        </p:txBody>
      </p:sp>
      <p:sp>
        <p:nvSpPr>
          <p:cNvPr id="17" name="CuadroTexto 16">
            <a:extLst>
              <a:ext uri="{FF2B5EF4-FFF2-40B4-BE49-F238E27FC236}">
                <a16:creationId xmlns:a16="http://schemas.microsoft.com/office/drawing/2014/main" id="{9CBE250C-46A2-4DC7-A9E9-CC2E87AF3E4A}"/>
              </a:ext>
            </a:extLst>
          </p:cNvPr>
          <p:cNvSpPr txBox="1"/>
          <p:nvPr/>
        </p:nvSpPr>
        <p:spPr>
          <a:xfrm>
            <a:off x="153796" y="1054933"/>
            <a:ext cx="11952288" cy="461665"/>
          </a:xfrm>
          <a:prstGeom prst="rect">
            <a:avLst/>
          </a:prstGeom>
          <a:noFill/>
        </p:spPr>
        <p:txBody>
          <a:bodyPr wrap="square" rtlCol="0">
            <a:spAutoFit/>
          </a:bodyPr>
          <a:lstStyle/>
          <a:p>
            <a:r>
              <a:rPr lang="es-ES" sz="2400" b="1">
                <a:solidFill>
                  <a:schemeClr val="bg2"/>
                </a:solidFill>
                <a:latin typeface="Calibri" panose="020F0502020204030204" pitchFamily="34" charset="0"/>
              </a:rPr>
              <a:t>Preliminary results show a good correaltion between measurements and simulations </a:t>
            </a:r>
            <a:endParaRPr lang="es-ES" sz="2400" b="1" dirty="0">
              <a:solidFill>
                <a:schemeClr val="bg2"/>
              </a:solidFill>
              <a:latin typeface="Calibri" panose="020F0502020204030204" pitchFamily="34" charset="0"/>
            </a:endParaRPr>
          </a:p>
        </p:txBody>
      </p:sp>
      <p:sp>
        <p:nvSpPr>
          <p:cNvPr id="24" name="Rectángulo 23">
            <a:extLst>
              <a:ext uri="{FF2B5EF4-FFF2-40B4-BE49-F238E27FC236}">
                <a16:creationId xmlns:a16="http://schemas.microsoft.com/office/drawing/2014/main" id="{27B8362E-E1D8-4E42-8E02-19DAD5A3CA76}"/>
              </a:ext>
            </a:extLst>
          </p:cNvPr>
          <p:cNvSpPr/>
          <p:nvPr/>
        </p:nvSpPr>
        <p:spPr>
          <a:xfrm>
            <a:off x="153797" y="1459901"/>
            <a:ext cx="11884404" cy="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Light" panose="020F0302020204030204" pitchFamily="34" charset="0"/>
            </a:endParaRPr>
          </a:p>
        </p:txBody>
      </p:sp>
      <p:pic>
        <p:nvPicPr>
          <p:cNvPr id="9" name="Marcador de contenido 8" descr="Texto&#10;&#10;Descripción generada automáticamente">
            <a:extLst>
              <a:ext uri="{FF2B5EF4-FFF2-40B4-BE49-F238E27FC236}">
                <a16:creationId xmlns:a16="http://schemas.microsoft.com/office/drawing/2014/main" id="{3D1CE869-4805-4466-8DB8-3908A9865E9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38716" y="-190867"/>
            <a:ext cx="1600263" cy="1131436"/>
          </a:xfrm>
        </p:spPr>
      </p:pic>
      <p:sp>
        <p:nvSpPr>
          <p:cNvPr id="10" name="TextBox 6">
            <a:extLst>
              <a:ext uri="{FF2B5EF4-FFF2-40B4-BE49-F238E27FC236}">
                <a16:creationId xmlns:a16="http://schemas.microsoft.com/office/drawing/2014/main" id="{94E7076E-D6B7-C862-5F73-D03F43141488}"/>
              </a:ext>
            </a:extLst>
          </p:cNvPr>
          <p:cNvSpPr txBox="1"/>
          <p:nvPr/>
        </p:nvSpPr>
        <p:spPr>
          <a:xfrm>
            <a:off x="279727" y="1641187"/>
            <a:ext cx="6787773" cy="774571"/>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Estimations from tree mound measurements </a:t>
            </a:r>
            <a:r>
              <a:rPr lang="en-GB" b="1">
                <a:solidFill>
                  <a:schemeClr val="tx1">
                    <a:lumMod val="75000"/>
                    <a:lumOff val="25000"/>
                  </a:schemeClr>
                </a:solidFill>
                <a:latin typeface="Calibri" panose="020F0502020204030204" pitchFamily="34" charset="0"/>
                <a:cs typeface="Calibri" panose="020F0502020204030204" pitchFamily="34" charset="0"/>
              </a:rPr>
              <a:t>vs</a:t>
            </a:r>
            <a:r>
              <a:rPr lang="en-GB">
                <a:solidFill>
                  <a:schemeClr val="tx1">
                    <a:lumMod val="75000"/>
                    <a:lumOff val="25000"/>
                  </a:schemeClr>
                </a:solidFill>
                <a:latin typeface="Calibri" panose="020F0502020204030204" pitchFamily="34" charset="0"/>
                <a:cs typeface="Calibri" panose="020F0502020204030204" pitchFamily="34" charset="0"/>
              </a:rPr>
              <a:t> Model simulations</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Only simulation of water erosion</a:t>
            </a:r>
            <a:endParaRPr lang="en-GB"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upo 10">
            <a:extLst>
              <a:ext uri="{FF2B5EF4-FFF2-40B4-BE49-F238E27FC236}">
                <a16:creationId xmlns:a16="http://schemas.microsoft.com/office/drawing/2014/main" id="{E93D66D8-334F-47DE-8801-D19884F21138}"/>
              </a:ext>
            </a:extLst>
          </p:cNvPr>
          <p:cNvGrpSpPr/>
          <p:nvPr/>
        </p:nvGrpSpPr>
        <p:grpSpPr>
          <a:xfrm>
            <a:off x="7067501" y="1563351"/>
            <a:ext cx="5038584" cy="5100126"/>
            <a:chOff x="7067501" y="1563351"/>
            <a:chExt cx="5038584" cy="5100126"/>
          </a:xfrm>
        </p:grpSpPr>
        <p:graphicFrame>
          <p:nvGraphicFramePr>
            <p:cNvPr id="14" name="Gráfico 4">
              <a:extLst>
                <a:ext uri="{FF2B5EF4-FFF2-40B4-BE49-F238E27FC236}">
                  <a16:creationId xmlns:a16="http://schemas.microsoft.com/office/drawing/2014/main" id="{8FE72B61-779A-43D5-994C-2C9BA05D5BBD}"/>
                </a:ext>
              </a:extLst>
            </p:cNvPr>
            <p:cNvGraphicFramePr>
              <a:graphicFrameLocks/>
            </p:cNvGraphicFramePr>
            <p:nvPr>
              <p:extLst>
                <p:ext uri="{D42A27DB-BD31-4B8C-83A1-F6EECF244321}">
                  <p14:modId xmlns:p14="http://schemas.microsoft.com/office/powerpoint/2010/main" val="3755987175"/>
                </p:ext>
              </p:extLst>
            </p:nvPr>
          </p:nvGraphicFramePr>
          <p:xfrm>
            <a:off x="7449312" y="2337923"/>
            <a:ext cx="4656772" cy="3702612"/>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DEAFA448-AA35-09C2-0CC2-7C623A21E23F}"/>
                </a:ext>
              </a:extLst>
            </p:cNvPr>
            <p:cNvSpPr txBox="1"/>
            <p:nvPr/>
          </p:nvSpPr>
          <p:spPr>
            <a:xfrm>
              <a:off x="9119616" y="3506613"/>
              <a:ext cx="1377696" cy="369332"/>
            </a:xfrm>
            <a:prstGeom prst="rect">
              <a:avLst/>
            </a:prstGeom>
            <a:noFill/>
          </p:spPr>
          <p:txBody>
            <a:bodyPr wrap="square" rtlCol="0">
              <a:spAutoFit/>
            </a:bodyPr>
            <a:lstStyle/>
            <a:p>
              <a:r>
                <a:rPr lang="es-ES" b="1"/>
                <a:t>R</a:t>
              </a:r>
              <a:r>
                <a:rPr lang="es-ES" b="1" baseline="30000"/>
                <a:t>2</a:t>
              </a:r>
              <a:r>
                <a:rPr lang="es-ES" b="1"/>
                <a:t> = 0.56</a:t>
              </a:r>
              <a:endParaRPr lang="en-GB" b="1"/>
            </a:p>
          </p:txBody>
        </p:sp>
        <p:sp>
          <p:nvSpPr>
            <p:cNvPr id="16" name="TextBox 6">
              <a:extLst>
                <a:ext uri="{FF2B5EF4-FFF2-40B4-BE49-F238E27FC236}">
                  <a16:creationId xmlns:a16="http://schemas.microsoft.com/office/drawing/2014/main" id="{41910D0C-4538-F0ED-58CE-869D65DB6624}"/>
                </a:ext>
              </a:extLst>
            </p:cNvPr>
            <p:cNvSpPr txBox="1"/>
            <p:nvPr/>
          </p:nvSpPr>
          <p:spPr>
            <a:xfrm>
              <a:off x="7286151" y="6017146"/>
              <a:ext cx="4819934" cy="646331"/>
            </a:xfrm>
            <a:prstGeom prst="rect">
              <a:avLst/>
            </a:prstGeom>
            <a:noFill/>
          </p:spPr>
          <p:txBody>
            <a:bodyPr wrap="square" rtlCol="0">
              <a:spAutoFit/>
            </a:bodyPr>
            <a:lstStyle/>
            <a:p>
              <a:pPr algn="ctr">
                <a:spcBef>
                  <a:spcPts val="1000"/>
                </a:spcBef>
                <a:buClr>
                  <a:schemeClr val="accent1"/>
                </a:buClr>
                <a:buSzPct val="80000"/>
              </a:pPr>
              <a:r>
                <a:rPr lang="es-ES">
                  <a:solidFill>
                    <a:schemeClr val="tx1">
                      <a:lumMod val="75000"/>
                      <a:lumOff val="25000"/>
                    </a:schemeClr>
                  </a:solidFill>
                  <a:latin typeface="Calibri" panose="020F0502020204030204" pitchFamily="34" charset="0"/>
                  <a:cs typeface="Calibri" panose="020F0502020204030204" pitchFamily="34" charset="0"/>
                </a:rPr>
                <a:t>Estimated soil loss rate from tree mound measurements (t ha</a:t>
              </a:r>
              <a:r>
                <a:rPr lang="es-ES" baseline="30000">
                  <a:solidFill>
                    <a:schemeClr val="tx1">
                      <a:lumMod val="75000"/>
                      <a:lumOff val="25000"/>
                    </a:schemeClr>
                  </a:solidFill>
                  <a:latin typeface="Calibri" panose="020F0502020204030204" pitchFamily="34" charset="0"/>
                  <a:cs typeface="Calibri" panose="020F0502020204030204" pitchFamily="34" charset="0"/>
                </a:rPr>
                <a:t>-1</a:t>
              </a:r>
              <a:r>
                <a:rPr lang="es-ES">
                  <a:solidFill>
                    <a:schemeClr val="tx1">
                      <a:lumMod val="75000"/>
                      <a:lumOff val="25000"/>
                    </a:schemeClr>
                  </a:solidFill>
                  <a:latin typeface="Calibri" panose="020F0502020204030204" pitchFamily="34" charset="0"/>
                  <a:cs typeface="Calibri" panose="020F0502020204030204" pitchFamily="34" charset="0"/>
                </a:rPr>
                <a:t> y</a:t>
              </a:r>
              <a:r>
                <a:rPr lang="es-ES" baseline="30000">
                  <a:solidFill>
                    <a:schemeClr val="tx1">
                      <a:lumMod val="75000"/>
                      <a:lumOff val="25000"/>
                    </a:schemeClr>
                  </a:solidFill>
                  <a:latin typeface="Calibri" panose="020F0502020204030204" pitchFamily="34" charset="0"/>
                  <a:cs typeface="Calibri" panose="020F0502020204030204" pitchFamily="34" charset="0"/>
                </a:rPr>
                <a:t>-1</a:t>
              </a:r>
              <a:r>
                <a:rPr lang="es-ES">
                  <a:solidFill>
                    <a:schemeClr val="tx1">
                      <a:lumMod val="75000"/>
                      <a:lumOff val="25000"/>
                    </a:schemeClr>
                  </a:solidFill>
                  <a:latin typeface="Calibri" panose="020F0502020204030204" pitchFamily="34" charset="0"/>
                  <a:cs typeface="Calibri" panose="020F0502020204030204" pitchFamily="34" charset="0"/>
                </a:rPr>
                <a:t>)</a:t>
              </a:r>
              <a:endParaRPr lang="en-GB"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8" name="TextBox 6">
              <a:extLst>
                <a:ext uri="{FF2B5EF4-FFF2-40B4-BE49-F238E27FC236}">
                  <a16:creationId xmlns:a16="http://schemas.microsoft.com/office/drawing/2014/main" id="{7911D2D4-A53E-2FC9-F17A-17EBB35742AD}"/>
                </a:ext>
              </a:extLst>
            </p:cNvPr>
            <p:cNvSpPr txBox="1"/>
            <p:nvPr/>
          </p:nvSpPr>
          <p:spPr>
            <a:xfrm rot="16200000">
              <a:off x="4729853" y="3900999"/>
              <a:ext cx="5044627" cy="369332"/>
            </a:xfrm>
            <a:prstGeom prst="rect">
              <a:avLst/>
            </a:prstGeom>
            <a:noFill/>
          </p:spPr>
          <p:txBody>
            <a:bodyPr wrap="square" rtlCol="0">
              <a:spAutoFit/>
            </a:bodyPr>
            <a:lstStyle/>
            <a:p>
              <a:pPr algn="ctr">
                <a:spcBef>
                  <a:spcPts val="1000"/>
                </a:spcBef>
                <a:buClr>
                  <a:schemeClr val="accent1"/>
                </a:buClr>
                <a:buSzPct val="80000"/>
              </a:pPr>
              <a:r>
                <a:rPr lang="es-ES">
                  <a:solidFill>
                    <a:schemeClr val="tx1">
                      <a:lumMod val="75000"/>
                      <a:lumOff val="25000"/>
                    </a:schemeClr>
                  </a:solidFill>
                  <a:latin typeface="Calibri" panose="020F0502020204030204" pitchFamily="34" charset="0"/>
                  <a:cs typeface="Calibri" panose="020F0502020204030204" pitchFamily="34" charset="0"/>
                </a:rPr>
                <a:t>Simulated  soil los rate (t ha</a:t>
              </a:r>
              <a:r>
                <a:rPr lang="es-ES" baseline="30000">
                  <a:solidFill>
                    <a:schemeClr val="tx1">
                      <a:lumMod val="75000"/>
                      <a:lumOff val="25000"/>
                    </a:schemeClr>
                  </a:solidFill>
                  <a:latin typeface="Calibri" panose="020F0502020204030204" pitchFamily="34" charset="0"/>
                  <a:cs typeface="Calibri" panose="020F0502020204030204" pitchFamily="34" charset="0"/>
                </a:rPr>
                <a:t>-1</a:t>
              </a:r>
              <a:r>
                <a:rPr lang="es-ES">
                  <a:solidFill>
                    <a:schemeClr val="tx1">
                      <a:lumMod val="75000"/>
                      <a:lumOff val="25000"/>
                    </a:schemeClr>
                  </a:solidFill>
                  <a:latin typeface="Calibri" panose="020F0502020204030204" pitchFamily="34" charset="0"/>
                  <a:cs typeface="Calibri" panose="020F0502020204030204" pitchFamily="34" charset="0"/>
                </a:rPr>
                <a:t> y</a:t>
              </a:r>
              <a:r>
                <a:rPr lang="es-ES" baseline="30000">
                  <a:solidFill>
                    <a:schemeClr val="tx1">
                      <a:lumMod val="75000"/>
                      <a:lumOff val="25000"/>
                    </a:schemeClr>
                  </a:solidFill>
                  <a:latin typeface="Calibri" panose="020F0502020204030204" pitchFamily="34" charset="0"/>
                  <a:cs typeface="Calibri" panose="020F0502020204030204" pitchFamily="34" charset="0"/>
                </a:rPr>
                <a:t>-1</a:t>
              </a:r>
              <a:r>
                <a:rPr lang="es-ES">
                  <a:solidFill>
                    <a:schemeClr val="tx1">
                      <a:lumMod val="75000"/>
                      <a:lumOff val="25000"/>
                    </a:schemeClr>
                  </a:solidFill>
                  <a:latin typeface="Calibri" panose="020F0502020204030204" pitchFamily="34" charset="0"/>
                  <a:cs typeface="Calibri" panose="020F0502020204030204" pitchFamily="34" charset="0"/>
                </a:rPr>
                <a:t>)</a:t>
              </a:r>
              <a:endParaRPr lang="en-GB" dirty="0">
                <a:solidFill>
                  <a:schemeClr val="tx1">
                    <a:lumMod val="75000"/>
                    <a:lumOff val="25000"/>
                  </a:schemeClr>
                </a:solidFill>
                <a:latin typeface="Calibri" panose="020F0502020204030204" pitchFamily="34" charset="0"/>
                <a:cs typeface="Calibri" panose="020F0502020204030204" pitchFamily="34" charset="0"/>
              </a:endParaRPr>
            </a:p>
          </p:txBody>
        </p:sp>
      </p:grpSp>
      <p:grpSp>
        <p:nvGrpSpPr>
          <p:cNvPr id="5" name="Grupo 4">
            <a:extLst>
              <a:ext uri="{FF2B5EF4-FFF2-40B4-BE49-F238E27FC236}">
                <a16:creationId xmlns:a16="http://schemas.microsoft.com/office/drawing/2014/main" id="{217B35FF-FF34-E796-59EF-3EFCBB2BE379}"/>
              </a:ext>
            </a:extLst>
          </p:cNvPr>
          <p:cNvGrpSpPr/>
          <p:nvPr/>
        </p:nvGrpSpPr>
        <p:grpSpPr>
          <a:xfrm>
            <a:off x="345086" y="2559929"/>
            <a:ext cx="6497721" cy="3761958"/>
            <a:chOff x="345086" y="2559929"/>
            <a:chExt cx="6497721" cy="3761958"/>
          </a:xfrm>
        </p:grpSpPr>
        <p:pic>
          <p:nvPicPr>
            <p:cNvPr id="69" name="Picture 68">
              <a:extLst>
                <a:ext uri="{FF2B5EF4-FFF2-40B4-BE49-F238E27FC236}">
                  <a16:creationId xmlns:a16="http://schemas.microsoft.com/office/drawing/2014/main" id="{BF406F02-6B21-CFE3-36D4-97E2AAEA7202}"/>
                </a:ext>
              </a:extLst>
            </p:cNvPr>
            <p:cNvPicPr>
              <a:picLocks noChangeAspect="1"/>
            </p:cNvPicPr>
            <p:nvPr/>
          </p:nvPicPr>
          <p:blipFill>
            <a:blip r:embed="rId7"/>
            <a:stretch>
              <a:fillRect/>
            </a:stretch>
          </p:blipFill>
          <p:spPr>
            <a:xfrm>
              <a:off x="441437" y="3102303"/>
              <a:ext cx="6401370" cy="2938232"/>
            </a:xfrm>
            <a:prstGeom prst="rect">
              <a:avLst/>
            </a:prstGeom>
          </p:spPr>
        </p:pic>
        <p:sp>
          <p:nvSpPr>
            <p:cNvPr id="19" name="CuadroTexto 18">
              <a:extLst>
                <a:ext uri="{FF2B5EF4-FFF2-40B4-BE49-F238E27FC236}">
                  <a16:creationId xmlns:a16="http://schemas.microsoft.com/office/drawing/2014/main" id="{43DFA235-4601-85B9-AA46-9056B55248C6}"/>
                </a:ext>
              </a:extLst>
            </p:cNvPr>
            <p:cNvSpPr txBox="1"/>
            <p:nvPr/>
          </p:nvSpPr>
          <p:spPr>
            <a:xfrm>
              <a:off x="345086" y="5121100"/>
              <a:ext cx="783048" cy="276999"/>
            </a:xfrm>
            <a:prstGeom prst="rect">
              <a:avLst/>
            </a:prstGeom>
            <a:noFill/>
          </p:spPr>
          <p:txBody>
            <a:bodyPr wrap="square">
              <a:spAutoFit/>
            </a:bodyPr>
            <a:lstStyle/>
            <a:p>
              <a:r>
                <a:rPr lang="es-ES" sz="1200">
                  <a:latin typeface="Calibri" panose="020F0502020204030204" pitchFamily="34" charset="0"/>
                  <a:cs typeface="Calibri" panose="020F0502020204030204" pitchFamily="34" charset="0"/>
                </a:rPr>
                <a:t>(t ha</a:t>
              </a:r>
              <a:r>
                <a:rPr lang="es-ES" sz="1200" baseline="30000">
                  <a:latin typeface="Calibri" panose="020F0502020204030204" pitchFamily="34" charset="0"/>
                  <a:cs typeface="Calibri" panose="020F0502020204030204" pitchFamily="34" charset="0"/>
                </a:rPr>
                <a:t>-1</a:t>
              </a:r>
              <a:r>
                <a:rPr lang="es-ES" sz="1200">
                  <a:latin typeface="Calibri" panose="020F0502020204030204" pitchFamily="34" charset="0"/>
                  <a:cs typeface="Calibri" panose="020F0502020204030204" pitchFamily="34" charset="0"/>
                </a:rPr>
                <a:t> y</a:t>
              </a:r>
              <a:r>
                <a:rPr lang="es-ES" sz="1200" baseline="30000">
                  <a:latin typeface="Calibri" panose="020F0502020204030204" pitchFamily="34" charset="0"/>
                  <a:cs typeface="Calibri" panose="020F0502020204030204" pitchFamily="34" charset="0"/>
                </a:rPr>
                <a:t>-1</a:t>
              </a:r>
              <a:r>
                <a:rPr lang="es-ES" sz="1200">
                  <a:latin typeface="Calibri" panose="020F0502020204030204" pitchFamily="34" charset="0"/>
                  <a:cs typeface="Calibri" panose="020F0502020204030204" pitchFamily="34" charset="0"/>
                </a:rPr>
                <a:t>)</a:t>
              </a:r>
              <a:endParaRPr lang="en-GB" sz="1200"/>
            </a:p>
          </p:txBody>
        </p:sp>
        <p:sp>
          <p:nvSpPr>
            <p:cNvPr id="20" name="CuadroTexto 19">
              <a:extLst>
                <a:ext uri="{FF2B5EF4-FFF2-40B4-BE49-F238E27FC236}">
                  <a16:creationId xmlns:a16="http://schemas.microsoft.com/office/drawing/2014/main" id="{70DB00E7-FFE5-38C9-ACA3-73848BBAEC4D}"/>
                </a:ext>
              </a:extLst>
            </p:cNvPr>
            <p:cNvSpPr txBox="1"/>
            <p:nvPr/>
          </p:nvSpPr>
          <p:spPr>
            <a:xfrm>
              <a:off x="6002254" y="6044888"/>
              <a:ext cx="783048" cy="276999"/>
            </a:xfrm>
            <a:prstGeom prst="rect">
              <a:avLst/>
            </a:prstGeom>
            <a:noFill/>
          </p:spPr>
          <p:txBody>
            <a:bodyPr wrap="square">
              <a:spAutoFit/>
            </a:bodyPr>
            <a:lstStyle/>
            <a:p>
              <a:r>
                <a:rPr lang="es-ES" sz="1200">
                  <a:latin typeface="Calibri" panose="020F0502020204030204" pitchFamily="34" charset="0"/>
                  <a:cs typeface="Calibri" panose="020F0502020204030204" pitchFamily="34" charset="0"/>
                </a:rPr>
                <a:t>(t ha</a:t>
              </a:r>
              <a:r>
                <a:rPr lang="es-ES" sz="1200" baseline="30000">
                  <a:latin typeface="Calibri" panose="020F0502020204030204" pitchFamily="34" charset="0"/>
                  <a:cs typeface="Calibri" panose="020F0502020204030204" pitchFamily="34" charset="0"/>
                </a:rPr>
                <a:t>-1</a:t>
              </a:r>
              <a:r>
                <a:rPr lang="es-ES" sz="1200">
                  <a:latin typeface="Calibri" panose="020F0502020204030204" pitchFamily="34" charset="0"/>
                  <a:cs typeface="Calibri" panose="020F0502020204030204" pitchFamily="34" charset="0"/>
                </a:rPr>
                <a:t> y</a:t>
              </a:r>
              <a:r>
                <a:rPr lang="es-ES" sz="1200" baseline="30000">
                  <a:latin typeface="Calibri" panose="020F0502020204030204" pitchFamily="34" charset="0"/>
                  <a:cs typeface="Calibri" panose="020F0502020204030204" pitchFamily="34" charset="0"/>
                </a:rPr>
                <a:t>-1</a:t>
              </a:r>
              <a:r>
                <a:rPr lang="es-ES" sz="1200">
                  <a:latin typeface="Calibri" panose="020F0502020204030204" pitchFamily="34" charset="0"/>
                  <a:cs typeface="Calibri" panose="020F0502020204030204" pitchFamily="34" charset="0"/>
                </a:rPr>
                <a:t>)</a:t>
              </a:r>
              <a:endParaRPr lang="en-GB" sz="1200"/>
            </a:p>
          </p:txBody>
        </p:sp>
        <p:sp>
          <p:nvSpPr>
            <p:cNvPr id="21" name="CuadroTexto 20">
              <a:extLst>
                <a:ext uri="{FF2B5EF4-FFF2-40B4-BE49-F238E27FC236}">
                  <a16:creationId xmlns:a16="http://schemas.microsoft.com/office/drawing/2014/main" id="{987EF175-1015-5323-9C1D-F4C1C0990F58}"/>
                </a:ext>
              </a:extLst>
            </p:cNvPr>
            <p:cNvSpPr txBox="1"/>
            <p:nvPr/>
          </p:nvSpPr>
          <p:spPr>
            <a:xfrm>
              <a:off x="345086" y="3406168"/>
              <a:ext cx="783048" cy="461665"/>
            </a:xfrm>
            <a:prstGeom prst="rect">
              <a:avLst/>
            </a:prstGeom>
            <a:noFill/>
          </p:spPr>
          <p:txBody>
            <a:bodyPr wrap="square">
              <a:spAutoFit/>
            </a:bodyPr>
            <a:lstStyle/>
            <a:p>
              <a:r>
                <a:rPr lang="es-ES" sz="1200">
                  <a:latin typeface="Calibri" panose="020F0502020204030204" pitchFamily="34" charset="0"/>
                  <a:cs typeface="Calibri" panose="020F0502020204030204" pitchFamily="34" charset="0"/>
                </a:rPr>
                <a:t>Tree mounds</a:t>
              </a:r>
              <a:endParaRPr lang="en-GB" sz="1200"/>
            </a:p>
          </p:txBody>
        </p:sp>
        <p:sp>
          <p:nvSpPr>
            <p:cNvPr id="22" name="CuadroTexto 21">
              <a:extLst>
                <a:ext uri="{FF2B5EF4-FFF2-40B4-BE49-F238E27FC236}">
                  <a16:creationId xmlns:a16="http://schemas.microsoft.com/office/drawing/2014/main" id="{4E872D08-7696-BE2B-F79C-D0A4DA559C52}"/>
                </a:ext>
              </a:extLst>
            </p:cNvPr>
            <p:cNvSpPr txBox="1"/>
            <p:nvPr/>
          </p:nvSpPr>
          <p:spPr>
            <a:xfrm>
              <a:off x="5928973" y="2559929"/>
              <a:ext cx="913834" cy="461665"/>
            </a:xfrm>
            <a:prstGeom prst="rect">
              <a:avLst/>
            </a:prstGeom>
            <a:noFill/>
          </p:spPr>
          <p:txBody>
            <a:bodyPr wrap="square">
              <a:spAutoFit/>
            </a:bodyPr>
            <a:lstStyle/>
            <a:p>
              <a:r>
                <a:rPr lang="es-ES" sz="1200">
                  <a:latin typeface="Calibri" panose="020F0502020204030204" pitchFamily="34" charset="0"/>
                  <a:cs typeface="Calibri" panose="020F0502020204030204" pitchFamily="34" charset="0"/>
                </a:rPr>
                <a:t>Model simulation</a:t>
              </a:r>
              <a:endParaRPr lang="en-GB" sz="1200"/>
            </a:p>
          </p:txBody>
        </p:sp>
        <p:sp>
          <p:nvSpPr>
            <p:cNvPr id="23" name="TextBox 6">
              <a:extLst>
                <a:ext uri="{FF2B5EF4-FFF2-40B4-BE49-F238E27FC236}">
                  <a16:creationId xmlns:a16="http://schemas.microsoft.com/office/drawing/2014/main" id="{4024DEE9-BA0B-FC45-2561-1C091BA40CC7}"/>
                </a:ext>
              </a:extLst>
            </p:cNvPr>
            <p:cNvSpPr txBox="1"/>
            <p:nvPr/>
          </p:nvSpPr>
          <p:spPr>
            <a:xfrm>
              <a:off x="2843868" y="2745008"/>
              <a:ext cx="1699557" cy="369332"/>
            </a:xfrm>
            <a:prstGeom prst="rect">
              <a:avLst/>
            </a:prstGeom>
            <a:noFill/>
          </p:spPr>
          <p:txBody>
            <a:bodyPr wrap="square" rtlCol="0">
              <a:spAutoFit/>
            </a:bodyPr>
            <a:lstStyle/>
            <a:p>
              <a:pPr algn="ctr">
                <a:spcBef>
                  <a:spcPts val="1000"/>
                </a:spcBef>
                <a:buClr>
                  <a:schemeClr val="accent1"/>
                </a:buClr>
                <a:buSzPct val="80000"/>
              </a:pPr>
              <a:r>
                <a:rPr lang="en-GB">
                  <a:solidFill>
                    <a:schemeClr val="tx1">
                      <a:lumMod val="75000"/>
                      <a:lumOff val="25000"/>
                    </a:schemeClr>
                  </a:solidFill>
                  <a:latin typeface="Calibri" panose="020F0502020204030204" pitchFamily="34" charset="0"/>
                  <a:cs typeface="Calibri" panose="020F0502020204030204" pitchFamily="34" charset="0"/>
                </a:rPr>
                <a:t>Soil loss rate</a:t>
              </a:r>
              <a:endParaRPr lang="en-GB" dirty="0">
                <a:solidFill>
                  <a:schemeClr val="tx1">
                    <a:lumMod val="75000"/>
                    <a:lumOff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5109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47E9983-0F13-45CD-B113-172460D7DD2A}"/>
              </a:ext>
            </a:extLst>
          </p:cNvPr>
          <p:cNvSpPr/>
          <p:nvPr/>
        </p:nvSpPr>
        <p:spPr>
          <a:xfrm>
            <a:off x="0" y="0"/>
            <a:ext cx="12192000" cy="86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Light" panose="020F0302020204030204" pitchFamily="34" charset="0"/>
            </a:endParaRPr>
          </a:p>
        </p:txBody>
      </p:sp>
      <p:pic>
        <p:nvPicPr>
          <p:cNvPr id="6" name="Imagen 5">
            <a:extLst>
              <a:ext uri="{FF2B5EF4-FFF2-40B4-BE49-F238E27FC236}">
                <a16:creationId xmlns:a16="http://schemas.microsoft.com/office/drawing/2014/main" id="{57553A22-FFE7-4EBE-B24E-97342E37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382" y="198650"/>
            <a:ext cx="1570486" cy="412253"/>
          </a:xfrm>
          <a:prstGeom prst="rect">
            <a:avLst/>
          </a:prstGeom>
        </p:spPr>
      </p:pic>
      <p:pic>
        <p:nvPicPr>
          <p:cNvPr id="7" name="Imagen 6">
            <a:extLst>
              <a:ext uri="{FF2B5EF4-FFF2-40B4-BE49-F238E27FC236}">
                <a16:creationId xmlns:a16="http://schemas.microsoft.com/office/drawing/2014/main" id="{9EFC30A9-4A77-4748-8ADA-D6321C32D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91" y="197425"/>
            <a:ext cx="852439" cy="413478"/>
          </a:xfrm>
          <a:prstGeom prst="rect">
            <a:avLst/>
          </a:prstGeom>
        </p:spPr>
      </p:pic>
      <p:sp>
        <p:nvSpPr>
          <p:cNvPr id="2" name="Título 1">
            <a:extLst>
              <a:ext uri="{FF2B5EF4-FFF2-40B4-BE49-F238E27FC236}">
                <a16:creationId xmlns:a16="http://schemas.microsoft.com/office/drawing/2014/main" id="{5AC6DF5B-F190-49A1-B4E7-C9FAB98B4832}"/>
              </a:ext>
            </a:extLst>
          </p:cNvPr>
          <p:cNvSpPr>
            <a:spLocks noGrp="1"/>
          </p:cNvSpPr>
          <p:nvPr>
            <p:ph type="title"/>
          </p:nvPr>
        </p:nvSpPr>
        <p:spPr>
          <a:xfrm>
            <a:off x="3913884" y="116688"/>
            <a:ext cx="8124318" cy="574952"/>
          </a:xfrm>
        </p:spPr>
        <p:txBody>
          <a:bodyPr>
            <a:normAutofit/>
          </a:bodyPr>
          <a:lstStyle/>
          <a:p>
            <a:pPr algn="ctr"/>
            <a:r>
              <a:rPr lang="en-GB" sz="1800">
                <a:solidFill>
                  <a:schemeClr val="bg1"/>
                </a:solidFill>
                <a:latin typeface="Calibri Light" panose="020F0302020204030204" pitchFamily="34" charset="0"/>
              </a:rPr>
              <a:t>A robust evaluation of a revised version of the MMF-TWI soil erosion model</a:t>
            </a:r>
            <a:endParaRPr lang="es-ES" sz="1800">
              <a:solidFill>
                <a:schemeClr val="bg1"/>
              </a:solidFill>
              <a:latin typeface="Calibri Light" panose="020F0302020204030204" pitchFamily="34" charset="0"/>
            </a:endParaRPr>
          </a:p>
        </p:txBody>
      </p:sp>
      <p:sp>
        <p:nvSpPr>
          <p:cNvPr id="17" name="CuadroTexto 16">
            <a:extLst>
              <a:ext uri="{FF2B5EF4-FFF2-40B4-BE49-F238E27FC236}">
                <a16:creationId xmlns:a16="http://schemas.microsoft.com/office/drawing/2014/main" id="{9CBE250C-46A2-4DC7-A9E9-CC2E87AF3E4A}"/>
              </a:ext>
            </a:extLst>
          </p:cNvPr>
          <p:cNvSpPr txBox="1"/>
          <p:nvPr/>
        </p:nvSpPr>
        <p:spPr>
          <a:xfrm>
            <a:off x="153796" y="1054933"/>
            <a:ext cx="5255005" cy="461665"/>
          </a:xfrm>
          <a:prstGeom prst="rect">
            <a:avLst/>
          </a:prstGeom>
          <a:noFill/>
        </p:spPr>
        <p:txBody>
          <a:bodyPr wrap="square" rtlCol="0">
            <a:spAutoFit/>
          </a:bodyPr>
          <a:lstStyle/>
          <a:p>
            <a:r>
              <a:rPr lang="en-GB" sz="2400" b="1">
                <a:solidFill>
                  <a:schemeClr val="bg2"/>
                </a:solidFill>
                <a:latin typeface="Calibri" panose="020F0502020204030204" pitchFamily="34" charset="0"/>
              </a:rPr>
              <a:t>Is the model behaviour plausible?</a:t>
            </a:r>
          </a:p>
        </p:txBody>
      </p:sp>
      <p:sp>
        <p:nvSpPr>
          <p:cNvPr id="24" name="Rectángulo 23">
            <a:extLst>
              <a:ext uri="{FF2B5EF4-FFF2-40B4-BE49-F238E27FC236}">
                <a16:creationId xmlns:a16="http://schemas.microsoft.com/office/drawing/2014/main" id="{27B8362E-E1D8-4E42-8E02-19DAD5A3CA76}"/>
              </a:ext>
            </a:extLst>
          </p:cNvPr>
          <p:cNvSpPr/>
          <p:nvPr/>
        </p:nvSpPr>
        <p:spPr>
          <a:xfrm>
            <a:off x="153797" y="1459901"/>
            <a:ext cx="11884404" cy="3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Light" panose="020F0302020204030204" pitchFamily="34" charset="0"/>
            </a:endParaRPr>
          </a:p>
        </p:txBody>
      </p:sp>
      <p:pic>
        <p:nvPicPr>
          <p:cNvPr id="9" name="Marcador de contenido 8" descr="Texto&#10;&#10;Descripción generada automáticamente">
            <a:extLst>
              <a:ext uri="{FF2B5EF4-FFF2-40B4-BE49-F238E27FC236}">
                <a16:creationId xmlns:a16="http://schemas.microsoft.com/office/drawing/2014/main" id="{3D1CE869-4805-4466-8DB8-3908A9865E9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38716" y="-190867"/>
            <a:ext cx="1600263" cy="1131436"/>
          </a:xfrm>
        </p:spPr>
      </p:pic>
      <p:sp>
        <p:nvSpPr>
          <p:cNvPr id="10" name="TextBox 6">
            <a:extLst>
              <a:ext uri="{FF2B5EF4-FFF2-40B4-BE49-F238E27FC236}">
                <a16:creationId xmlns:a16="http://schemas.microsoft.com/office/drawing/2014/main" id="{3C54B029-AE7E-5306-CE72-6FD9EE37E35C}"/>
              </a:ext>
            </a:extLst>
          </p:cNvPr>
          <p:cNvSpPr txBox="1"/>
          <p:nvPr/>
        </p:nvSpPr>
        <p:spPr>
          <a:xfrm>
            <a:off x="279727" y="1641187"/>
            <a:ext cx="5044627" cy="3908762"/>
          </a:xfrm>
          <a:prstGeom prst="rect">
            <a:avLst/>
          </a:prstGeom>
          <a:noFill/>
        </p:spPr>
        <p:txBody>
          <a:bodyPr wrap="square" rtlCol="0">
            <a:spAutoFit/>
          </a:bodyPr>
          <a:lstStyle/>
          <a:p>
            <a:pPr>
              <a:spcBef>
                <a:spcPts val="1000"/>
              </a:spcBef>
              <a:buClr>
                <a:schemeClr val="accent1"/>
              </a:buClr>
              <a:buSzPct val="80000"/>
            </a:pPr>
            <a:r>
              <a:rPr lang="en-GB">
                <a:solidFill>
                  <a:schemeClr val="tx1">
                    <a:lumMod val="75000"/>
                    <a:lumOff val="25000"/>
                  </a:schemeClr>
                </a:solidFill>
                <a:latin typeface="Calibri" panose="020F0502020204030204" pitchFamily="34" charset="0"/>
                <a:cs typeface="Calibri" panose="020F0502020204030204" pitchFamily="34" charset="0"/>
              </a:rPr>
              <a:t>Global Sensitivity Analysis</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SAFE Toolbox (Pianosi et al., 2015)</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Identify the model </a:t>
            </a:r>
            <a:r>
              <a:rPr lang="en-GB" b="1">
                <a:solidFill>
                  <a:schemeClr val="tx1">
                    <a:lumMod val="75000"/>
                    <a:lumOff val="25000"/>
                  </a:schemeClr>
                </a:solidFill>
                <a:latin typeface="Calibri" panose="020F0502020204030204" pitchFamily="34" charset="0"/>
                <a:cs typeface="Calibri" panose="020F0502020204030204" pitchFamily="34" charset="0"/>
              </a:rPr>
              <a:t>parameters that most influence </a:t>
            </a:r>
            <a:r>
              <a:rPr lang="en-GB">
                <a:solidFill>
                  <a:schemeClr val="tx1">
                    <a:lumMod val="75000"/>
                    <a:lumOff val="25000"/>
                  </a:schemeClr>
                </a:solidFill>
                <a:latin typeface="Calibri" panose="020F0502020204030204" pitchFamily="34" charset="0"/>
                <a:cs typeface="Calibri" panose="020F0502020204030204" pitchFamily="34" charset="0"/>
              </a:rPr>
              <a:t>model outputs </a:t>
            </a:r>
          </a:p>
          <a:p>
            <a:pPr>
              <a:spcBef>
                <a:spcPts val="1000"/>
              </a:spcBef>
              <a:buClr>
                <a:schemeClr val="accent1"/>
              </a:buClr>
              <a:buSzPct val="80000"/>
            </a:pPr>
            <a:r>
              <a:rPr lang="en-GB">
                <a:solidFill>
                  <a:schemeClr val="tx1">
                    <a:lumMod val="75000"/>
                    <a:lumOff val="25000"/>
                  </a:schemeClr>
                </a:solidFill>
                <a:latin typeface="Calibri" panose="020F0502020204030204" pitchFamily="34" charset="0"/>
                <a:cs typeface="Calibri" panose="020F0502020204030204" pitchFamily="34" charset="0"/>
              </a:rPr>
              <a:t>Are these results consistent with our expectations and empirical evidence?</a:t>
            </a:r>
          </a:p>
          <a:p>
            <a:pPr marL="342900" indent="-342900">
              <a:spcBef>
                <a:spcPts val="1000"/>
              </a:spcBef>
              <a:buClr>
                <a:schemeClr val="accent1"/>
              </a:buClr>
              <a:buSzPct val="80000"/>
              <a:buFont typeface="Wingdings 3" charset="2"/>
              <a:buChar char=""/>
            </a:pPr>
            <a:r>
              <a:rPr lang="en-GB">
                <a:solidFill>
                  <a:schemeClr val="tx1">
                    <a:lumMod val="75000"/>
                    <a:lumOff val="25000"/>
                  </a:schemeClr>
                </a:solidFill>
                <a:latin typeface="Calibri" panose="020F0502020204030204" pitchFamily="34" charset="0"/>
                <a:cs typeface="Calibri" panose="020F0502020204030204" pitchFamily="34" charset="0"/>
              </a:rPr>
              <a:t>Most influential factors under similar conditions (Francia et al. 2006; Gomez et al. 2009; Taguas et al. 2010; Lima-Cueto et al. 2018)  </a:t>
            </a:r>
          </a:p>
          <a:p>
            <a:pPr marL="800100" lvl="1" indent="-342900">
              <a:spcBef>
                <a:spcPts val="1000"/>
              </a:spcBef>
              <a:buClr>
                <a:schemeClr val="accent1"/>
              </a:buClr>
              <a:buSzPct val="80000"/>
              <a:buFont typeface="Wingdings 3" charset="2"/>
              <a:buChar char=""/>
            </a:pPr>
            <a:r>
              <a:rPr lang="en-GB" b="1">
                <a:solidFill>
                  <a:schemeClr val="tx1">
                    <a:lumMod val="75000"/>
                    <a:lumOff val="25000"/>
                  </a:schemeClr>
                </a:solidFill>
                <a:latin typeface="Calibri" panose="020F0502020204030204" pitchFamily="34" charset="0"/>
                <a:cs typeface="Calibri" panose="020F0502020204030204" pitchFamily="34" charset="0"/>
              </a:rPr>
              <a:t>Tillage</a:t>
            </a:r>
            <a:r>
              <a:rPr lang="en-GB">
                <a:solidFill>
                  <a:schemeClr val="tx1">
                    <a:lumMod val="75000"/>
                    <a:lumOff val="25000"/>
                  </a:schemeClr>
                </a:solidFill>
                <a:latin typeface="Calibri" panose="020F0502020204030204" pitchFamily="34" charset="0"/>
                <a:cs typeface="Calibri" panose="020F0502020204030204" pitchFamily="34" charset="0"/>
              </a:rPr>
              <a:t> or its absence </a:t>
            </a:r>
          </a:p>
          <a:p>
            <a:pPr marL="800100" lvl="1" indent="-342900">
              <a:spcBef>
                <a:spcPts val="1000"/>
              </a:spcBef>
              <a:buClr>
                <a:schemeClr val="accent1"/>
              </a:buClr>
              <a:buSzPct val="80000"/>
              <a:buFont typeface="Wingdings 3" charset="2"/>
              <a:buChar char=""/>
            </a:pPr>
            <a:r>
              <a:rPr lang="en-GB" b="1">
                <a:solidFill>
                  <a:schemeClr val="tx1">
                    <a:lumMod val="75000"/>
                    <a:lumOff val="25000"/>
                  </a:schemeClr>
                </a:solidFill>
                <a:latin typeface="Calibri" panose="020F0502020204030204" pitchFamily="34" charset="0"/>
                <a:cs typeface="Calibri" panose="020F0502020204030204" pitchFamily="34" charset="0"/>
              </a:rPr>
              <a:t>Cover crops</a:t>
            </a:r>
            <a:endParaRPr lang="en-GB">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Chart&#10;&#10;Description automatically generated">
            <a:extLst>
              <a:ext uri="{FF2B5EF4-FFF2-40B4-BE49-F238E27FC236}">
                <a16:creationId xmlns:a16="http://schemas.microsoft.com/office/drawing/2014/main" id="{085E7B42-A879-8B71-F1BC-F6C6E5C66F5A}"/>
              </a:ext>
            </a:extLst>
          </p:cNvPr>
          <p:cNvPicPr>
            <a:picLocks noChangeAspect="1"/>
          </p:cNvPicPr>
          <p:nvPr/>
        </p:nvPicPr>
        <p:blipFill rotWithShape="1">
          <a:blip r:embed="rId6">
            <a:extLst>
              <a:ext uri="{28A0092B-C50C-407E-A947-70E740481C1C}">
                <a14:useLocalDpi xmlns:a14="http://schemas.microsoft.com/office/drawing/2010/main" val="0"/>
              </a:ext>
            </a:extLst>
          </a:blip>
          <a:srcRect l="4261" r="7715"/>
          <a:stretch/>
        </p:blipFill>
        <p:spPr>
          <a:xfrm>
            <a:off x="5408801" y="1516598"/>
            <a:ext cx="6629400" cy="5020870"/>
          </a:xfrm>
          <a:prstGeom prst="rect">
            <a:avLst/>
          </a:prstGeom>
        </p:spPr>
      </p:pic>
      <p:sp>
        <p:nvSpPr>
          <p:cNvPr id="3" name="Flecha: a la derecha 2">
            <a:extLst>
              <a:ext uri="{FF2B5EF4-FFF2-40B4-BE49-F238E27FC236}">
                <a16:creationId xmlns:a16="http://schemas.microsoft.com/office/drawing/2014/main" id="{9DD4DB3B-41E1-0261-5A4D-5CA2325B435E}"/>
              </a:ext>
            </a:extLst>
          </p:cNvPr>
          <p:cNvSpPr/>
          <p:nvPr/>
        </p:nvSpPr>
        <p:spPr>
          <a:xfrm rot="16200000">
            <a:off x="10059728" y="3295411"/>
            <a:ext cx="3103581" cy="284661"/>
          </a:xfrm>
          <a:prstGeom prst="rightArrow">
            <a:avLst/>
          </a:prstGeom>
          <a:gradFill>
            <a:gsLst>
              <a:gs pos="0">
                <a:schemeClr val="accent1">
                  <a:lumMod val="5000"/>
                  <a:lumOff val="95000"/>
                </a:schemeClr>
              </a:gs>
              <a:gs pos="44000">
                <a:schemeClr val="accent1">
                  <a:lumMod val="45000"/>
                  <a:lumOff val="55000"/>
                </a:schemeClr>
              </a:gs>
              <a:gs pos="100000">
                <a:srgbClr val="00B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adroTexto 12">
            <a:extLst>
              <a:ext uri="{FF2B5EF4-FFF2-40B4-BE49-F238E27FC236}">
                <a16:creationId xmlns:a16="http://schemas.microsoft.com/office/drawing/2014/main" id="{A6839C7F-EB79-5DF3-BC69-CE91D5C94CC3}"/>
              </a:ext>
            </a:extLst>
          </p:cNvPr>
          <p:cNvSpPr txBox="1"/>
          <p:nvPr/>
        </p:nvSpPr>
        <p:spPr>
          <a:xfrm>
            <a:off x="10913121" y="1548387"/>
            <a:ext cx="1681456" cy="307777"/>
          </a:xfrm>
          <a:prstGeom prst="rect">
            <a:avLst/>
          </a:prstGeom>
          <a:noFill/>
        </p:spPr>
        <p:txBody>
          <a:bodyPr wrap="square">
            <a:spAutoFit/>
          </a:bodyPr>
          <a:lstStyle/>
          <a:p>
            <a:r>
              <a:rPr lang="en-GB" sz="1400">
                <a:solidFill>
                  <a:srgbClr val="09B254"/>
                </a:solidFill>
                <a:latin typeface="Calibri" panose="020F0502020204030204" pitchFamily="34" charset="0"/>
                <a:cs typeface="Calibri" panose="020F0502020204030204" pitchFamily="34" charset="0"/>
              </a:rPr>
              <a:t>most influential</a:t>
            </a:r>
            <a:endParaRPr lang="en-GB" sz="1400">
              <a:solidFill>
                <a:srgbClr val="09B254"/>
              </a:solidFill>
            </a:endParaRPr>
          </a:p>
        </p:txBody>
      </p:sp>
      <p:sp>
        <p:nvSpPr>
          <p:cNvPr id="11" name="Elipse 10">
            <a:extLst>
              <a:ext uri="{FF2B5EF4-FFF2-40B4-BE49-F238E27FC236}">
                <a16:creationId xmlns:a16="http://schemas.microsoft.com/office/drawing/2014/main" id="{4D1057CE-DC85-B6EF-5891-045844021485}"/>
              </a:ext>
            </a:extLst>
          </p:cNvPr>
          <p:cNvSpPr/>
          <p:nvPr/>
        </p:nvSpPr>
        <p:spPr>
          <a:xfrm rot="1805379">
            <a:off x="7380761" y="5662348"/>
            <a:ext cx="2161368" cy="30454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ipse 14">
            <a:extLst>
              <a:ext uri="{FF2B5EF4-FFF2-40B4-BE49-F238E27FC236}">
                <a16:creationId xmlns:a16="http://schemas.microsoft.com/office/drawing/2014/main" id="{35F5BC1C-389D-EA90-909B-BB70E0CFCCC6}"/>
              </a:ext>
            </a:extLst>
          </p:cNvPr>
          <p:cNvSpPr/>
          <p:nvPr/>
        </p:nvSpPr>
        <p:spPr>
          <a:xfrm rot="1805379">
            <a:off x="9869498" y="5415176"/>
            <a:ext cx="1327343" cy="30454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A45DD33-C282-03E7-C646-15D4EE9A07FD}"/>
              </a:ext>
            </a:extLst>
          </p:cNvPr>
          <p:cNvSpPr txBox="1"/>
          <p:nvPr/>
        </p:nvSpPr>
        <p:spPr>
          <a:xfrm>
            <a:off x="643490" y="5606123"/>
            <a:ext cx="4765311" cy="523220"/>
          </a:xfrm>
          <a:prstGeom prst="rect">
            <a:avLst/>
          </a:prstGeom>
          <a:noFill/>
        </p:spPr>
        <p:txBody>
          <a:bodyPr wrap="square">
            <a:spAutoFit/>
          </a:bodyPr>
          <a:lstStyle/>
          <a:p>
            <a:pPr algn="ctr"/>
            <a:r>
              <a:rPr lang="es-ES" sz="2800" b="1">
                <a:latin typeface="Calibri" panose="020F0502020204030204" pitchFamily="34" charset="0"/>
              </a:rPr>
              <a:t>Thanks! Any questions?</a:t>
            </a:r>
            <a:endParaRPr lang="en-GB" sz="2800" b="1" dirty="0">
              <a:latin typeface="Calibri" panose="020F0502020204030204" pitchFamily="34" charset="0"/>
            </a:endParaRPr>
          </a:p>
        </p:txBody>
      </p:sp>
      <p:sp>
        <p:nvSpPr>
          <p:cNvPr id="18" name="TextBox 17">
            <a:extLst>
              <a:ext uri="{FF2B5EF4-FFF2-40B4-BE49-F238E27FC236}">
                <a16:creationId xmlns:a16="http://schemas.microsoft.com/office/drawing/2014/main" id="{00A46BE1-01D1-B711-2901-6621D243996F}"/>
              </a:ext>
            </a:extLst>
          </p:cNvPr>
          <p:cNvSpPr txBox="1"/>
          <p:nvPr/>
        </p:nvSpPr>
        <p:spPr>
          <a:xfrm>
            <a:off x="10311272" y="6525609"/>
            <a:ext cx="1880728" cy="369332"/>
          </a:xfrm>
          <a:prstGeom prst="rect">
            <a:avLst/>
          </a:prstGeom>
          <a:noFill/>
        </p:spPr>
        <p:txBody>
          <a:bodyPr wrap="square">
            <a:spAutoFit/>
          </a:bodyPr>
          <a:lstStyle/>
          <a:p>
            <a:r>
              <a:rPr lang="pt-PT" sz="1800" i="1">
                <a:latin typeface="Calibri Light" panose="020F0302020204030204" pitchFamily="34" charset="0"/>
              </a:rPr>
              <a:t>apenuela@uco.es</a:t>
            </a:r>
            <a:endParaRPr lang="en-GB" sz="1800" i="1" dirty="0">
              <a:latin typeface="Calibri Light" panose="020F0302020204030204" pitchFamily="34" charset="0"/>
            </a:endParaRPr>
          </a:p>
        </p:txBody>
      </p:sp>
      <p:sp>
        <p:nvSpPr>
          <p:cNvPr id="21" name="CuadroTexto 19">
            <a:extLst>
              <a:ext uri="{FF2B5EF4-FFF2-40B4-BE49-F238E27FC236}">
                <a16:creationId xmlns:a16="http://schemas.microsoft.com/office/drawing/2014/main" id="{6718F232-9FA6-AD3D-1CDA-6212716001BD}"/>
              </a:ext>
            </a:extLst>
          </p:cNvPr>
          <p:cNvSpPr txBox="1"/>
          <p:nvPr/>
        </p:nvSpPr>
        <p:spPr>
          <a:xfrm>
            <a:off x="98586" y="6129343"/>
            <a:ext cx="8088867" cy="738664"/>
          </a:xfrm>
          <a:prstGeom prst="rect">
            <a:avLst/>
          </a:prstGeom>
          <a:noFill/>
        </p:spPr>
        <p:txBody>
          <a:bodyPr wrap="square">
            <a:spAutoFit/>
          </a:bodyPr>
          <a:lstStyle/>
          <a:p>
            <a:r>
              <a:rPr lang="en-GB" sz="1400">
                <a:solidFill>
                  <a:schemeClr val="bg1">
                    <a:lumMod val="50000"/>
                  </a:schemeClr>
                </a:solidFill>
                <a:latin typeface="Calibri Light" panose="020F0302020204030204" pitchFamily="34" charset="0"/>
              </a:rPr>
              <a:t>This project is financially supported by the Spanish Ministry of Science and Innovation, the Spanish State Research Agency, through the Severo Ochoa and María de Maeztu Program for Centers and Units of Excellence in R&amp;D (Ref. CEX2019-000968-M) and the project SOLITAIRE (Ref. PID2019-109924RB-I00).</a:t>
            </a:r>
          </a:p>
        </p:txBody>
      </p:sp>
      <p:sp>
        <p:nvSpPr>
          <p:cNvPr id="22" name="CuadroTexto 12">
            <a:extLst>
              <a:ext uri="{FF2B5EF4-FFF2-40B4-BE49-F238E27FC236}">
                <a16:creationId xmlns:a16="http://schemas.microsoft.com/office/drawing/2014/main" id="{4CF54545-2987-AD8A-6867-B8F0E69DA6BE}"/>
              </a:ext>
            </a:extLst>
          </p:cNvPr>
          <p:cNvSpPr txBox="1"/>
          <p:nvPr/>
        </p:nvSpPr>
        <p:spPr>
          <a:xfrm>
            <a:off x="10992441" y="4938835"/>
            <a:ext cx="1301160" cy="307777"/>
          </a:xfrm>
          <a:prstGeom prst="rect">
            <a:avLst/>
          </a:prstGeom>
          <a:noFill/>
        </p:spPr>
        <p:txBody>
          <a:bodyPr wrap="square">
            <a:spAutoFit/>
          </a:bodyPr>
          <a:lstStyle/>
          <a:p>
            <a:r>
              <a:rPr lang="en-GB" sz="1400">
                <a:latin typeface="Calibri" panose="020F0502020204030204" pitchFamily="34" charset="0"/>
                <a:cs typeface="Calibri" panose="020F0502020204030204" pitchFamily="34" charset="0"/>
              </a:rPr>
              <a:t>No influence</a:t>
            </a:r>
            <a:endParaRPr lang="en-GB" sz="1400"/>
          </a:p>
        </p:txBody>
      </p:sp>
    </p:spTree>
    <p:extLst>
      <p:ext uri="{BB962C8B-B14F-4D97-AF65-F5344CB8AC3E}">
        <p14:creationId xmlns:p14="http://schemas.microsoft.com/office/powerpoint/2010/main" val="9361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Effect transition="in" filter="fade">
                                      <p:cBhvr>
                                        <p:cTn id="40" dur="500"/>
                                        <p:tgtEl>
                                          <p:spTgt spid="10">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animEffect transition="in" filter="fade">
                                      <p:cBhvr>
                                        <p:cTn id="43" dur="500"/>
                                        <p:tgtEl>
                                          <p:spTgt spid="10">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xEl>
                                              <p:pRg st="6" end="6"/>
                                            </p:txEl>
                                          </p:spTgt>
                                        </p:tgtEl>
                                        <p:attrNameLst>
                                          <p:attrName>style.visibility</p:attrName>
                                        </p:attrNameLst>
                                      </p:cBhvr>
                                      <p:to>
                                        <p:strVal val="visible"/>
                                      </p:to>
                                    </p:set>
                                    <p:animEffect transition="in" filter="fade">
                                      <p:cBhvr>
                                        <p:cTn id="46" dur="500"/>
                                        <p:tgtEl>
                                          <p:spTgt spid="10">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1" grpId="0" animBg="1"/>
      <p:bldP spid="15" grpId="0" animBg="1"/>
      <p:bldP spid="16" grpId="0"/>
      <p:bldP spid="21" grpId="0"/>
    </p:bldLst>
  </p:timing>
</p:sld>
</file>

<file path=ppt/theme/theme1.xml><?xml version="1.0" encoding="utf-8"?>
<a:theme xmlns:a="http://schemas.openxmlformats.org/drawingml/2006/main" name="Tema de Office">
  <a:themeElements>
    <a:clrScheme name="Agronomía">
      <a:dk1>
        <a:sysClr val="windowText" lastClr="000000"/>
      </a:dk1>
      <a:lt1>
        <a:sysClr val="window" lastClr="FFFFFF"/>
      </a:lt1>
      <a:dk2>
        <a:srgbClr val="5B5B5F"/>
      </a:dk2>
      <a:lt2>
        <a:srgbClr val="35783C"/>
      </a:lt2>
      <a:accent1>
        <a:srgbClr val="35783C"/>
      </a:accent1>
      <a:accent2>
        <a:srgbClr val="43974B"/>
      </a:accent2>
      <a:accent3>
        <a:srgbClr val="6EBE76"/>
      </a:accent3>
      <a:accent4>
        <a:srgbClr val="A0D4A5"/>
      </a:accent4>
      <a:accent5>
        <a:srgbClr val="5B5B5F"/>
      </a:accent5>
      <a:accent6>
        <a:srgbClr val="808084"/>
      </a:accent6>
      <a:hlink>
        <a:srgbClr val="35783C"/>
      </a:hlink>
      <a:folHlink>
        <a:srgbClr val="A0D4A5"/>
      </a:folHlink>
    </a:clrScheme>
    <a:fontScheme name="Agronomía">
      <a:majorFont>
        <a:latin typeface="Montserrat"/>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cumentoPowerPoint" id="{7E8EF0F1-F07F-4DCA-A2EF-765274340D3C}" vid="{9DBE6141-5F9D-47E5-BE82-0A48516C3A6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6216</TotalTime>
  <Words>938</Words>
  <Application>Microsoft Office PowerPoint</Application>
  <PresentationFormat>Widescreen</PresentationFormat>
  <Paragraphs>84</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Calibri Light</vt:lpstr>
      <vt:lpstr>Helvetica Neue</vt:lpstr>
      <vt:lpstr>Montserrat ExtraLight</vt:lpstr>
      <vt:lpstr>Times New Roman</vt:lpstr>
      <vt:lpstr>Wingdings 3</vt:lpstr>
      <vt:lpstr>Tema de Office</vt:lpstr>
      <vt:lpstr>A robust evaluation of a revised version of the MMF-TWI soil erosion model</vt:lpstr>
      <vt:lpstr>A robust evaluation of a revised version of the MMF-TWI soil erosion model</vt:lpstr>
      <vt:lpstr>A robust evaluation of a revised version of the MMF-TWI soil erosion model</vt:lpstr>
      <vt:lpstr>A robust evaluation of a revised version of the MMF-TWI soil erosion model</vt:lpstr>
      <vt:lpstr>A robust evaluation of a revised version of the MMF-TWI soil erosion model</vt:lpstr>
      <vt:lpstr>A robust evaluation of a revised version of the MMF-TWI soil erosion model</vt:lpstr>
      <vt:lpstr>A robust evaluation of a revised version of the MMF-TWI soil erosion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Sánchez Cruz</dc:creator>
  <cp:lastModifiedBy>Andres Peñuela Fernández</cp:lastModifiedBy>
  <cp:revision>9</cp:revision>
  <dcterms:created xsi:type="dcterms:W3CDTF">2020-12-11T10:07:33Z</dcterms:created>
  <dcterms:modified xsi:type="dcterms:W3CDTF">2022-05-22T10:03:37Z</dcterms:modified>
</cp:coreProperties>
</file>