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1C234-380B-4B98-8011-7546F4C804CC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59036-60A3-4A00-8120-73CDE1ED1D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59036-60A3-4A00-8120-73CDE1ED1D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59036-60A3-4A00-8120-73CDE1ED1D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70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59036-60A3-4A00-8120-73CDE1ED1D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59036-60A3-4A00-8120-73CDE1ED1D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0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59036-60A3-4A00-8120-73CDE1ED1D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8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9ACC-33E0-6F9F-770B-FFDF51F81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98C99-F1D3-AF26-D0DB-7A85869DE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8BDEA-AF56-FB96-72D6-3F49690A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0F7F-8F1C-4610-BE7D-870DBB15E476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5CFE-874C-483D-56B9-6D63D348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E5B50-C412-32FC-E3D3-7A602C13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9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79B5-ADC6-DDE6-D2D4-E7D96573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BBBDE-028B-4A71-A1ED-61BDF58FE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A76C-0DEF-D0CF-9E1F-CF561839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49AE-E6AB-46EB-A990-808012EFA638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015-B16A-554B-1ACB-884D598C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EEC92-D7D5-9F1F-A148-B33CB3D6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4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705CB-71F4-7B15-7AD1-EF5B314A2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826C2-BEF6-FA10-2BA4-D1AABEA3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A098-BC90-7B2E-3E28-B368B53A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87BB-FAE5-445B-989D-1D9E6C3850E8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83966-B2FE-4F68-E9D9-4BDD5717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F93E-D94B-AA10-AACB-B4BDD70E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720A-9595-DB58-990C-511A3852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53D0-DB87-F110-A1F8-B0435811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E3E1-7807-FC42-A98D-D6E086F0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C5A3-B3E1-4CBB-B103-C014CCDE30BC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0D988-5AAB-1F3B-17E5-EE62EEDE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77E9B-5155-2592-3602-2F674B6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2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128D-5993-5CF5-123A-E05CDBC9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66684-30EE-2D76-968A-D7D61CD17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A9217-04F4-40F9-3835-3125B078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AEC-CBF1-424B-8E3B-19C7285C76C9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7DF6-C0C6-52E3-57CA-9EF733A2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A0E7-C070-8F63-3B8C-7B8A217D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8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1ACB-4FE5-3CD8-D15E-4A8D24ED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5DD7-7219-853E-2439-43B543F6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ACB5A-C11B-D3E6-CCCE-4E207F91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AD75B-2328-31F0-82F4-42F95A25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51E-6D95-453F-9FB3-B24395A32FC5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D0AC-0517-4152-B4DC-A33C1118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AC376-C791-C5C5-D6D2-A37F7734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9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7569-A977-39BD-0374-3956D07A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B5469-0755-70B7-35A8-90AB901B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BF85D-3E71-83B1-233C-7AB768A69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549B1-7EA3-8E3C-0C79-F68F6680A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42EC9-618E-4C6B-2D6A-5A853DDBF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5EB33-62A3-E288-6953-02D741B0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B94A-2067-474D-82B3-268C479945F9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33FFB-DCA5-16F3-CA20-7E95CFC1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3E9DB-E427-D751-0846-48E7E388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3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73D4-EE7D-B454-E6BF-6814C9D0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41BD9-BC02-A89B-48D0-EA8D870D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39DC-9D84-4C4A-9C61-2DD43B9A4B19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4F779-939A-C6DE-4AA2-802D6232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2804F-5DBF-F53A-D3F4-D4D42C1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7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EA594-5593-5A7C-34EC-40059886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4DB-C5FB-4917-9F53-4B07DA73E72C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C8409-1472-705E-B486-F10E097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606FF-5D24-C586-D6FB-E2844DC8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8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FD8C-DA7D-6AFC-9CD0-91EFA894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A391-1C18-A26F-3192-82922AFB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0BDBA-D2DF-3B17-9EDD-BD3EF5B0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4F0C-2FA5-9B5B-CA2A-88D972F4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E3CA-3CDB-4E0D-A71F-7F425DBCBEBA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77D7-4C5C-1304-6B62-DC7B13FD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E6260-B3FF-46FC-FACA-CB3D5957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9715-1C56-2A1F-8954-5184D0C4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6E13E-BE89-FA14-7D79-631DFFE1E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B7517-2DE1-092C-2AFE-C644761F4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93A48-3DE2-57ED-57E7-0B2D51D4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0AE-8E35-4DCF-BB04-C5AC44A35382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CFF2-381F-EE7C-21A5-7D4F6959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2A093-8DA0-7C65-CEBF-99D5A4C9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8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9165F-0561-ECEE-FAA0-E0E3B474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80422-A029-15E5-67E7-2EC86B5DC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0641-9BCF-0833-2684-B0DEAD4B2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EA3F-2BE0-474C-B91F-5F78A1CC4C35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F90D-6B39-3EB9-8694-91822728A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1CAC-0144-7DC7-7A44-B6D99DE7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5AE3-8F57-4CB0-8E3B-A27E727F8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4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l="-1000" r="-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78D0-9B95-4532-98FF-ECE605A8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5" y="982760"/>
            <a:ext cx="11360727" cy="2387600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A station-based evaluation of south foehn forecasting with COSMO-1</a:t>
            </a:r>
            <a:endParaRPr lang="zh-CN" alt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A4063-2C82-43B5-AEF7-F57CDE5EB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5" y="3746242"/>
            <a:ext cx="11360727" cy="311175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Yue Tian, </a:t>
            </a:r>
            <a:r>
              <a:rPr lang="en-US" altLang="zh-CN" sz="2000" dirty="0" err="1"/>
              <a:t>Juerg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Schmidli</a:t>
            </a:r>
            <a:r>
              <a:rPr lang="en-US" altLang="zh-CN" sz="2000" dirty="0"/>
              <a:t>, Julian </a:t>
            </a:r>
            <a:r>
              <a:rPr lang="en-US" altLang="zh-CN" sz="2000" dirty="0" err="1"/>
              <a:t>Quimbayo</a:t>
            </a:r>
            <a:r>
              <a:rPr lang="en-US" altLang="zh-CN" sz="2000" dirty="0"/>
              <a:t>-Duarte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sz="1600" dirty="0"/>
              <a:t>Institute for Atmospheric and Environmental Sciences (IAU), Goethe University Frankfurt, Germany</a:t>
            </a:r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r>
              <a:rPr lang="en-US" altLang="zh-CN" sz="1400" b="1" dirty="0"/>
              <a:t>Wed 25.05.2022, EGU 2022, Vienna</a:t>
            </a:r>
          </a:p>
          <a:p>
            <a:pPr algn="l">
              <a:lnSpc>
                <a:spcPct val="100000"/>
              </a:lnSpc>
            </a:pPr>
            <a:endParaRPr lang="en-US" altLang="zh-CN" sz="1400" b="1" dirty="0"/>
          </a:p>
          <a:p>
            <a:pPr algn="l">
              <a:lnSpc>
                <a:spcPct val="100000"/>
              </a:lnSpc>
            </a:pPr>
            <a:endParaRPr lang="en-US" altLang="zh-CN" sz="1400" b="1" dirty="0"/>
          </a:p>
          <a:p>
            <a:pPr algn="l">
              <a:lnSpc>
                <a:spcPct val="100000"/>
              </a:lnSpc>
            </a:pPr>
            <a:r>
              <a:rPr lang="en-US" altLang="zh-CN" sz="1400" b="1" dirty="0"/>
              <a:t>                           Contact: </a:t>
            </a:r>
            <a:r>
              <a:rPr lang="en-US" altLang="zh-CN" sz="1400" b="1" u="sng" dirty="0"/>
              <a:t>yue.tian@iau.uni-frankfurt.de</a:t>
            </a:r>
            <a:endParaRPr lang="zh-CN" altLang="en-US" sz="1400" b="1" u="sng" dirty="0"/>
          </a:p>
          <a:p>
            <a:pPr>
              <a:lnSpc>
                <a:spcPct val="100000"/>
              </a:lnSpc>
            </a:pPr>
            <a:endParaRPr lang="en-US" altLang="zh-CN" sz="1400" b="1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D2CCCF-1CA1-D655-0D31-00F7625E7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3301" y="86029"/>
            <a:ext cx="2011613" cy="10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95"/>
    </mc:Choice>
    <mc:Fallback>
      <p:transition spd="slow" advTm="501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237326"/>
            <a:ext cx="11021081" cy="71895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Conclusions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B664FA9-5263-B6E6-113E-9AA2E87F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22" y="1033063"/>
            <a:ext cx="10777356" cy="513692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Systematic </a:t>
            </a:r>
            <a:r>
              <a:rPr lang="en-US" altLang="zh-CN" sz="2000" b="1" dirty="0"/>
              <a:t>cold bias </a:t>
            </a:r>
            <a:r>
              <a:rPr lang="en-US" altLang="zh-CN" sz="2000" dirty="0"/>
              <a:t>are found near the surface in COSMO-1 in both case and climatology studies</a:t>
            </a:r>
          </a:p>
          <a:p>
            <a:r>
              <a:rPr lang="en-US" altLang="zh-CN" sz="2000" dirty="0"/>
              <a:t>Foehn flow </a:t>
            </a:r>
            <a:r>
              <a:rPr lang="en-US" altLang="zh-CN" sz="2000" b="1" dirty="0"/>
              <a:t>extends too far downstream </a:t>
            </a:r>
            <a:r>
              <a:rPr lang="en-US" altLang="zh-CN" sz="2000" dirty="0"/>
              <a:t>in COSMO-1 in the case 2016nov</a:t>
            </a:r>
          </a:p>
          <a:p>
            <a:r>
              <a:rPr lang="en-US" altLang="zh-CN" sz="2000" dirty="0"/>
              <a:t>The cold bias can be partly due to </a:t>
            </a:r>
            <a:r>
              <a:rPr lang="en-US" altLang="zh-CN" sz="2000" b="1" dirty="0"/>
              <a:t>weak vertical mixing</a:t>
            </a:r>
            <a:r>
              <a:rPr lang="en-US" altLang="zh-CN" sz="2000" dirty="0"/>
              <a:t> in COSMO-1</a:t>
            </a:r>
          </a:p>
          <a:p>
            <a:r>
              <a:rPr lang="en-US" altLang="zh-CN" sz="2000" dirty="0"/>
              <a:t>Most sensitivity experiments do not have significant impacts on the cold bias, whereas…</a:t>
            </a:r>
          </a:p>
          <a:p>
            <a:r>
              <a:rPr lang="en-US" altLang="zh-CN" sz="2000" b="1" dirty="0"/>
              <a:t>COSMO-550m </a:t>
            </a:r>
            <a:r>
              <a:rPr lang="en-US" altLang="zh-CN" sz="2000" dirty="0"/>
              <a:t>reduces the too-far extent of the foehn flow and the near-surface cold bias by </a:t>
            </a:r>
            <a:r>
              <a:rPr lang="en-US" altLang="zh-CN" sz="2000" b="1" dirty="0"/>
              <a:t>introducing more vertical mixing at lower model levels.</a:t>
            </a:r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400" b="1" dirty="0"/>
              <a:t>Thank you for your attention  :D</a:t>
            </a:r>
          </a:p>
          <a:p>
            <a:pPr marL="0" indent="0">
              <a:buNone/>
            </a:pPr>
            <a:r>
              <a:rPr lang="en-US" altLang="zh-CN" sz="1400" b="1" dirty="0"/>
              <a:t>Any questions or suggestions please contact: </a:t>
            </a:r>
            <a:r>
              <a:rPr lang="en-US" altLang="zh-CN" sz="1400" b="1" u="sng" dirty="0"/>
              <a:t>yue.tian@iau.uni-frankfurt.de</a:t>
            </a:r>
            <a:endParaRPr lang="zh-CN" altLang="en-US" sz="14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6FBBF-6557-4FFF-8F3C-045324A0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3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60"/>
    </mc:Choice>
    <mc:Fallback xmlns="">
      <p:transition spd="slow" advTm="660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25"/>
            <a:ext cx="10515600" cy="65613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Motivation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9B187-BB0B-0B12-036E-A45B0DC0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22" y="1033063"/>
            <a:ext cx="10777356" cy="5136920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What is foehn?  </a:t>
            </a:r>
            <a:r>
              <a:rPr lang="en-US" altLang="zh-CN" sz="2400" dirty="0"/>
              <a:t>A warm, dry, and gusty wind on the lee side of a mountain</a:t>
            </a:r>
          </a:p>
          <a:p>
            <a:r>
              <a:rPr lang="en-US" altLang="zh-CN" sz="2400" b="1" dirty="0"/>
              <a:t>How is it forecasted?  </a:t>
            </a:r>
            <a:r>
              <a:rPr lang="en-US" altLang="zh-CN" sz="2400" dirty="0"/>
              <a:t>In </a:t>
            </a:r>
            <a:r>
              <a:rPr lang="en-US" altLang="zh-CN" sz="2400" dirty="0" err="1"/>
              <a:t>MeteoSwiss</a:t>
            </a:r>
            <a:r>
              <a:rPr lang="en-US" altLang="zh-CN" sz="2400" dirty="0"/>
              <a:t>, COSMO at 1 km horizontal resolution (COSMO-1)</a:t>
            </a:r>
          </a:p>
          <a:p>
            <a:r>
              <a:rPr lang="en-US" altLang="zh-CN" sz="2400" b="1" dirty="0"/>
              <a:t>Anecdotal evidence of systematic biases in COSMO-1:</a:t>
            </a:r>
            <a:r>
              <a:rPr lang="en-US" altLang="zh-CN" sz="2000" dirty="0"/>
              <a:t> </a:t>
            </a:r>
            <a:r>
              <a:rPr lang="en-US" altLang="zh-CN" sz="1600" dirty="0"/>
              <a:t>(from </a:t>
            </a:r>
            <a:r>
              <a:rPr lang="en-US" altLang="zh-CN" sz="1600" dirty="0" err="1"/>
              <a:t>MeteoSwiss</a:t>
            </a:r>
            <a:r>
              <a:rPr lang="en-US" altLang="zh-CN" sz="1600" dirty="0"/>
              <a:t>, AGF, Wilhelm 2012, </a:t>
            </a:r>
            <a:r>
              <a:rPr lang="en-US" altLang="zh-CN" sz="1600" dirty="0" err="1"/>
              <a:t>Sandner</a:t>
            </a:r>
            <a:r>
              <a:rPr lang="en-US" altLang="zh-CN" sz="1600" dirty="0"/>
              <a:t> 2020)</a:t>
            </a:r>
          </a:p>
          <a:p>
            <a:pPr lvl="1"/>
            <a:r>
              <a:rPr lang="en-US" altLang="zh-CN" sz="1800" dirty="0"/>
              <a:t>Cold bias in 2-m temperature and moist bias in relative humidity (RH) during foehn</a:t>
            </a:r>
          </a:p>
          <a:p>
            <a:pPr lvl="1"/>
            <a:r>
              <a:rPr lang="en-US" altLang="zh-CN" sz="1800" dirty="0"/>
              <a:t>……</a:t>
            </a:r>
          </a:p>
          <a:p>
            <a:r>
              <a:rPr lang="en-US" altLang="zh-CN" sz="2400" b="1" dirty="0"/>
              <a:t>Research questions:</a:t>
            </a:r>
          </a:p>
          <a:p>
            <a:pPr lvl="1"/>
            <a:r>
              <a:rPr lang="en-US" altLang="zh-CN" sz="1800" dirty="0"/>
              <a:t>Q1:  What biases does COSMO-1 have? Are they systematic? </a:t>
            </a:r>
          </a:p>
          <a:p>
            <a:pPr lvl="1"/>
            <a:r>
              <a:rPr lang="en-US" altLang="zh-CN" sz="1800" dirty="0"/>
              <a:t>Q2:  What could be the possible causes?            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4E2199-8FB5-CFB0-F23D-4FBDC8B74B35}"/>
              </a:ext>
            </a:extLst>
          </p:cNvPr>
          <p:cNvCxnSpPr/>
          <p:nvPr/>
        </p:nvCxnSpPr>
        <p:spPr>
          <a:xfrm>
            <a:off x="7831139" y="4124761"/>
            <a:ext cx="2931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7A399A-223D-27FB-63BE-064BC1E5357A}"/>
              </a:ext>
            </a:extLst>
          </p:cNvPr>
          <p:cNvCxnSpPr/>
          <p:nvPr/>
        </p:nvCxnSpPr>
        <p:spPr>
          <a:xfrm>
            <a:off x="5777967" y="4456980"/>
            <a:ext cx="2931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890EBA-0756-215E-D16D-F7E41D3074CD}"/>
              </a:ext>
            </a:extLst>
          </p:cNvPr>
          <p:cNvSpPr txBox="1"/>
          <p:nvPr/>
        </p:nvSpPr>
        <p:spPr>
          <a:xfrm>
            <a:off x="8257427" y="3953945"/>
            <a:ext cx="371578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Case study + 5-year climatology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0B89F-E183-E74C-A59D-9AA389366C74}"/>
              </a:ext>
            </a:extLst>
          </p:cNvPr>
          <p:cNvSpPr txBox="1"/>
          <p:nvPr/>
        </p:nvSpPr>
        <p:spPr>
          <a:xfrm>
            <a:off x="6248704" y="4250514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Pseudo profile + Sensitivity experiments</a:t>
            </a:r>
            <a:endParaRPr lang="zh-CN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95818-A9A0-8E36-F47C-5300A91F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49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11"/>
    </mc:Choice>
    <mc:Fallback>
      <p:transition spd="slow" advTm="59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25"/>
            <a:ext cx="10515600" cy="65613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Data and methods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9B187-BB0B-0B12-036E-A45B0DC0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22" y="1033063"/>
            <a:ext cx="10777356" cy="5136920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Observations:</a:t>
            </a:r>
          </a:p>
          <a:p>
            <a:pPr marL="457200" lvl="1" indent="0">
              <a:buNone/>
            </a:pPr>
            <a:r>
              <a:rPr lang="en-US" altLang="zh-CN" sz="1600" dirty="0"/>
              <a:t>Surface observations from </a:t>
            </a:r>
            <a:r>
              <a:rPr lang="en-US" altLang="zh-CN" sz="1600" b="1" dirty="0" err="1"/>
              <a:t>SwissMetNet</a:t>
            </a:r>
            <a:r>
              <a:rPr lang="en-US" altLang="zh-CN" sz="1600" b="1" dirty="0"/>
              <a:t>, ZAMG, </a:t>
            </a:r>
            <a:r>
              <a:rPr lang="en-US" altLang="zh-CN" sz="1600" b="1" dirty="0" err="1"/>
              <a:t>MeteoGroup</a:t>
            </a:r>
            <a:r>
              <a:rPr lang="en-US" altLang="zh-CN" sz="1600" b="1" dirty="0"/>
              <a:t> </a:t>
            </a:r>
            <a:r>
              <a:rPr lang="en-US" altLang="zh-CN" sz="1600" dirty="0"/>
              <a:t>for the period of foehn cases and 5-year climatology</a:t>
            </a:r>
          </a:p>
          <a:p>
            <a:r>
              <a:rPr lang="en-US" altLang="zh-CN" sz="2000" b="1" dirty="0"/>
              <a:t>5-year COSMO-1 analysis:</a:t>
            </a:r>
          </a:p>
          <a:p>
            <a:pPr lvl="1"/>
            <a:r>
              <a:rPr lang="en-US" altLang="zh-CN" sz="1600" dirty="0"/>
              <a:t>29 Oct 2015 — 29 Oct 2020</a:t>
            </a:r>
          </a:p>
          <a:p>
            <a:pPr lvl="1"/>
            <a:r>
              <a:rPr lang="en-US" altLang="zh-CN" sz="1600" dirty="0"/>
              <a:t>Produced with observation nudging technique</a:t>
            </a:r>
          </a:p>
          <a:p>
            <a:pPr lvl="1"/>
            <a:r>
              <a:rPr lang="en-US" altLang="zh-CN" sz="1600" dirty="0"/>
              <a:t>Only dew point temperature and pressure from surface </a:t>
            </a:r>
          </a:p>
          <a:p>
            <a:pPr marL="457200" lvl="1" indent="0">
              <a:buNone/>
            </a:pPr>
            <a:r>
              <a:rPr lang="en-US" altLang="zh-CN" sz="1600" dirty="0"/>
              <a:t>    stations are assimilated</a:t>
            </a:r>
          </a:p>
          <a:p>
            <a:r>
              <a:rPr lang="en-US" altLang="zh-CN" sz="2000" b="1" dirty="0"/>
              <a:t>COSMO-1 model:</a:t>
            </a:r>
          </a:p>
          <a:p>
            <a:pPr marL="457200" lvl="1" indent="0">
              <a:buNone/>
            </a:pPr>
            <a:r>
              <a:rPr lang="en-US" altLang="zh-CN" sz="1600" dirty="0"/>
              <a:t>Close to </a:t>
            </a:r>
            <a:r>
              <a:rPr lang="en-US" altLang="zh-CN" sz="1600" dirty="0" err="1"/>
              <a:t>MeteoSwiss</a:t>
            </a:r>
            <a:r>
              <a:rPr lang="en-US" altLang="zh-CN" sz="1600" dirty="0"/>
              <a:t> operational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52070-44B5-A3C2-AFB9-C2E27B0E0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7" y="1798514"/>
            <a:ext cx="5606143" cy="50594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B6097-DF8A-2102-3119-8D735B0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A0E84-9224-AD25-F29C-7F342E42EF01}"/>
              </a:ext>
            </a:extLst>
          </p:cNvPr>
          <p:cNvSpPr txBox="1"/>
          <p:nvPr/>
        </p:nvSpPr>
        <p:spPr>
          <a:xfrm>
            <a:off x="5332836" y="4746504"/>
            <a:ext cx="192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The Rhine Valley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41"/>
    </mc:Choice>
    <mc:Fallback>
      <p:transition spd="slow" advTm="328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25"/>
            <a:ext cx="11353800" cy="65613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Near-surface model biases</a:t>
            </a:r>
            <a:r>
              <a:rPr lang="en-US" altLang="zh-CN" sz="4400" dirty="0">
                <a:solidFill>
                  <a:schemeClr val="accent1"/>
                </a:solidFill>
              </a:rPr>
              <a:t> —</a:t>
            </a:r>
            <a:r>
              <a:rPr lang="en-US" altLang="zh-CN" b="1" dirty="0">
                <a:solidFill>
                  <a:schemeClr val="accent1"/>
                </a:solidFill>
              </a:rPr>
              <a:t> Case study </a:t>
            </a:r>
            <a:r>
              <a:rPr lang="en-US" altLang="zh-CN" sz="3600" b="1" dirty="0">
                <a:solidFill>
                  <a:schemeClr val="accent1"/>
                </a:solidFill>
              </a:rPr>
              <a:t>(Nov 2016)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A7F08-8942-84BA-AD02-A31D19F8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98" y="976773"/>
            <a:ext cx="6468164" cy="3483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9E1AA-1752-6EB3-43A5-9F8BF0339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b="376"/>
          <a:stretch/>
        </p:blipFill>
        <p:spPr>
          <a:xfrm>
            <a:off x="2848059" y="4460142"/>
            <a:ext cx="3058568" cy="23609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F35A3C-9F8B-7198-41F2-8574427A5268}"/>
              </a:ext>
            </a:extLst>
          </p:cNvPr>
          <p:cNvCxnSpPr/>
          <p:nvPr/>
        </p:nvCxnSpPr>
        <p:spPr>
          <a:xfrm flipV="1">
            <a:off x="4010265" y="1046574"/>
            <a:ext cx="0" cy="31061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4B5320-4498-2041-B7CD-3077271E603E}"/>
              </a:ext>
            </a:extLst>
          </p:cNvPr>
          <p:cNvCxnSpPr/>
          <p:nvPr/>
        </p:nvCxnSpPr>
        <p:spPr>
          <a:xfrm flipV="1">
            <a:off x="6954726" y="1046574"/>
            <a:ext cx="0" cy="31061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BADE78-FFCE-8C42-D507-CDC1A5FC00DA}"/>
              </a:ext>
            </a:extLst>
          </p:cNvPr>
          <p:cNvCxnSpPr/>
          <p:nvPr/>
        </p:nvCxnSpPr>
        <p:spPr>
          <a:xfrm flipV="1">
            <a:off x="4469792" y="1046574"/>
            <a:ext cx="0" cy="31061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DA0FDC-94F0-BA5D-9142-C9718FE4DDC2}"/>
              </a:ext>
            </a:extLst>
          </p:cNvPr>
          <p:cNvCxnSpPr/>
          <p:nvPr/>
        </p:nvCxnSpPr>
        <p:spPr>
          <a:xfrm flipV="1">
            <a:off x="7387495" y="1046574"/>
            <a:ext cx="0" cy="31061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FB1461-9B95-9FA2-70CE-DFF287887BAF}"/>
              </a:ext>
            </a:extLst>
          </p:cNvPr>
          <p:cNvSpPr txBox="1"/>
          <p:nvPr/>
        </p:nvSpPr>
        <p:spPr>
          <a:xfrm>
            <a:off x="9270862" y="1046574"/>
            <a:ext cx="2716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OBS</a:t>
            </a:r>
            <a:r>
              <a:rPr lang="zh-CN" altLang="en-US" sz="1600" b="1" dirty="0"/>
              <a:t>：</a:t>
            </a:r>
            <a:r>
              <a:rPr lang="en-US" altLang="zh-CN" sz="1600" b="1" dirty="0"/>
              <a:t>observation</a:t>
            </a:r>
          </a:p>
          <a:p>
            <a:r>
              <a:rPr lang="en-US" altLang="zh-CN" sz="1600" b="1" dirty="0">
                <a:solidFill>
                  <a:schemeClr val="accent1"/>
                </a:solidFill>
              </a:rPr>
              <a:t>REF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COSMO-1 simulation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ANA: COSMO-1 analysis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EE4E2E-19D5-9F04-FD15-9386A75C75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551"/>
          <a:stretch/>
        </p:blipFill>
        <p:spPr>
          <a:xfrm>
            <a:off x="87575" y="958337"/>
            <a:ext cx="2597634" cy="24566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D3334-EBCA-E506-29F1-69C7CF75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F09F67-256B-3C96-DEAB-9050E19D234F}"/>
              </a:ext>
            </a:extLst>
          </p:cNvPr>
          <p:cNvGrpSpPr/>
          <p:nvPr/>
        </p:nvGrpSpPr>
        <p:grpSpPr>
          <a:xfrm>
            <a:off x="6096000" y="4373880"/>
            <a:ext cx="3094811" cy="2428812"/>
            <a:chOff x="6096000" y="4373880"/>
            <a:chExt cx="3094811" cy="24288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A0D2B-04DD-426E-D681-588FE5455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44" b="1341"/>
            <a:stretch/>
          </p:blipFill>
          <p:spPr>
            <a:xfrm>
              <a:off x="6096000" y="4373880"/>
              <a:ext cx="3094811" cy="2428812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E2CB877-FA8E-C427-BB20-C48877E3F13D}"/>
                </a:ext>
              </a:extLst>
            </p:cNvPr>
            <p:cNvSpPr/>
            <p:nvPr/>
          </p:nvSpPr>
          <p:spPr>
            <a:xfrm>
              <a:off x="7520940" y="4460142"/>
              <a:ext cx="929640" cy="101346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771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"/>
    </mc:Choice>
    <mc:Fallback>
      <p:transition spd="slow" advTm="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62613-3661-5A3A-45E5-16FEE324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16"/>
          <a:stretch/>
        </p:blipFill>
        <p:spPr>
          <a:xfrm>
            <a:off x="4084564" y="1349728"/>
            <a:ext cx="6134319" cy="2442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CA8EC-5F81-0922-A6D1-A673C545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1" y="2103007"/>
            <a:ext cx="3175423" cy="26495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237325"/>
            <a:ext cx="11621193" cy="65613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</a:rPr>
              <a:t>Near-surface model biases</a:t>
            </a:r>
            <a:r>
              <a:rPr lang="en-US" altLang="zh-CN" sz="3600" dirty="0">
                <a:solidFill>
                  <a:schemeClr val="accent1"/>
                </a:solidFill>
              </a:rPr>
              <a:t> —</a:t>
            </a:r>
            <a:r>
              <a:rPr lang="en-US" altLang="zh-CN" sz="3600" b="1" dirty="0">
                <a:solidFill>
                  <a:schemeClr val="accent1"/>
                </a:solidFill>
              </a:rPr>
              <a:t> 5-year COSMO-1 analysis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B6D0-CC6F-4029-3B38-B424F2AC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E8BEC-76DD-9D34-AA19-A1866E6DD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48" b="25174"/>
          <a:stretch/>
        </p:blipFill>
        <p:spPr>
          <a:xfrm>
            <a:off x="4084564" y="3875871"/>
            <a:ext cx="6134319" cy="103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42E4C5-B255-A2BA-2A87-012CFB1DD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02" b="489"/>
          <a:stretch/>
        </p:blipFill>
        <p:spPr>
          <a:xfrm>
            <a:off x="4084563" y="4954223"/>
            <a:ext cx="6134319" cy="434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390A0-4447-8BFD-237B-E0B36F6F51A5}"/>
              </a:ext>
            </a:extLst>
          </p:cNvPr>
          <p:cNvSpPr txBox="1"/>
          <p:nvPr/>
        </p:nvSpPr>
        <p:spPr>
          <a:xfrm>
            <a:off x="266007" y="1579229"/>
            <a:ext cx="42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25 stations in 5 major Alpine valleys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9FA5F6-9F02-C4FD-5B5F-89F9141697A3}"/>
              </a:ext>
            </a:extLst>
          </p:cNvPr>
          <p:cNvSpPr/>
          <p:nvPr/>
        </p:nvSpPr>
        <p:spPr>
          <a:xfrm>
            <a:off x="863138" y="5807623"/>
            <a:ext cx="104657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No strong bias in specific humidity (QV), </a:t>
            </a:r>
            <a:r>
              <a:rPr lang="en-US" altLang="zh-CN" b="1" dirty="0">
                <a:solidFill>
                  <a:srgbClr val="C00000"/>
                </a:solidFill>
              </a:rPr>
              <a:t>moist bias in RH is mainly due to cold temperature bias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17CA1-2F32-17F2-6C94-EA521B3A94C4}"/>
              </a:ext>
            </a:extLst>
          </p:cNvPr>
          <p:cNvSpPr txBox="1"/>
          <p:nvPr/>
        </p:nvSpPr>
        <p:spPr>
          <a:xfrm>
            <a:off x="10218882" y="3414211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</a:rPr>
              <a:t>Cold bias </a:t>
            </a:r>
          </a:p>
          <a:p>
            <a:r>
              <a:rPr lang="en-US" altLang="zh-CN" sz="1600" b="1" dirty="0">
                <a:solidFill>
                  <a:schemeClr val="accent2"/>
                </a:solidFill>
              </a:rPr>
              <a:t>during foehn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66B63-2A2F-EA71-E32A-CD564C3D4227}"/>
              </a:ext>
            </a:extLst>
          </p:cNvPr>
          <p:cNvSpPr txBox="1"/>
          <p:nvPr/>
        </p:nvSpPr>
        <p:spPr>
          <a:xfrm>
            <a:off x="10379425" y="2702097"/>
            <a:ext cx="192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No cold bias during non-foehn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EE52DD-9EF7-132A-77C4-BDF5A79BC17D}"/>
              </a:ext>
            </a:extLst>
          </p:cNvPr>
          <p:cNvCxnSpPr/>
          <p:nvPr/>
        </p:nvCxnSpPr>
        <p:spPr>
          <a:xfrm flipH="1" flipV="1">
            <a:off x="9855976" y="3541574"/>
            <a:ext cx="362906" cy="15490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DE0EBB-5FA2-F82F-3147-6C1CEC2FF389}"/>
              </a:ext>
            </a:extLst>
          </p:cNvPr>
          <p:cNvCxnSpPr>
            <a:cxnSpLocks/>
          </p:cNvCxnSpPr>
          <p:nvPr/>
        </p:nvCxnSpPr>
        <p:spPr>
          <a:xfrm flipH="1">
            <a:off x="9911816" y="2995042"/>
            <a:ext cx="467609" cy="80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0"/>
    </mc:Choice>
    <mc:Fallback xmlns="">
      <p:transition spd="slow" advTm="93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8C658338-A5BE-7A55-BA4D-E019C11B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35" y="2085898"/>
            <a:ext cx="2998496" cy="38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6077C29-5FAE-6C7A-1E01-F4E6ADBD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49" y="2085898"/>
            <a:ext cx="2998495" cy="38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08FB1-9DD8-A6F2-83D6-9A89E7D99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71" y="2113411"/>
            <a:ext cx="2998495" cy="384182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27" y="237325"/>
            <a:ext cx="11884873" cy="656135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</a:rPr>
              <a:t>What may cause the cold bias? </a:t>
            </a:r>
            <a:r>
              <a:rPr lang="en-US" altLang="zh-CN" sz="4400" dirty="0">
                <a:solidFill>
                  <a:schemeClr val="accent1"/>
                </a:solidFill>
              </a:rPr>
              <a:t>—</a:t>
            </a:r>
            <a:r>
              <a:rPr lang="en-US" altLang="zh-CN" b="1" dirty="0">
                <a:solidFill>
                  <a:schemeClr val="accent1"/>
                </a:solidFill>
              </a:rPr>
              <a:t> Ave. pseudo profile</a:t>
            </a:r>
            <a:br>
              <a:rPr lang="en-US" altLang="zh-CN" b="1" dirty="0">
                <a:solidFill>
                  <a:schemeClr val="accent1"/>
                </a:solidFill>
              </a:rPr>
            </a:br>
            <a:r>
              <a:rPr lang="en-US" altLang="zh-CN" sz="2000" dirty="0">
                <a:solidFill>
                  <a:schemeClr val="accent1"/>
                </a:solidFill>
              </a:rPr>
              <a:t>Three foehn cases (Nov 2016, Mar 2013, and Mar 2017)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594F61-F4FF-ACC6-2CF4-D3146DEE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56" y="1253965"/>
            <a:ext cx="11005374" cy="695855"/>
          </a:xfrm>
        </p:spPr>
        <p:txBody>
          <a:bodyPr>
            <a:normAutofit lnSpcReduction="10000"/>
          </a:bodyPr>
          <a:lstStyle/>
          <a:p>
            <a:r>
              <a:rPr lang="en-US" altLang="zh-CN" sz="1800" b="1" dirty="0"/>
              <a:t>OBS Pseudo profile: </a:t>
            </a:r>
            <a:r>
              <a:rPr lang="en-US" altLang="zh-CN" sz="1800" dirty="0"/>
              <a:t>constructed with surface stations at different altitudes during foehn hours at VAD</a:t>
            </a:r>
          </a:p>
          <a:p>
            <a:r>
              <a:rPr lang="en-US" altLang="zh-CN" sz="1800" dirty="0">
                <a:solidFill>
                  <a:schemeClr val="accent1"/>
                </a:solidFill>
              </a:rPr>
              <a:t>VAD profile in COSMO-1: the closest grid point to VAD in COSMO-1 during foehn hours at VAD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2B4596-7AB1-C7C1-818D-E45982216966}"/>
              </a:ext>
            </a:extLst>
          </p:cNvPr>
          <p:cNvCxnSpPr>
            <a:cxnSpLocks/>
          </p:cNvCxnSpPr>
          <p:nvPr/>
        </p:nvCxnSpPr>
        <p:spPr>
          <a:xfrm>
            <a:off x="2742601" y="5503408"/>
            <a:ext cx="0" cy="639185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F6BF85-EF09-61DD-C1AF-D69474808C95}"/>
              </a:ext>
            </a:extLst>
          </p:cNvPr>
          <p:cNvCxnSpPr>
            <a:cxnSpLocks/>
          </p:cNvCxnSpPr>
          <p:nvPr/>
        </p:nvCxnSpPr>
        <p:spPr>
          <a:xfrm>
            <a:off x="3171483" y="5503408"/>
            <a:ext cx="0" cy="69278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EB6680-7525-95C6-9A65-1B681085DCCB}"/>
              </a:ext>
            </a:extLst>
          </p:cNvPr>
          <p:cNvCxnSpPr>
            <a:cxnSpLocks/>
          </p:cNvCxnSpPr>
          <p:nvPr/>
        </p:nvCxnSpPr>
        <p:spPr>
          <a:xfrm>
            <a:off x="6324285" y="5492732"/>
            <a:ext cx="0" cy="61533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5E243-06EB-8FA3-03CE-ED7B9482F31E}"/>
              </a:ext>
            </a:extLst>
          </p:cNvPr>
          <p:cNvCxnSpPr>
            <a:cxnSpLocks/>
          </p:cNvCxnSpPr>
          <p:nvPr/>
        </p:nvCxnSpPr>
        <p:spPr>
          <a:xfrm>
            <a:off x="5831452" y="5461116"/>
            <a:ext cx="0" cy="646950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B4D760-D949-AD5F-EF4E-7C16AECD8F59}"/>
              </a:ext>
            </a:extLst>
          </p:cNvPr>
          <p:cNvCxnSpPr>
            <a:cxnSpLocks/>
          </p:cNvCxnSpPr>
          <p:nvPr/>
        </p:nvCxnSpPr>
        <p:spPr>
          <a:xfrm>
            <a:off x="9108103" y="5469387"/>
            <a:ext cx="0" cy="63867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FA3905-6541-1763-4485-79FA142275CB}"/>
              </a:ext>
            </a:extLst>
          </p:cNvPr>
          <p:cNvCxnSpPr>
            <a:cxnSpLocks/>
          </p:cNvCxnSpPr>
          <p:nvPr/>
        </p:nvCxnSpPr>
        <p:spPr>
          <a:xfrm>
            <a:off x="8064138" y="5415758"/>
            <a:ext cx="0" cy="590221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F3734-249C-7A74-33DF-FA55D4911A7C}"/>
              </a:ext>
            </a:extLst>
          </p:cNvPr>
          <p:cNvSpPr/>
          <p:nvPr/>
        </p:nvSpPr>
        <p:spPr>
          <a:xfrm>
            <a:off x="791719" y="6265541"/>
            <a:ext cx="9730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Despite local fluctuations in OBS pseudo profile, </a:t>
            </a:r>
            <a:r>
              <a:rPr lang="en-US" altLang="zh-CN" b="1" dirty="0">
                <a:solidFill>
                  <a:srgbClr val="C00000"/>
                </a:solidFill>
              </a:rPr>
              <a:t>insufficient vertical mixing in COSMO-1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4AA3EA-F19B-82CD-2952-29567A6D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153E5-D40F-3A77-1E47-0B29ED22B379}"/>
              </a:ext>
            </a:extLst>
          </p:cNvPr>
          <p:cNvSpPr/>
          <p:nvPr/>
        </p:nvSpPr>
        <p:spPr>
          <a:xfrm>
            <a:off x="4774297" y="2287640"/>
            <a:ext cx="1242321" cy="102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C552E-CF35-2827-6887-67086A751F10}"/>
              </a:ext>
            </a:extLst>
          </p:cNvPr>
          <p:cNvSpPr/>
          <p:nvPr/>
        </p:nvSpPr>
        <p:spPr>
          <a:xfrm>
            <a:off x="7829269" y="2287639"/>
            <a:ext cx="1242321" cy="102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7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7"/>
    </mc:Choice>
    <mc:Fallback xmlns="">
      <p:transition spd="slow" advTm="47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7325"/>
            <a:ext cx="10916377" cy="656135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</a:rPr>
              <a:t>What may cause the cold bias? </a:t>
            </a:r>
            <a:r>
              <a:rPr lang="en-US" altLang="zh-CN" sz="4400" dirty="0">
                <a:solidFill>
                  <a:schemeClr val="accent1"/>
                </a:solidFill>
              </a:rPr>
              <a:t>—</a:t>
            </a:r>
            <a:r>
              <a:rPr lang="en-US" altLang="zh-CN" b="1" dirty="0">
                <a:solidFill>
                  <a:schemeClr val="accent1"/>
                </a:solidFill>
              </a:rPr>
              <a:t> Sensitivity </a:t>
            </a:r>
            <a:r>
              <a:rPr lang="en-US" altLang="zh-CN" b="1" dirty="0" err="1">
                <a:solidFill>
                  <a:schemeClr val="accent1"/>
                </a:solidFill>
              </a:rPr>
              <a:t>exps</a:t>
            </a:r>
            <a:r>
              <a:rPr lang="en-US" altLang="zh-CN" b="1" dirty="0">
                <a:solidFill>
                  <a:schemeClr val="accent1"/>
                </a:solidFill>
              </a:rPr>
              <a:t>.</a:t>
            </a:r>
            <a:br>
              <a:rPr lang="en-US" altLang="zh-CN" sz="2000" b="1" dirty="0">
                <a:solidFill>
                  <a:schemeClr val="accent1"/>
                </a:solidFill>
              </a:rPr>
            </a:br>
            <a:r>
              <a:rPr lang="en-US" altLang="zh-CN" sz="2000" dirty="0">
                <a:solidFill>
                  <a:schemeClr val="accent1"/>
                </a:solidFill>
              </a:rPr>
              <a:t>Foehn case in Nov 2016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3C5BBD3-A588-575A-C5B8-E588F989E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974265"/>
            <a:ext cx="9086106" cy="5379731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0049B02D-1752-7F4A-6811-180B70615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974265"/>
            <a:ext cx="9086106" cy="5379731"/>
          </a:xfrm>
          <a:prstGeom prst="rect">
            <a:avLst/>
          </a:prstGeom>
        </p:spPr>
      </p:pic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A173DA04-D09C-DFD9-74C9-A0BA0CBC7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974265"/>
            <a:ext cx="9086106" cy="5379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8E31B8-D742-FB8D-5EDB-14340840FBC3}"/>
              </a:ext>
            </a:extLst>
          </p:cNvPr>
          <p:cNvSpPr txBox="1"/>
          <p:nvPr/>
        </p:nvSpPr>
        <p:spPr>
          <a:xfrm>
            <a:off x="2952605" y="4718583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33B76-18FF-E056-C80D-A85F4A45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A06406C-6D9D-D294-7BE7-3D10CEB4A9FC}"/>
              </a:ext>
            </a:extLst>
          </p:cNvPr>
          <p:cNvSpPr/>
          <p:nvPr/>
        </p:nvSpPr>
        <p:spPr>
          <a:xfrm>
            <a:off x="9744293" y="4872147"/>
            <a:ext cx="174504" cy="6561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BA213-90A1-27D2-472C-56A57AB0EDB4}"/>
              </a:ext>
            </a:extLst>
          </p:cNvPr>
          <p:cNvSpPr txBox="1"/>
          <p:nvPr/>
        </p:nvSpPr>
        <p:spPr>
          <a:xfrm>
            <a:off x="9982200" y="5046325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Land-surface interaction</a:t>
            </a:r>
            <a:endParaRPr lang="zh-CN" alt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0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09"/>
    </mc:Choice>
    <mc:Fallback xmlns="">
      <p:transition spd="slow" advTm="60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0A6C1-45AC-D82C-6599-D2E5A16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92263"/>
            <a:ext cx="11021081" cy="786959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Improvements in COSMO-550m — Downstream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Foehn case in Nov 2016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E03AC86-5D6C-A21F-6A9D-AFE576B0A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46" y="1451872"/>
            <a:ext cx="5632244" cy="180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0B8F26-817D-97AD-BF1C-253D456F4E30}"/>
              </a:ext>
            </a:extLst>
          </p:cNvPr>
          <p:cNvSpPr txBox="1"/>
          <p:nvPr/>
        </p:nvSpPr>
        <p:spPr>
          <a:xfrm>
            <a:off x="1543240" y="314200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COSMO-1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986C8-64CF-988B-DF43-00A5ECF91932}"/>
              </a:ext>
            </a:extLst>
          </p:cNvPr>
          <p:cNvSpPr txBox="1"/>
          <p:nvPr/>
        </p:nvSpPr>
        <p:spPr>
          <a:xfrm>
            <a:off x="6096000" y="3119985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663300"/>
                </a:solidFill>
              </a:rPr>
              <a:t>COSMO-550m</a:t>
            </a:r>
            <a:endParaRPr lang="zh-CN" altLang="en-US" b="1" dirty="0">
              <a:solidFill>
                <a:srgbClr val="6633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66DEA2-2935-9432-BCE7-507AFC8D29E1}"/>
              </a:ext>
            </a:extLst>
          </p:cNvPr>
          <p:cNvCxnSpPr/>
          <p:nvPr/>
        </p:nvCxnSpPr>
        <p:spPr>
          <a:xfrm flipV="1">
            <a:off x="5242095" y="2156867"/>
            <a:ext cx="0" cy="711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9E6B83E-54C2-201A-BBE1-1862557F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76CBB-328A-C422-519F-415A86001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37" y="3457258"/>
            <a:ext cx="4048381" cy="3148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AA49A-7E1D-1213-6E2D-489E2163E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152" y="3457258"/>
            <a:ext cx="4048381" cy="31487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B8BB35-06E1-5EC8-69ED-9D563B834BBF}"/>
              </a:ext>
            </a:extLst>
          </p:cNvPr>
          <p:cNvCxnSpPr/>
          <p:nvPr/>
        </p:nvCxnSpPr>
        <p:spPr>
          <a:xfrm>
            <a:off x="3269527" y="3576588"/>
            <a:ext cx="758021" cy="223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6E3E0E-88D7-D937-AF3E-FDBAD1E6FB20}"/>
              </a:ext>
            </a:extLst>
          </p:cNvPr>
          <p:cNvCxnSpPr/>
          <p:nvPr/>
        </p:nvCxnSpPr>
        <p:spPr>
          <a:xfrm>
            <a:off x="7679820" y="3910472"/>
            <a:ext cx="758021" cy="223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29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6"/>
    </mc:Choice>
    <mc:Fallback xmlns="">
      <p:transition spd="slow" advTm="22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67FA26-7A00-756C-6874-F18DF4409B2E}"/>
              </a:ext>
            </a:extLst>
          </p:cNvPr>
          <p:cNvSpPr/>
          <p:nvPr/>
        </p:nvSpPr>
        <p:spPr>
          <a:xfrm>
            <a:off x="3038393" y="5972193"/>
            <a:ext cx="61152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More vertical mixing at lower levels in COSMO-550m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A4DEC-C96A-F001-D6CB-6069DD35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AE3-8F57-4CB0-8E3B-A27E727F871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4D391-2A52-426E-044D-25404C8BCE9C}"/>
              </a:ext>
            </a:extLst>
          </p:cNvPr>
          <p:cNvSpPr txBox="1"/>
          <p:nvPr/>
        </p:nvSpPr>
        <p:spPr>
          <a:xfrm>
            <a:off x="1680594" y="5338957"/>
            <a:ext cx="137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COSMO-1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23D2C-EF96-8330-EB29-FEE92913A064}"/>
              </a:ext>
            </a:extLst>
          </p:cNvPr>
          <p:cNvSpPr txBox="1"/>
          <p:nvPr/>
        </p:nvSpPr>
        <p:spPr>
          <a:xfrm>
            <a:off x="2954994" y="5444385"/>
            <a:ext cx="18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663300"/>
                </a:solidFill>
              </a:rPr>
              <a:t>COSMO-550m</a:t>
            </a:r>
            <a:endParaRPr lang="zh-CN" altLang="en-US" b="1" dirty="0">
              <a:solidFill>
                <a:srgbClr val="663300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B72365-EFC0-BD39-903B-A409A0747CD2}"/>
              </a:ext>
            </a:extLst>
          </p:cNvPr>
          <p:cNvSpPr txBox="1">
            <a:spLocks/>
          </p:cNvSpPr>
          <p:nvPr/>
        </p:nvSpPr>
        <p:spPr>
          <a:xfrm>
            <a:off x="838197" y="143317"/>
            <a:ext cx="11021081" cy="92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accent1"/>
                </a:solidFill>
              </a:rPr>
              <a:t>Improvements in COSMO-550m — Pseudo profile</a:t>
            </a:r>
            <a:r>
              <a:rPr lang="zh-CN" altLang="en-US" sz="2000" dirty="0">
                <a:solidFill>
                  <a:srgbClr val="4472C4"/>
                </a:solidFill>
                <a:latin typeface="等线 Light" panose="020F0302020204030204"/>
                <a:ea typeface="等线 Light" panose="02010600030101010101" pitchFamily="2" charset="-122"/>
              </a:rPr>
              <a:t> </a:t>
            </a:r>
            <a:br>
              <a:rPr lang="en-US" altLang="zh-CN" sz="1800" dirty="0">
                <a:solidFill>
                  <a:srgbClr val="4472C4"/>
                </a:solidFill>
                <a:latin typeface="等线 Light" panose="020F0302020204030204"/>
                <a:ea typeface="等线 Light" panose="02010600030101010101" pitchFamily="2" charset="-122"/>
              </a:rPr>
            </a:br>
            <a:r>
              <a:rPr lang="en-US" altLang="zh-CN" sz="2000" dirty="0">
                <a:solidFill>
                  <a:schemeClr val="accent1"/>
                </a:solidFill>
              </a:rPr>
              <a:t>Three foehn cases (Nov 2016, Mar 2013, and Mar 2017)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237542D0-6AD6-925C-9460-06252F86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01" y="1168854"/>
            <a:ext cx="3293947" cy="42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3008910-5B86-9F1A-6928-80910512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25" y="1168854"/>
            <a:ext cx="3293946" cy="42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DDF96-2D4B-7D90-4438-7C6DF01D9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55" y="1168854"/>
            <a:ext cx="3293946" cy="422036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80BC34-B5AA-C7CF-5793-77FB3CF9E7CD}"/>
              </a:ext>
            </a:extLst>
          </p:cNvPr>
          <p:cNvCxnSpPr>
            <a:cxnSpLocks/>
          </p:cNvCxnSpPr>
          <p:nvPr/>
        </p:nvCxnSpPr>
        <p:spPr>
          <a:xfrm>
            <a:off x="2859540" y="4742219"/>
            <a:ext cx="0" cy="702166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F2A478-5BC1-89B0-58B8-1E95CEE4AFAA}"/>
              </a:ext>
            </a:extLst>
          </p:cNvPr>
          <p:cNvCxnSpPr>
            <a:cxnSpLocks/>
          </p:cNvCxnSpPr>
          <p:nvPr/>
        </p:nvCxnSpPr>
        <p:spPr>
          <a:xfrm>
            <a:off x="6131831" y="4764230"/>
            <a:ext cx="0" cy="710696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D9B247-3EE4-0F85-1748-8927F100DF62}"/>
              </a:ext>
            </a:extLst>
          </p:cNvPr>
          <p:cNvCxnSpPr>
            <a:cxnSpLocks/>
          </p:cNvCxnSpPr>
          <p:nvPr/>
        </p:nvCxnSpPr>
        <p:spPr>
          <a:xfrm>
            <a:off x="8610600" y="4790368"/>
            <a:ext cx="0" cy="648377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C7BDCC-BE91-178D-2EDA-9C2F4A070384}"/>
              </a:ext>
            </a:extLst>
          </p:cNvPr>
          <p:cNvCxnSpPr>
            <a:cxnSpLocks/>
          </p:cNvCxnSpPr>
          <p:nvPr/>
        </p:nvCxnSpPr>
        <p:spPr>
          <a:xfrm>
            <a:off x="3054747" y="4790368"/>
            <a:ext cx="0" cy="702166"/>
          </a:xfrm>
          <a:prstGeom prst="straightConnector1">
            <a:avLst/>
          </a:prstGeom>
          <a:ln w="19050">
            <a:solidFill>
              <a:srgbClr val="6633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C69C3E-BE09-328A-5665-03D25BEF1CDF}"/>
              </a:ext>
            </a:extLst>
          </p:cNvPr>
          <p:cNvCxnSpPr>
            <a:cxnSpLocks/>
          </p:cNvCxnSpPr>
          <p:nvPr/>
        </p:nvCxnSpPr>
        <p:spPr>
          <a:xfrm>
            <a:off x="6280500" y="4892610"/>
            <a:ext cx="0" cy="702166"/>
          </a:xfrm>
          <a:prstGeom prst="straightConnector1">
            <a:avLst/>
          </a:prstGeom>
          <a:ln w="19050">
            <a:solidFill>
              <a:srgbClr val="6633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C50EA5-72C0-739C-D783-8477C3284F54}"/>
              </a:ext>
            </a:extLst>
          </p:cNvPr>
          <p:cNvCxnSpPr>
            <a:cxnSpLocks/>
          </p:cNvCxnSpPr>
          <p:nvPr/>
        </p:nvCxnSpPr>
        <p:spPr>
          <a:xfrm>
            <a:off x="8944008" y="4892610"/>
            <a:ext cx="0" cy="702166"/>
          </a:xfrm>
          <a:prstGeom prst="straightConnector1">
            <a:avLst/>
          </a:prstGeom>
          <a:ln w="19050">
            <a:solidFill>
              <a:srgbClr val="6633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0"/>
    </mc:Choice>
    <mc:Fallback xmlns="">
      <p:transition spd="slow" advTm="233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4.3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3.1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2204</TotalTime>
  <Words>539</Words>
  <Application>Microsoft Office PowerPoint</Application>
  <PresentationFormat>Widescreen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Theme</vt:lpstr>
      <vt:lpstr>A station-based evaluation of south foehn forecasting with COSMO-1</vt:lpstr>
      <vt:lpstr>Motivation</vt:lpstr>
      <vt:lpstr>Data and methods</vt:lpstr>
      <vt:lpstr>Near-surface model biases — Case study (Nov 2016)</vt:lpstr>
      <vt:lpstr>Near-surface model biases — 5-year COSMO-1 analysis</vt:lpstr>
      <vt:lpstr>What may cause the cold bias? — Ave. pseudo profile Three foehn cases (Nov 2016, Mar 2013, and Mar 2017)</vt:lpstr>
      <vt:lpstr>What may cause the cold bias? — Sensitivity exps. Foehn case in Nov 2016</vt:lpstr>
      <vt:lpstr>Improvements in COSMO-550m — Downstream  Foehn case in Nov 2016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station-based evaluation of south foehn forecasting with COSMO-1</dc:title>
  <dc:creator>Tian Yue</dc:creator>
  <cp:lastModifiedBy>Tian Yue</cp:lastModifiedBy>
  <cp:revision>24</cp:revision>
  <dcterms:created xsi:type="dcterms:W3CDTF">2022-05-15T14:32:44Z</dcterms:created>
  <dcterms:modified xsi:type="dcterms:W3CDTF">2022-05-24T21:50:28Z</dcterms:modified>
</cp:coreProperties>
</file>