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71" r:id="rId4"/>
    <p:sldId id="262" r:id="rId5"/>
    <p:sldId id="344" r:id="rId6"/>
    <p:sldId id="326" r:id="rId7"/>
    <p:sldId id="333" r:id="rId8"/>
    <p:sldId id="351" r:id="rId9"/>
    <p:sldId id="291" r:id="rId10"/>
    <p:sldId id="284" r:id="rId11"/>
    <p:sldId id="282" r:id="rId12"/>
    <p:sldId id="293" r:id="rId13"/>
    <p:sldId id="347" r:id="rId14"/>
    <p:sldId id="295" r:id="rId15"/>
    <p:sldId id="348" r:id="rId16"/>
    <p:sldId id="345" r:id="rId17"/>
    <p:sldId id="292" r:id="rId18"/>
    <p:sldId id="298" r:id="rId19"/>
    <p:sldId id="350" r:id="rId20"/>
    <p:sldId id="301" r:id="rId21"/>
    <p:sldId id="343" r:id="rId22"/>
    <p:sldId id="335" r:id="rId23"/>
    <p:sldId id="320" r:id="rId24"/>
    <p:sldId id="341" r:id="rId25"/>
    <p:sldId id="323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  <a:srgbClr val="38A800"/>
    <a:srgbClr val="7F9063"/>
    <a:srgbClr val="FF0000"/>
    <a:srgbClr val="000000"/>
    <a:srgbClr val="79C653"/>
    <a:srgbClr val="A3FF73"/>
    <a:srgbClr val="FF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5332" autoAdjust="0"/>
  </p:normalViewPr>
  <p:slideViewPr>
    <p:cSldViewPr snapToGrid="0" showGuides="1">
      <p:cViewPr varScale="1">
        <p:scale>
          <a:sx n="69" d="100"/>
          <a:sy n="69" d="100"/>
        </p:scale>
        <p:origin x="259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F9A70-8748-4B07-86E6-A8222F1EB758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CC40C-9CBE-4B54-AAFD-861AAEB935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93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as uncertainties of Quaternary slip rates are wide and as geodetic data are sparse, it only can be stated that the North Andean Block escape is</a:t>
            </a:r>
          </a:p>
          <a:p>
            <a:r>
              <a:rPr lang="en-US" dirty="0" smtClean="0"/>
              <a:t>localized along the main dextral faults and remains constant at first order since Middle Pleistocene until nowadays.</a:t>
            </a:r>
          </a:p>
          <a:p>
            <a:endParaRPr lang="en-US" dirty="0" smtClean="0"/>
          </a:p>
          <a:p>
            <a:r>
              <a:rPr lang="it-IT" dirty="0" smtClean="0"/>
              <a:t>Queste faglie che adesso bordano il NAB  Sono anche il limite dei blocchi oceanici accreti al sud  America </a:t>
            </a:r>
          </a:p>
          <a:p>
            <a:r>
              <a:rPr lang="it-IT" dirty="0" smtClean="0"/>
              <a:t>Questi blocchi hanno affinità con la placca caraibica </a:t>
            </a:r>
          </a:p>
          <a:p>
            <a:r>
              <a:rPr lang="it-IT" dirty="0" smtClean="0"/>
              <a:t>Quindi conoscerli e studiarli ci permette di fare inferenze anche su Caraibi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CC40C-9CBE-4B54-AAFD-861AAEB9359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59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Queste faglie che adesso bordano il NAB  Sono anche il limite dei blocchi oceanici accreti al sud  America </a:t>
            </a:r>
          </a:p>
          <a:p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in late </a:t>
            </a:r>
            <a:r>
              <a:rPr lang="it-IT" dirty="0" err="1" smtClean="0"/>
              <a:t>cretaceous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the </a:t>
            </a:r>
            <a:r>
              <a:rPr lang="it-IT" dirty="0" err="1" smtClean="0"/>
              <a:t>accretion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oceanic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terranes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south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america</a:t>
            </a:r>
            <a:r>
              <a:rPr lang="it-IT" baseline="0" dirty="0" smtClean="0"/>
              <a:t>, sincrono to 40-50 ° </a:t>
            </a:r>
            <a:r>
              <a:rPr lang="it-IT" baseline="0" dirty="0" err="1" smtClean="0"/>
              <a:t>rotation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CC40C-9CBE-4B54-AAFD-861AAEB9359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01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Queste faglie che adesso bordano il NAB  Sono anche il limite dei blocchi oceanici accreti al sud  America </a:t>
            </a:r>
          </a:p>
          <a:p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in late </a:t>
            </a:r>
            <a:r>
              <a:rPr lang="it-IT" dirty="0" err="1" smtClean="0"/>
              <a:t>cretaceous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the </a:t>
            </a:r>
            <a:r>
              <a:rPr lang="it-IT" dirty="0" err="1" smtClean="0"/>
              <a:t>accretion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oceanic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terranes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south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america</a:t>
            </a:r>
            <a:r>
              <a:rPr lang="it-IT" baseline="0" dirty="0" smtClean="0"/>
              <a:t>, sincrono to 40-50 ° </a:t>
            </a:r>
            <a:r>
              <a:rPr lang="it-IT" baseline="0" dirty="0" err="1" smtClean="0"/>
              <a:t>rotation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CC40C-9CBE-4B54-AAFD-861AAEB9359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88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Queste faglie che adesso bordano il NAB  Sono anche il limite dei blocchi oceanici accreti al sud  America </a:t>
            </a:r>
          </a:p>
          <a:p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active</a:t>
            </a:r>
            <a:r>
              <a:rPr lang="it-IT" dirty="0" smtClean="0"/>
              <a:t> in late </a:t>
            </a:r>
            <a:r>
              <a:rPr lang="it-IT" dirty="0" err="1" smtClean="0"/>
              <a:t>cretaceous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the </a:t>
            </a:r>
            <a:r>
              <a:rPr lang="it-IT" dirty="0" err="1" smtClean="0"/>
              <a:t>accretion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oceanic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terranes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south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america</a:t>
            </a:r>
            <a:r>
              <a:rPr lang="it-IT" baseline="0" dirty="0" smtClean="0"/>
              <a:t>, sincrono to 40-50 ° </a:t>
            </a:r>
            <a:r>
              <a:rPr lang="it-IT" baseline="0" dirty="0" err="1" smtClean="0"/>
              <a:t>rotation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CC40C-9CBE-4B54-AAFD-861AAEB9359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1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suggest that the Andes of Ecuador and Peru form the “Ecuadorian Orocline”, formed by opposing orogenic rotations around the Amazonian craton indenter.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CC40C-9CBE-4B54-AAFD-861AAEB9359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31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6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28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26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64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08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9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0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19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06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02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04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6D626-71AB-4CE5-B9A6-271A77F95A62}" type="datetimeFigureOut">
              <a:rPr lang="it-IT" smtClean="0"/>
              <a:t>18/05/2022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16C7-5575-4303-BD4B-D4132D3F6D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14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4" b="24434"/>
          <a:stretch/>
        </p:blipFill>
        <p:spPr>
          <a:xfrm>
            <a:off x="220980" y="846515"/>
            <a:ext cx="11750040" cy="518021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20980" y="462319"/>
            <a:ext cx="117500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Significance of the northern Andean Block extrusion and genesis of the Interandean Valley: Paleomagnetic evidence from the “Ecuadorian Orocline”</a:t>
            </a:r>
            <a:endParaRPr lang="it-IT" sz="2400" b="1" dirty="0" smtClean="0"/>
          </a:p>
          <a:p>
            <a:pPr algn="ctr"/>
            <a:r>
              <a:rPr lang="it-IT" sz="2000" dirty="0" smtClean="0"/>
              <a:t>Siravo G., Speranza F., </a:t>
            </a:r>
            <a:r>
              <a:rPr lang="it-IT" sz="2000" dirty="0" err="1" smtClean="0"/>
              <a:t>Mulas</a:t>
            </a:r>
            <a:r>
              <a:rPr lang="it-IT" sz="2000" dirty="0" smtClean="0"/>
              <a:t> M., Costanzo-Alvarez, V.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32" y="6227207"/>
            <a:ext cx="2386563" cy="5337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6" y="6159953"/>
            <a:ext cx="5369775" cy="6092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78" y="6094293"/>
            <a:ext cx="1643807" cy="67493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11" y="1166863"/>
            <a:ext cx="877138" cy="1227994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281248"/>
            <a:ext cx="121920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 txBox="1">
            <a:spLocks/>
          </p:cNvSpPr>
          <p:nvPr/>
        </p:nvSpPr>
        <p:spPr>
          <a:xfrm>
            <a:off x="0" y="-171400"/>
            <a:ext cx="12191999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754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"/>
    </mc:Choice>
    <mc:Fallback xmlns="">
      <p:transition spd="slow" advTm="120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cxnSp>
        <p:nvCxnSpPr>
          <p:cNvPr id="6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166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3339214" y="1352075"/>
            <a:ext cx="3148672" cy="1617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51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35" y="906006"/>
            <a:ext cx="7778437" cy="5526878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088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>
            <a:off x="8059260" y="1534955"/>
            <a:ext cx="631516" cy="1112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22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28" y="906006"/>
            <a:ext cx="7533451" cy="5526878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2745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2270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002697" y="2051540"/>
            <a:ext cx="2087408" cy="166199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vertical-axis rotation with respect to South America using updated paleopoles </a:t>
            </a:r>
            <a:r>
              <a:rPr lang="en-US" b="1" dirty="0" smtClean="0"/>
              <a:t> </a:t>
            </a:r>
            <a:endParaRPr lang="en-US" b="1" dirty="0"/>
          </a:p>
          <a:p>
            <a:pPr algn="ctr"/>
            <a:r>
              <a:rPr lang="en-US" sz="1200" dirty="0"/>
              <a:t>(Torsvik et al., 2012</a:t>
            </a:r>
            <a:r>
              <a:rPr lang="en-US" sz="1200" dirty="0" smtClean="0"/>
              <a:t>)</a:t>
            </a:r>
          </a:p>
        </p:txBody>
      </p:sp>
      <p:cxnSp>
        <p:nvCxnSpPr>
          <p:cNvPr id="10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3108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94" y="736467"/>
            <a:ext cx="7321311" cy="5861316"/>
          </a:xfrm>
          <a:prstGeom prst="rect">
            <a:avLst/>
          </a:prstGeom>
        </p:spPr>
      </p:pic>
      <p:cxnSp>
        <p:nvCxnSpPr>
          <p:cNvPr id="3" name="Connettore diritto 2"/>
          <p:cNvCxnSpPr/>
          <p:nvPr/>
        </p:nvCxnSpPr>
        <p:spPr>
          <a:xfrm>
            <a:off x="2830664" y="1160890"/>
            <a:ext cx="6050943" cy="3275938"/>
          </a:xfrm>
          <a:prstGeom prst="line">
            <a:avLst/>
          </a:prstGeom>
          <a:ln w="76200">
            <a:solidFill>
              <a:srgbClr val="FF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002697" y="2051540"/>
            <a:ext cx="2087408" cy="166199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vertical-axis rotation with respect to South America using updated paleopoles </a:t>
            </a:r>
            <a:r>
              <a:rPr lang="en-US" b="1" dirty="0" smtClean="0"/>
              <a:t> </a:t>
            </a:r>
            <a:endParaRPr lang="en-US" b="1" dirty="0"/>
          </a:p>
          <a:p>
            <a:pPr algn="ctr"/>
            <a:r>
              <a:rPr lang="en-US" sz="1200" dirty="0"/>
              <a:t>(Torsvik et al., 2012</a:t>
            </a:r>
            <a:r>
              <a:rPr lang="en-US" sz="1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18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470791" y="1220666"/>
            <a:ext cx="1738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/>
              <a:t>Cordillera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Occidental</a:t>
            </a:r>
            <a:endParaRPr lang="it-IT" sz="14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547955" y="927169"/>
            <a:ext cx="1680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smtClean="0"/>
              <a:t>inter </a:t>
            </a:r>
            <a:r>
              <a:rPr lang="it-IT" sz="1400" b="1" dirty="0" err="1" smtClean="0"/>
              <a:t>Andean</a:t>
            </a:r>
            <a:r>
              <a:rPr lang="it-IT" sz="1400" b="1" dirty="0" smtClean="0"/>
              <a:t> Valley </a:t>
            </a:r>
            <a:endParaRPr lang="it-IT" sz="1400" b="1" dirty="0"/>
          </a:p>
        </p:txBody>
      </p:sp>
      <p:cxnSp>
        <p:nvCxnSpPr>
          <p:cNvPr id="5" name="Connettore diritto 4"/>
          <p:cNvCxnSpPr/>
          <p:nvPr/>
        </p:nvCxnSpPr>
        <p:spPr>
          <a:xfrm flipV="1">
            <a:off x="8252039" y="1471341"/>
            <a:ext cx="0" cy="23783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2748810" y="1585546"/>
            <a:ext cx="66915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 flipV="1">
            <a:off x="8489647" y="1471341"/>
            <a:ext cx="0" cy="23783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546731" y="1257926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/>
              <a:t>Cordillera</a:t>
            </a:r>
            <a:r>
              <a:rPr lang="it-IT" sz="1400" b="1" dirty="0" smtClean="0"/>
              <a:t> Real</a:t>
            </a:r>
            <a:endParaRPr lang="it-IT" sz="1400" b="1" dirty="0"/>
          </a:p>
        </p:txBody>
      </p:sp>
      <p:cxnSp>
        <p:nvCxnSpPr>
          <p:cNvPr id="21" name="Connettore diritto 20"/>
          <p:cNvCxnSpPr/>
          <p:nvPr/>
        </p:nvCxnSpPr>
        <p:spPr>
          <a:xfrm flipV="1">
            <a:off x="8378892" y="1173085"/>
            <a:ext cx="0" cy="37631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432083" y="550476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24±10° </a:t>
            </a:r>
            <a:endParaRPr lang="it-IT" sz="1400" b="1" dirty="0"/>
          </a:p>
        </p:txBody>
      </p:sp>
      <p:cxnSp>
        <p:nvCxnSpPr>
          <p:cNvPr id="25" name="Connettore diritto 24"/>
          <p:cNvCxnSpPr/>
          <p:nvPr/>
        </p:nvCxnSpPr>
        <p:spPr>
          <a:xfrm flipV="1">
            <a:off x="7685987" y="5385850"/>
            <a:ext cx="0" cy="23783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 flipV="1">
            <a:off x="2748810" y="5498470"/>
            <a:ext cx="4937177" cy="15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 flipV="1">
            <a:off x="8478759" y="5385850"/>
            <a:ext cx="0" cy="23783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7702762" y="5504769"/>
            <a:ext cx="770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NO ROT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524810" y="5525771"/>
            <a:ext cx="826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SCATTER</a:t>
            </a:r>
            <a:endParaRPr lang="it-IT" sz="14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765578" y="573563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-11±20° </a:t>
            </a:r>
            <a:endParaRPr lang="it-IT" sz="1400" b="1" dirty="0"/>
          </a:p>
        </p:txBody>
      </p:sp>
      <p:grpSp>
        <p:nvGrpSpPr>
          <p:cNvPr id="11" name="Gruppo 10"/>
          <p:cNvGrpSpPr/>
          <p:nvPr/>
        </p:nvGrpSpPr>
        <p:grpSpPr>
          <a:xfrm>
            <a:off x="2164742" y="1786876"/>
            <a:ext cx="7275591" cy="3593599"/>
            <a:chOff x="2164742" y="1786876"/>
            <a:chExt cx="7275591" cy="3593599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742" y="1786876"/>
              <a:ext cx="7275591" cy="3593599"/>
            </a:xfrm>
            <a:prstGeom prst="rect">
              <a:avLst/>
            </a:prstGeom>
          </p:spPr>
        </p:pic>
        <p:grpSp>
          <p:nvGrpSpPr>
            <p:cNvPr id="10" name="Gruppo 9"/>
            <p:cNvGrpSpPr/>
            <p:nvPr/>
          </p:nvGrpSpPr>
          <p:grpSpPr>
            <a:xfrm>
              <a:off x="5255288" y="4456444"/>
              <a:ext cx="371789" cy="497393"/>
              <a:chOff x="5255288" y="4456444"/>
              <a:chExt cx="371789" cy="497393"/>
            </a:xfrm>
          </p:grpSpPr>
          <p:sp>
            <p:nvSpPr>
              <p:cNvPr id="4" name="Rettangolo 3"/>
              <p:cNvSpPr/>
              <p:nvPr/>
            </p:nvSpPr>
            <p:spPr>
              <a:xfrm>
                <a:off x="5380892" y="4456444"/>
                <a:ext cx="246185" cy="4973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5255288" y="4697604"/>
                <a:ext cx="176795" cy="16579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24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cxnSp>
        <p:nvCxnSpPr>
          <p:cNvPr id="29" name="Connettore diritto 28"/>
          <p:cNvCxnSpPr/>
          <p:nvPr/>
        </p:nvCxnSpPr>
        <p:spPr>
          <a:xfrm flipV="1">
            <a:off x="7685987" y="5498470"/>
            <a:ext cx="787241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8473229" y="5498869"/>
            <a:ext cx="983879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3904" y="537425"/>
            <a:ext cx="3510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/>
              <a:t>Rotational</a:t>
            </a:r>
            <a:r>
              <a:rPr lang="it-IT" sz="2000" b="1" dirty="0"/>
              <a:t> </a:t>
            </a:r>
            <a:r>
              <a:rPr lang="it-IT" sz="2000" b="1" dirty="0" err="1"/>
              <a:t>thrust</a:t>
            </a:r>
            <a:r>
              <a:rPr lang="it-IT" sz="2000" b="1" dirty="0"/>
              <a:t> </a:t>
            </a:r>
            <a:r>
              <a:rPr lang="it-IT" sz="2000" b="1" dirty="0" err="1" smtClean="0"/>
              <a:t>emplacement</a:t>
            </a:r>
            <a:endParaRPr lang="it-IT" sz="2000" b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26" y="1953678"/>
            <a:ext cx="4080227" cy="306125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016426" y="4875179"/>
            <a:ext cx="1128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Allerton</a:t>
            </a:r>
            <a:r>
              <a:rPr lang="it-IT" sz="1200" dirty="0" smtClean="0"/>
              <a:t> (1998)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82" y="1776255"/>
            <a:ext cx="5208190" cy="3237424"/>
          </a:xfrm>
          <a:prstGeom prst="rect">
            <a:avLst/>
          </a:prstGeom>
        </p:spPr>
      </p:pic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2741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94;p2"/>
          <p:cNvCxnSpPr/>
          <p:nvPr/>
        </p:nvCxnSpPr>
        <p:spPr>
          <a:xfrm>
            <a:off x="103904" y="505896"/>
            <a:ext cx="10720252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97" y="777911"/>
            <a:ext cx="5014160" cy="57734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82638" r="53138" b="5900"/>
          <a:stretch/>
        </p:blipFill>
        <p:spPr>
          <a:xfrm rot="16200000">
            <a:off x="8881438" y="3206855"/>
            <a:ext cx="2969828" cy="91560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630137" y="998684"/>
            <a:ext cx="1591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GPS data:</a:t>
            </a:r>
          </a:p>
          <a:p>
            <a:r>
              <a:rPr lang="en-US" sz="1200" dirty="0" smtClean="0"/>
              <a:t>Trenkamp </a:t>
            </a:r>
            <a:r>
              <a:rPr lang="en-US" sz="1200" dirty="0"/>
              <a:t>et </a:t>
            </a:r>
            <a:r>
              <a:rPr lang="en-US" sz="1200" dirty="0" smtClean="0"/>
              <a:t>al. (2002)</a:t>
            </a:r>
          </a:p>
          <a:p>
            <a:r>
              <a:rPr lang="en-US" sz="1200" dirty="0" smtClean="0"/>
              <a:t>Alvarado </a:t>
            </a:r>
            <a:r>
              <a:rPr lang="en-US" sz="1200" dirty="0"/>
              <a:t>et </a:t>
            </a:r>
            <a:r>
              <a:rPr lang="en-US" sz="1200" dirty="0" smtClean="0"/>
              <a:t>al. (2014)</a:t>
            </a:r>
            <a:endParaRPr lang="en-US" sz="1200" dirty="0"/>
          </a:p>
          <a:p>
            <a:r>
              <a:rPr lang="it-IT" sz="1200" dirty="0"/>
              <a:t>Nocquet et </a:t>
            </a:r>
            <a:r>
              <a:rPr lang="it-IT" sz="1200" dirty="0" smtClean="0"/>
              <a:t>al. (2014)</a:t>
            </a:r>
          </a:p>
          <a:p>
            <a:r>
              <a:rPr lang="it-IT" sz="1200" dirty="0" err="1" smtClean="0"/>
              <a:t>Perez</a:t>
            </a:r>
            <a:r>
              <a:rPr lang="it-IT" sz="1200" dirty="0" smtClean="0"/>
              <a:t> </a:t>
            </a:r>
            <a:r>
              <a:rPr lang="it-IT" sz="1200" dirty="0"/>
              <a:t>et </a:t>
            </a:r>
            <a:r>
              <a:rPr lang="it-IT" sz="1200" dirty="0" smtClean="0"/>
              <a:t>al. (2018)</a:t>
            </a:r>
            <a:endParaRPr lang="it-IT" sz="1200" dirty="0"/>
          </a:p>
        </p:txBody>
      </p:sp>
      <p:cxnSp>
        <p:nvCxnSpPr>
          <p:cNvPr id="16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853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"/>
    </mc:Choice>
    <mc:Fallback xmlns="">
      <p:transition spd="slow" advTm="654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73684" y="2095499"/>
            <a:ext cx="72648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50°-60°</a:t>
            </a:r>
            <a:endParaRPr lang="it-IT" b="1" dirty="0"/>
          </a:p>
        </p:txBody>
      </p:sp>
      <p:grpSp>
        <p:nvGrpSpPr>
          <p:cNvPr id="8" name="Gruppo 7"/>
          <p:cNvGrpSpPr/>
          <p:nvPr/>
        </p:nvGrpSpPr>
        <p:grpSpPr>
          <a:xfrm>
            <a:off x="1874927" y="761626"/>
            <a:ext cx="8554725" cy="5612567"/>
            <a:chOff x="1962017" y="761626"/>
            <a:chExt cx="8554725" cy="5612567"/>
          </a:xfrm>
        </p:grpSpPr>
        <p:grpSp>
          <p:nvGrpSpPr>
            <p:cNvPr id="5" name="Gruppo 4"/>
            <p:cNvGrpSpPr/>
            <p:nvPr/>
          </p:nvGrpSpPr>
          <p:grpSpPr>
            <a:xfrm>
              <a:off x="1962017" y="761626"/>
              <a:ext cx="8554725" cy="5612567"/>
              <a:chOff x="2049107" y="761626"/>
              <a:chExt cx="8554725" cy="5612567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9107" y="761626"/>
                <a:ext cx="8554725" cy="5612567"/>
              </a:xfrm>
              <a:prstGeom prst="rect">
                <a:avLst/>
              </a:prstGeom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3022600" y="2154138"/>
                <a:ext cx="628650" cy="190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2085105" y="761626"/>
              <a:ext cx="3819306" cy="4043185"/>
              <a:chOff x="2085105" y="761626"/>
              <a:chExt cx="3819306" cy="4043185"/>
            </a:xfrm>
          </p:grpSpPr>
          <p:sp>
            <p:nvSpPr>
              <p:cNvPr id="6" name="Rettangolo 5"/>
              <p:cNvSpPr/>
              <p:nvPr/>
            </p:nvSpPr>
            <p:spPr>
              <a:xfrm>
                <a:off x="2525486" y="761626"/>
                <a:ext cx="3378925" cy="3984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2085105" y="4443549"/>
                <a:ext cx="3378925" cy="3612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8409860" y="2468319"/>
              <a:ext cx="841472" cy="1054645"/>
              <a:chOff x="8470823" y="2468319"/>
              <a:chExt cx="841472" cy="1054645"/>
            </a:xfrm>
          </p:grpSpPr>
          <p:sp>
            <p:nvSpPr>
              <p:cNvPr id="11" name="Rettangolo 10"/>
              <p:cNvSpPr/>
              <p:nvPr/>
            </p:nvSpPr>
            <p:spPr>
              <a:xfrm>
                <a:off x="8852290" y="2468319"/>
                <a:ext cx="336589" cy="1054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8470823" y="2552466"/>
                <a:ext cx="841472" cy="2579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15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5569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18520" y="5136605"/>
            <a:ext cx="4064619" cy="1555244"/>
            <a:chOff x="1237240" y="4979851"/>
            <a:chExt cx="4064619" cy="155524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97"/>
            <a:stretch/>
          </p:blipFill>
          <p:spPr>
            <a:xfrm>
              <a:off x="1237240" y="4979851"/>
              <a:ext cx="4064619" cy="155524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1" t="73805" r="34040"/>
            <a:stretch/>
          </p:blipFill>
          <p:spPr>
            <a:xfrm>
              <a:off x="1237240" y="5212839"/>
              <a:ext cx="2324100" cy="544634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4" b="10396"/>
          <a:stretch/>
        </p:blipFill>
        <p:spPr>
          <a:xfrm>
            <a:off x="28916" y="585801"/>
            <a:ext cx="4296756" cy="478379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123" y="669487"/>
            <a:ext cx="4903409" cy="5905399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024857" y="6504886"/>
            <a:ext cx="1437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Luzieux et al. (2006)</a:t>
            </a:r>
            <a:endParaRPr lang="en-US" sz="1200" dirty="0"/>
          </a:p>
        </p:txBody>
      </p:sp>
      <p:sp>
        <p:nvSpPr>
          <p:cNvPr id="16" name="Rettangolo 15"/>
          <p:cNvSpPr/>
          <p:nvPr/>
        </p:nvSpPr>
        <p:spPr>
          <a:xfrm>
            <a:off x="8055485" y="5870883"/>
            <a:ext cx="671051" cy="331839"/>
          </a:xfrm>
          <a:prstGeom prst="rect">
            <a:avLst/>
          </a:prstGeom>
          <a:noFill/>
          <a:ln w="28575">
            <a:solidFill>
              <a:srgbClr val="38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7817053" y="3119948"/>
            <a:ext cx="1056967" cy="331839"/>
          </a:xfrm>
          <a:prstGeom prst="rect">
            <a:avLst/>
          </a:prstGeom>
          <a:noFill/>
          <a:ln w="28575">
            <a:solidFill>
              <a:srgbClr val="38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7400387" y="4646945"/>
            <a:ext cx="655098" cy="522196"/>
          </a:xfrm>
          <a:prstGeom prst="rect">
            <a:avLst/>
          </a:prstGeom>
          <a:noFill/>
          <a:ln w="28575">
            <a:solidFill>
              <a:srgbClr val="A3F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7400387" y="1192006"/>
            <a:ext cx="723152" cy="732783"/>
          </a:xfrm>
          <a:prstGeom prst="rect">
            <a:avLst/>
          </a:prstGeom>
          <a:noFill/>
          <a:ln w="28575">
            <a:solidFill>
              <a:srgbClr val="A3F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0002697" y="1631126"/>
            <a:ext cx="2087408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vertical-axis rotation with respect to South America using updated paleopoles </a:t>
            </a:r>
            <a:endParaRPr lang="en-US" b="1" dirty="0"/>
          </a:p>
          <a:p>
            <a:pPr algn="ctr"/>
            <a:r>
              <a:rPr lang="en-US" sz="1200" dirty="0"/>
              <a:t>(Torsvik et al., 2012</a:t>
            </a:r>
            <a:r>
              <a:rPr lang="en-US" sz="1200" dirty="0" smtClean="0"/>
              <a:t>)</a:t>
            </a:r>
          </a:p>
          <a:p>
            <a:pPr algn="ctr"/>
            <a:endParaRPr lang="en-US" sz="1200" dirty="0"/>
          </a:p>
          <a:p>
            <a:pPr algn="ctr"/>
            <a:r>
              <a:rPr lang="en-US" sz="2400" b="1" dirty="0" smtClean="0">
                <a:solidFill>
                  <a:srgbClr val="38A800"/>
                </a:solidFill>
              </a:rPr>
              <a:t>66 ± 17° </a:t>
            </a:r>
          </a:p>
          <a:p>
            <a:pPr algn="ctr"/>
            <a:r>
              <a:rPr lang="en-US" sz="2400" b="1" dirty="0" smtClean="0">
                <a:solidFill>
                  <a:srgbClr val="A3FF73"/>
                </a:solidFill>
              </a:rPr>
              <a:t>28 ± 9°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9925933" y="665131"/>
            <a:ext cx="148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PALEOMAG DATA</a:t>
            </a:r>
          </a:p>
          <a:p>
            <a:r>
              <a:rPr lang="en-US" sz="1200" dirty="0" err="1" smtClean="0"/>
              <a:t>Roperch</a:t>
            </a:r>
            <a:r>
              <a:rPr lang="en-US" sz="1200" dirty="0" smtClean="0"/>
              <a:t> et al. (1987)</a:t>
            </a:r>
          </a:p>
          <a:p>
            <a:r>
              <a:rPr lang="en-US" sz="1200" dirty="0" smtClean="0"/>
              <a:t>Luzieux et al. (2006)</a:t>
            </a:r>
          </a:p>
        </p:txBody>
      </p:sp>
      <p:sp>
        <p:nvSpPr>
          <p:cNvPr id="2" name="CasellaDiTesto 1"/>
          <p:cNvSpPr txBox="1"/>
          <p:nvPr/>
        </p:nvSpPr>
        <p:spPr>
          <a:xfrm rot="16200000">
            <a:off x="4357046" y="3343843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Turoniano</a:t>
            </a:r>
          </a:p>
          <a:p>
            <a:r>
              <a:rPr lang="it-IT" sz="1200" dirty="0" smtClean="0"/>
              <a:t>Coniaciano</a:t>
            </a:r>
            <a:endParaRPr lang="it-IT" sz="12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251700" y="2732755"/>
            <a:ext cx="89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Coniaciano</a:t>
            </a:r>
          </a:p>
          <a:p>
            <a:r>
              <a:rPr lang="it-IT" sz="1200" dirty="0" smtClean="0"/>
              <a:t>Santoniano</a:t>
            </a:r>
            <a:endParaRPr lang="it-IT" sz="1200" dirty="0"/>
          </a:p>
        </p:txBody>
      </p:sp>
      <p:sp>
        <p:nvSpPr>
          <p:cNvPr id="22" name="CasellaDiTesto 21"/>
          <p:cNvSpPr txBox="1"/>
          <p:nvPr/>
        </p:nvSpPr>
        <p:spPr>
          <a:xfrm rot="16200000">
            <a:off x="3961950" y="1578571"/>
            <a:ext cx="1881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Santoniano-Maastrichtiano</a:t>
            </a:r>
            <a:endParaRPr lang="it-IT" sz="1200" dirty="0"/>
          </a:p>
        </p:txBody>
      </p:sp>
      <p:sp>
        <p:nvSpPr>
          <p:cNvPr id="23" name="CasellaDiTesto 22"/>
          <p:cNvSpPr txBox="1"/>
          <p:nvPr/>
        </p:nvSpPr>
        <p:spPr>
          <a:xfrm rot="16200000">
            <a:off x="4316620" y="4618820"/>
            <a:ext cx="112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/>
              <a:t>Santoniano</a:t>
            </a:r>
          </a:p>
          <a:p>
            <a:pPr algn="ctr"/>
            <a:r>
              <a:rPr lang="it-IT" sz="1200" dirty="0" smtClean="0"/>
              <a:t>Maastrichtiano</a:t>
            </a:r>
            <a:endParaRPr lang="it-IT" sz="12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221594" y="5452562"/>
            <a:ext cx="89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Coniaciano</a:t>
            </a:r>
          </a:p>
          <a:p>
            <a:r>
              <a:rPr lang="it-IT" sz="1200" dirty="0" smtClean="0"/>
              <a:t>Santoniano</a:t>
            </a:r>
            <a:endParaRPr lang="it-IT" sz="1200" dirty="0"/>
          </a:p>
        </p:txBody>
      </p:sp>
      <p:sp>
        <p:nvSpPr>
          <p:cNvPr id="31" name="CasellaDiTesto 30"/>
          <p:cNvSpPr txBox="1"/>
          <p:nvPr/>
        </p:nvSpPr>
        <p:spPr>
          <a:xfrm rot="16200000">
            <a:off x="4387893" y="597557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smtClean="0"/>
              <a:t>Turoniano</a:t>
            </a:r>
          </a:p>
          <a:p>
            <a:pPr algn="ctr"/>
            <a:r>
              <a:rPr lang="it-IT" sz="1200" dirty="0" smtClean="0"/>
              <a:t>Coniaciano</a:t>
            </a:r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10401616" y="4582001"/>
            <a:ext cx="1385942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8A800"/>
                </a:solidFill>
              </a:rPr>
              <a:t>40-50° </a:t>
            </a:r>
            <a:endParaRPr lang="en-US" b="1" dirty="0">
              <a:solidFill>
                <a:srgbClr val="38A800"/>
              </a:solidFill>
            </a:endParaRPr>
          </a:p>
          <a:p>
            <a:pPr algn="ctr"/>
            <a:r>
              <a:rPr lang="en-US" b="1" dirty="0" smtClean="0">
                <a:solidFill>
                  <a:srgbClr val="A3FF73"/>
                </a:solidFill>
              </a:rPr>
              <a:t>20-30°</a:t>
            </a:r>
            <a:endParaRPr lang="en-US" b="1" dirty="0">
              <a:solidFill>
                <a:srgbClr val="A3FF73"/>
              </a:solidFill>
            </a:endParaRPr>
          </a:p>
        </p:txBody>
      </p:sp>
      <p:cxnSp>
        <p:nvCxnSpPr>
          <p:cNvPr id="26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427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874927" y="761626"/>
            <a:ext cx="8554725" cy="5612567"/>
            <a:chOff x="1962017" y="761626"/>
            <a:chExt cx="8554725" cy="5612567"/>
          </a:xfrm>
        </p:grpSpPr>
        <p:grpSp>
          <p:nvGrpSpPr>
            <p:cNvPr id="6" name="Gruppo 5"/>
            <p:cNvGrpSpPr/>
            <p:nvPr/>
          </p:nvGrpSpPr>
          <p:grpSpPr>
            <a:xfrm>
              <a:off x="1962017" y="761626"/>
              <a:ext cx="8554725" cy="5612567"/>
              <a:chOff x="1962017" y="761626"/>
              <a:chExt cx="8554725" cy="5612567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1962017" y="761626"/>
                <a:ext cx="8554725" cy="5612567"/>
                <a:chOff x="2049107" y="761626"/>
                <a:chExt cx="8554725" cy="5612567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9107" y="761626"/>
                  <a:ext cx="8554725" cy="5612567"/>
                </a:xfrm>
                <a:prstGeom prst="rect">
                  <a:avLst/>
                </a:prstGeom>
              </p:spPr>
            </p:pic>
            <p:sp>
              <p:nvSpPr>
                <p:cNvPr id="3" name="Rettangolo 2"/>
                <p:cNvSpPr/>
                <p:nvPr/>
              </p:nvSpPr>
              <p:spPr>
                <a:xfrm>
                  <a:off x="3022600" y="2154138"/>
                  <a:ext cx="628650" cy="190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9" name="Gruppo 8"/>
              <p:cNvGrpSpPr/>
              <p:nvPr/>
            </p:nvGrpSpPr>
            <p:grpSpPr>
              <a:xfrm>
                <a:off x="8409860" y="2468319"/>
                <a:ext cx="841472" cy="1054645"/>
                <a:chOff x="8470823" y="2468319"/>
                <a:chExt cx="841472" cy="1054645"/>
              </a:xfrm>
            </p:grpSpPr>
            <p:sp>
              <p:nvSpPr>
                <p:cNvPr id="10" name="Rettangolo 9"/>
                <p:cNvSpPr/>
                <p:nvPr/>
              </p:nvSpPr>
              <p:spPr>
                <a:xfrm>
                  <a:off x="8852290" y="2468319"/>
                  <a:ext cx="336589" cy="10546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ttangolo 10"/>
                <p:cNvSpPr/>
                <p:nvPr/>
              </p:nvSpPr>
              <p:spPr>
                <a:xfrm>
                  <a:off x="8470823" y="2552466"/>
                  <a:ext cx="841472" cy="2579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2" name="CasellaDiTesto 1"/>
            <p:cNvSpPr txBox="1"/>
            <p:nvPr/>
          </p:nvSpPr>
          <p:spPr>
            <a:xfrm>
              <a:off x="2973684" y="2095499"/>
              <a:ext cx="7264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/>
                <a:t>40°-50°</a:t>
              </a:r>
              <a:endParaRPr lang="it-IT" b="1" dirty="0"/>
            </a:p>
          </p:txBody>
        </p:sp>
      </p:grpSp>
      <p:cxnSp>
        <p:nvCxnSpPr>
          <p:cNvPr id="12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5" name="Rettangolo 14"/>
          <p:cNvSpPr/>
          <p:nvPr/>
        </p:nvSpPr>
        <p:spPr>
          <a:xfrm>
            <a:off x="103904" y="542258"/>
            <a:ext cx="9336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 smtClean="0"/>
              <a:t>Conclusions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352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29465" y="1055561"/>
            <a:ext cx="10695038" cy="3932291"/>
            <a:chOff x="1378259" y="1479294"/>
            <a:chExt cx="9827735" cy="361340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259" y="1479294"/>
              <a:ext cx="9827735" cy="3613406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2918601" y="2481090"/>
              <a:ext cx="95891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/>
                <a:t>40°-50°</a:t>
              </a:r>
              <a:endParaRPr lang="it-IT" sz="2800" b="1" dirty="0"/>
            </a:p>
          </p:txBody>
        </p:sp>
      </p:grpSp>
      <p:sp>
        <p:nvSpPr>
          <p:cNvPr id="9" name="Rettangolo 8"/>
          <p:cNvSpPr/>
          <p:nvPr/>
        </p:nvSpPr>
        <p:spPr>
          <a:xfrm>
            <a:off x="103904" y="542258"/>
            <a:ext cx="9336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 smtClean="0"/>
              <a:t>Conclusions</a:t>
            </a:r>
            <a:endParaRPr lang="it-IT" sz="2000" dirty="0"/>
          </a:p>
        </p:txBody>
      </p:sp>
      <p:cxnSp>
        <p:nvCxnSpPr>
          <p:cNvPr id="10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465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17" y="609599"/>
            <a:ext cx="5360071" cy="6169359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85" y="5369813"/>
            <a:ext cx="1024130" cy="1185674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8765787" y="3157139"/>
            <a:ext cx="2910094" cy="584775"/>
            <a:chOff x="10152956" y="4855400"/>
            <a:chExt cx="2910094" cy="584775"/>
          </a:xfrm>
        </p:grpSpPr>
        <p:sp>
          <p:nvSpPr>
            <p:cNvPr id="11" name="Rettangolo 10"/>
            <p:cNvSpPr/>
            <p:nvPr/>
          </p:nvSpPr>
          <p:spPr>
            <a:xfrm>
              <a:off x="10152956" y="4953658"/>
              <a:ext cx="428054" cy="187377"/>
            </a:xfrm>
            <a:prstGeom prst="rect">
              <a:avLst/>
            </a:prstGeom>
            <a:solidFill>
              <a:srgbClr val="7F90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0532421" y="4855400"/>
              <a:ext cx="2530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/>
                <a:t>Cratons</a:t>
              </a:r>
              <a:r>
                <a:rPr lang="it-IT" sz="1600" b="1" dirty="0" smtClean="0"/>
                <a:t> </a:t>
              </a:r>
            </a:p>
            <a:p>
              <a:r>
                <a:rPr lang="it-IT" sz="1600" b="1" dirty="0" err="1" smtClean="0"/>
                <a:t>Archean</a:t>
              </a:r>
              <a:r>
                <a:rPr lang="it-IT" sz="1600" b="1" dirty="0" smtClean="0"/>
                <a:t> - </a:t>
              </a:r>
              <a:r>
                <a:rPr lang="it-IT" sz="1600" b="1" dirty="0" err="1" smtClean="0"/>
                <a:t>Paleoproterozoic</a:t>
              </a:r>
              <a:r>
                <a:rPr lang="it-IT" sz="1600" b="1" dirty="0" smtClean="0"/>
                <a:t> </a:t>
              </a:r>
              <a:endParaRPr lang="it-IT" sz="1600" b="1" dirty="0"/>
            </a:p>
          </p:txBody>
        </p:sp>
      </p:grpSp>
      <p:cxnSp>
        <p:nvCxnSpPr>
          <p:cNvPr id="13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4" name="Rettangolo 13"/>
          <p:cNvSpPr/>
          <p:nvPr/>
        </p:nvSpPr>
        <p:spPr>
          <a:xfrm>
            <a:off x="103904" y="542258"/>
            <a:ext cx="9336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 smtClean="0"/>
              <a:t>Conclusions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714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 b="9612"/>
          <a:stretch/>
        </p:blipFill>
        <p:spPr>
          <a:xfrm>
            <a:off x="473562" y="191192"/>
            <a:ext cx="11199156" cy="361603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326096" y="2373732"/>
            <a:ext cx="334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Thanks</a:t>
            </a:r>
            <a:r>
              <a:rPr lang="it-IT" sz="2400" dirty="0" smtClean="0">
                <a:solidFill>
                  <a:schemeClr val="bg1"/>
                </a:solidFill>
              </a:rPr>
              <a:t> for </a:t>
            </a:r>
            <a:r>
              <a:rPr lang="it-IT" sz="2400" dirty="0" err="1" smtClean="0">
                <a:solidFill>
                  <a:schemeClr val="bg1"/>
                </a:solidFill>
              </a:rPr>
              <a:t>your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attention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12617" y="4080601"/>
            <a:ext cx="9176688" cy="2745764"/>
            <a:chOff x="1491073" y="4112236"/>
            <a:chExt cx="9176688" cy="2745764"/>
          </a:xfrm>
        </p:grpSpPr>
        <p:grpSp>
          <p:nvGrpSpPr>
            <p:cNvPr id="4" name="Gruppo 3"/>
            <p:cNvGrpSpPr/>
            <p:nvPr/>
          </p:nvGrpSpPr>
          <p:grpSpPr>
            <a:xfrm>
              <a:off x="1491073" y="4112236"/>
              <a:ext cx="9176688" cy="2500684"/>
              <a:chOff x="4452758" y="4193156"/>
              <a:chExt cx="9176688" cy="2500684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2758" y="4193156"/>
                <a:ext cx="9176688" cy="2500684"/>
              </a:xfrm>
              <a:prstGeom prst="rect">
                <a:avLst/>
              </a:prstGeom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4452758" y="5267915"/>
                <a:ext cx="2193672" cy="1425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9373752" y="6581001"/>
              <a:ext cx="1294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Siravo et al., 2021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8548464" y="3108769"/>
            <a:ext cx="290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gaia.siravo@ingv.it</a:t>
            </a:r>
          </a:p>
        </p:txBody>
      </p:sp>
    </p:spTree>
    <p:extLst>
      <p:ext uri="{BB962C8B-B14F-4D97-AF65-F5344CB8AC3E}">
        <p14:creationId xmlns:p14="http://schemas.microsoft.com/office/powerpoint/2010/main" val="17177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97" y="777911"/>
            <a:ext cx="5014160" cy="577349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28168" y="3167406"/>
            <a:ext cx="2683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 smtClean="0"/>
              <a:t>Northern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Andean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Block</a:t>
            </a:r>
            <a:endParaRPr lang="it-IT" sz="2000" b="1" dirty="0" smtClean="0"/>
          </a:p>
          <a:p>
            <a:pPr algn="ctr"/>
            <a:r>
              <a:rPr lang="it-IT" sz="1200" b="1" dirty="0" smtClean="0"/>
              <a:t>6 ±2 cm/a</a:t>
            </a:r>
            <a:endParaRPr lang="it-IT" sz="2000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5827580" y="3254928"/>
            <a:ext cx="536839" cy="4972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169007" y="5341214"/>
            <a:ext cx="133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Pallatanga F.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496392" y="5763956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Peltectec F.</a:t>
            </a:r>
            <a:endParaRPr lang="it-IT" dirty="0"/>
          </a:p>
        </p:txBody>
      </p:sp>
      <p:cxnSp>
        <p:nvCxnSpPr>
          <p:cNvPr id="16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82638" r="53138" b="5900"/>
          <a:stretch/>
        </p:blipFill>
        <p:spPr>
          <a:xfrm rot="16200000">
            <a:off x="8881438" y="3206855"/>
            <a:ext cx="2969828" cy="91560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630137" y="998684"/>
            <a:ext cx="1591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GPS data:</a:t>
            </a:r>
          </a:p>
          <a:p>
            <a:r>
              <a:rPr lang="en-US" sz="1200" dirty="0" smtClean="0"/>
              <a:t>Trenkamp </a:t>
            </a:r>
            <a:r>
              <a:rPr lang="en-US" sz="1200" dirty="0"/>
              <a:t>et </a:t>
            </a:r>
            <a:r>
              <a:rPr lang="en-US" sz="1200" dirty="0" smtClean="0"/>
              <a:t>al. (2002)</a:t>
            </a:r>
          </a:p>
          <a:p>
            <a:r>
              <a:rPr lang="en-US" sz="1200" dirty="0" smtClean="0"/>
              <a:t>Alvarado </a:t>
            </a:r>
            <a:r>
              <a:rPr lang="en-US" sz="1200" dirty="0"/>
              <a:t>et </a:t>
            </a:r>
            <a:r>
              <a:rPr lang="en-US" sz="1200" dirty="0" smtClean="0"/>
              <a:t>al. (2014)</a:t>
            </a:r>
            <a:endParaRPr lang="en-US" sz="1200" dirty="0"/>
          </a:p>
          <a:p>
            <a:r>
              <a:rPr lang="it-IT" sz="1200" dirty="0"/>
              <a:t>Nocquet et </a:t>
            </a:r>
            <a:r>
              <a:rPr lang="it-IT" sz="1200" dirty="0" smtClean="0"/>
              <a:t>al. (2014)</a:t>
            </a:r>
          </a:p>
          <a:p>
            <a:r>
              <a:rPr lang="it-IT" sz="1200" dirty="0" err="1" smtClean="0"/>
              <a:t>Perez</a:t>
            </a:r>
            <a:r>
              <a:rPr lang="it-IT" sz="1200" dirty="0" smtClean="0"/>
              <a:t> </a:t>
            </a:r>
            <a:r>
              <a:rPr lang="it-IT" sz="1200" dirty="0"/>
              <a:t>et </a:t>
            </a:r>
            <a:r>
              <a:rPr lang="it-IT" sz="1200" dirty="0" smtClean="0"/>
              <a:t>al. (2018)</a:t>
            </a:r>
            <a:endParaRPr lang="it-IT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2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"/>
    </mc:Choice>
    <mc:Fallback xmlns="">
      <p:transition spd="slow" advTm="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9919630" y="1090484"/>
            <a:ext cx="190725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Giegengack</a:t>
            </a:r>
            <a:r>
              <a:rPr lang="en-US" sz="1200" dirty="0"/>
              <a:t> et </a:t>
            </a:r>
            <a:r>
              <a:rPr lang="en-US" sz="1200" dirty="0" smtClean="0"/>
              <a:t>al. (1976)</a:t>
            </a:r>
            <a:endParaRPr lang="en-US" sz="1200" dirty="0"/>
          </a:p>
          <a:p>
            <a:r>
              <a:rPr lang="en-US" sz="1200" dirty="0"/>
              <a:t>Schubert et al</a:t>
            </a:r>
            <a:r>
              <a:rPr lang="en-US" sz="1200" dirty="0" smtClean="0"/>
              <a:t>. (1983)</a:t>
            </a:r>
            <a:endParaRPr lang="en-US" sz="1200" dirty="0"/>
          </a:p>
          <a:p>
            <a:r>
              <a:rPr lang="en-US" sz="1200" dirty="0" smtClean="0"/>
              <a:t>Schubert (1980)</a:t>
            </a:r>
            <a:endParaRPr lang="en-US" sz="1200" dirty="0"/>
          </a:p>
          <a:p>
            <a:r>
              <a:rPr lang="en-US" sz="1200" dirty="0" err="1" smtClean="0"/>
              <a:t>Soulas</a:t>
            </a:r>
            <a:r>
              <a:rPr lang="en-US" sz="1200" dirty="0" smtClean="0"/>
              <a:t> (1986)</a:t>
            </a:r>
            <a:endParaRPr lang="en-US" sz="1200" dirty="0"/>
          </a:p>
          <a:p>
            <a:r>
              <a:rPr lang="en-US" sz="1200" dirty="0" err="1"/>
              <a:t>Chrowicz</a:t>
            </a:r>
            <a:r>
              <a:rPr lang="en-US" sz="1200" dirty="0"/>
              <a:t> et al</a:t>
            </a:r>
            <a:r>
              <a:rPr lang="en-US" sz="1200" dirty="0" smtClean="0"/>
              <a:t>. (1996)</a:t>
            </a:r>
            <a:endParaRPr lang="en-US" sz="1200" dirty="0"/>
          </a:p>
          <a:p>
            <a:r>
              <a:rPr lang="en-US" sz="1200" dirty="0"/>
              <a:t>Ego et </a:t>
            </a:r>
            <a:r>
              <a:rPr lang="en-US" sz="1200" dirty="0" smtClean="0"/>
              <a:t>al. (1996)</a:t>
            </a:r>
            <a:endParaRPr lang="en-US" sz="1200" dirty="0"/>
          </a:p>
          <a:p>
            <a:r>
              <a:rPr lang="en-US" sz="1200" dirty="0"/>
              <a:t>Singer and </a:t>
            </a:r>
            <a:r>
              <a:rPr lang="en-US" sz="1200" dirty="0" smtClean="0"/>
              <a:t>Beltran (1996)</a:t>
            </a:r>
            <a:endParaRPr lang="en-US" sz="1200" dirty="0"/>
          </a:p>
          <a:p>
            <a:r>
              <a:rPr lang="en-US" sz="1200" dirty="0" err="1" smtClean="0"/>
              <a:t>Audemard</a:t>
            </a:r>
            <a:r>
              <a:rPr lang="en-US" sz="1200" dirty="0" smtClean="0"/>
              <a:t> (1997)</a:t>
            </a:r>
            <a:endParaRPr lang="en-US" sz="1200" dirty="0"/>
          </a:p>
          <a:p>
            <a:r>
              <a:rPr lang="en-US" sz="1200" dirty="0"/>
              <a:t>Winter and </a:t>
            </a:r>
            <a:r>
              <a:rPr lang="en-US" sz="1200" dirty="0" smtClean="0"/>
              <a:t>Lavenu (1989)</a:t>
            </a:r>
            <a:endParaRPr lang="en-US" sz="1200" dirty="0"/>
          </a:p>
          <a:p>
            <a:r>
              <a:rPr lang="en-US" sz="1200" dirty="0"/>
              <a:t>Winter et al</a:t>
            </a:r>
            <a:r>
              <a:rPr lang="en-US" sz="1200" dirty="0" smtClean="0"/>
              <a:t>. (1993)</a:t>
            </a:r>
            <a:endParaRPr lang="en-US" sz="1200" dirty="0"/>
          </a:p>
          <a:p>
            <a:r>
              <a:rPr lang="en-US" sz="1200" dirty="0" err="1"/>
              <a:t>Audemard</a:t>
            </a:r>
            <a:r>
              <a:rPr lang="en-US" sz="1200" dirty="0"/>
              <a:t> et al</a:t>
            </a:r>
            <a:r>
              <a:rPr lang="en-US" sz="1200" dirty="0" smtClean="0"/>
              <a:t>. (1999)</a:t>
            </a:r>
            <a:endParaRPr lang="en-US" sz="1200" dirty="0"/>
          </a:p>
          <a:p>
            <a:r>
              <a:rPr lang="en-US" sz="1200" dirty="0" err="1"/>
              <a:t>Tibaldi</a:t>
            </a:r>
            <a:r>
              <a:rPr lang="en-US" sz="1200" dirty="0"/>
              <a:t> et </a:t>
            </a:r>
            <a:r>
              <a:rPr lang="en-US" sz="1200" dirty="0" smtClean="0"/>
              <a:t>al. (2007)</a:t>
            </a:r>
            <a:endParaRPr lang="en-US" sz="1200" dirty="0"/>
          </a:p>
          <a:p>
            <a:r>
              <a:rPr lang="en-US" sz="1200" dirty="0"/>
              <a:t>Witt and </a:t>
            </a:r>
            <a:r>
              <a:rPr lang="en-US" sz="1200" dirty="0" err="1" smtClean="0"/>
              <a:t>Burgois</a:t>
            </a:r>
            <a:r>
              <a:rPr lang="en-US" sz="1200" dirty="0" smtClean="0"/>
              <a:t> (2010)</a:t>
            </a:r>
            <a:endParaRPr lang="en-US" sz="1200" dirty="0"/>
          </a:p>
          <a:p>
            <a:r>
              <a:rPr lang="en-US" sz="1200" dirty="0" err="1"/>
              <a:t>Carcaillet</a:t>
            </a:r>
            <a:r>
              <a:rPr lang="en-US" sz="1200" dirty="0"/>
              <a:t> et al</a:t>
            </a:r>
            <a:r>
              <a:rPr lang="en-US" sz="1200" dirty="0" smtClean="0"/>
              <a:t>. (2013)</a:t>
            </a:r>
            <a:endParaRPr lang="en-US" sz="1200" dirty="0"/>
          </a:p>
          <a:p>
            <a:r>
              <a:rPr lang="en-US" sz="1200" dirty="0" err="1"/>
              <a:t>Doumont</a:t>
            </a:r>
            <a:r>
              <a:rPr lang="en-US" sz="1200" dirty="0"/>
              <a:t> et </a:t>
            </a:r>
            <a:r>
              <a:rPr lang="en-US" sz="1200" dirty="0" smtClean="0"/>
              <a:t>al. (2005a)</a:t>
            </a:r>
            <a:endParaRPr lang="en-US" sz="1200" dirty="0"/>
          </a:p>
          <a:p>
            <a:r>
              <a:rPr lang="en-US" sz="1200" dirty="0" err="1"/>
              <a:t>Doumont</a:t>
            </a:r>
            <a:r>
              <a:rPr lang="en-US" sz="1200" dirty="0"/>
              <a:t> et </a:t>
            </a:r>
            <a:r>
              <a:rPr lang="en-US" sz="1200" dirty="0" smtClean="0"/>
              <a:t>al. (2005b)</a:t>
            </a:r>
            <a:endParaRPr lang="en-US" sz="1200" dirty="0"/>
          </a:p>
          <a:p>
            <a:r>
              <a:rPr lang="en-US" sz="1200" dirty="0" err="1"/>
              <a:t>Diederix</a:t>
            </a:r>
            <a:r>
              <a:rPr lang="en-US" sz="1200" dirty="0"/>
              <a:t> et </a:t>
            </a:r>
            <a:r>
              <a:rPr lang="en-US" sz="1200" dirty="0" smtClean="0"/>
              <a:t>al. (2009)</a:t>
            </a:r>
            <a:endParaRPr lang="en-US" sz="1200" dirty="0"/>
          </a:p>
          <a:p>
            <a:r>
              <a:rPr lang="en-US" sz="1200" dirty="0" err="1"/>
              <a:t>Wesnousky</a:t>
            </a:r>
            <a:r>
              <a:rPr lang="en-US" sz="1200" dirty="0"/>
              <a:t> et al</a:t>
            </a:r>
            <a:r>
              <a:rPr lang="en-US" sz="1200" dirty="0" smtClean="0"/>
              <a:t>. (2012)</a:t>
            </a:r>
            <a:endParaRPr lang="en-US" sz="1200" dirty="0"/>
          </a:p>
          <a:p>
            <a:r>
              <a:rPr lang="en-US" sz="1200" dirty="0"/>
              <a:t>Egbue et </a:t>
            </a:r>
            <a:r>
              <a:rPr lang="en-US" sz="1200" dirty="0" smtClean="0"/>
              <a:t>al. (2014)</a:t>
            </a:r>
            <a:endParaRPr lang="en-US" sz="1200" dirty="0"/>
          </a:p>
          <a:p>
            <a:r>
              <a:rPr lang="en-US" sz="1200" dirty="0"/>
              <a:t>Baize et </a:t>
            </a:r>
            <a:r>
              <a:rPr lang="en-US" sz="1200" dirty="0" smtClean="0"/>
              <a:t>al. (2015)</a:t>
            </a:r>
            <a:endParaRPr lang="en-US" sz="1200" dirty="0"/>
          </a:p>
          <a:p>
            <a:r>
              <a:rPr lang="en-US" sz="1200" dirty="0"/>
              <a:t>Jimenez et al</a:t>
            </a:r>
            <a:r>
              <a:rPr lang="en-US" sz="1200" dirty="0" smtClean="0"/>
              <a:t>. (2015)</a:t>
            </a:r>
            <a:endParaRPr lang="en-US" sz="1200" dirty="0"/>
          </a:p>
          <a:p>
            <a:r>
              <a:rPr lang="en-US" sz="1200" dirty="0"/>
              <a:t>Pousse-Beltran et al</a:t>
            </a:r>
            <a:r>
              <a:rPr lang="en-US" sz="1200" dirty="0" smtClean="0"/>
              <a:t>. (2017)</a:t>
            </a:r>
            <a:endParaRPr lang="en-US" sz="1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50650"/>
          <a:stretch/>
        </p:blipFill>
        <p:spPr>
          <a:xfrm>
            <a:off x="2272370" y="891369"/>
            <a:ext cx="7647260" cy="596663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01248" y="6581001"/>
            <a:ext cx="1852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Pousse-Beltran et al., 2017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03904" y="537425"/>
            <a:ext cx="2392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 smtClean="0"/>
              <a:t>Quaternary</a:t>
            </a:r>
            <a:r>
              <a:rPr lang="it-IT" sz="2000" b="1" dirty="0" smtClean="0"/>
              <a:t> slip-rate</a:t>
            </a:r>
          </a:p>
        </p:txBody>
      </p:sp>
      <p:cxnSp>
        <p:nvCxnSpPr>
          <p:cNvPr id="9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103904" y="2758039"/>
            <a:ext cx="26837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 smtClean="0"/>
              <a:t>Northern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Andean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Block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Pleistocene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455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"/>
    </mc:Choice>
    <mc:Fallback xmlns="">
      <p:transition spd="slow" advTm="9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82638" r="53138" b="5900"/>
          <a:stretch/>
        </p:blipFill>
        <p:spPr>
          <a:xfrm rot="16200000">
            <a:off x="9777599" y="2346063"/>
            <a:ext cx="2969828" cy="91560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85" y="732351"/>
            <a:ext cx="8173488" cy="5923679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4066653" y="6237458"/>
            <a:ext cx="79208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468105" y="6037403"/>
            <a:ext cx="1405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 smtClean="0"/>
              <a:t>Nazca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Plate</a:t>
            </a:r>
            <a:endParaRPr lang="it-IT" b="1" dirty="0" smtClean="0"/>
          </a:p>
          <a:p>
            <a:pPr algn="ctr"/>
            <a:r>
              <a:rPr lang="it-IT" sz="1200" b="1" dirty="0" smtClean="0"/>
              <a:t>6 cm/a</a:t>
            </a:r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7068781" y="5637293"/>
            <a:ext cx="247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South American </a:t>
            </a:r>
            <a:r>
              <a:rPr lang="it-IT" sz="2000" b="1" dirty="0" err="1" smtClean="0"/>
              <a:t>Plate</a:t>
            </a:r>
            <a:endParaRPr lang="it-IT" sz="2000" dirty="0"/>
          </a:p>
        </p:txBody>
      </p:sp>
      <p:sp>
        <p:nvSpPr>
          <p:cNvPr id="17" name="Rettangolo 16"/>
          <p:cNvSpPr/>
          <p:nvPr/>
        </p:nvSpPr>
        <p:spPr>
          <a:xfrm>
            <a:off x="2393260" y="4361028"/>
            <a:ext cx="1400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Cocos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</p:txBody>
      </p:sp>
      <p:cxnSp>
        <p:nvCxnSpPr>
          <p:cNvPr id="19" name="Connettore 2 18"/>
          <p:cNvCxnSpPr/>
          <p:nvPr/>
        </p:nvCxnSpPr>
        <p:spPr>
          <a:xfrm>
            <a:off x="6096000" y="2428850"/>
            <a:ext cx="460604" cy="1846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678141" y="2028740"/>
            <a:ext cx="1867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Caribbean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  <a:p>
            <a:pPr algn="ctr"/>
            <a:r>
              <a:rPr lang="it-IT" sz="1200" b="1" dirty="0" smtClean="0"/>
              <a:t>2 cm/a</a:t>
            </a:r>
            <a:endParaRPr lang="it-IT" sz="1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701886" y="4253306"/>
            <a:ext cx="36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EC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325937" y="5883514"/>
            <a:ext cx="439223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WC</a:t>
            </a:r>
            <a:endParaRPr lang="it-IT" sz="1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326302" y="396382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C</a:t>
            </a:r>
            <a:r>
              <a:rPr lang="it-IT" sz="1400" b="1" dirty="0" smtClean="0"/>
              <a:t>C</a:t>
            </a:r>
            <a:endParaRPr lang="it-IT" sz="14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680180" y="5581557"/>
            <a:ext cx="37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RC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990926" y="4294967"/>
            <a:ext cx="4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WC</a:t>
            </a:r>
            <a:endParaRPr lang="it-IT" sz="1400" b="1" dirty="0"/>
          </a:p>
        </p:txBody>
      </p:sp>
      <p:grpSp>
        <p:nvGrpSpPr>
          <p:cNvPr id="9" name="Gruppo 8"/>
          <p:cNvGrpSpPr/>
          <p:nvPr/>
        </p:nvGrpSpPr>
        <p:grpSpPr>
          <a:xfrm>
            <a:off x="10147619" y="4367286"/>
            <a:ext cx="1996639" cy="338554"/>
            <a:chOff x="10152956" y="4855400"/>
            <a:chExt cx="1996639" cy="338554"/>
          </a:xfrm>
        </p:grpSpPr>
        <p:sp>
          <p:nvSpPr>
            <p:cNvPr id="4" name="Rettangolo 3"/>
            <p:cNvSpPr/>
            <p:nvPr/>
          </p:nvSpPr>
          <p:spPr>
            <a:xfrm>
              <a:off x="10152956" y="4953658"/>
              <a:ext cx="428054" cy="187377"/>
            </a:xfrm>
            <a:prstGeom prst="rect">
              <a:avLst/>
            </a:prstGeom>
            <a:solidFill>
              <a:srgbClr val="79C65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0532421" y="4855400"/>
              <a:ext cx="16171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/>
                <a:t>Oceanic</a:t>
              </a:r>
              <a:r>
                <a:rPr lang="it-IT" sz="1600" b="1" dirty="0" smtClean="0"/>
                <a:t> </a:t>
              </a:r>
              <a:r>
                <a:rPr lang="it-IT" sz="1600" b="1" dirty="0" err="1" smtClean="0"/>
                <a:t>terranes</a:t>
              </a:r>
              <a:endParaRPr lang="it-IT" sz="1600" b="1" dirty="0"/>
            </a:p>
          </p:txBody>
        </p:sp>
      </p:grpSp>
      <p:cxnSp>
        <p:nvCxnSpPr>
          <p:cNvPr id="28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25" name="Rettangolo 24"/>
          <p:cNvSpPr/>
          <p:nvPr/>
        </p:nvSpPr>
        <p:spPr>
          <a:xfrm>
            <a:off x="5128662" y="5994331"/>
            <a:ext cx="336138" cy="349396"/>
          </a:xfrm>
          <a:prstGeom prst="rect">
            <a:avLst/>
          </a:prstGeom>
          <a:noFill/>
          <a:ln w="38100">
            <a:solidFill>
              <a:srgbClr val="38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17089" y="5637293"/>
            <a:ext cx="159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GPS data:</a:t>
            </a:r>
          </a:p>
          <a:p>
            <a:r>
              <a:rPr lang="en-US" sz="1200" dirty="0" smtClean="0"/>
              <a:t>Trenkamp </a:t>
            </a:r>
            <a:r>
              <a:rPr lang="en-US" sz="1200" dirty="0"/>
              <a:t>et </a:t>
            </a:r>
            <a:r>
              <a:rPr lang="en-US" sz="1200" dirty="0" smtClean="0"/>
              <a:t>al. (2002</a:t>
            </a:r>
            <a:r>
              <a:rPr lang="en-US" sz="1200" dirty="0" smtClean="0"/>
              <a:t>)</a:t>
            </a:r>
            <a:endParaRPr lang="en-US" sz="12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5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"/>
    </mc:Choice>
    <mc:Fallback xmlns="">
      <p:transition spd="slow" advTm="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94;p2"/>
          <p:cNvCxnSpPr/>
          <p:nvPr/>
        </p:nvCxnSpPr>
        <p:spPr>
          <a:xfrm>
            <a:off x="103904" y="505896"/>
            <a:ext cx="10720252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Rettangolo 19"/>
          <p:cNvSpPr/>
          <p:nvPr/>
        </p:nvSpPr>
        <p:spPr>
          <a:xfrm>
            <a:off x="646205" y="5831999"/>
            <a:ext cx="1491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PALEOMAG DATA</a:t>
            </a:r>
          </a:p>
          <a:p>
            <a:r>
              <a:rPr lang="en-US" sz="1200" dirty="0" err="1" smtClean="0"/>
              <a:t>Roperch</a:t>
            </a:r>
            <a:r>
              <a:rPr lang="en-US" sz="1200" dirty="0" smtClean="0"/>
              <a:t> et al. (1987)</a:t>
            </a:r>
          </a:p>
          <a:p>
            <a:r>
              <a:rPr lang="en-US" sz="1200" dirty="0" smtClean="0"/>
              <a:t>Luzieux et al. (2006)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08" y="774324"/>
            <a:ext cx="5854805" cy="536985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966016" y="4542791"/>
            <a:ext cx="3037459" cy="3097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0053193" y="2722447"/>
            <a:ext cx="204301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clockwise</a:t>
            </a:r>
            <a:r>
              <a:rPr lang="it-IT" b="1" dirty="0" smtClean="0"/>
              <a:t> (CW) </a:t>
            </a:r>
            <a:r>
              <a:rPr lang="it-IT" b="1" dirty="0" err="1" smtClean="0"/>
              <a:t>rotation</a:t>
            </a:r>
            <a:r>
              <a:rPr lang="it-IT" b="1" dirty="0" smtClean="0"/>
              <a:t> of 40-50°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0" y="1130862"/>
            <a:ext cx="3986792" cy="461772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3904" y="573084"/>
            <a:ext cx="1026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Paleomagnetic data and vertical-axis rotation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37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2" y="1279143"/>
            <a:ext cx="6854512" cy="496776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04693" y="2054863"/>
            <a:ext cx="46918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(a) did </a:t>
            </a:r>
            <a:r>
              <a:rPr lang="en-US" sz="2000" b="1" dirty="0"/>
              <a:t>the Northern Andean Block kept </a:t>
            </a:r>
            <a:r>
              <a:rPr lang="en-US" sz="2000" b="1" dirty="0" smtClean="0"/>
              <a:t>drifting northward </a:t>
            </a:r>
            <a:r>
              <a:rPr lang="en-US" sz="2000" b="1" dirty="0"/>
              <a:t>during the Cenozoic?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/>
              <a:t>b) Was such drift accommodated by individual faults or did it involve the</a:t>
            </a:r>
          </a:p>
          <a:p>
            <a:r>
              <a:rPr lang="en-US" sz="2000" b="1" dirty="0"/>
              <a:t>northern Andes as a </a:t>
            </a:r>
            <a:r>
              <a:rPr lang="en-US" sz="2000" b="1" dirty="0" smtClean="0"/>
              <a:t>whole?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(c) </a:t>
            </a:r>
            <a:r>
              <a:rPr lang="en-US" sz="2000" b="1" dirty="0"/>
              <a:t>How significant was strike-slip tectonics </a:t>
            </a:r>
            <a:r>
              <a:rPr lang="en-US" sz="2000" b="1" dirty="0" smtClean="0"/>
              <a:t>when compared </a:t>
            </a:r>
            <a:r>
              <a:rPr lang="en-US" sz="2000" b="1" dirty="0"/>
              <a:t>to thrust tectonics during Cenozoic times</a:t>
            </a:r>
            <a:r>
              <a:rPr lang="en-US" sz="2000" b="1" dirty="0" smtClean="0"/>
              <a:t>?</a:t>
            </a:r>
          </a:p>
        </p:txBody>
      </p:sp>
      <p:cxnSp>
        <p:nvCxnSpPr>
          <p:cNvPr id="12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5943391" y="5425017"/>
            <a:ext cx="1405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 smtClean="0"/>
              <a:t>Nazca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Plate</a:t>
            </a:r>
            <a:endParaRPr lang="it-IT" b="1" dirty="0" smtClean="0"/>
          </a:p>
        </p:txBody>
      </p:sp>
      <p:sp>
        <p:nvSpPr>
          <p:cNvPr id="14" name="Rettangolo 13"/>
          <p:cNvSpPr/>
          <p:nvPr/>
        </p:nvSpPr>
        <p:spPr>
          <a:xfrm>
            <a:off x="9066810" y="4458849"/>
            <a:ext cx="247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South American </a:t>
            </a:r>
            <a:r>
              <a:rPr lang="it-IT" sz="2000" b="1" dirty="0" err="1" smtClean="0"/>
              <a:t>Plate</a:t>
            </a:r>
            <a:endParaRPr lang="it-IT" sz="2000" dirty="0"/>
          </a:p>
        </p:txBody>
      </p:sp>
      <p:sp>
        <p:nvSpPr>
          <p:cNvPr id="19" name="Rettangolo 18"/>
          <p:cNvSpPr/>
          <p:nvPr/>
        </p:nvSpPr>
        <p:spPr>
          <a:xfrm>
            <a:off x="5466402" y="3831659"/>
            <a:ext cx="1400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Cocos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</p:txBody>
      </p:sp>
      <p:sp>
        <p:nvSpPr>
          <p:cNvPr id="21" name="Rettangolo 20"/>
          <p:cNvSpPr/>
          <p:nvPr/>
        </p:nvSpPr>
        <p:spPr>
          <a:xfrm>
            <a:off x="7349161" y="2304983"/>
            <a:ext cx="1867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Caribbean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0269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82638" r="53138" b="5900"/>
          <a:stretch/>
        </p:blipFill>
        <p:spPr>
          <a:xfrm rot="16200000">
            <a:off x="9777599" y="2346063"/>
            <a:ext cx="2969828" cy="91560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85" y="732351"/>
            <a:ext cx="8173488" cy="5923679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4066653" y="6237458"/>
            <a:ext cx="79208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468105" y="6037403"/>
            <a:ext cx="1405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 err="1" smtClean="0"/>
              <a:t>Nazca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Plate</a:t>
            </a:r>
            <a:endParaRPr lang="it-IT" b="1" dirty="0" smtClean="0"/>
          </a:p>
          <a:p>
            <a:pPr algn="ctr"/>
            <a:r>
              <a:rPr lang="it-IT" sz="1200" b="1" dirty="0" smtClean="0"/>
              <a:t>6 cm/a</a:t>
            </a:r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7068781" y="5637293"/>
            <a:ext cx="247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South American </a:t>
            </a:r>
            <a:r>
              <a:rPr lang="it-IT" sz="2000" b="1" dirty="0" err="1" smtClean="0"/>
              <a:t>Plate</a:t>
            </a:r>
            <a:endParaRPr lang="it-IT" sz="2000" dirty="0"/>
          </a:p>
        </p:txBody>
      </p:sp>
      <p:sp>
        <p:nvSpPr>
          <p:cNvPr id="17" name="Rettangolo 16"/>
          <p:cNvSpPr/>
          <p:nvPr/>
        </p:nvSpPr>
        <p:spPr>
          <a:xfrm>
            <a:off x="2393260" y="4361028"/>
            <a:ext cx="1400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Cocos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</p:txBody>
      </p:sp>
      <p:cxnSp>
        <p:nvCxnSpPr>
          <p:cNvPr id="19" name="Connettore 2 18"/>
          <p:cNvCxnSpPr/>
          <p:nvPr/>
        </p:nvCxnSpPr>
        <p:spPr>
          <a:xfrm>
            <a:off x="6096000" y="2428850"/>
            <a:ext cx="460604" cy="1846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678141" y="2028740"/>
            <a:ext cx="1867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Caribbean </a:t>
            </a:r>
            <a:r>
              <a:rPr lang="it-IT" sz="2000" b="1" dirty="0" err="1" smtClean="0"/>
              <a:t>Plate</a:t>
            </a:r>
            <a:endParaRPr lang="it-IT" sz="2000" b="1" dirty="0" smtClean="0"/>
          </a:p>
          <a:p>
            <a:pPr algn="ctr"/>
            <a:r>
              <a:rPr lang="it-IT" sz="1200" b="1" dirty="0" smtClean="0"/>
              <a:t>2 cm/a</a:t>
            </a:r>
            <a:endParaRPr lang="it-IT" sz="1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701886" y="4253306"/>
            <a:ext cx="36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EC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325937" y="5883514"/>
            <a:ext cx="439223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WC</a:t>
            </a:r>
            <a:endParaRPr lang="it-IT" sz="1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326302" y="396382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C</a:t>
            </a:r>
            <a:r>
              <a:rPr lang="it-IT" sz="1400" b="1" dirty="0" smtClean="0"/>
              <a:t>C</a:t>
            </a:r>
            <a:endParaRPr lang="it-IT" sz="1400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680180" y="5581557"/>
            <a:ext cx="378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RC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990926" y="4294967"/>
            <a:ext cx="4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WC</a:t>
            </a:r>
            <a:endParaRPr lang="it-IT" sz="1400" b="1" dirty="0"/>
          </a:p>
        </p:txBody>
      </p:sp>
      <p:cxnSp>
        <p:nvCxnSpPr>
          <p:cNvPr id="28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22" name="Rettangolo 21"/>
          <p:cNvSpPr/>
          <p:nvPr/>
        </p:nvSpPr>
        <p:spPr>
          <a:xfrm>
            <a:off x="5120639" y="5848350"/>
            <a:ext cx="737337" cy="703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17089" y="5637293"/>
            <a:ext cx="159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GPS data:</a:t>
            </a:r>
          </a:p>
          <a:p>
            <a:r>
              <a:rPr lang="en-US" sz="1200" dirty="0" smtClean="0"/>
              <a:t>Trenkamp </a:t>
            </a:r>
            <a:r>
              <a:rPr lang="en-US" sz="1200" dirty="0"/>
              <a:t>et </a:t>
            </a:r>
            <a:r>
              <a:rPr lang="en-US" sz="1200" dirty="0" smtClean="0"/>
              <a:t>al. (2002</a:t>
            </a:r>
            <a:r>
              <a:rPr lang="en-US" sz="1200" dirty="0" smtClean="0"/>
              <a:t>)</a:t>
            </a:r>
            <a:endParaRPr lang="en-US" sz="1200" dirty="0" smtClean="0"/>
          </a:p>
        </p:txBody>
      </p:sp>
      <p:grpSp>
        <p:nvGrpSpPr>
          <p:cNvPr id="27" name="Gruppo 26"/>
          <p:cNvGrpSpPr/>
          <p:nvPr/>
        </p:nvGrpSpPr>
        <p:grpSpPr>
          <a:xfrm>
            <a:off x="10147619" y="4367286"/>
            <a:ext cx="1996639" cy="338554"/>
            <a:chOff x="10152956" y="4855400"/>
            <a:chExt cx="1996639" cy="338554"/>
          </a:xfrm>
        </p:grpSpPr>
        <p:sp>
          <p:nvSpPr>
            <p:cNvPr id="30" name="Rettangolo 29"/>
            <p:cNvSpPr/>
            <p:nvPr/>
          </p:nvSpPr>
          <p:spPr>
            <a:xfrm>
              <a:off x="10152956" y="4953658"/>
              <a:ext cx="428054" cy="187377"/>
            </a:xfrm>
            <a:prstGeom prst="rect">
              <a:avLst/>
            </a:prstGeom>
            <a:solidFill>
              <a:srgbClr val="79C65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0532421" y="4855400"/>
              <a:ext cx="16171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 smtClean="0"/>
                <a:t>Oceanic</a:t>
              </a:r>
              <a:r>
                <a:rPr lang="it-IT" sz="1600" b="1" dirty="0" smtClean="0"/>
                <a:t> </a:t>
              </a:r>
              <a:r>
                <a:rPr lang="it-IT" sz="1600" b="1" dirty="0" err="1" smtClean="0"/>
                <a:t>terranes</a:t>
              </a:r>
              <a:endParaRPr lang="it-IT" sz="16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91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"/>
    </mc:Choice>
    <mc:Fallback xmlns="">
      <p:transition spd="slow" advTm="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218520" y="5136605"/>
            <a:ext cx="4064619" cy="1555244"/>
            <a:chOff x="218520" y="5136605"/>
            <a:chExt cx="4064619" cy="1555244"/>
          </a:xfrm>
        </p:grpSpPr>
        <p:grpSp>
          <p:nvGrpSpPr>
            <p:cNvPr id="6" name="Gruppo 5"/>
            <p:cNvGrpSpPr/>
            <p:nvPr/>
          </p:nvGrpSpPr>
          <p:grpSpPr>
            <a:xfrm>
              <a:off x="218520" y="5136605"/>
              <a:ext cx="4064619" cy="1555244"/>
              <a:chOff x="1237240" y="4979851"/>
              <a:chExt cx="4064619" cy="1555244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197"/>
              <a:stretch/>
            </p:blipFill>
            <p:spPr>
              <a:xfrm>
                <a:off x="1237240" y="4979851"/>
                <a:ext cx="4064619" cy="1555244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1" t="73805" r="34040"/>
              <a:stretch/>
            </p:blipFill>
            <p:spPr>
              <a:xfrm>
                <a:off x="1237240" y="5212839"/>
                <a:ext cx="2324100" cy="544634"/>
              </a:xfrm>
              <a:prstGeom prst="rect">
                <a:avLst/>
              </a:prstGeom>
            </p:spPr>
          </p:pic>
        </p:grpSp>
        <p:sp>
          <p:nvSpPr>
            <p:cNvPr id="4" name="Rettangolo 3"/>
            <p:cNvSpPr/>
            <p:nvPr/>
          </p:nvSpPr>
          <p:spPr>
            <a:xfrm>
              <a:off x="218520" y="5923285"/>
              <a:ext cx="2324100" cy="768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9" y="660233"/>
            <a:ext cx="4058082" cy="4700302"/>
          </a:xfrm>
          <a:prstGeom prst="rect">
            <a:avLst/>
          </a:prstGeom>
        </p:spPr>
      </p:pic>
      <p:graphicFrame>
        <p:nvGraphicFramePr>
          <p:cNvPr id="37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30603"/>
              </p:ext>
            </p:extLst>
          </p:nvPr>
        </p:nvGraphicFramePr>
        <p:xfrm>
          <a:off x="5232968" y="1144456"/>
          <a:ext cx="5138941" cy="3487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573">
                  <a:extLst>
                    <a:ext uri="{9D8B030D-6E8A-4147-A177-3AD203B41FA5}">
                      <a16:colId xmlns:a16="http://schemas.microsoft.com/office/drawing/2014/main" val="4283212557"/>
                    </a:ext>
                  </a:extLst>
                </a:gridCol>
                <a:gridCol w="2857368">
                  <a:extLst>
                    <a:ext uri="{9D8B030D-6E8A-4147-A177-3AD203B41FA5}">
                      <a16:colId xmlns:a16="http://schemas.microsoft.com/office/drawing/2014/main" val="2759326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chemeClr val="tx1"/>
                          </a:solidFill>
                        </a:rPr>
                        <a:t>proposed</a:t>
                      </a:r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1"/>
                          </a:solidFill>
                        </a:rPr>
                        <a:t>tectonic</a:t>
                      </a:r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 regime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err="1" smtClean="0">
                          <a:solidFill>
                            <a:schemeClr val="tx1"/>
                          </a:solidFill>
                        </a:rPr>
                        <a:t>authors</a:t>
                      </a:r>
                      <a:endParaRPr lang="it-IT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549334"/>
                  </a:ext>
                </a:extLst>
              </a:tr>
              <a:tr h="478967"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 smtClean="0">
                          <a:solidFill>
                            <a:schemeClr val="tx1"/>
                          </a:solidFill>
                        </a:rPr>
                        <a:t>inverted</a:t>
                      </a:r>
                      <a:r>
                        <a:rPr lang="it-IT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b="0" dirty="0" err="1" smtClean="0">
                          <a:solidFill>
                            <a:schemeClr val="tx1"/>
                          </a:solidFill>
                        </a:rPr>
                        <a:t>extensional</a:t>
                      </a:r>
                      <a:endParaRPr lang="it-IT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err="1" smtClean="0">
                          <a:solidFill>
                            <a:schemeClr val="tx1"/>
                          </a:solidFill>
                        </a:rPr>
                        <a:t>Villagomez</a:t>
                      </a:r>
                      <a:r>
                        <a:rPr lang="it-IT" b="0" dirty="0" smtClean="0">
                          <a:solidFill>
                            <a:schemeClr val="tx1"/>
                          </a:solidFill>
                        </a:rPr>
                        <a:t> (2003)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26357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transtensional</a:t>
                      </a:r>
                      <a:endParaRPr lang="it-IT" b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err="1" smtClean="0"/>
                        <a:t>Tibaldi</a:t>
                      </a:r>
                      <a:r>
                        <a:rPr lang="it-IT" b="0" dirty="0" smtClean="0"/>
                        <a:t> &amp; Ferrari (1992)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95333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transpressive</a:t>
                      </a:r>
                      <a:endParaRPr lang="it-IT" b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err="1" smtClean="0"/>
                        <a:t>Winkler</a:t>
                      </a:r>
                      <a:r>
                        <a:rPr lang="it-IT" b="0" dirty="0" smtClean="0"/>
                        <a:t> et al. (2005)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89697"/>
                  </a:ext>
                </a:extLst>
              </a:tr>
              <a:tr h="531223"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/>
                        <a:t>strike-slip</a:t>
                      </a:r>
                      <a:endParaRPr lang="it-IT" b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err="1" smtClean="0"/>
                        <a:t>Noblet</a:t>
                      </a:r>
                      <a:r>
                        <a:rPr lang="it-IT" b="0" dirty="0" smtClean="0"/>
                        <a:t> &amp; Marocco</a:t>
                      </a:r>
                      <a:r>
                        <a:rPr lang="it-IT" b="0" baseline="0" dirty="0" smtClean="0"/>
                        <a:t> (</a:t>
                      </a:r>
                      <a:r>
                        <a:rPr lang="it-IT" b="0" dirty="0" smtClean="0"/>
                        <a:t>1989)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4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 smtClean="0"/>
                        <a:t>compressional</a:t>
                      </a:r>
                      <a:endParaRPr lang="it-IT" b="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dirty="0" smtClean="0"/>
                        <a:t>Hungerbuhler et al.</a:t>
                      </a:r>
                      <a:r>
                        <a:rPr lang="da-DK" b="0" baseline="0" dirty="0" smtClean="0"/>
                        <a:t> (</a:t>
                      </a:r>
                      <a:r>
                        <a:rPr lang="da-DK" b="0" dirty="0" smtClean="0"/>
                        <a:t>2002) Lavenu et al.</a:t>
                      </a:r>
                      <a:r>
                        <a:rPr lang="da-DK" b="0" baseline="0" dirty="0" smtClean="0"/>
                        <a:t> (</a:t>
                      </a:r>
                      <a:r>
                        <a:rPr lang="da-DK" b="0" dirty="0" smtClean="0"/>
                        <a:t>1995) Steinmann et al.</a:t>
                      </a:r>
                      <a:r>
                        <a:rPr lang="da-DK" b="0" baseline="0" dirty="0" smtClean="0"/>
                        <a:t> (</a:t>
                      </a:r>
                      <a:r>
                        <a:rPr lang="da-DK" b="0" dirty="0" smtClean="0"/>
                        <a:t>1999)</a:t>
                      </a:r>
                      <a:endParaRPr lang="it-IT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61030"/>
                  </a:ext>
                </a:extLst>
              </a:tr>
            </a:tbl>
          </a:graphicData>
        </a:graphic>
      </p:graphicFrame>
      <p:cxnSp>
        <p:nvCxnSpPr>
          <p:cNvPr id="14" name="Connettore 1 55"/>
          <p:cNvCxnSpPr/>
          <p:nvPr/>
        </p:nvCxnSpPr>
        <p:spPr>
          <a:xfrm>
            <a:off x="0" y="50569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olo 1"/>
          <p:cNvSpPr txBox="1">
            <a:spLocks/>
          </p:cNvSpPr>
          <p:nvPr/>
        </p:nvSpPr>
        <p:spPr>
          <a:xfrm>
            <a:off x="-1" y="86298"/>
            <a:ext cx="12192001" cy="584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/>
              <a:t>EGU – Vienna, Austria &amp; Online | 23–27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smtClean="0"/>
              <a:t>2022 </a:t>
            </a:r>
          </a:p>
          <a:p>
            <a:r>
              <a:rPr lang="en-US" sz="1400" dirty="0"/>
              <a:t>Significance of the northern Andean Block extrusion and genesis of the Interandean Valley: Paleomagnetic evidence from the “Ecuadorian Orocline”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1889048" y="3928298"/>
            <a:ext cx="808626" cy="4526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6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13978</TotalTime>
  <Words>1618</Words>
  <Application>Microsoft Office PowerPoint</Application>
  <PresentationFormat>Widescreen</PresentationFormat>
  <Paragraphs>208</Paragraphs>
  <Slides>25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 Siravo</dc:creator>
  <cp:lastModifiedBy>Gaia Siravo</cp:lastModifiedBy>
  <cp:revision>266</cp:revision>
  <dcterms:created xsi:type="dcterms:W3CDTF">2021-10-11T16:11:18Z</dcterms:created>
  <dcterms:modified xsi:type="dcterms:W3CDTF">2022-05-18T10:35:00Z</dcterms:modified>
</cp:coreProperties>
</file>