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1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806E-D88A-47B5-B3B4-01462F77A884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B5437-48F4-4AAF-B9FB-0332A4BBA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8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5437-48F4-4AAF-B9FB-0332A4BBAC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86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" name="Google Shape;71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4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5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98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62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09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89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59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56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89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F02-E20F-4635-8E79-71F86AC9334D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7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D8-94DF-4722-B5E9-2077970EC3DD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0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0A94-C23F-4D4E-B9F4-70C30A0C0286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18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7504-14F1-4A7D-82E6-50AAA0814512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86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C265-C157-429D-85C7-7C600DD1483F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5CFF-AEA9-420A-B68B-68C38A9224FA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88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103B-746B-4BA2-9835-5F2968316120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8A17-000A-4F2A-887B-DC6E0AB3EDD0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3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96A1-15A2-4525-B24D-975B50B58521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2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1B3A-9DBE-4359-A5E3-377AE4EF4BE7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8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88C3-2094-4C7D-B7E0-2B063FFFE4ED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D931-1047-4082-8144-A1B7E57D45E7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749A-21CE-40D5-99BE-909CB354E7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3848" y="1510304"/>
            <a:ext cx="11572751" cy="1241892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How drought events during the last Century have impacted biomass carbon in Amazonian rainforests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5012" y="3178090"/>
            <a:ext cx="10416988" cy="948808"/>
          </a:xfrm>
        </p:spPr>
        <p:txBody>
          <a:bodyPr>
            <a:noAutofit/>
          </a:bodyPr>
          <a:lstStyle/>
          <a:p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Yitong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Yao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Philippe Ciais, Nicolas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Viovy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Emilie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Joetzjer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Jerome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Chave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23 May 2022, Vienna, Austria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18" y="0"/>
            <a:ext cx="2160000" cy="635547"/>
          </a:xfrm>
          <a:prstGeom prst="rect">
            <a:avLst/>
          </a:prstGeom>
        </p:spPr>
      </p:pic>
      <p:grpSp>
        <p:nvGrpSpPr>
          <p:cNvPr id="5" name="Google Shape;93;p1"/>
          <p:cNvGrpSpPr/>
          <p:nvPr/>
        </p:nvGrpSpPr>
        <p:grpSpPr>
          <a:xfrm>
            <a:off x="0" y="136612"/>
            <a:ext cx="2978249" cy="597517"/>
            <a:chOff x="81583" y="5822250"/>
            <a:chExt cx="2978249" cy="597517"/>
          </a:xfrm>
        </p:grpSpPr>
        <p:pic>
          <p:nvPicPr>
            <p:cNvPr id="6" name="Google Shape;9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583" y="5822250"/>
              <a:ext cx="2978249" cy="597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95;p1"/>
            <p:cNvSpPr/>
            <p:nvPr/>
          </p:nvSpPr>
          <p:spPr>
            <a:xfrm>
              <a:off x="174749" y="5824316"/>
              <a:ext cx="2880320" cy="576000"/>
            </a:xfrm>
            <a:prstGeom prst="rect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Google Shape;96;p1" descr="mage result for university paris saclay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7716" y="90440"/>
            <a:ext cx="1563235" cy="52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58" y="0"/>
            <a:ext cx="1205742" cy="1606167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1" name="Google Shape;97;p1" descr="屏幕剪辑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4810" y="4262500"/>
            <a:ext cx="2603574" cy="257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8;p5" descr="屏幕剪辑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7159" y="4647359"/>
            <a:ext cx="2841048" cy="189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3" y="4397303"/>
            <a:ext cx="2520000" cy="23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3"/>
          <p:cNvSpPr txBox="1"/>
          <p:nvPr/>
        </p:nvSpPr>
        <p:spPr>
          <a:xfrm>
            <a:off x="131037" y="2340202"/>
            <a:ext cx="11910167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Regional-scale </a:t>
            </a:r>
            <a:r>
              <a:rPr lang="en-US" sz="22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long-term decreasing trend of net biomass carbon sink is captured</a:t>
            </a:r>
            <a:endParaRPr sz="22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decelerating carbon sink can be explained by increasing drought severity and frequency, especially last 20 years </a:t>
            </a:r>
            <a:endParaRPr sz="22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Alleviation of water stress &amp; mortality during drought from elevated CO</a:t>
            </a:r>
            <a:r>
              <a:rPr lang="en-US" sz="2200" baseline="-25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en-US" sz="2200" dirty="0" smtClean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</a:t>
            </a:r>
            <a:endParaRPr sz="2200" dirty="0"/>
          </a:p>
        </p:txBody>
      </p:sp>
      <p:sp>
        <p:nvSpPr>
          <p:cNvPr id="558" name="Google Shape;558;p33"/>
          <p:cNvSpPr txBox="1"/>
          <p:nvPr/>
        </p:nvSpPr>
        <p:spPr>
          <a:xfrm>
            <a:off x="627174" y="0"/>
            <a:ext cx="8508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2: Regional simulation of drought impacts over Amazon rainforest </a:t>
            </a:r>
            <a:endParaRPr sz="1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9" name="Google Shape;559;p33"/>
          <p:cNvSpPr txBox="1">
            <a:spLocks noGrp="1"/>
          </p:cNvSpPr>
          <p:nvPr>
            <p:ph type="title"/>
          </p:nvPr>
        </p:nvSpPr>
        <p:spPr>
          <a:xfrm>
            <a:off x="4257900" y="107732"/>
            <a:ext cx="367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None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Take-home message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7"/>
          <p:cNvSpPr txBox="1">
            <a:spLocks noGrp="1"/>
          </p:cNvSpPr>
          <p:nvPr>
            <p:ph type="title"/>
          </p:nvPr>
        </p:nvSpPr>
        <p:spPr>
          <a:xfrm>
            <a:off x="3362970" y="2839489"/>
            <a:ext cx="6646792" cy="75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800">
                <a:latin typeface="Microsoft Yahei"/>
                <a:ea typeface="Microsoft Yahei"/>
                <a:cs typeface="Microsoft Yahei"/>
                <a:sym typeface="Microsoft Yahei"/>
              </a:rPr>
              <a:t>Thanks for your attention!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20" name="Google Shape;720;p47"/>
          <p:cNvSpPr txBox="1"/>
          <p:nvPr/>
        </p:nvSpPr>
        <p:spPr>
          <a:xfrm>
            <a:off x="8637614" y="5159141"/>
            <a:ext cx="26545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Yitong Yao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yitong.yao@lsce.ipsl.fr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22" y="79131"/>
            <a:ext cx="2160000" cy="635547"/>
          </a:xfrm>
          <a:prstGeom prst="rect">
            <a:avLst/>
          </a:prstGeom>
        </p:spPr>
      </p:pic>
      <p:grpSp>
        <p:nvGrpSpPr>
          <p:cNvPr id="6" name="Google Shape;93;p1"/>
          <p:cNvGrpSpPr/>
          <p:nvPr/>
        </p:nvGrpSpPr>
        <p:grpSpPr>
          <a:xfrm>
            <a:off x="0" y="136612"/>
            <a:ext cx="2978249" cy="597517"/>
            <a:chOff x="81583" y="5822250"/>
            <a:chExt cx="2978249" cy="597517"/>
          </a:xfrm>
        </p:grpSpPr>
        <p:pic>
          <p:nvPicPr>
            <p:cNvPr id="7" name="Google Shape;9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583" y="5822250"/>
              <a:ext cx="2978249" cy="597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5;p1"/>
            <p:cNvSpPr/>
            <p:nvPr/>
          </p:nvSpPr>
          <p:spPr>
            <a:xfrm>
              <a:off x="174749" y="5824316"/>
              <a:ext cx="2880320" cy="576000"/>
            </a:xfrm>
            <a:prstGeom prst="rect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96;p1" descr="mage result for university paris saclay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7716" y="90440"/>
            <a:ext cx="1563235" cy="52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/>
        </p:nvSpPr>
        <p:spPr>
          <a:xfrm>
            <a:off x="654127" y="0"/>
            <a:ext cx="14991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654127" y="0"/>
            <a:ext cx="109363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Slowdown of net carbon sink in Amazon rainforest from inventory data </a:t>
            </a:r>
            <a:endParaRPr sz="2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1608848" y="1663673"/>
            <a:ext cx="8796961" cy="3811968"/>
            <a:chOff x="5362408" y="2414579"/>
            <a:chExt cx="6496384" cy="2815064"/>
          </a:xfrm>
        </p:grpSpPr>
        <p:pic>
          <p:nvPicPr>
            <p:cNvPr id="153" name="Google Shape;153;p4" descr="屏幕剪辑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62408" y="2414579"/>
              <a:ext cx="6496384" cy="2197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4" descr="屏幕剪辑"/>
            <p:cNvPicPr preferRelativeResize="0"/>
            <p:nvPr/>
          </p:nvPicPr>
          <p:blipFill rotWithShape="1">
            <a:blip r:embed="rId4">
              <a:alphaModFix/>
            </a:blip>
            <a:srcRect t="37968" b="-1"/>
            <a:stretch/>
          </p:blipFill>
          <p:spPr>
            <a:xfrm>
              <a:off x="5686276" y="4615118"/>
              <a:ext cx="6159817" cy="614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4"/>
          <p:cNvSpPr txBox="1"/>
          <p:nvPr/>
        </p:nvSpPr>
        <p:spPr>
          <a:xfrm rot="-5400000">
            <a:off x="155902" y="2824122"/>
            <a:ext cx="3151897" cy="83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biomass change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     (</a:t>
            </a:r>
            <a:r>
              <a:rPr lang="en-US" sz="2400" dirty="0" err="1">
                <a:solidFill>
                  <a:schemeClr val="dk1"/>
                </a:solidFill>
              </a:rPr>
              <a:t>MgC</a:t>
            </a:r>
            <a:r>
              <a:rPr lang="en-US" sz="2400" dirty="0">
                <a:solidFill>
                  <a:schemeClr val="dk1"/>
                </a:solidFill>
              </a:rPr>
              <a:t> ha</a:t>
            </a:r>
            <a:r>
              <a:rPr lang="en-US" sz="2400" baseline="30000" dirty="0">
                <a:solidFill>
                  <a:schemeClr val="dk1"/>
                </a:solidFill>
              </a:rPr>
              <a:t>-1</a:t>
            </a:r>
            <a:r>
              <a:rPr lang="en-US" sz="2400" dirty="0">
                <a:solidFill>
                  <a:schemeClr val="dk1"/>
                </a:solidFill>
              </a:rPr>
              <a:t> yr</a:t>
            </a:r>
            <a:r>
              <a:rPr lang="en-US" sz="2400" baseline="30000" dirty="0">
                <a:solidFill>
                  <a:schemeClr val="dk1"/>
                </a:solidFill>
              </a:rPr>
              <a:t>-1</a:t>
            </a:r>
            <a:r>
              <a:rPr lang="en-US" sz="2400" dirty="0">
                <a:solidFill>
                  <a:schemeClr val="dk1"/>
                </a:solidFill>
              </a:rPr>
              <a:t>)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5044718" y="5546663"/>
            <a:ext cx="21551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Brienen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al., 2015]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134958" y="4207396"/>
            <a:ext cx="563880" cy="490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7313124" y="1991297"/>
            <a:ext cx="2329314" cy="760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9;p14"/>
          <p:cNvSpPr/>
          <p:nvPr/>
        </p:nvSpPr>
        <p:spPr>
          <a:xfrm rot="-4455746">
            <a:off x="796144" y="3645712"/>
            <a:ext cx="2244942" cy="3354060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0;p14"/>
          <p:cNvSpPr/>
          <p:nvPr/>
        </p:nvSpPr>
        <p:spPr>
          <a:xfrm>
            <a:off x="1659108" y="2537014"/>
            <a:ext cx="543913" cy="2112409"/>
          </a:xfrm>
          <a:prstGeom prst="rect">
            <a:avLst/>
          </a:pr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291;p14"/>
          <p:cNvCxnSpPr/>
          <p:nvPr/>
        </p:nvCxnSpPr>
        <p:spPr>
          <a:xfrm>
            <a:off x="1969716" y="606429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292;p14"/>
          <p:cNvSpPr/>
          <p:nvPr/>
        </p:nvSpPr>
        <p:spPr>
          <a:xfrm>
            <a:off x="1996177" y="4617152"/>
            <a:ext cx="612998" cy="490398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3;p14"/>
          <p:cNvSpPr/>
          <p:nvPr/>
        </p:nvSpPr>
        <p:spPr>
          <a:xfrm>
            <a:off x="2052468" y="4749968"/>
            <a:ext cx="279140" cy="490398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94;p14"/>
          <p:cNvSpPr/>
          <p:nvPr/>
        </p:nvSpPr>
        <p:spPr>
          <a:xfrm>
            <a:off x="1900401" y="4602908"/>
            <a:ext cx="356747" cy="1167199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5;p14"/>
          <p:cNvSpPr/>
          <p:nvPr/>
        </p:nvSpPr>
        <p:spPr>
          <a:xfrm flipH="1">
            <a:off x="1332097" y="4602847"/>
            <a:ext cx="612998" cy="490398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96;p14"/>
          <p:cNvSpPr/>
          <p:nvPr/>
        </p:nvSpPr>
        <p:spPr>
          <a:xfrm flipH="1">
            <a:off x="1221386" y="4627367"/>
            <a:ext cx="668552" cy="267676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97;p14"/>
          <p:cNvSpPr/>
          <p:nvPr/>
        </p:nvSpPr>
        <p:spPr>
          <a:xfrm flipH="1">
            <a:off x="1493934" y="4581194"/>
            <a:ext cx="404161" cy="1483099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298;p14"/>
          <p:cNvCxnSpPr/>
          <p:nvPr/>
        </p:nvCxnSpPr>
        <p:spPr>
          <a:xfrm>
            <a:off x="2547246" y="569523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99;p14"/>
          <p:cNvSpPr/>
          <p:nvPr/>
        </p:nvSpPr>
        <p:spPr>
          <a:xfrm>
            <a:off x="282610" y="1500649"/>
            <a:ext cx="3148801" cy="1459078"/>
          </a:xfrm>
          <a:prstGeom prst="cloud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00;p14"/>
          <p:cNvSpPr/>
          <p:nvPr/>
        </p:nvSpPr>
        <p:spPr>
          <a:xfrm rot="6300000" flipH="1">
            <a:off x="1299933" y="2609588"/>
            <a:ext cx="668552" cy="267676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01;p14"/>
          <p:cNvSpPr/>
          <p:nvPr/>
        </p:nvSpPr>
        <p:spPr>
          <a:xfrm rot="-6974582">
            <a:off x="1885086" y="2537480"/>
            <a:ext cx="612998" cy="490398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02;p14"/>
          <p:cNvSpPr/>
          <p:nvPr/>
        </p:nvSpPr>
        <p:spPr>
          <a:xfrm rot="-9770240">
            <a:off x="1755919" y="2462287"/>
            <a:ext cx="513672" cy="902428"/>
          </a:xfrm>
          <a:custGeom>
            <a:avLst/>
            <a:gdLst/>
            <a:ahLst/>
            <a:cxnLst/>
            <a:rect l="l" t="t" r="r" b="b"/>
            <a:pathLst>
              <a:path w="703385" h="562708" extrusionOk="0">
                <a:moveTo>
                  <a:pt x="239151" y="28135"/>
                </a:moveTo>
                <a:lnTo>
                  <a:pt x="239151" y="28135"/>
                </a:lnTo>
                <a:cubicBezTo>
                  <a:pt x="248338" y="202682"/>
                  <a:pt x="204823" y="241960"/>
                  <a:pt x="281354" y="337624"/>
                </a:cubicBezTo>
                <a:cubicBezTo>
                  <a:pt x="289640" y="347981"/>
                  <a:pt x="300111" y="356381"/>
                  <a:pt x="309490" y="365760"/>
                </a:cubicBezTo>
                <a:cubicBezTo>
                  <a:pt x="314179" y="379828"/>
                  <a:pt x="314938" y="395896"/>
                  <a:pt x="323557" y="407963"/>
                </a:cubicBezTo>
                <a:cubicBezTo>
                  <a:pt x="339772" y="430664"/>
                  <a:pt x="390907" y="478536"/>
                  <a:pt x="422031" y="492369"/>
                </a:cubicBezTo>
                <a:cubicBezTo>
                  <a:pt x="447440" y="503662"/>
                  <a:pt x="528085" y="528277"/>
                  <a:pt x="562708" y="534572"/>
                </a:cubicBezTo>
                <a:cubicBezTo>
                  <a:pt x="595331" y="540504"/>
                  <a:pt x="628357" y="543951"/>
                  <a:pt x="661182" y="548640"/>
                </a:cubicBezTo>
                <a:lnTo>
                  <a:pt x="703385" y="562708"/>
                </a:lnTo>
                <a:lnTo>
                  <a:pt x="253219" y="520504"/>
                </a:lnTo>
                <a:lnTo>
                  <a:pt x="112542" y="281354"/>
                </a:lnTo>
                <a:lnTo>
                  <a:pt x="0" y="0"/>
                </a:lnTo>
              </a:path>
            </a:pathLst>
          </a:custGeom>
          <a:solidFill>
            <a:srgbClr val="D0A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03;p14"/>
          <p:cNvSpPr/>
          <p:nvPr/>
        </p:nvSpPr>
        <p:spPr>
          <a:xfrm>
            <a:off x="2331608" y="1278550"/>
            <a:ext cx="396222" cy="79991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04;p14"/>
          <p:cNvSpPr txBox="1"/>
          <p:nvPr/>
        </p:nvSpPr>
        <p:spPr>
          <a:xfrm>
            <a:off x="2609175" y="1575038"/>
            <a:ext cx="1465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Transpiration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05;p14"/>
          <p:cNvSpPr txBox="1"/>
          <p:nvPr/>
        </p:nvSpPr>
        <p:spPr>
          <a:xfrm>
            <a:off x="2860421" y="5529279"/>
            <a:ext cx="5966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307;p14"/>
          <p:cNvGrpSpPr/>
          <p:nvPr/>
        </p:nvGrpSpPr>
        <p:grpSpPr>
          <a:xfrm>
            <a:off x="489220" y="2343786"/>
            <a:ext cx="5050989" cy="3929062"/>
            <a:chOff x="1135882" y="2480527"/>
            <a:chExt cx="5050989" cy="3929062"/>
          </a:xfrm>
        </p:grpSpPr>
        <p:sp>
          <p:nvSpPr>
            <p:cNvPr id="22" name="Google Shape;308;p14"/>
            <p:cNvSpPr/>
            <p:nvPr/>
          </p:nvSpPr>
          <p:spPr>
            <a:xfrm rot="-5400000">
              <a:off x="2054133" y="4610730"/>
              <a:ext cx="1032193" cy="123209"/>
            </a:xfrm>
            <a:custGeom>
              <a:avLst/>
              <a:gdLst/>
              <a:ahLst/>
              <a:cxnLst/>
              <a:rect l="l" t="t" r="r" b="b"/>
              <a:pathLst>
                <a:path w="1941341" h="436098" extrusionOk="0">
                  <a:moveTo>
                    <a:pt x="0" y="295421"/>
                  </a:moveTo>
                  <a:lnTo>
                    <a:pt x="309489" y="281354"/>
                  </a:lnTo>
                  <a:lnTo>
                    <a:pt x="436098" y="14067"/>
                  </a:lnTo>
                  <a:lnTo>
                    <a:pt x="562707" y="436098"/>
                  </a:lnTo>
                  <a:lnTo>
                    <a:pt x="703384" y="0"/>
                  </a:lnTo>
                  <a:lnTo>
                    <a:pt x="829994" y="436098"/>
                  </a:lnTo>
                  <a:lnTo>
                    <a:pt x="970671" y="28135"/>
                  </a:lnTo>
                  <a:lnTo>
                    <a:pt x="1111347" y="422031"/>
                  </a:lnTo>
                  <a:lnTo>
                    <a:pt x="1237957" y="56271"/>
                  </a:lnTo>
                  <a:lnTo>
                    <a:pt x="1364566" y="407963"/>
                  </a:lnTo>
                  <a:lnTo>
                    <a:pt x="1477107" y="42203"/>
                  </a:lnTo>
                  <a:lnTo>
                    <a:pt x="1631852" y="407963"/>
                  </a:lnTo>
                  <a:lnTo>
                    <a:pt x="1716258" y="211015"/>
                  </a:lnTo>
                  <a:lnTo>
                    <a:pt x="1941341" y="211015"/>
                  </a:lnTo>
                  <a:lnTo>
                    <a:pt x="1941341" y="211015"/>
                  </a:lnTo>
                  <a:lnTo>
                    <a:pt x="1941341" y="211015"/>
                  </a:lnTo>
                </a:path>
              </a:pathLst>
            </a:custGeom>
            <a:noFill/>
            <a:ln w="444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9;p14"/>
            <p:cNvSpPr/>
            <p:nvPr/>
          </p:nvSpPr>
          <p:spPr>
            <a:xfrm rot="-5400000">
              <a:off x="1994370" y="3197630"/>
              <a:ext cx="1124168" cy="88084"/>
            </a:xfrm>
            <a:custGeom>
              <a:avLst/>
              <a:gdLst/>
              <a:ahLst/>
              <a:cxnLst/>
              <a:rect l="l" t="t" r="r" b="b"/>
              <a:pathLst>
                <a:path w="1941341" h="436098" extrusionOk="0">
                  <a:moveTo>
                    <a:pt x="0" y="295421"/>
                  </a:moveTo>
                  <a:lnTo>
                    <a:pt x="309489" y="281354"/>
                  </a:lnTo>
                  <a:lnTo>
                    <a:pt x="436098" y="14067"/>
                  </a:lnTo>
                  <a:lnTo>
                    <a:pt x="562707" y="436098"/>
                  </a:lnTo>
                  <a:lnTo>
                    <a:pt x="703384" y="0"/>
                  </a:lnTo>
                  <a:lnTo>
                    <a:pt x="829994" y="436098"/>
                  </a:lnTo>
                  <a:lnTo>
                    <a:pt x="970671" y="28135"/>
                  </a:lnTo>
                  <a:lnTo>
                    <a:pt x="1111347" y="422031"/>
                  </a:lnTo>
                  <a:lnTo>
                    <a:pt x="1237957" y="56271"/>
                  </a:lnTo>
                  <a:lnTo>
                    <a:pt x="1364566" y="407963"/>
                  </a:lnTo>
                  <a:lnTo>
                    <a:pt x="1477107" y="42203"/>
                  </a:lnTo>
                  <a:lnTo>
                    <a:pt x="1631852" y="407963"/>
                  </a:lnTo>
                  <a:lnTo>
                    <a:pt x="1716258" y="211015"/>
                  </a:lnTo>
                  <a:lnTo>
                    <a:pt x="1941341" y="211015"/>
                  </a:lnTo>
                  <a:lnTo>
                    <a:pt x="1941341" y="211015"/>
                  </a:lnTo>
                  <a:lnTo>
                    <a:pt x="1941341" y="211015"/>
                  </a:lnTo>
                </a:path>
              </a:pathLst>
            </a:custGeom>
            <a:noFill/>
            <a:ln w="444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10;p14"/>
            <p:cNvSpPr/>
            <p:nvPr/>
          </p:nvSpPr>
          <p:spPr>
            <a:xfrm>
              <a:off x="4237709" y="2480527"/>
              <a:ext cx="342433" cy="3749615"/>
            </a:xfrm>
            <a:prstGeom prst="up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lt1"/>
                </a:gs>
                <a:gs pos="58999">
                  <a:srgbClr val="629FD6"/>
                </a:gs>
                <a:gs pos="100000">
                  <a:srgbClr val="255D91"/>
                </a:gs>
              </a:gsLst>
              <a:lin ang="16200000" scaled="0"/>
            </a:gra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11;p14"/>
            <p:cNvSpPr txBox="1"/>
            <p:nvPr/>
          </p:nvSpPr>
          <p:spPr>
            <a:xfrm>
              <a:off x="4571696" y="6071035"/>
              <a:ext cx="1615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Ψsoil=-0.5MPa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12;p14"/>
            <p:cNvSpPr txBox="1"/>
            <p:nvPr/>
          </p:nvSpPr>
          <p:spPr>
            <a:xfrm>
              <a:off x="4561669" y="5614357"/>
              <a:ext cx="1615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Ψroot=-0.8MPa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13;p14"/>
            <p:cNvSpPr txBox="1"/>
            <p:nvPr/>
          </p:nvSpPr>
          <p:spPr>
            <a:xfrm>
              <a:off x="4604384" y="2678226"/>
              <a:ext cx="1544421" cy="338554"/>
            </a:xfrm>
            <a:prstGeom prst="rect">
              <a:avLst/>
            </a:prstGeom>
            <a:noFill/>
            <a:ln w="9525" cap="flat" cmpd="sng">
              <a:solidFill>
                <a:srgbClr val="833C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Ψleaf=-2.2MPa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14;p14"/>
            <p:cNvSpPr/>
            <p:nvPr/>
          </p:nvSpPr>
          <p:spPr>
            <a:xfrm rot="-3263692">
              <a:off x="1475068" y="5673856"/>
              <a:ext cx="1032193" cy="123209"/>
            </a:xfrm>
            <a:custGeom>
              <a:avLst/>
              <a:gdLst/>
              <a:ahLst/>
              <a:cxnLst/>
              <a:rect l="l" t="t" r="r" b="b"/>
              <a:pathLst>
                <a:path w="1941341" h="436098" extrusionOk="0">
                  <a:moveTo>
                    <a:pt x="0" y="295421"/>
                  </a:moveTo>
                  <a:lnTo>
                    <a:pt x="309489" y="281354"/>
                  </a:lnTo>
                  <a:lnTo>
                    <a:pt x="436098" y="14067"/>
                  </a:lnTo>
                  <a:lnTo>
                    <a:pt x="562707" y="436098"/>
                  </a:lnTo>
                  <a:lnTo>
                    <a:pt x="703384" y="0"/>
                  </a:lnTo>
                  <a:lnTo>
                    <a:pt x="829994" y="436098"/>
                  </a:lnTo>
                  <a:lnTo>
                    <a:pt x="970671" y="28135"/>
                  </a:lnTo>
                  <a:lnTo>
                    <a:pt x="1111347" y="422031"/>
                  </a:lnTo>
                  <a:lnTo>
                    <a:pt x="1237957" y="56271"/>
                  </a:lnTo>
                  <a:lnTo>
                    <a:pt x="1364566" y="407963"/>
                  </a:lnTo>
                  <a:lnTo>
                    <a:pt x="1477107" y="42203"/>
                  </a:lnTo>
                  <a:lnTo>
                    <a:pt x="1631852" y="407963"/>
                  </a:lnTo>
                  <a:lnTo>
                    <a:pt x="1716258" y="211015"/>
                  </a:lnTo>
                  <a:lnTo>
                    <a:pt x="1941341" y="211015"/>
                  </a:lnTo>
                  <a:lnTo>
                    <a:pt x="1941341" y="211015"/>
                  </a:lnTo>
                  <a:lnTo>
                    <a:pt x="1941341" y="211015"/>
                  </a:lnTo>
                </a:path>
              </a:pathLst>
            </a:custGeom>
            <a:noFill/>
            <a:ln w="444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15;p14"/>
            <p:cNvSpPr txBox="1"/>
            <p:nvPr/>
          </p:nvSpPr>
          <p:spPr>
            <a:xfrm>
              <a:off x="2860023" y="5059634"/>
              <a:ext cx="6179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en-US" sz="20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root</a:t>
              </a:r>
              <a:endParaRPr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17;p14"/>
            <p:cNvSpPr txBox="1"/>
            <p:nvPr/>
          </p:nvSpPr>
          <p:spPr>
            <a:xfrm>
              <a:off x="2832327" y="2700254"/>
              <a:ext cx="6665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en-US" sz="20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leaf</a:t>
              </a:r>
              <a:endParaRPr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8;p14"/>
            <p:cNvSpPr txBox="1"/>
            <p:nvPr/>
          </p:nvSpPr>
          <p:spPr>
            <a:xfrm>
              <a:off x="1135882" y="5323893"/>
              <a:ext cx="9048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en-US" sz="20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soil-root</a:t>
              </a:r>
              <a:endParaRPr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20;p14"/>
          <p:cNvSpPr/>
          <p:nvPr/>
        </p:nvSpPr>
        <p:spPr>
          <a:xfrm>
            <a:off x="3557203" y="2230188"/>
            <a:ext cx="2019480" cy="4042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21;p14"/>
          <p:cNvGrpSpPr/>
          <p:nvPr/>
        </p:nvGrpSpPr>
        <p:grpSpPr>
          <a:xfrm>
            <a:off x="606598" y="2238632"/>
            <a:ext cx="4953183" cy="4039353"/>
            <a:chOff x="6744452" y="2173284"/>
            <a:chExt cx="4953183" cy="4039353"/>
          </a:xfrm>
        </p:grpSpPr>
        <p:sp>
          <p:nvSpPr>
            <p:cNvPr id="35" name="Google Shape;322;p14"/>
            <p:cNvSpPr/>
            <p:nvPr/>
          </p:nvSpPr>
          <p:spPr>
            <a:xfrm>
              <a:off x="9715785" y="2283575"/>
              <a:ext cx="342433" cy="3749615"/>
            </a:xfrm>
            <a:prstGeom prst="up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lt1"/>
                </a:gs>
                <a:gs pos="58999">
                  <a:srgbClr val="629FD6"/>
                </a:gs>
                <a:gs pos="100000">
                  <a:srgbClr val="255D91"/>
                </a:gs>
              </a:gsLst>
              <a:lin ang="16200000" scaled="0"/>
            </a:gra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23;p14"/>
            <p:cNvSpPr txBox="1"/>
            <p:nvPr/>
          </p:nvSpPr>
          <p:spPr>
            <a:xfrm>
              <a:off x="10049772" y="5874083"/>
              <a:ext cx="1615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Ψsoil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=-0.5MPa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24;p14"/>
            <p:cNvSpPr txBox="1"/>
            <p:nvPr/>
          </p:nvSpPr>
          <p:spPr>
            <a:xfrm>
              <a:off x="10039745" y="5417405"/>
              <a:ext cx="1615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Ψroot=-0.8MPa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25;p14"/>
            <p:cNvSpPr txBox="1"/>
            <p:nvPr/>
          </p:nvSpPr>
          <p:spPr>
            <a:xfrm>
              <a:off x="10058218" y="4003685"/>
              <a:ext cx="1615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Ψstem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=-1.3MPa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26;p14"/>
            <p:cNvSpPr txBox="1"/>
            <p:nvPr/>
          </p:nvSpPr>
          <p:spPr>
            <a:xfrm>
              <a:off x="10082460" y="2463112"/>
              <a:ext cx="1615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Ψleaf=-1.8MPa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27;p14"/>
            <p:cNvSpPr/>
            <p:nvPr/>
          </p:nvSpPr>
          <p:spPr>
            <a:xfrm>
              <a:off x="7863578" y="2173844"/>
              <a:ext cx="363664" cy="420253"/>
            </a:xfrm>
            <a:prstGeom prst="flowChartMagneticDisk">
              <a:avLst/>
            </a:prstGeom>
            <a:solidFill>
              <a:srgbClr val="9CC2E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28;p14"/>
            <p:cNvSpPr/>
            <p:nvPr/>
          </p:nvSpPr>
          <p:spPr>
            <a:xfrm>
              <a:off x="7889847" y="3606805"/>
              <a:ext cx="363664" cy="420253"/>
            </a:xfrm>
            <a:prstGeom prst="flowChartMagneticDisk">
              <a:avLst/>
            </a:prstGeom>
            <a:solidFill>
              <a:srgbClr val="9CC2E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29;p14"/>
            <p:cNvSpPr/>
            <p:nvPr/>
          </p:nvSpPr>
          <p:spPr>
            <a:xfrm>
              <a:off x="7908377" y="4971673"/>
              <a:ext cx="363664" cy="420253"/>
            </a:xfrm>
            <a:prstGeom prst="flowChartMagneticDisk">
              <a:avLst/>
            </a:prstGeom>
            <a:solidFill>
              <a:srgbClr val="9CC2E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30;p14"/>
            <p:cNvSpPr txBox="1"/>
            <p:nvPr/>
          </p:nvSpPr>
          <p:spPr>
            <a:xfrm>
              <a:off x="6780006" y="2173284"/>
              <a:ext cx="5779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0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leaf</a:t>
              </a:r>
              <a:endParaRPr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31;p14"/>
            <p:cNvSpPr txBox="1"/>
            <p:nvPr/>
          </p:nvSpPr>
          <p:spPr>
            <a:xfrm>
              <a:off x="6744452" y="3581455"/>
              <a:ext cx="6633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0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stem</a:t>
              </a:r>
              <a:endParaRPr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32;p14"/>
            <p:cNvSpPr txBox="1"/>
            <p:nvPr/>
          </p:nvSpPr>
          <p:spPr>
            <a:xfrm>
              <a:off x="6773826" y="4898216"/>
              <a:ext cx="6147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0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root</a:t>
              </a:r>
              <a:endParaRPr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" name="Google Shape;333;p14"/>
            <p:cNvCxnSpPr/>
            <p:nvPr/>
          </p:nvCxnSpPr>
          <p:spPr>
            <a:xfrm rot="10800000">
              <a:off x="7290641" y="2455083"/>
              <a:ext cx="54864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334;p14"/>
            <p:cNvCxnSpPr/>
            <p:nvPr/>
          </p:nvCxnSpPr>
          <p:spPr>
            <a:xfrm rot="10800000">
              <a:off x="7341207" y="3842850"/>
              <a:ext cx="54864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335;p14"/>
            <p:cNvCxnSpPr/>
            <p:nvPr/>
          </p:nvCxnSpPr>
          <p:spPr>
            <a:xfrm rot="10800000">
              <a:off x="7359737" y="5188620"/>
              <a:ext cx="54864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" name="Google Shape;316;p14"/>
          <p:cNvSpPr txBox="1"/>
          <p:nvPr/>
        </p:nvSpPr>
        <p:spPr>
          <a:xfrm>
            <a:off x="2215921" y="3553228"/>
            <a:ext cx="1320443" cy="70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aseline="-25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 lang="en-US" sz="2000" baseline="-25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=f(</a:t>
            </a: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</a:t>
            </a:r>
            <a:r>
              <a:rPr lang="en-US" sz="20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35972" y="123186"/>
            <a:ext cx="340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Hydraulic architecture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Google Shape;390;p18"/>
          <p:cNvSpPr txBox="1">
            <a:spLocks noGrp="1"/>
          </p:cNvSpPr>
          <p:nvPr>
            <p:ph type="title"/>
          </p:nvPr>
        </p:nvSpPr>
        <p:spPr>
          <a:xfrm>
            <a:off x="6344857" y="84934"/>
            <a:ext cx="5999543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Microsoft Yahei"/>
              </a:rPr>
              <a:t>From plant hydraulics to tree mortality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Microsoft Yahei"/>
            </a:endParaRPr>
          </a:p>
        </p:txBody>
      </p:sp>
      <p:sp>
        <p:nvSpPr>
          <p:cNvPr id="52" name="Google Shape;391;p18"/>
          <p:cNvSpPr txBox="1"/>
          <p:nvPr/>
        </p:nvSpPr>
        <p:spPr>
          <a:xfrm>
            <a:off x="6524711" y="2638742"/>
            <a:ext cx="5532023" cy="30007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 simple empirical model calibrated on field data (two parameters):</a:t>
            </a:r>
            <a:endParaRPr sz="1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drought mortality exposure </a:t>
            </a:r>
            <a:r>
              <a:rPr lang="en-US" b="1" dirty="0" smtClean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threshold   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(in ‘risky’ days) </a:t>
            </a:r>
            <a:endParaRPr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mortality =&gt; fraction of trees killed each time in each size class</a:t>
            </a:r>
            <a:endParaRPr b="1" dirty="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r>
              <a:rPr lang="en-US" dirty="0" smtClean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    </a:t>
            </a:r>
            <a:r>
              <a:rPr lang="en-US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(in % of all trees that would die).</a:t>
            </a:r>
            <a:endParaRPr sz="1400" dirty="0"/>
          </a:p>
        </p:txBody>
      </p:sp>
      <p:cxnSp>
        <p:nvCxnSpPr>
          <p:cNvPr id="54" name="直接箭头连接符 53"/>
          <p:cNvCxnSpPr>
            <a:stCxn id="50" idx="3"/>
            <a:endCxn id="51" idx="1"/>
          </p:cNvCxnSpPr>
          <p:nvPr/>
        </p:nvCxnSpPr>
        <p:spPr>
          <a:xfrm>
            <a:off x="4044149" y="354019"/>
            <a:ext cx="2300708" cy="19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749A-21CE-40D5-99BE-909CB354E7E1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 txBox="1">
            <a:spLocks noGrp="1"/>
          </p:cNvSpPr>
          <p:nvPr>
            <p:ph type="title"/>
          </p:nvPr>
        </p:nvSpPr>
        <p:spPr>
          <a:xfrm>
            <a:off x="793687" y="70121"/>
            <a:ext cx="11398313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Long-term decelerating net forest carbon sink trend is </a:t>
            </a:r>
            <a:r>
              <a:rPr 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captured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!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pic>
        <p:nvPicPr>
          <p:cNvPr id="464" name="Google Shape;464;p25"/>
          <p:cNvPicPr preferRelativeResize="0"/>
          <p:nvPr/>
        </p:nvPicPr>
        <p:blipFill rotWithShape="1">
          <a:blip r:embed="rId3">
            <a:alphaModFix/>
          </a:blip>
          <a:srcRect r="2575" b="9972"/>
          <a:stretch/>
        </p:blipFill>
        <p:spPr>
          <a:xfrm>
            <a:off x="1145201" y="993447"/>
            <a:ext cx="9127454" cy="361475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5"/>
          <p:cNvSpPr txBox="1"/>
          <p:nvPr/>
        </p:nvSpPr>
        <p:spPr>
          <a:xfrm>
            <a:off x="2212566" y="3078164"/>
            <a:ext cx="31440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Inventory: slope=-0.017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30721"/>
              </p:ext>
            </p:extLst>
          </p:nvPr>
        </p:nvGraphicFramePr>
        <p:xfrm>
          <a:off x="3066756" y="4755866"/>
          <a:ext cx="5978934" cy="1737360"/>
        </p:xfrm>
        <a:graphic>
          <a:graphicData uri="http://schemas.openxmlformats.org/drawingml/2006/table">
            <a:tbl>
              <a:tblPr firstRow="1" bandRow="1"/>
              <a:tblGrid>
                <a:gridCol w="19929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2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29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38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Trend </a:t>
                      </a:r>
                    </a:p>
                    <a:p>
                      <a:pPr algn="ctr"/>
                      <a:r>
                        <a:rPr lang="en-US" altLang="zh-CN" sz="2400" dirty="0"/>
                        <a:t>(</a:t>
                      </a:r>
                      <a:r>
                        <a:rPr lang="en-US" altLang="zh-CN" sz="2400" dirty="0" err="1"/>
                        <a:t>MgC</a:t>
                      </a:r>
                      <a:r>
                        <a:rPr lang="en-US" altLang="zh-CN" sz="2400" dirty="0"/>
                        <a:t> ha</a:t>
                      </a:r>
                      <a:r>
                        <a:rPr lang="en-US" altLang="zh-CN" sz="2400" baseline="30000" dirty="0"/>
                        <a:t>-1</a:t>
                      </a:r>
                      <a:r>
                        <a:rPr lang="en-US" altLang="zh-CN" sz="2400" dirty="0"/>
                        <a:t> yr</a:t>
                      </a:r>
                      <a:r>
                        <a:rPr lang="en-US" altLang="zh-CN" sz="2400" baseline="30000" dirty="0"/>
                        <a:t>-2</a:t>
                      </a:r>
                      <a:r>
                        <a:rPr lang="en-US" altLang="zh-CN" sz="2400" dirty="0"/>
                        <a:t>)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Inventory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Model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0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Growth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0.015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0.008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0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Mortality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0.025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0.014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"/>
          <p:cNvSpPr txBox="1">
            <a:spLocks noGrp="1"/>
          </p:cNvSpPr>
          <p:nvPr>
            <p:ph type="title"/>
          </p:nvPr>
        </p:nvSpPr>
        <p:spPr>
          <a:xfrm>
            <a:off x="125506" y="32894"/>
            <a:ext cx="12147176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Evaluation of drought sensitivity of biomass carbon sink over the Amazon 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basin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cxnSp>
        <p:nvCxnSpPr>
          <p:cNvPr id="474" name="Google Shape;474;p26"/>
          <p:cNvCxnSpPr/>
          <p:nvPr/>
        </p:nvCxnSpPr>
        <p:spPr>
          <a:xfrm>
            <a:off x="3177411" y="6408665"/>
            <a:ext cx="546904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5" name="Google Shape;475;p26"/>
          <p:cNvPicPr preferRelativeResize="0"/>
          <p:nvPr/>
        </p:nvPicPr>
        <p:blipFill rotWithShape="1">
          <a:blip r:embed="rId3">
            <a:alphaModFix/>
          </a:blip>
          <a:srcRect t="9244"/>
          <a:stretch/>
        </p:blipFill>
        <p:spPr>
          <a:xfrm>
            <a:off x="2224159" y="2232212"/>
            <a:ext cx="7082449" cy="412413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6"/>
          <p:cNvSpPr txBox="1"/>
          <p:nvPr/>
        </p:nvSpPr>
        <p:spPr>
          <a:xfrm>
            <a:off x="3114037" y="4892855"/>
            <a:ext cx="581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Inventory: 2.65 MgC ha</a:t>
            </a:r>
            <a:r>
              <a:rPr lang="en-US" sz="2400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per 100mm MCWD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6"/>
          <p:cNvSpPr txBox="1"/>
          <p:nvPr/>
        </p:nvSpPr>
        <p:spPr>
          <a:xfrm>
            <a:off x="4353687" y="6428571"/>
            <a:ext cx="393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0000"/>
                </a:solidFill>
              </a:rPr>
              <a:t>More severe water stress</a:t>
            </a:r>
            <a:endParaRPr sz="2100" dirty="0">
              <a:solidFill>
                <a:srgbClr val="FF0000"/>
              </a:solidFill>
            </a:endParaRPr>
          </a:p>
        </p:txBody>
      </p:sp>
      <p:pic>
        <p:nvPicPr>
          <p:cNvPr id="480" name="Google Shape;4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0434" y="2272750"/>
            <a:ext cx="1732050" cy="17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3134" y="3683425"/>
            <a:ext cx="2123125" cy="4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6"/>
          <p:cNvSpPr/>
          <p:nvPr/>
        </p:nvSpPr>
        <p:spPr>
          <a:xfrm>
            <a:off x="4777959" y="1858250"/>
            <a:ext cx="2451900" cy="3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6"/>
          <p:cNvSpPr txBox="1"/>
          <p:nvPr/>
        </p:nvSpPr>
        <p:spPr>
          <a:xfrm>
            <a:off x="1507507" y="1516231"/>
            <a:ext cx="8808856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2005 drought : epicenter in Western Amazon - dry season drought</a:t>
            </a:r>
            <a:endParaRPr sz="20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29" descr="D:\LSCE\ORCHIDEECAN\figure4_ms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328" y="1521535"/>
            <a:ext cx="9070471" cy="5259309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9"/>
          <p:cNvSpPr txBox="1"/>
          <p:nvPr/>
        </p:nvSpPr>
        <p:spPr>
          <a:xfrm>
            <a:off x="9320972" y="2968312"/>
            <a:ext cx="2768707" cy="127419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El Nino drought</a:t>
            </a: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1926, 1983, 1998, 2015/16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Non El Nino drought</a:t>
            </a: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1916, 1963, 2005, 2010</a:t>
            </a:r>
            <a:endParaRPr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4" name="Google Shape;504;p29"/>
          <p:cNvSpPr txBox="1">
            <a:spLocks noGrp="1"/>
          </p:cNvSpPr>
          <p:nvPr>
            <p:ph type="title"/>
          </p:nvPr>
        </p:nvSpPr>
        <p:spPr>
          <a:xfrm>
            <a:off x="2155829" y="61156"/>
            <a:ext cx="9776372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2015/16 is the most severe drought event since 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1901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7136296" y="3796748"/>
            <a:ext cx="2118503" cy="222636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"/>
          <p:cNvSpPr txBox="1"/>
          <p:nvPr/>
        </p:nvSpPr>
        <p:spPr>
          <a:xfrm>
            <a:off x="372305" y="5244188"/>
            <a:ext cx="1095341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2005: -1.94 </a:t>
            </a:r>
            <a:r>
              <a:rPr lang="en-US" sz="2000" dirty="0" err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MgC</a:t>
            </a:r>
            <a:r>
              <a:rPr lang="en-US" sz="2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ha</a:t>
            </a:r>
            <a:r>
              <a:rPr lang="en-US" sz="2000" baseline="30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-1</a:t>
            </a:r>
            <a:r>
              <a:rPr lang="en-US" sz="2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per 100 mm increase in MCWD in Southwest Amazon 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2010: -1.66 </a:t>
            </a:r>
            <a:r>
              <a:rPr lang="en-US" sz="2000" dirty="0" err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MgC</a:t>
            </a:r>
            <a:r>
              <a:rPr lang="en-US" sz="2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ha</a:t>
            </a:r>
            <a:r>
              <a:rPr lang="en-US" sz="2000" baseline="30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-1</a:t>
            </a:r>
            <a:r>
              <a:rPr lang="en-US" sz="2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per 100 mm increase in MCWD in Brazilian Amazon</a:t>
            </a:r>
          </a:p>
          <a:p>
            <a:pPr>
              <a:lnSpc>
                <a:spcPct val="150000"/>
              </a:lnSpc>
            </a:pPr>
            <a:r>
              <a:rPr lang="it-IT" altLang="zh-CN" sz="20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2015/16: -3.08 MgC ha</a:t>
            </a:r>
            <a:r>
              <a:rPr lang="it-IT" altLang="zh-CN" sz="2000" b="1" baseline="30000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-1</a:t>
            </a:r>
            <a:r>
              <a:rPr lang="it-IT" altLang="zh-CN" sz="20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per 100 mm increase in MCWD in East-central Amazon</a:t>
            </a:r>
          </a:p>
        </p:txBody>
      </p:sp>
      <p:sp>
        <p:nvSpPr>
          <p:cNvPr id="512" name="Google Shape;512;p28"/>
          <p:cNvSpPr txBox="1"/>
          <p:nvPr/>
        </p:nvSpPr>
        <p:spPr>
          <a:xfrm>
            <a:off x="627174" y="0"/>
            <a:ext cx="8508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2: Regional simulation of drought impacts over Amazon rainforest </a:t>
            </a:r>
            <a:endParaRPr sz="1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513" name="Google Shape;513;p28"/>
          <p:cNvCxnSpPr/>
          <p:nvPr/>
        </p:nvCxnSpPr>
        <p:spPr>
          <a:xfrm>
            <a:off x="4229524" y="4925127"/>
            <a:ext cx="380413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4" name="Google Shape;514;p28"/>
          <p:cNvSpPr txBox="1"/>
          <p:nvPr/>
        </p:nvSpPr>
        <p:spPr>
          <a:xfrm>
            <a:off x="4641084" y="4898920"/>
            <a:ext cx="32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More severe water stress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516" name="Google Shape;5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72" y="1322688"/>
            <a:ext cx="10273209" cy="34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7544850" y="1298675"/>
            <a:ext cx="460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+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 txBox="1"/>
          <p:nvPr/>
        </p:nvSpPr>
        <p:spPr>
          <a:xfrm>
            <a:off x="212203" y="76981"/>
            <a:ext cx="119797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2015-16 </a:t>
            </a:r>
            <a:r>
              <a:rPr lang="en-US" sz="24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epicenter in East-central Amazon </a:t>
            </a:r>
            <a:r>
              <a:rPr lang="en-US" sz="24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- </a:t>
            </a:r>
            <a:r>
              <a:rPr 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wet season drought (big El Niño</a:t>
            </a:r>
            <a:r>
              <a:rPr lang="en-US" sz="24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)</a:t>
            </a:r>
            <a:endParaRPr sz="2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7" t="41839" b="17852"/>
          <a:stretch/>
        </p:blipFill>
        <p:spPr>
          <a:xfrm>
            <a:off x="10432519" y="4593346"/>
            <a:ext cx="1786409" cy="1771049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"/>
          <p:cNvSpPr txBox="1">
            <a:spLocks noGrp="1"/>
          </p:cNvSpPr>
          <p:nvPr>
            <p:ph type="title"/>
          </p:nvPr>
        </p:nvSpPr>
        <p:spPr>
          <a:xfrm>
            <a:off x="280248" y="1011848"/>
            <a:ext cx="12192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Yahei"/>
              <a:buNone/>
            </a:pPr>
            <a:endParaRPr sz="2400" b="1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Climate change has a negative effect on growth and mortality 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Elevated CO</a:t>
            </a:r>
            <a:r>
              <a:rPr lang="en-US" sz="2400" baseline="-25000" dirty="0"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en-US" sz="2400" dirty="0">
                <a:latin typeface="Microsoft Yahei"/>
                <a:ea typeface="Microsoft Yahei"/>
                <a:cs typeface="Microsoft Yahei"/>
                <a:sym typeface="Microsoft Yahei"/>
              </a:rPr>
              <a:t> improves growth and slightly reduces mortality loss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8" name="Google Shape;538;p31"/>
          <p:cNvSpPr txBox="1"/>
          <p:nvPr/>
        </p:nvSpPr>
        <p:spPr>
          <a:xfrm>
            <a:off x="627174" y="0"/>
            <a:ext cx="8508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2: Regional simulation of drought impacts over Amazon rainforest </a:t>
            </a:r>
            <a:endParaRPr sz="1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540" name="Google Shape;54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34" y="1935287"/>
            <a:ext cx="6059250" cy="4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1"/>
          <p:cNvSpPr txBox="1"/>
          <p:nvPr/>
        </p:nvSpPr>
        <p:spPr>
          <a:xfrm>
            <a:off x="1736194" y="4679005"/>
            <a:ext cx="251893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Microsoft Yahei"/>
                <a:ea typeface="Microsoft Yahei"/>
                <a:sym typeface="Microsoft Yahei"/>
              </a:rPr>
              <a:t>S1: CO</a:t>
            </a:r>
            <a:r>
              <a:rPr lang="en-US" sz="1800" b="1" baseline="-25000" dirty="0">
                <a:solidFill>
                  <a:srgbClr val="00B050"/>
                </a:solidFill>
                <a:latin typeface="Microsoft Yahei"/>
                <a:ea typeface="Microsoft Yahei"/>
                <a:sym typeface="Microsoft Yahei"/>
              </a:rPr>
              <a:t>2</a:t>
            </a:r>
            <a:r>
              <a:rPr lang="en-US" sz="1800" b="1" dirty="0">
                <a:solidFill>
                  <a:srgbClr val="00B050"/>
                </a:solidFill>
                <a:latin typeface="Microsoft Yahei"/>
                <a:ea typeface="Microsoft Yahei"/>
                <a:sym typeface="Microsoft Yahei"/>
              </a:rPr>
              <a:t> only 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BEAED4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S2: CO</a:t>
            </a:r>
            <a:r>
              <a:rPr lang="en-US" sz="1800" b="1" baseline="-25000" dirty="0">
                <a:solidFill>
                  <a:srgbClr val="BEAED4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en-US" sz="1800" b="1" dirty="0">
                <a:solidFill>
                  <a:srgbClr val="BEAED4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&amp; Climate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DC08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S3: Climate only</a:t>
            </a:r>
            <a:endParaRPr sz="1800" b="1" dirty="0">
              <a:solidFill>
                <a:srgbClr val="FDC08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2" name="Google Shape;542;p31"/>
          <p:cNvSpPr txBox="1"/>
          <p:nvPr/>
        </p:nvSpPr>
        <p:spPr>
          <a:xfrm>
            <a:off x="6353262" y="3272348"/>
            <a:ext cx="537897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S1 vs. S2: -&gt; climate change effect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S2 vs. S3: -&gt; elevated CO</a:t>
            </a:r>
            <a:r>
              <a:rPr lang="en-US" sz="2400" baseline="-25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en-US" sz="24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effect</a:t>
            </a:r>
            <a:endParaRPr sz="24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8" name="Google Shape;549;p32"/>
          <p:cNvSpPr txBox="1">
            <a:spLocks/>
          </p:cNvSpPr>
          <p:nvPr/>
        </p:nvSpPr>
        <p:spPr>
          <a:xfrm>
            <a:off x="1736194" y="17930"/>
            <a:ext cx="10736054" cy="5761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Climate change and elevated CO</a:t>
            </a:r>
            <a:r>
              <a:rPr lang="en-US" sz="24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2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effects on AGB dynamics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/>
          <p:nvPr/>
        </p:nvSpPr>
        <p:spPr>
          <a:xfrm>
            <a:off x="6127331" y="2145150"/>
            <a:ext cx="575547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During a drought :</a:t>
            </a:r>
            <a:endParaRPr sz="24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Elevated CO</a:t>
            </a:r>
            <a:r>
              <a:rPr lang="en-US" sz="2400" baseline="-250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en-US" sz="24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reduces transpiration, increases soil moisture which allows to reduce the tree mortality risk.</a:t>
            </a:r>
            <a:endParaRPr sz="24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627174" y="0"/>
            <a:ext cx="8508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2: Regional simulation of drought impacts over Amazon rainforest </a:t>
            </a:r>
            <a:endParaRPr sz="1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1" name="Google Shape;551;p32"/>
          <p:cNvSpPr/>
          <p:nvPr/>
        </p:nvSpPr>
        <p:spPr>
          <a:xfrm>
            <a:off x="1097100" y="5937275"/>
            <a:ext cx="5521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Number of days under mortality risk difference between S2 and S3 = effect of CO</a:t>
            </a:r>
            <a:r>
              <a:rPr lang="en-US" sz="2000" baseline="-25000">
                <a:solidFill>
                  <a:schemeClr val="dk1"/>
                </a:solidFill>
              </a:rPr>
              <a:t>2</a:t>
            </a:r>
            <a:endParaRPr baseline="-25000"/>
          </a:p>
        </p:txBody>
      </p:sp>
      <p:pic>
        <p:nvPicPr>
          <p:cNvPr id="552" name="Google Shape;55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92" y="1781259"/>
            <a:ext cx="5178239" cy="41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127331" y="4681617"/>
            <a:ext cx="540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Elevated CO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 -&gt; transpiration decrease -&gt; SMC increase -&gt; tree mortality risk decrease 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0" name="Google Shape;549;p32"/>
          <p:cNvSpPr txBox="1">
            <a:spLocks/>
          </p:cNvSpPr>
          <p:nvPr/>
        </p:nvSpPr>
        <p:spPr>
          <a:xfrm>
            <a:off x="1736194" y="63408"/>
            <a:ext cx="10736054" cy="5761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  <a:buFont typeface="Microsoft Yahei"/>
              <a:buNone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Climate change and elevated CO</a:t>
            </a:r>
            <a:r>
              <a:rPr lang="en-US" sz="24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2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effects on AGB dynamics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64629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507</Words>
  <Application>Microsoft Office PowerPoint</Application>
  <PresentationFormat>宽屏</PresentationFormat>
  <Paragraphs>96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Microsoft Yahei</vt:lpstr>
      <vt:lpstr>宋体</vt:lpstr>
      <vt:lpstr>微软雅黑</vt:lpstr>
      <vt:lpstr>Arial</vt:lpstr>
      <vt:lpstr>Calibri</vt:lpstr>
      <vt:lpstr>Calibri Light</vt:lpstr>
      <vt:lpstr>Office 主题</vt:lpstr>
      <vt:lpstr>How drought events during the last Century have impacted biomass carbon in Amazonian rainforests</vt:lpstr>
      <vt:lpstr>PowerPoint 演示文稿</vt:lpstr>
      <vt:lpstr>From plant hydraulics to tree mortality</vt:lpstr>
      <vt:lpstr>Long-term decelerating net forest carbon sink trend is captured!</vt:lpstr>
      <vt:lpstr>Evaluation of drought sensitivity of biomass carbon sink over the Amazon basin</vt:lpstr>
      <vt:lpstr>2015/16 is the most severe drought event since 1901</vt:lpstr>
      <vt:lpstr>PowerPoint 演示文稿</vt:lpstr>
      <vt:lpstr> Climate change has a negative effect on growth and mortality  Elevated CO2 improves growth and slightly reduces mortality loss</vt:lpstr>
      <vt:lpstr>PowerPoint 演示文稿</vt:lpstr>
      <vt:lpstr>Take-home message</vt:lpstr>
      <vt:lpstr>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drought events during the last Century have impacted biomass carbon in Amazonian rainforests</dc:title>
  <dc:creator>要伊桐</dc:creator>
  <cp:lastModifiedBy>要伊桐</cp:lastModifiedBy>
  <cp:revision>25</cp:revision>
  <dcterms:created xsi:type="dcterms:W3CDTF">2022-05-15T22:45:48Z</dcterms:created>
  <dcterms:modified xsi:type="dcterms:W3CDTF">2022-05-21T10:11:38Z</dcterms:modified>
</cp:coreProperties>
</file>