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75" r:id="rId3"/>
    <p:sldId id="276" r:id="rId4"/>
    <p:sldId id="278" r:id="rId5"/>
    <p:sldId id="262" r:id="rId6"/>
    <p:sldId id="271" r:id="rId7"/>
    <p:sldId id="264" r:id="rId8"/>
    <p:sldId id="279" r:id="rId9"/>
    <p:sldId id="267" r:id="rId10"/>
    <p:sldId id="269" r:id="rId11"/>
    <p:sldId id="277" r:id="rId12"/>
    <p:sldId id="272" r:id="rId13"/>
    <p:sldId id="28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91864" autoAdjust="0"/>
  </p:normalViewPr>
  <p:slideViewPr>
    <p:cSldViewPr snapToGrid="0">
      <p:cViewPr>
        <p:scale>
          <a:sx n="100" d="100"/>
          <a:sy n="100" d="100"/>
        </p:scale>
        <p:origin x="290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E8EA4-75CF-4655-9677-F933BA954DC2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D37C9-1552-4C6C-A073-28DF04A9CA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182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39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437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8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48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5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199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714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2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93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1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D37C9-1552-4C6C-A073-28DF04A9CAD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8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75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22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10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2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72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84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55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82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61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0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87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C139B-173D-49D5-9132-FBA27AB0D531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32078-6CE7-4A2A-8669-1040D36093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5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2272" y="264444"/>
            <a:ext cx="8450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76" algn="just"/>
            <a:r>
              <a:rPr lang="en-GB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Bedding-parallel, fibrous veins record 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overpressure during </a:t>
            </a:r>
            <a:r>
              <a:rPr lang="en-GB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hydrocarbon generation in laminated source </a:t>
            </a:r>
            <a:r>
              <a:rPr lang="en-GB" altLang="zh-CN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rocks</a:t>
            </a:r>
          </a:p>
        </p:txBody>
      </p:sp>
      <p:sp>
        <p:nvSpPr>
          <p:cNvPr id="7" name="矩形 6"/>
          <p:cNvSpPr/>
          <p:nvPr/>
        </p:nvSpPr>
        <p:spPr>
          <a:xfrm>
            <a:off x="414373" y="2364021"/>
            <a:ext cx="8215399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76" algn="just">
              <a:lnSpc>
                <a:spcPct val="120000"/>
              </a:lnSpc>
            </a:pPr>
            <a:r>
              <a:rPr lang="en-GB" altLang="zh-CN" sz="2400" dirty="0"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Miao Wang, </a:t>
            </a:r>
            <a:r>
              <a:rPr lang="en-GB" altLang="zh-CN" sz="2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Yong Chen</a:t>
            </a:r>
            <a:r>
              <a:rPr lang="en-GB" altLang="zh-C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Wyatt M. Bain</a:t>
            </a:r>
            <a:r>
              <a:rPr lang="en-US" altLang="zh-C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CH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Keyu Liu, </a:t>
            </a:r>
          </a:p>
          <a:p>
            <a:pPr marR="476" algn="just">
              <a:lnSpc>
                <a:spcPct val="120000"/>
              </a:lnSpc>
            </a:pPr>
            <a:r>
              <a:rPr lang="de-CH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Guoqi</a:t>
            </a:r>
            <a:r>
              <a:rPr lang="de-CH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Song, Zhenzhu Zhou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Matthew Steele-</a:t>
            </a:r>
            <a:r>
              <a:rPr lang="en-GB" altLang="zh-CN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MacInnis</a:t>
            </a:r>
            <a:endParaRPr lang="zh-CN" altLang="zh-C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916" y="5397376"/>
            <a:ext cx="3635855" cy="11336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2" y="5523120"/>
            <a:ext cx="4494353" cy="96589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14373" y="3853409"/>
            <a:ext cx="8081928" cy="139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altLang="zh-CN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 of Geosciences, China University of Petroleum (East China), Qingdao, Shandong, 266580, China</a:t>
            </a:r>
            <a:endParaRPr lang="en-US" altLang="zh-CN" i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GB" altLang="zh-CN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Dept. of Earth &amp; Atmospheric Sciences, University of Alberta, Edmonton, Alberta, T6G2E3, Canada</a:t>
            </a:r>
            <a:endParaRPr lang="zh-CN" altLang="zh-CN" i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b="11769"/>
          <a:stretch/>
        </p:blipFill>
        <p:spPr>
          <a:xfrm>
            <a:off x="8888188" y="391444"/>
            <a:ext cx="3024322" cy="61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18" y="1292760"/>
            <a:ext cx="6542960" cy="53814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4801" y="1737967"/>
            <a:ext cx="4749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T</a:t>
            </a:r>
            <a:r>
              <a:rPr lang="en-US" altLang="zh-CN" sz="200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of hydrocarbon inclusions in </a:t>
            </a:r>
            <a:b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5 different burial samples show the similar range, from 70-110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°C.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304801" y="3086701"/>
            <a:ext cx="47497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>
              <a:buFont typeface="Wingdings" panose="05000000000000000000" pitchFamily="2" charset="2"/>
              <a:buChar char="u"/>
              <a:defRPr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During cooling, all monophase inclusions nucleated a gas bubble at about -60 °C. After nucleation, the inclusions were re-heated, resulting in consistent 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200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around 32-37 </a:t>
            </a:r>
            <a:b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°C (average ~35 °C)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1805" y="1089001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Microthermometry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46776" y="137242"/>
            <a:ext cx="3698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Fluid inclusions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3446" y="5628471"/>
            <a:ext cx="12148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highest degrees of overpressure in the veins are recorded by the monophase petroleum inclusions. And these high density inclusions correspond to isochores that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 with the lithostatic gradient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Lithostatic pressures were not </a:t>
            </a:r>
            <a:r>
              <a:rPr lang="en-US" altLang="zh-CN" sz="2000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always present and 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not a requirement for horizontal vein vertical dilation.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5538" y="991630"/>
            <a:ext cx="4097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Horizontal fracture dilation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69001" y="143725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Growth mechanism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80" y="1597894"/>
            <a:ext cx="5025271" cy="36245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1615845"/>
            <a:ext cx="4986017" cy="35962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360002" y="2946399"/>
            <a:ext cx="554567" cy="876723"/>
          </a:xfrm>
          <a:custGeom>
            <a:avLst/>
            <a:gdLst>
              <a:gd name="connsiteX0" fmla="*/ 0 w 495300"/>
              <a:gd name="connsiteY0" fmla="*/ 0 h 948690"/>
              <a:gd name="connsiteX1" fmla="*/ 495300 w 495300"/>
              <a:gd name="connsiteY1" fmla="*/ 0 h 948690"/>
              <a:gd name="connsiteX2" fmla="*/ 495300 w 495300"/>
              <a:gd name="connsiteY2" fmla="*/ 948690 h 948690"/>
              <a:gd name="connsiteX3" fmla="*/ 0 w 495300"/>
              <a:gd name="connsiteY3" fmla="*/ 948690 h 948690"/>
              <a:gd name="connsiteX4" fmla="*/ 0 w 495300"/>
              <a:gd name="connsiteY4" fmla="*/ 0 h 948690"/>
              <a:gd name="connsiteX0" fmla="*/ 0 w 537634"/>
              <a:gd name="connsiteY0" fmla="*/ 139700 h 1088390"/>
              <a:gd name="connsiteX1" fmla="*/ 537634 w 537634"/>
              <a:gd name="connsiteY1" fmla="*/ 0 h 1088390"/>
              <a:gd name="connsiteX2" fmla="*/ 495300 w 537634"/>
              <a:gd name="connsiteY2" fmla="*/ 1088390 h 1088390"/>
              <a:gd name="connsiteX3" fmla="*/ 0 w 537634"/>
              <a:gd name="connsiteY3" fmla="*/ 1088390 h 1088390"/>
              <a:gd name="connsiteX4" fmla="*/ 0 w 537634"/>
              <a:gd name="connsiteY4" fmla="*/ 139700 h 1088390"/>
              <a:gd name="connsiteX0" fmla="*/ 118534 w 537634"/>
              <a:gd name="connsiteY0" fmla="*/ 266700 h 1088390"/>
              <a:gd name="connsiteX1" fmla="*/ 537634 w 537634"/>
              <a:gd name="connsiteY1" fmla="*/ 0 h 1088390"/>
              <a:gd name="connsiteX2" fmla="*/ 495300 w 537634"/>
              <a:gd name="connsiteY2" fmla="*/ 1088390 h 1088390"/>
              <a:gd name="connsiteX3" fmla="*/ 0 w 537634"/>
              <a:gd name="connsiteY3" fmla="*/ 1088390 h 1088390"/>
              <a:gd name="connsiteX4" fmla="*/ 118534 w 537634"/>
              <a:gd name="connsiteY4" fmla="*/ 266700 h 1088390"/>
              <a:gd name="connsiteX0" fmla="*/ 143934 w 563034"/>
              <a:gd name="connsiteY0" fmla="*/ 266700 h 1088390"/>
              <a:gd name="connsiteX1" fmla="*/ 563034 w 563034"/>
              <a:gd name="connsiteY1" fmla="*/ 0 h 1088390"/>
              <a:gd name="connsiteX2" fmla="*/ 520700 w 563034"/>
              <a:gd name="connsiteY2" fmla="*/ 1088390 h 1088390"/>
              <a:gd name="connsiteX3" fmla="*/ 0 w 563034"/>
              <a:gd name="connsiteY3" fmla="*/ 838623 h 1088390"/>
              <a:gd name="connsiteX4" fmla="*/ 143934 w 563034"/>
              <a:gd name="connsiteY4" fmla="*/ 266700 h 1088390"/>
              <a:gd name="connsiteX0" fmla="*/ 143934 w 563034"/>
              <a:gd name="connsiteY0" fmla="*/ 266700 h 838623"/>
              <a:gd name="connsiteX1" fmla="*/ 563034 w 563034"/>
              <a:gd name="connsiteY1" fmla="*/ 0 h 838623"/>
              <a:gd name="connsiteX2" fmla="*/ 427566 w 563034"/>
              <a:gd name="connsiteY2" fmla="*/ 631190 h 838623"/>
              <a:gd name="connsiteX3" fmla="*/ 0 w 563034"/>
              <a:gd name="connsiteY3" fmla="*/ 838623 h 838623"/>
              <a:gd name="connsiteX4" fmla="*/ 143934 w 563034"/>
              <a:gd name="connsiteY4" fmla="*/ 266700 h 838623"/>
              <a:gd name="connsiteX0" fmla="*/ 135467 w 554567"/>
              <a:gd name="connsiteY0" fmla="*/ 266700 h 876723"/>
              <a:gd name="connsiteX1" fmla="*/ 554567 w 554567"/>
              <a:gd name="connsiteY1" fmla="*/ 0 h 876723"/>
              <a:gd name="connsiteX2" fmla="*/ 419099 w 554567"/>
              <a:gd name="connsiteY2" fmla="*/ 631190 h 876723"/>
              <a:gd name="connsiteX3" fmla="*/ 0 w 554567"/>
              <a:gd name="connsiteY3" fmla="*/ 876723 h 876723"/>
              <a:gd name="connsiteX4" fmla="*/ 135467 w 554567"/>
              <a:gd name="connsiteY4" fmla="*/ 266700 h 876723"/>
              <a:gd name="connsiteX0" fmla="*/ 135467 w 554567"/>
              <a:gd name="connsiteY0" fmla="*/ 266700 h 876723"/>
              <a:gd name="connsiteX1" fmla="*/ 554567 w 554567"/>
              <a:gd name="connsiteY1" fmla="*/ 0 h 876723"/>
              <a:gd name="connsiteX2" fmla="*/ 416982 w 554567"/>
              <a:gd name="connsiteY2" fmla="*/ 639657 h 876723"/>
              <a:gd name="connsiteX3" fmla="*/ 0 w 554567"/>
              <a:gd name="connsiteY3" fmla="*/ 876723 h 876723"/>
              <a:gd name="connsiteX4" fmla="*/ 135467 w 554567"/>
              <a:gd name="connsiteY4" fmla="*/ 266700 h 87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567" h="876723">
                <a:moveTo>
                  <a:pt x="135467" y="266700"/>
                </a:moveTo>
                <a:lnTo>
                  <a:pt x="554567" y="0"/>
                </a:lnTo>
                <a:lnTo>
                  <a:pt x="416982" y="639657"/>
                </a:lnTo>
                <a:lnTo>
                  <a:pt x="0" y="876723"/>
                </a:lnTo>
                <a:lnTo>
                  <a:pt x="135467" y="26670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6"/>
          <p:cNvSpPr/>
          <p:nvPr/>
        </p:nvSpPr>
        <p:spPr>
          <a:xfrm>
            <a:off x="9338825" y="2971799"/>
            <a:ext cx="567267" cy="677755"/>
          </a:xfrm>
          <a:custGeom>
            <a:avLst/>
            <a:gdLst>
              <a:gd name="connsiteX0" fmla="*/ 0 w 495300"/>
              <a:gd name="connsiteY0" fmla="*/ 0 h 948690"/>
              <a:gd name="connsiteX1" fmla="*/ 495300 w 495300"/>
              <a:gd name="connsiteY1" fmla="*/ 0 h 948690"/>
              <a:gd name="connsiteX2" fmla="*/ 495300 w 495300"/>
              <a:gd name="connsiteY2" fmla="*/ 948690 h 948690"/>
              <a:gd name="connsiteX3" fmla="*/ 0 w 495300"/>
              <a:gd name="connsiteY3" fmla="*/ 948690 h 948690"/>
              <a:gd name="connsiteX4" fmla="*/ 0 w 495300"/>
              <a:gd name="connsiteY4" fmla="*/ 0 h 948690"/>
              <a:gd name="connsiteX0" fmla="*/ 0 w 537634"/>
              <a:gd name="connsiteY0" fmla="*/ 139700 h 1088390"/>
              <a:gd name="connsiteX1" fmla="*/ 537634 w 537634"/>
              <a:gd name="connsiteY1" fmla="*/ 0 h 1088390"/>
              <a:gd name="connsiteX2" fmla="*/ 495300 w 537634"/>
              <a:gd name="connsiteY2" fmla="*/ 1088390 h 1088390"/>
              <a:gd name="connsiteX3" fmla="*/ 0 w 537634"/>
              <a:gd name="connsiteY3" fmla="*/ 1088390 h 1088390"/>
              <a:gd name="connsiteX4" fmla="*/ 0 w 537634"/>
              <a:gd name="connsiteY4" fmla="*/ 139700 h 1088390"/>
              <a:gd name="connsiteX0" fmla="*/ 118534 w 537634"/>
              <a:gd name="connsiteY0" fmla="*/ 266700 h 1088390"/>
              <a:gd name="connsiteX1" fmla="*/ 537634 w 537634"/>
              <a:gd name="connsiteY1" fmla="*/ 0 h 1088390"/>
              <a:gd name="connsiteX2" fmla="*/ 495300 w 537634"/>
              <a:gd name="connsiteY2" fmla="*/ 1088390 h 1088390"/>
              <a:gd name="connsiteX3" fmla="*/ 0 w 537634"/>
              <a:gd name="connsiteY3" fmla="*/ 1088390 h 1088390"/>
              <a:gd name="connsiteX4" fmla="*/ 118534 w 537634"/>
              <a:gd name="connsiteY4" fmla="*/ 266700 h 1088390"/>
              <a:gd name="connsiteX0" fmla="*/ 143934 w 563034"/>
              <a:gd name="connsiteY0" fmla="*/ 266700 h 1088390"/>
              <a:gd name="connsiteX1" fmla="*/ 563034 w 563034"/>
              <a:gd name="connsiteY1" fmla="*/ 0 h 1088390"/>
              <a:gd name="connsiteX2" fmla="*/ 520700 w 563034"/>
              <a:gd name="connsiteY2" fmla="*/ 1088390 h 1088390"/>
              <a:gd name="connsiteX3" fmla="*/ 0 w 563034"/>
              <a:gd name="connsiteY3" fmla="*/ 838623 h 1088390"/>
              <a:gd name="connsiteX4" fmla="*/ 143934 w 563034"/>
              <a:gd name="connsiteY4" fmla="*/ 266700 h 1088390"/>
              <a:gd name="connsiteX0" fmla="*/ 143934 w 563034"/>
              <a:gd name="connsiteY0" fmla="*/ 266700 h 838623"/>
              <a:gd name="connsiteX1" fmla="*/ 563034 w 563034"/>
              <a:gd name="connsiteY1" fmla="*/ 0 h 838623"/>
              <a:gd name="connsiteX2" fmla="*/ 427566 w 563034"/>
              <a:gd name="connsiteY2" fmla="*/ 631190 h 838623"/>
              <a:gd name="connsiteX3" fmla="*/ 0 w 563034"/>
              <a:gd name="connsiteY3" fmla="*/ 838623 h 838623"/>
              <a:gd name="connsiteX4" fmla="*/ 143934 w 563034"/>
              <a:gd name="connsiteY4" fmla="*/ 266700 h 838623"/>
              <a:gd name="connsiteX0" fmla="*/ 135467 w 554567"/>
              <a:gd name="connsiteY0" fmla="*/ 266700 h 876723"/>
              <a:gd name="connsiteX1" fmla="*/ 554567 w 554567"/>
              <a:gd name="connsiteY1" fmla="*/ 0 h 876723"/>
              <a:gd name="connsiteX2" fmla="*/ 419099 w 554567"/>
              <a:gd name="connsiteY2" fmla="*/ 631190 h 876723"/>
              <a:gd name="connsiteX3" fmla="*/ 0 w 554567"/>
              <a:gd name="connsiteY3" fmla="*/ 876723 h 876723"/>
              <a:gd name="connsiteX4" fmla="*/ 135467 w 554567"/>
              <a:gd name="connsiteY4" fmla="*/ 266700 h 876723"/>
              <a:gd name="connsiteX0" fmla="*/ 135467 w 554567"/>
              <a:gd name="connsiteY0" fmla="*/ 266700 h 876723"/>
              <a:gd name="connsiteX1" fmla="*/ 554567 w 554567"/>
              <a:gd name="connsiteY1" fmla="*/ 0 h 876723"/>
              <a:gd name="connsiteX2" fmla="*/ 416982 w 554567"/>
              <a:gd name="connsiteY2" fmla="*/ 639657 h 876723"/>
              <a:gd name="connsiteX3" fmla="*/ 0 w 554567"/>
              <a:gd name="connsiteY3" fmla="*/ 876723 h 876723"/>
              <a:gd name="connsiteX4" fmla="*/ 135467 w 554567"/>
              <a:gd name="connsiteY4" fmla="*/ 266700 h 876723"/>
              <a:gd name="connsiteX0" fmla="*/ 135467 w 656167"/>
              <a:gd name="connsiteY0" fmla="*/ 402167 h 1012190"/>
              <a:gd name="connsiteX1" fmla="*/ 656167 w 656167"/>
              <a:gd name="connsiteY1" fmla="*/ 0 h 1012190"/>
              <a:gd name="connsiteX2" fmla="*/ 416982 w 656167"/>
              <a:gd name="connsiteY2" fmla="*/ 775124 h 1012190"/>
              <a:gd name="connsiteX3" fmla="*/ 0 w 656167"/>
              <a:gd name="connsiteY3" fmla="*/ 1012190 h 1012190"/>
              <a:gd name="connsiteX4" fmla="*/ 135467 w 656167"/>
              <a:gd name="connsiteY4" fmla="*/ 402167 h 1012190"/>
              <a:gd name="connsiteX0" fmla="*/ 135467 w 639234"/>
              <a:gd name="connsiteY0" fmla="*/ 359833 h 969856"/>
              <a:gd name="connsiteX1" fmla="*/ 639234 w 639234"/>
              <a:gd name="connsiteY1" fmla="*/ 0 h 969856"/>
              <a:gd name="connsiteX2" fmla="*/ 416982 w 639234"/>
              <a:gd name="connsiteY2" fmla="*/ 732790 h 969856"/>
              <a:gd name="connsiteX3" fmla="*/ 0 w 639234"/>
              <a:gd name="connsiteY3" fmla="*/ 969856 h 969856"/>
              <a:gd name="connsiteX4" fmla="*/ 135467 w 639234"/>
              <a:gd name="connsiteY4" fmla="*/ 359833 h 969856"/>
              <a:gd name="connsiteX0" fmla="*/ 135467 w 639234"/>
              <a:gd name="connsiteY0" fmla="*/ 359833 h 969856"/>
              <a:gd name="connsiteX1" fmla="*/ 639234 w 639234"/>
              <a:gd name="connsiteY1" fmla="*/ 0 h 969856"/>
              <a:gd name="connsiteX2" fmla="*/ 630765 w 639234"/>
              <a:gd name="connsiteY2" fmla="*/ 311573 h 969856"/>
              <a:gd name="connsiteX3" fmla="*/ 0 w 639234"/>
              <a:gd name="connsiteY3" fmla="*/ 969856 h 969856"/>
              <a:gd name="connsiteX4" fmla="*/ 135467 w 639234"/>
              <a:gd name="connsiteY4" fmla="*/ 359833 h 969856"/>
              <a:gd name="connsiteX0" fmla="*/ 74084 w 577851"/>
              <a:gd name="connsiteY0" fmla="*/ 359833 h 673522"/>
              <a:gd name="connsiteX1" fmla="*/ 577851 w 577851"/>
              <a:gd name="connsiteY1" fmla="*/ 0 h 673522"/>
              <a:gd name="connsiteX2" fmla="*/ 569382 w 577851"/>
              <a:gd name="connsiteY2" fmla="*/ 311573 h 673522"/>
              <a:gd name="connsiteX3" fmla="*/ 0 w 577851"/>
              <a:gd name="connsiteY3" fmla="*/ 673522 h 673522"/>
              <a:gd name="connsiteX4" fmla="*/ 74084 w 577851"/>
              <a:gd name="connsiteY4" fmla="*/ 359833 h 673522"/>
              <a:gd name="connsiteX0" fmla="*/ 10584 w 577851"/>
              <a:gd name="connsiteY0" fmla="*/ 383116 h 673522"/>
              <a:gd name="connsiteX1" fmla="*/ 577851 w 577851"/>
              <a:gd name="connsiteY1" fmla="*/ 0 h 673522"/>
              <a:gd name="connsiteX2" fmla="*/ 569382 w 577851"/>
              <a:gd name="connsiteY2" fmla="*/ 311573 h 673522"/>
              <a:gd name="connsiteX3" fmla="*/ 0 w 577851"/>
              <a:gd name="connsiteY3" fmla="*/ 673522 h 673522"/>
              <a:gd name="connsiteX4" fmla="*/ 10584 w 577851"/>
              <a:gd name="connsiteY4" fmla="*/ 383116 h 673522"/>
              <a:gd name="connsiteX0" fmla="*/ 0 w 567267"/>
              <a:gd name="connsiteY0" fmla="*/ 383116 h 677755"/>
              <a:gd name="connsiteX1" fmla="*/ 567267 w 567267"/>
              <a:gd name="connsiteY1" fmla="*/ 0 h 677755"/>
              <a:gd name="connsiteX2" fmla="*/ 558798 w 567267"/>
              <a:gd name="connsiteY2" fmla="*/ 311573 h 677755"/>
              <a:gd name="connsiteX3" fmla="*/ 2116 w 567267"/>
              <a:gd name="connsiteY3" fmla="*/ 677755 h 677755"/>
              <a:gd name="connsiteX4" fmla="*/ 0 w 567267"/>
              <a:gd name="connsiteY4" fmla="*/ 383116 h 67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267" h="677755">
                <a:moveTo>
                  <a:pt x="0" y="383116"/>
                </a:moveTo>
                <a:lnTo>
                  <a:pt x="567267" y="0"/>
                </a:lnTo>
                <a:lnTo>
                  <a:pt x="558798" y="311573"/>
                </a:lnTo>
                <a:lnTo>
                  <a:pt x="2116" y="677755"/>
                </a:lnTo>
                <a:cubicBezTo>
                  <a:pt x="1411" y="579542"/>
                  <a:pt x="705" y="481329"/>
                  <a:pt x="0" y="383116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6"/>
          <p:cNvSpPr/>
          <p:nvPr/>
        </p:nvSpPr>
        <p:spPr>
          <a:xfrm>
            <a:off x="9340942" y="2196147"/>
            <a:ext cx="560917" cy="565572"/>
          </a:xfrm>
          <a:custGeom>
            <a:avLst/>
            <a:gdLst>
              <a:gd name="connsiteX0" fmla="*/ 0 w 495300"/>
              <a:gd name="connsiteY0" fmla="*/ 0 h 948690"/>
              <a:gd name="connsiteX1" fmla="*/ 495300 w 495300"/>
              <a:gd name="connsiteY1" fmla="*/ 0 h 948690"/>
              <a:gd name="connsiteX2" fmla="*/ 495300 w 495300"/>
              <a:gd name="connsiteY2" fmla="*/ 948690 h 948690"/>
              <a:gd name="connsiteX3" fmla="*/ 0 w 495300"/>
              <a:gd name="connsiteY3" fmla="*/ 948690 h 948690"/>
              <a:gd name="connsiteX4" fmla="*/ 0 w 495300"/>
              <a:gd name="connsiteY4" fmla="*/ 0 h 948690"/>
              <a:gd name="connsiteX0" fmla="*/ 0 w 537634"/>
              <a:gd name="connsiteY0" fmla="*/ 139700 h 1088390"/>
              <a:gd name="connsiteX1" fmla="*/ 537634 w 537634"/>
              <a:gd name="connsiteY1" fmla="*/ 0 h 1088390"/>
              <a:gd name="connsiteX2" fmla="*/ 495300 w 537634"/>
              <a:gd name="connsiteY2" fmla="*/ 1088390 h 1088390"/>
              <a:gd name="connsiteX3" fmla="*/ 0 w 537634"/>
              <a:gd name="connsiteY3" fmla="*/ 1088390 h 1088390"/>
              <a:gd name="connsiteX4" fmla="*/ 0 w 537634"/>
              <a:gd name="connsiteY4" fmla="*/ 139700 h 1088390"/>
              <a:gd name="connsiteX0" fmla="*/ 118534 w 537634"/>
              <a:gd name="connsiteY0" fmla="*/ 266700 h 1088390"/>
              <a:gd name="connsiteX1" fmla="*/ 537634 w 537634"/>
              <a:gd name="connsiteY1" fmla="*/ 0 h 1088390"/>
              <a:gd name="connsiteX2" fmla="*/ 495300 w 537634"/>
              <a:gd name="connsiteY2" fmla="*/ 1088390 h 1088390"/>
              <a:gd name="connsiteX3" fmla="*/ 0 w 537634"/>
              <a:gd name="connsiteY3" fmla="*/ 1088390 h 1088390"/>
              <a:gd name="connsiteX4" fmla="*/ 118534 w 537634"/>
              <a:gd name="connsiteY4" fmla="*/ 266700 h 1088390"/>
              <a:gd name="connsiteX0" fmla="*/ 143934 w 563034"/>
              <a:gd name="connsiteY0" fmla="*/ 266700 h 1088390"/>
              <a:gd name="connsiteX1" fmla="*/ 563034 w 563034"/>
              <a:gd name="connsiteY1" fmla="*/ 0 h 1088390"/>
              <a:gd name="connsiteX2" fmla="*/ 520700 w 563034"/>
              <a:gd name="connsiteY2" fmla="*/ 1088390 h 1088390"/>
              <a:gd name="connsiteX3" fmla="*/ 0 w 563034"/>
              <a:gd name="connsiteY3" fmla="*/ 838623 h 1088390"/>
              <a:gd name="connsiteX4" fmla="*/ 143934 w 563034"/>
              <a:gd name="connsiteY4" fmla="*/ 266700 h 1088390"/>
              <a:gd name="connsiteX0" fmla="*/ 143934 w 563034"/>
              <a:gd name="connsiteY0" fmla="*/ 266700 h 838623"/>
              <a:gd name="connsiteX1" fmla="*/ 563034 w 563034"/>
              <a:gd name="connsiteY1" fmla="*/ 0 h 838623"/>
              <a:gd name="connsiteX2" fmla="*/ 427566 w 563034"/>
              <a:gd name="connsiteY2" fmla="*/ 631190 h 838623"/>
              <a:gd name="connsiteX3" fmla="*/ 0 w 563034"/>
              <a:gd name="connsiteY3" fmla="*/ 838623 h 838623"/>
              <a:gd name="connsiteX4" fmla="*/ 143934 w 563034"/>
              <a:gd name="connsiteY4" fmla="*/ 266700 h 838623"/>
              <a:gd name="connsiteX0" fmla="*/ 135467 w 554567"/>
              <a:gd name="connsiteY0" fmla="*/ 266700 h 876723"/>
              <a:gd name="connsiteX1" fmla="*/ 554567 w 554567"/>
              <a:gd name="connsiteY1" fmla="*/ 0 h 876723"/>
              <a:gd name="connsiteX2" fmla="*/ 419099 w 554567"/>
              <a:gd name="connsiteY2" fmla="*/ 631190 h 876723"/>
              <a:gd name="connsiteX3" fmla="*/ 0 w 554567"/>
              <a:gd name="connsiteY3" fmla="*/ 876723 h 876723"/>
              <a:gd name="connsiteX4" fmla="*/ 135467 w 554567"/>
              <a:gd name="connsiteY4" fmla="*/ 266700 h 876723"/>
              <a:gd name="connsiteX0" fmla="*/ 135467 w 554567"/>
              <a:gd name="connsiteY0" fmla="*/ 266700 h 876723"/>
              <a:gd name="connsiteX1" fmla="*/ 554567 w 554567"/>
              <a:gd name="connsiteY1" fmla="*/ 0 h 876723"/>
              <a:gd name="connsiteX2" fmla="*/ 416982 w 554567"/>
              <a:gd name="connsiteY2" fmla="*/ 639657 h 876723"/>
              <a:gd name="connsiteX3" fmla="*/ 0 w 554567"/>
              <a:gd name="connsiteY3" fmla="*/ 876723 h 876723"/>
              <a:gd name="connsiteX4" fmla="*/ 135467 w 554567"/>
              <a:gd name="connsiteY4" fmla="*/ 266700 h 876723"/>
              <a:gd name="connsiteX0" fmla="*/ 135467 w 656167"/>
              <a:gd name="connsiteY0" fmla="*/ 402167 h 1012190"/>
              <a:gd name="connsiteX1" fmla="*/ 656167 w 656167"/>
              <a:gd name="connsiteY1" fmla="*/ 0 h 1012190"/>
              <a:gd name="connsiteX2" fmla="*/ 416982 w 656167"/>
              <a:gd name="connsiteY2" fmla="*/ 775124 h 1012190"/>
              <a:gd name="connsiteX3" fmla="*/ 0 w 656167"/>
              <a:gd name="connsiteY3" fmla="*/ 1012190 h 1012190"/>
              <a:gd name="connsiteX4" fmla="*/ 135467 w 656167"/>
              <a:gd name="connsiteY4" fmla="*/ 402167 h 1012190"/>
              <a:gd name="connsiteX0" fmla="*/ 135467 w 639234"/>
              <a:gd name="connsiteY0" fmla="*/ 359833 h 969856"/>
              <a:gd name="connsiteX1" fmla="*/ 639234 w 639234"/>
              <a:gd name="connsiteY1" fmla="*/ 0 h 969856"/>
              <a:gd name="connsiteX2" fmla="*/ 416982 w 639234"/>
              <a:gd name="connsiteY2" fmla="*/ 732790 h 969856"/>
              <a:gd name="connsiteX3" fmla="*/ 0 w 639234"/>
              <a:gd name="connsiteY3" fmla="*/ 969856 h 969856"/>
              <a:gd name="connsiteX4" fmla="*/ 135467 w 639234"/>
              <a:gd name="connsiteY4" fmla="*/ 359833 h 969856"/>
              <a:gd name="connsiteX0" fmla="*/ 135467 w 639234"/>
              <a:gd name="connsiteY0" fmla="*/ 359833 h 969856"/>
              <a:gd name="connsiteX1" fmla="*/ 639234 w 639234"/>
              <a:gd name="connsiteY1" fmla="*/ 0 h 969856"/>
              <a:gd name="connsiteX2" fmla="*/ 630765 w 639234"/>
              <a:gd name="connsiteY2" fmla="*/ 311573 h 969856"/>
              <a:gd name="connsiteX3" fmla="*/ 0 w 639234"/>
              <a:gd name="connsiteY3" fmla="*/ 969856 h 969856"/>
              <a:gd name="connsiteX4" fmla="*/ 135467 w 639234"/>
              <a:gd name="connsiteY4" fmla="*/ 359833 h 969856"/>
              <a:gd name="connsiteX0" fmla="*/ 74084 w 577851"/>
              <a:gd name="connsiteY0" fmla="*/ 359833 h 673522"/>
              <a:gd name="connsiteX1" fmla="*/ 577851 w 577851"/>
              <a:gd name="connsiteY1" fmla="*/ 0 h 673522"/>
              <a:gd name="connsiteX2" fmla="*/ 569382 w 577851"/>
              <a:gd name="connsiteY2" fmla="*/ 311573 h 673522"/>
              <a:gd name="connsiteX3" fmla="*/ 0 w 577851"/>
              <a:gd name="connsiteY3" fmla="*/ 673522 h 673522"/>
              <a:gd name="connsiteX4" fmla="*/ 74084 w 577851"/>
              <a:gd name="connsiteY4" fmla="*/ 359833 h 673522"/>
              <a:gd name="connsiteX0" fmla="*/ 10584 w 577851"/>
              <a:gd name="connsiteY0" fmla="*/ 383116 h 673522"/>
              <a:gd name="connsiteX1" fmla="*/ 577851 w 577851"/>
              <a:gd name="connsiteY1" fmla="*/ 0 h 673522"/>
              <a:gd name="connsiteX2" fmla="*/ 569382 w 577851"/>
              <a:gd name="connsiteY2" fmla="*/ 311573 h 673522"/>
              <a:gd name="connsiteX3" fmla="*/ 0 w 577851"/>
              <a:gd name="connsiteY3" fmla="*/ 673522 h 673522"/>
              <a:gd name="connsiteX4" fmla="*/ 10584 w 577851"/>
              <a:gd name="connsiteY4" fmla="*/ 383116 h 673522"/>
              <a:gd name="connsiteX0" fmla="*/ 0 w 567267"/>
              <a:gd name="connsiteY0" fmla="*/ 383116 h 677755"/>
              <a:gd name="connsiteX1" fmla="*/ 567267 w 567267"/>
              <a:gd name="connsiteY1" fmla="*/ 0 h 677755"/>
              <a:gd name="connsiteX2" fmla="*/ 558798 w 567267"/>
              <a:gd name="connsiteY2" fmla="*/ 311573 h 677755"/>
              <a:gd name="connsiteX3" fmla="*/ 2116 w 567267"/>
              <a:gd name="connsiteY3" fmla="*/ 677755 h 677755"/>
              <a:gd name="connsiteX4" fmla="*/ 0 w 567267"/>
              <a:gd name="connsiteY4" fmla="*/ 383116 h 677755"/>
              <a:gd name="connsiteX0" fmla="*/ 0 w 563034"/>
              <a:gd name="connsiteY0" fmla="*/ 355600 h 650239"/>
              <a:gd name="connsiteX1" fmla="*/ 563034 w 563034"/>
              <a:gd name="connsiteY1" fmla="*/ 0 h 650239"/>
              <a:gd name="connsiteX2" fmla="*/ 558798 w 563034"/>
              <a:gd name="connsiteY2" fmla="*/ 284057 h 650239"/>
              <a:gd name="connsiteX3" fmla="*/ 2116 w 563034"/>
              <a:gd name="connsiteY3" fmla="*/ 650239 h 650239"/>
              <a:gd name="connsiteX4" fmla="*/ 0 w 563034"/>
              <a:gd name="connsiteY4" fmla="*/ 355600 h 650239"/>
              <a:gd name="connsiteX0" fmla="*/ 0 w 563034"/>
              <a:gd name="connsiteY0" fmla="*/ 355600 h 650239"/>
              <a:gd name="connsiteX1" fmla="*/ 563034 w 563034"/>
              <a:gd name="connsiteY1" fmla="*/ 0 h 650239"/>
              <a:gd name="connsiteX2" fmla="*/ 560914 w 563034"/>
              <a:gd name="connsiteY2" fmla="*/ 127423 h 650239"/>
              <a:gd name="connsiteX3" fmla="*/ 2116 w 563034"/>
              <a:gd name="connsiteY3" fmla="*/ 650239 h 650239"/>
              <a:gd name="connsiteX4" fmla="*/ 0 w 563034"/>
              <a:gd name="connsiteY4" fmla="*/ 355600 h 650239"/>
              <a:gd name="connsiteX0" fmla="*/ 16953 w 579987"/>
              <a:gd name="connsiteY0" fmla="*/ 355600 h 552872"/>
              <a:gd name="connsiteX1" fmla="*/ 579987 w 579987"/>
              <a:gd name="connsiteY1" fmla="*/ 0 h 552872"/>
              <a:gd name="connsiteX2" fmla="*/ 577867 w 579987"/>
              <a:gd name="connsiteY2" fmla="*/ 127423 h 552872"/>
              <a:gd name="connsiteX3" fmla="*/ 19 w 579987"/>
              <a:gd name="connsiteY3" fmla="*/ 552872 h 552872"/>
              <a:gd name="connsiteX4" fmla="*/ 16953 w 579987"/>
              <a:gd name="connsiteY4" fmla="*/ 355600 h 552872"/>
              <a:gd name="connsiteX0" fmla="*/ 0 w 563034"/>
              <a:gd name="connsiteY0" fmla="*/ 355600 h 565572"/>
              <a:gd name="connsiteX1" fmla="*/ 563034 w 563034"/>
              <a:gd name="connsiteY1" fmla="*/ 0 h 565572"/>
              <a:gd name="connsiteX2" fmla="*/ 560914 w 563034"/>
              <a:gd name="connsiteY2" fmla="*/ 127423 h 565572"/>
              <a:gd name="connsiteX3" fmla="*/ 4232 w 563034"/>
              <a:gd name="connsiteY3" fmla="*/ 565572 h 565572"/>
              <a:gd name="connsiteX4" fmla="*/ 0 w 563034"/>
              <a:gd name="connsiteY4" fmla="*/ 355600 h 565572"/>
              <a:gd name="connsiteX0" fmla="*/ 0 w 560917"/>
              <a:gd name="connsiteY0" fmla="*/ 455084 h 565572"/>
              <a:gd name="connsiteX1" fmla="*/ 560917 w 560917"/>
              <a:gd name="connsiteY1" fmla="*/ 0 h 565572"/>
              <a:gd name="connsiteX2" fmla="*/ 558797 w 560917"/>
              <a:gd name="connsiteY2" fmla="*/ 127423 h 565572"/>
              <a:gd name="connsiteX3" fmla="*/ 2115 w 560917"/>
              <a:gd name="connsiteY3" fmla="*/ 565572 h 565572"/>
              <a:gd name="connsiteX4" fmla="*/ 0 w 560917"/>
              <a:gd name="connsiteY4" fmla="*/ 455084 h 565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17" h="565572">
                <a:moveTo>
                  <a:pt x="0" y="455084"/>
                </a:moveTo>
                <a:lnTo>
                  <a:pt x="560917" y="0"/>
                </a:lnTo>
                <a:cubicBezTo>
                  <a:pt x="560210" y="42474"/>
                  <a:pt x="559504" y="84949"/>
                  <a:pt x="558797" y="127423"/>
                </a:cubicBezTo>
                <a:lnTo>
                  <a:pt x="2115" y="565572"/>
                </a:lnTo>
                <a:cubicBezTo>
                  <a:pt x="1410" y="467359"/>
                  <a:pt x="705" y="553297"/>
                  <a:pt x="0" y="455084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 flipH="1">
            <a:off x="847580" y="5231109"/>
            <a:ext cx="10783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ntrapment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onditions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uring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ydrocarbon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eneration and expulsion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18672" y="132717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Conclusions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3784" y="4182761"/>
            <a:ext cx="5486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Variable </a:t>
            </a:r>
            <a:r>
              <a:rPr lang="en-US" altLang="zh-C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degrees of overpressure during vein dilation, ranging from only modestly in excess of hydrostatic, to approaching and perhaps exceeding </a:t>
            </a:r>
            <a:r>
              <a:rPr lang="en-US" altLang="zh-CN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lithostatic</a:t>
            </a:r>
            <a:r>
              <a:rPr lang="en-US" altLang="zh-C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value.</a:t>
            </a:r>
            <a:endParaRPr lang="en-US" altLang="zh-CN" sz="2000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altLang="zh-CN" sz="2000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ommonly 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persisted at values of ~0.5-0.6x lithostatic during "normal," gradual vein dilation.</a:t>
            </a:r>
            <a:endParaRPr lang="zh-CN" altLang="zh-CN" sz="20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3784" y="2550712"/>
            <a:ext cx="548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Occurred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direct response to fluid overpressure due to hydrocarbon generation. </a:t>
            </a:r>
            <a:endParaRPr lang="en-US" altLang="zh-CN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Assist to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primary lateral migration of petroleum from source rocks outward.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3784" y="1259113"/>
            <a:ext cx="5589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antitaxial growth direction.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limited growth space.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rystal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boundaries track 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trajectory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dilation.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976" y="1247683"/>
            <a:ext cx="6057374" cy="51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939248" y="136186"/>
            <a:ext cx="4262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Acknowledgments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2231" y="1051077"/>
            <a:ext cx="1798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Funding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4800" y="2978856"/>
            <a:ext cx="1153159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 graduate fellowship from the China Scholarship Council (CSC)</a:t>
            </a:r>
          </a:p>
          <a:p>
            <a:pPr marL="285750" indent="-285750" algn="just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National Natural Science Foundation of China (No. 41703060, U1762108 and 41873070)</a:t>
            </a:r>
          </a:p>
          <a:p>
            <a:pPr marL="285750" indent="-285750" algn="just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NSERC through a Discovery Grant to MS-M</a:t>
            </a:r>
          </a:p>
        </p:txBody>
      </p:sp>
      <p:sp>
        <p:nvSpPr>
          <p:cNvPr id="3" name="矩形 2"/>
          <p:cNvSpPr/>
          <p:nvPr/>
        </p:nvSpPr>
        <p:spPr>
          <a:xfrm>
            <a:off x="504190" y="4594592"/>
            <a:ext cx="5397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Samples and collaboration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6390" y="5205875"/>
            <a:ext cx="1153159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Shengli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oilfield company, SINOPEC</a:t>
            </a:r>
          </a:p>
          <a:p>
            <a:pPr marL="285750" indent="-285750" algn="just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Yury Klyukin for the suggestions on revision, and presentation practices</a:t>
            </a: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980" r="673"/>
          <a:stretch/>
        </p:blipFill>
        <p:spPr>
          <a:xfrm>
            <a:off x="2560319" y="1622462"/>
            <a:ext cx="3531871" cy="1381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23" y="1620131"/>
            <a:ext cx="3104853" cy="13587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2056" t="2033" r="-1" b="-1"/>
          <a:stretch/>
        </p:blipFill>
        <p:spPr>
          <a:xfrm>
            <a:off x="691585" y="1697420"/>
            <a:ext cx="1440181" cy="13434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03581" y="6145453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Email: fiwater@sina.com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2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1140" y="4991834"/>
            <a:ext cx="86601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Bedding-parallel veins of fibrous crystals (referred to as beefs) are a fairly common and widespread feature in sedimentary basins, particularly in low-permeability source rocks.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These veins has attracted much attention and debate, as an example of a relatively rare crystal morphology.</a:t>
            </a:r>
          </a:p>
        </p:txBody>
      </p:sp>
      <p:sp>
        <p:nvSpPr>
          <p:cNvPr id="9" name="矩形 8"/>
          <p:cNvSpPr/>
          <p:nvPr/>
        </p:nvSpPr>
        <p:spPr>
          <a:xfrm>
            <a:off x="9448991" y="1200870"/>
            <a:ext cx="19726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Compaction</a:t>
            </a:r>
          </a:p>
          <a:p>
            <a:pPr algn="ctr"/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Tectonic compression</a:t>
            </a:r>
          </a:p>
          <a:p>
            <a:pPr algn="ctr"/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Thermal expansion </a:t>
            </a:r>
          </a:p>
          <a:p>
            <a:pPr algn="ctr"/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Dehydration reactions </a:t>
            </a:r>
          </a:p>
          <a:p>
            <a:pPr algn="ctr"/>
            <a:endParaRPr lang="en-US" altLang="zh-CN" sz="1200" kern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000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Hydrocarbon generation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01" y="1082274"/>
            <a:ext cx="8345021" cy="366137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462609" y="4715303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87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Rodrigues et al., 2009 </a:t>
            </a:r>
            <a:endParaRPr lang="zh-CN" altLang="en-US" dirty="0">
              <a:solidFill>
                <a:srgbClr val="287C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10130462" y="4971251"/>
            <a:ext cx="620110" cy="5965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239322" y="5786658"/>
            <a:ext cx="2420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Horizontal</a:t>
            </a:r>
          </a:p>
          <a:p>
            <a:pPr algn="ctr"/>
            <a:r>
              <a:rPr lang="en-US" altLang="zh-CN" sz="20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hydraulic fracturing</a:t>
            </a:r>
          </a:p>
        </p:txBody>
      </p:sp>
      <p:sp>
        <p:nvSpPr>
          <p:cNvPr id="8" name="矩形 7"/>
          <p:cNvSpPr/>
          <p:nvPr/>
        </p:nvSpPr>
        <p:spPr>
          <a:xfrm>
            <a:off x="9201222" y="1082274"/>
            <a:ext cx="2548818" cy="54963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782620" y="1082274"/>
            <a:ext cx="5692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Overpressure vs. force of overburden</a:t>
            </a:r>
          </a:p>
        </p:txBody>
      </p:sp>
      <p:sp>
        <p:nvSpPr>
          <p:cNvPr id="15" name="矩形 14"/>
          <p:cNvSpPr/>
          <p:nvPr/>
        </p:nvSpPr>
        <p:spPr>
          <a:xfrm>
            <a:off x="4657144" y="105874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Introduction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8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018" y="944679"/>
            <a:ext cx="11790185" cy="403881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645232" y="4798826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287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Bons</a:t>
            </a:r>
            <a:r>
              <a:rPr lang="en-US" altLang="zh-CN" dirty="0">
                <a:solidFill>
                  <a:srgbClr val="287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dirty="0" err="1">
                <a:solidFill>
                  <a:srgbClr val="287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Montenari</a:t>
            </a:r>
            <a:r>
              <a:rPr lang="en-US" altLang="zh-CN" dirty="0">
                <a:solidFill>
                  <a:srgbClr val="287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2005 </a:t>
            </a:r>
            <a:endParaRPr lang="zh-CN" altLang="en-US" dirty="0">
              <a:solidFill>
                <a:srgbClr val="287C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57144" y="111330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Introduction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42070" y="5452261"/>
            <a:ext cx="114219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growth mechanism (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fracture opening and dilation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is essential for understanding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diagenesis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migration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source rocks based on the detailed petrographic observation, as these veins contain much information about the fluids present during hydrocarbon generation.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8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932" r="6906"/>
          <a:stretch/>
        </p:blipFill>
        <p:spPr>
          <a:xfrm>
            <a:off x="886801" y="1976410"/>
            <a:ext cx="4848023" cy="37196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6793" t="8591" r="6437"/>
          <a:stretch/>
        </p:blipFill>
        <p:spPr>
          <a:xfrm>
            <a:off x="5734824" y="2114631"/>
            <a:ext cx="5403076" cy="365822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25397" y="558818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287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Jochum</a:t>
            </a:r>
            <a:r>
              <a:rPr lang="en-US" altLang="zh-CN" dirty="0">
                <a:solidFill>
                  <a:srgbClr val="287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1995</a:t>
            </a:r>
            <a:endParaRPr lang="zh-CN" altLang="en-US" dirty="0">
              <a:solidFill>
                <a:srgbClr val="287C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66146" y="5649586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87C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Foreman and Dunne, 1991</a:t>
            </a:r>
            <a:endParaRPr lang="zh-CN" altLang="en-US" dirty="0">
              <a:solidFill>
                <a:srgbClr val="287C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0389" y="6058675"/>
            <a:ext cx="11239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kern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Based on vein formation and fluid inclusions studies, we present direct evidence for overpressure during hydrocarbon generation and primary migration, and calculate pressure ranges.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657144" y="111330"/>
            <a:ext cx="2877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Introduction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08610" y="1039921"/>
            <a:ext cx="11411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these veins is related to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hydrocarbon generation and expulsion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laminated source rocks, so determination of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luid conditions – temperatures, pressures and compositions </a:t>
            </a:r>
            <a:r>
              <a:rPr lang="fr-FR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is crucial.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Also helpful to understand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unconventional hydrocarbon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formation mechanism.</a:t>
            </a:r>
          </a:p>
        </p:txBody>
      </p:sp>
      <p:sp>
        <p:nvSpPr>
          <p:cNvPr id="3" name="矩形 2"/>
          <p:cNvSpPr/>
          <p:nvPr/>
        </p:nvSpPr>
        <p:spPr>
          <a:xfrm>
            <a:off x="2057400" y="4149090"/>
            <a:ext cx="1085850" cy="388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1" y="1102956"/>
            <a:ext cx="5542716" cy="41962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55" y="1433466"/>
            <a:ext cx="4348654" cy="3439796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407397" y="1102956"/>
            <a:ext cx="1869488" cy="25126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6407397" y="3992404"/>
            <a:ext cx="1903355" cy="13068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451253" y="5379628"/>
            <a:ext cx="111969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Bedding-parallel, fibrous calcite veins (commonly referred to as “beefs”) are widely developed within Eocene (4</a:t>
            </a:r>
            <a:r>
              <a:rPr lang="en-US" altLang="zh-CN" sz="2000" baseline="30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member of the </a:t>
            </a:r>
            <a:r>
              <a:rPr lang="en-US" altLang="zh-CN" sz="2000" dirty="0" err="1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Shahejie</a:t>
            </a:r>
            <a:r>
              <a:rPr lang="en-US" altLang="zh-CN" sz="2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Formation and 3</a:t>
            </a:r>
            <a:r>
              <a:rPr lang="en-US" altLang="zh-CN" sz="2000" baseline="30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zh-CN" sz="2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member of the </a:t>
            </a:r>
            <a:r>
              <a:rPr lang="en-US" altLang="zh-CN" sz="2000" dirty="0" err="1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Shahejie</a:t>
            </a:r>
            <a:r>
              <a:rPr lang="en-US" altLang="zh-CN" sz="2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formation) lacustrine, laminated organic-rich source rocks in the Dongying Depression, </a:t>
            </a:r>
            <a:r>
              <a:rPr lang="en-US" altLang="zh-CN" sz="2000" dirty="0" err="1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Bohai</a:t>
            </a:r>
            <a:r>
              <a:rPr lang="en-US" altLang="zh-CN" sz="2000" dirty="0">
                <a:latin typeface="Arial" panose="020B0604020202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Bay Basin, East China.</a:t>
            </a:r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4823857" y="118663"/>
            <a:ext cx="2544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Study area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7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50456"/>
          <a:stretch/>
        </p:blipFill>
        <p:spPr>
          <a:xfrm>
            <a:off x="1642920" y="1157389"/>
            <a:ext cx="4359175" cy="35861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49917" b="1"/>
          <a:stretch/>
        </p:blipFill>
        <p:spPr>
          <a:xfrm>
            <a:off x="6134099" y="1158087"/>
            <a:ext cx="4341181" cy="361013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20754" y="113205"/>
            <a:ext cx="3826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Vein distribution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3699" y="4774641"/>
            <a:ext cx="1140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veins do not cut across the laminae, and the interfaces between vein and their adjacent wall-rocks are invariably sharp and abrupt. </a:t>
            </a: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calcite veins are comparatively elongated in the lateral direction. 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lenticular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veins are hosted between two adjacent laminae, with sharp tips in lateral extremes. </a:t>
            </a:r>
          </a:p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 the section of mudstones and shales above 3000 m buried depth, no such calcite veins were found, which indicates that vein formation is associated with diagenesis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burial depth. 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3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1" b="33629"/>
          <a:stretch/>
        </p:blipFill>
        <p:spPr>
          <a:xfrm>
            <a:off x="328610" y="3995134"/>
            <a:ext cx="6799911" cy="2514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600313" y="5228077"/>
            <a:ext cx="3932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discrete and fragmented OM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banded and continuous OM</a:t>
            </a:r>
          </a:p>
        </p:txBody>
      </p:sp>
      <p:sp>
        <p:nvSpPr>
          <p:cNvPr id="7" name="矩形 6"/>
          <p:cNvSpPr/>
          <p:nvPr/>
        </p:nvSpPr>
        <p:spPr>
          <a:xfrm>
            <a:off x="4977745" y="151369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Wall rock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09"/>
          <a:stretch/>
        </p:blipFill>
        <p:spPr>
          <a:xfrm>
            <a:off x="317451" y="1239234"/>
            <a:ext cx="6811070" cy="2494566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7376263" y="1206631"/>
            <a:ext cx="4552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Laminated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rocks are characterized by discrete laminae of fine grain sizes. </a:t>
            </a:r>
          </a:p>
        </p:txBody>
      </p:sp>
      <p:sp>
        <p:nvSpPr>
          <p:cNvPr id="13" name="矩形 12"/>
          <p:cNvSpPr/>
          <p:nvPr/>
        </p:nvSpPr>
        <p:spPr>
          <a:xfrm>
            <a:off x="7376263" y="2315903"/>
            <a:ext cx="31999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clay-mineral laminae </a:t>
            </a:r>
          </a:p>
        </p:txBody>
      </p:sp>
      <p:sp>
        <p:nvSpPr>
          <p:cNvPr id="14" name="矩形 13"/>
          <p:cNvSpPr/>
          <p:nvPr/>
        </p:nvSpPr>
        <p:spPr>
          <a:xfrm>
            <a:off x="7376263" y="2999264"/>
            <a:ext cx="34050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carbonate-rich laminae</a:t>
            </a:r>
          </a:p>
        </p:txBody>
      </p:sp>
      <p:sp>
        <p:nvSpPr>
          <p:cNvPr id="15" name="矩形 14"/>
          <p:cNvSpPr/>
          <p:nvPr/>
        </p:nvSpPr>
        <p:spPr>
          <a:xfrm>
            <a:off x="7376263" y="4716003"/>
            <a:ext cx="46778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u"/>
            </a:pP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(organic matter)-rich laminae</a:t>
            </a:r>
          </a:p>
        </p:txBody>
      </p:sp>
      <p:sp>
        <p:nvSpPr>
          <p:cNvPr id="16" name="矩形 15"/>
          <p:cNvSpPr/>
          <p:nvPr/>
        </p:nvSpPr>
        <p:spPr>
          <a:xfrm>
            <a:off x="7451723" y="3471303"/>
            <a:ext cx="35896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0" lvl="1" indent="-342900" algn="just"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cryptocrystalline</a:t>
            </a:r>
          </a:p>
          <a:p>
            <a:pPr marL="504000" lvl="1" indent="-342900" algn="just"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microcrystalline</a:t>
            </a:r>
          </a:p>
          <a:p>
            <a:pPr marL="504000" lvl="1" indent="-342900" algn="just"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sparry carbonate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722986" y="1301024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lay-mineral lam.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677266" y="2900104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carbonate-rich lam.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4217670" y="3214707"/>
            <a:ext cx="57150" cy="36288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722985" y="5628186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OM-rich lam.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6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74686"/>
          <a:stretch/>
        </p:blipFill>
        <p:spPr>
          <a:xfrm>
            <a:off x="322055" y="1453695"/>
            <a:ext cx="8830585" cy="154335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21805" y="105471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Fibers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6601" y="4747985"/>
            <a:ext cx="114653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veins are parallel to the bedding and the fibres are generally vertical and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to the bedding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fibrous nature of veins is attributed to the high length/width ratio,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boundaries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parallel to each other with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growth competition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Plane: Calcite stained by bedding-parallel bitumen.</a:t>
            </a:r>
          </a:p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fragment: 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Recording 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episodic disruption of wall rock during antitaxial growth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61782" y="186497"/>
            <a:ext cx="6468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Petrography of fibrous veins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25555" b="50720"/>
          <a:stretch/>
        </p:blipFill>
        <p:spPr>
          <a:xfrm>
            <a:off x="322055" y="3084155"/>
            <a:ext cx="8846195" cy="1454383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251" y="1471474"/>
            <a:ext cx="2569323" cy="30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38" y="1080543"/>
            <a:ext cx="6725024" cy="557040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02850" y="2020523"/>
            <a:ext cx="4706587" cy="43088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u"/>
            </a:pPr>
            <a:r>
              <a:rPr lang="en-US" altLang="zh-CN" sz="2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two-phase hydrocarbon inclusions</a:t>
            </a:r>
          </a:p>
        </p:txBody>
      </p:sp>
      <p:sp>
        <p:nvSpPr>
          <p:cNvPr id="12" name="矩形 11"/>
          <p:cNvSpPr/>
          <p:nvPr/>
        </p:nvSpPr>
        <p:spPr>
          <a:xfrm>
            <a:off x="1696681" y="3714260"/>
            <a:ext cx="20377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Primary nature</a:t>
            </a:r>
            <a:endParaRPr lang="zh-CN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4596" y="4825916"/>
            <a:ext cx="33009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Immiscible + multi-phase</a:t>
            </a:r>
          </a:p>
          <a:p>
            <a:pPr algn="ctr"/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fluid mixture</a:t>
            </a:r>
            <a:endParaRPr lang="zh-CN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下箭头 15"/>
          <p:cNvSpPr/>
          <p:nvPr/>
        </p:nvSpPr>
        <p:spPr>
          <a:xfrm>
            <a:off x="2420367" y="4285477"/>
            <a:ext cx="543738" cy="4857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23686" y="5610597"/>
            <a:ext cx="46857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u"/>
            </a:pPr>
            <a:r>
              <a:rPr lang="en-US" altLang="zh-CN" sz="2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Vein formation is concurrent with hydrocarbon generation and primary migration.</a:t>
            </a:r>
            <a:endParaRPr lang="zh-CN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0243" y="1521492"/>
            <a:ext cx="4707307" cy="21210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FIA  (fluid inclusion assemblage)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1625043" y="1477580"/>
            <a:ext cx="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11623877" y="2413872"/>
            <a:ext cx="1166" cy="95603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0677780" y="1969935"/>
            <a:ext cx="10310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elongation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555680" y="5210636"/>
            <a:ext cx="1242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liquid petroleum</a:t>
            </a:r>
            <a:endParaRPr lang="zh-CN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0" y="876300"/>
            <a:ext cx="12192000" cy="25400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145963" y="2548595"/>
            <a:ext cx="4706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u"/>
            </a:pPr>
            <a:r>
              <a:rPr lang="en-US" altLang="zh-CN" sz="2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mono-phase bitumen inclusions</a:t>
            </a:r>
          </a:p>
        </p:txBody>
      </p:sp>
      <p:sp>
        <p:nvSpPr>
          <p:cNvPr id="26" name="矩形 25"/>
          <p:cNvSpPr/>
          <p:nvPr/>
        </p:nvSpPr>
        <p:spPr>
          <a:xfrm>
            <a:off x="237807" y="3081979"/>
            <a:ext cx="4365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u"/>
            </a:pPr>
            <a:r>
              <a:rPr lang="en-US" altLang="zh-CN" sz="22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two-phase aqueous inclusions </a:t>
            </a:r>
          </a:p>
        </p:txBody>
      </p:sp>
      <p:sp>
        <p:nvSpPr>
          <p:cNvPr id="19" name="矩形 18"/>
          <p:cNvSpPr/>
          <p:nvPr/>
        </p:nvSpPr>
        <p:spPr>
          <a:xfrm>
            <a:off x="4246776" y="125812"/>
            <a:ext cx="3698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kern="0" dirty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Fluid </a:t>
            </a:r>
            <a:r>
              <a:rPr lang="en-US" altLang="zh-CN" sz="3600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华文新魏" pitchFamily="2" charset="-122"/>
                <a:cs typeface="Arial" panose="020B0604020202020204" pitchFamily="34" charset="0"/>
              </a:rPr>
              <a:t>inclusions</a:t>
            </a:r>
            <a:endParaRPr lang="zh-CN" altLang="en-US" sz="3600" b="1" kern="0" dirty="0">
              <a:solidFill>
                <a:srgbClr val="0000FF"/>
              </a:solidFill>
              <a:latin typeface="Arial" panose="020B0604020202020204" pitchFamily="34" charset="0"/>
              <a:ea typeface="华文新魏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0230" y="1559914"/>
            <a:ext cx="4619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FIA  (fluid inclusion assemblage)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7677" y="985347"/>
            <a:ext cx="1997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Petrography</a:t>
            </a:r>
            <a:endParaRPr lang="zh-CN" altLang="en-US" sz="2400" b="1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29037</TotalTime>
  <Words>863</Words>
  <Application>Microsoft Office PowerPoint</Application>
  <PresentationFormat>宽屏</PresentationFormat>
  <Paragraphs>105</Paragraphs>
  <Slides>13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等线</vt:lpstr>
      <vt:lpstr>等线 Light</vt:lpstr>
      <vt:lpstr>华文新魏</vt:lpstr>
      <vt:lpstr>宋体</vt:lpstr>
      <vt:lpstr>Arial</vt:lpstr>
      <vt:lpstr>Calibri</vt:lpstr>
      <vt:lpstr>Calibri Light</vt:lpstr>
      <vt:lpstr>Times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miao</dc:creator>
  <cp:lastModifiedBy>Miao Wang</cp:lastModifiedBy>
  <cp:revision>302</cp:revision>
  <dcterms:created xsi:type="dcterms:W3CDTF">2019-04-17T22:26:16Z</dcterms:created>
  <dcterms:modified xsi:type="dcterms:W3CDTF">2022-05-24T02:45:00Z</dcterms:modified>
</cp:coreProperties>
</file>