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328" r:id="rId3"/>
    <p:sldId id="304" r:id="rId4"/>
    <p:sldId id="329" r:id="rId5"/>
    <p:sldId id="330" r:id="rId6"/>
    <p:sldId id="305" r:id="rId7"/>
    <p:sldId id="306" r:id="rId8"/>
    <p:sldId id="307" r:id="rId9"/>
    <p:sldId id="313" r:id="rId10"/>
    <p:sldId id="270" r:id="rId11"/>
    <p:sldId id="308" r:id="rId12"/>
    <p:sldId id="309" r:id="rId13"/>
    <p:sldId id="311" r:id="rId14"/>
    <p:sldId id="312" r:id="rId15"/>
    <p:sldId id="310" r:id="rId16"/>
    <p:sldId id="302" r:id="rId17"/>
    <p:sldId id="314" r:id="rId18"/>
    <p:sldId id="315" r:id="rId19"/>
    <p:sldId id="316" r:id="rId20"/>
    <p:sldId id="317" r:id="rId21"/>
    <p:sldId id="292" r:id="rId22"/>
    <p:sldId id="318" r:id="rId23"/>
    <p:sldId id="319" r:id="rId24"/>
    <p:sldId id="320" r:id="rId25"/>
    <p:sldId id="275" r:id="rId26"/>
    <p:sldId id="321" r:id="rId27"/>
    <p:sldId id="322" r:id="rId28"/>
    <p:sldId id="323" r:id="rId29"/>
    <p:sldId id="299" r:id="rId30"/>
    <p:sldId id="303" r:id="rId31"/>
    <p:sldId id="298" r:id="rId32"/>
    <p:sldId id="300" r:id="rId33"/>
    <p:sldId id="301" r:id="rId34"/>
    <p:sldId id="297" r:id="rId35"/>
    <p:sldId id="324" r:id="rId36"/>
    <p:sldId id="325" r:id="rId37"/>
    <p:sldId id="326" r:id="rId38"/>
    <p:sldId id="327" r:id="rId39"/>
    <p:sldId id="29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yali Pawar (PG Research)" initials="SP(R" lastIdx="1" clrIdx="0">
    <p:extLst>
      <p:ext uri="{19B8F6BF-5375-455C-9EA6-DF929625EA0E}">
        <p15:presenceInfo xmlns:p15="http://schemas.microsoft.com/office/powerpoint/2012/main" userId="S::2436526@dundee.ac.uk::9cdce0f5-5683-48a6-997d-15b842fc4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8" d="100"/>
          <a:sy n="28" d="100"/>
        </p:scale>
        <p:origin x="1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gional%20analysis%20SPEI\SPEI\CodeSH\Model%20comparison\S1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gional%20analysis%20SPEI\SPEI\CodeSH\Model%20comparison\S2.csv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gional%20analysis%20SPEI\SPEI\CodeSH\Model%20comparison\S3.csv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gional%20analysis%20SPEI\SPEI\CodeSH\Model%20comparison\S4.csv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gional%20analysis%20SPEI\SPEI\CodeSH\Model%20comparison\S2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gional%20analysis%20SPEI\SPEI\CodeSH\Model%20comparison\S3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gional%20analysis%20SPEI\SPEI\CodeSH\Model%20comparison\S4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gional%20analysis%20SPEI\SPEI\CodeSH\Model%20comparison\S1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gional%20analysis%20SPEI\SPEI\CodeSH\Model%20comparison\S2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gional%20analysis%20SPEI\SPEI\CodeSH\Model%20comparison\S3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gional%20analysis%20SPEI\SPEI\CodeSH\Model%20comparison\S4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gional%20analysis%20SPEI\SPEI\CodeSH\Model%20comparison\S1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'S1'!$B$1</c:f>
              <c:strCache>
                <c:ptCount val="1"/>
                <c:pt idx="0">
                  <c:v>Freq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'S1'!$A$2:$A$13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'S1'!$B$2:$B$13</c:f>
              <c:numCache>
                <c:formatCode>General</c:formatCode>
                <c:ptCount val="12"/>
                <c:pt idx="0">
                  <c:v>47</c:v>
                </c:pt>
                <c:pt idx="1">
                  <c:v>49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42</c:v>
                </c:pt>
                <c:pt idx="7">
                  <c:v>47</c:v>
                </c:pt>
                <c:pt idx="8">
                  <c:v>45</c:v>
                </c:pt>
                <c:pt idx="9">
                  <c:v>44</c:v>
                </c:pt>
                <c:pt idx="10">
                  <c:v>35</c:v>
                </c:pt>
                <c:pt idx="1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92-425B-A262-1406FCD9F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855279"/>
        <c:axId val="496852367"/>
      </c:barChart>
      <c:catAx>
        <c:axId val="49685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52367"/>
        <c:crosses val="autoZero"/>
        <c:auto val="1"/>
        <c:lblAlgn val="ctr"/>
        <c:lblOffset val="100"/>
        <c:noMultiLvlLbl val="0"/>
      </c:catAx>
      <c:valAx>
        <c:axId val="4968523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855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'S2'!$B$32:$B$43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'S2'!$C$32:$C$43</c:f>
              <c:numCache>
                <c:formatCode>General</c:formatCode>
                <c:ptCount val="12"/>
                <c:pt idx="0">
                  <c:v>5.5</c:v>
                </c:pt>
                <c:pt idx="1">
                  <c:v>5.48</c:v>
                </c:pt>
                <c:pt idx="2">
                  <c:v>5.17</c:v>
                </c:pt>
                <c:pt idx="3">
                  <c:v>5.82</c:v>
                </c:pt>
                <c:pt idx="4">
                  <c:v>5.43</c:v>
                </c:pt>
                <c:pt idx="5">
                  <c:v>5.3</c:v>
                </c:pt>
                <c:pt idx="6">
                  <c:v>5.0199999999999996</c:v>
                </c:pt>
                <c:pt idx="7">
                  <c:v>4.7699999999999996</c:v>
                </c:pt>
                <c:pt idx="8">
                  <c:v>6</c:v>
                </c:pt>
                <c:pt idx="9">
                  <c:v>5.39</c:v>
                </c:pt>
                <c:pt idx="10">
                  <c:v>5.62</c:v>
                </c:pt>
                <c:pt idx="11">
                  <c:v>5.71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B-4505-BFE1-30059EDFD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6799215"/>
        <c:axId val="846800879"/>
      </c:barChart>
      <c:catAx>
        <c:axId val="84679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800879"/>
        <c:crosses val="autoZero"/>
        <c:auto val="1"/>
        <c:lblAlgn val="ctr"/>
        <c:lblOffset val="100"/>
        <c:noMultiLvlLbl val="0"/>
      </c:catAx>
      <c:valAx>
        <c:axId val="846800879"/>
        <c:scaling>
          <c:orientation val="minMax"/>
          <c:max val="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799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'S3'!$C$16</c:f>
              <c:strCache>
                <c:ptCount val="1"/>
                <c:pt idx="0">
                  <c:v>D.Mean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'S3'!$B$17:$B$28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'S3'!$C$17:$C$28</c:f>
              <c:numCache>
                <c:formatCode>General</c:formatCode>
                <c:ptCount val="12"/>
                <c:pt idx="0">
                  <c:v>5.13</c:v>
                </c:pt>
                <c:pt idx="1">
                  <c:v>6.18</c:v>
                </c:pt>
                <c:pt idx="2">
                  <c:v>6.1</c:v>
                </c:pt>
                <c:pt idx="3">
                  <c:v>5.35</c:v>
                </c:pt>
                <c:pt idx="4">
                  <c:v>5.17</c:v>
                </c:pt>
                <c:pt idx="5">
                  <c:v>5.71</c:v>
                </c:pt>
                <c:pt idx="6">
                  <c:v>4.88</c:v>
                </c:pt>
                <c:pt idx="7">
                  <c:v>5.13</c:v>
                </c:pt>
                <c:pt idx="8">
                  <c:v>5.32</c:v>
                </c:pt>
                <c:pt idx="9">
                  <c:v>5.86</c:v>
                </c:pt>
                <c:pt idx="10">
                  <c:v>5.68</c:v>
                </c:pt>
                <c:pt idx="11">
                  <c:v>5.69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7-4711-A546-27229C7D7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8873663"/>
        <c:axId val="1048863679"/>
      </c:barChart>
      <c:catAx>
        <c:axId val="104887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863679"/>
        <c:crosses val="autoZero"/>
        <c:auto val="1"/>
        <c:lblAlgn val="ctr"/>
        <c:lblOffset val="100"/>
        <c:noMultiLvlLbl val="0"/>
      </c:catAx>
      <c:valAx>
        <c:axId val="1048863679"/>
        <c:scaling>
          <c:orientation val="minMax"/>
          <c:max val="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87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'S4'!$D$29:$D$40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'S4'!$E$29:$E$40</c:f>
              <c:numCache>
                <c:formatCode>General</c:formatCode>
                <c:ptCount val="12"/>
                <c:pt idx="0">
                  <c:v>6.18</c:v>
                </c:pt>
                <c:pt idx="1">
                  <c:v>5.39</c:v>
                </c:pt>
                <c:pt idx="2">
                  <c:v>5.9</c:v>
                </c:pt>
                <c:pt idx="3">
                  <c:v>5.42</c:v>
                </c:pt>
                <c:pt idx="4">
                  <c:v>5.43</c:v>
                </c:pt>
                <c:pt idx="5">
                  <c:v>5.63</c:v>
                </c:pt>
                <c:pt idx="6">
                  <c:v>5.3</c:v>
                </c:pt>
                <c:pt idx="7">
                  <c:v>6</c:v>
                </c:pt>
                <c:pt idx="8">
                  <c:v>4.71</c:v>
                </c:pt>
                <c:pt idx="9">
                  <c:v>5.6</c:v>
                </c:pt>
                <c:pt idx="10">
                  <c:v>6.14</c:v>
                </c:pt>
                <c:pt idx="11">
                  <c:v>6.15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3-459F-A689-EF4492E7B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8862015"/>
        <c:axId val="1048859103"/>
      </c:barChart>
      <c:catAx>
        <c:axId val="104886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859103"/>
        <c:crosses val="autoZero"/>
        <c:auto val="1"/>
        <c:lblAlgn val="ctr"/>
        <c:lblOffset val="100"/>
        <c:noMultiLvlLbl val="0"/>
      </c:catAx>
      <c:valAx>
        <c:axId val="1048859103"/>
        <c:scaling>
          <c:orientation val="minMax"/>
          <c:max val="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862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'S2'!$A$2:$A$13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'S2'!$B$2:$B$13</c:f>
              <c:numCache>
                <c:formatCode>General</c:formatCode>
                <c:ptCount val="12"/>
                <c:pt idx="0">
                  <c:v>44</c:v>
                </c:pt>
                <c:pt idx="1">
                  <c:v>42</c:v>
                </c:pt>
                <c:pt idx="2">
                  <c:v>46</c:v>
                </c:pt>
                <c:pt idx="3">
                  <c:v>40</c:v>
                </c:pt>
                <c:pt idx="4">
                  <c:v>44</c:v>
                </c:pt>
                <c:pt idx="5">
                  <c:v>43</c:v>
                </c:pt>
                <c:pt idx="6">
                  <c:v>45</c:v>
                </c:pt>
                <c:pt idx="7">
                  <c:v>48</c:v>
                </c:pt>
                <c:pt idx="8">
                  <c:v>40</c:v>
                </c:pt>
                <c:pt idx="9">
                  <c:v>44</c:v>
                </c:pt>
                <c:pt idx="10">
                  <c:v>42</c:v>
                </c:pt>
                <c:pt idx="1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A-4503-87FF-525D61B36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177903"/>
        <c:axId val="493176655"/>
      </c:barChart>
      <c:catAx>
        <c:axId val="49317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176655"/>
        <c:crosses val="autoZero"/>
        <c:auto val="1"/>
        <c:lblAlgn val="ctr"/>
        <c:lblOffset val="100"/>
        <c:noMultiLvlLbl val="0"/>
      </c:catAx>
      <c:valAx>
        <c:axId val="493176655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17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'S3'!$A$2:$A$13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'S3'!$B$2:$B$13</c:f>
              <c:numCache>
                <c:formatCode>General</c:formatCode>
                <c:ptCount val="12"/>
                <c:pt idx="0">
                  <c:v>46</c:v>
                </c:pt>
                <c:pt idx="1">
                  <c:v>38</c:v>
                </c:pt>
                <c:pt idx="2">
                  <c:v>40</c:v>
                </c:pt>
                <c:pt idx="3">
                  <c:v>43</c:v>
                </c:pt>
                <c:pt idx="4">
                  <c:v>46</c:v>
                </c:pt>
                <c:pt idx="5">
                  <c:v>41</c:v>
                </c:pt>
                <c:pt idx="6">
                  <c:v>49</c:v>
                </c:pt>
                <c:pt idx="7">
                  <c:v>46</c:v>
                </c:pt>
                <c:pt idx="8">
                  <c:v>44</c:v>
                </c:pt>
                <c:pt idx="9">
                  <c:v>42</c:v>
                </c:pt>
                <c:pt idx="10">
                  <c:v>40</c:v>
                </c:pt>
                <c:pt idx="1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4-4FF3-8C32-690331B36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070607"/>
        <c:axId val="184071023"/>
      </c:barChart>
      <c:catAx>
        <c:axId val="18407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71023"/>
        <c:crosses val="autoZero"/>
        <c:auto val="1"/>
        <c:lblAlgn val="ctr"/>
        <c:lblOffset val="100"/>
        <c:noMultiLvlLbl val="0"/>
      </c:catAx>
      <c:valAx>
        <c:axId val="184071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70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'S4'!$A$2:$A$13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'S4'!$B$2:$B$13</c:f>
              <c:numCache>
                <c:formatCode>General</c:formatCode>
                <c:ptCount val="12"/>
                <c:pt idx="0">
                  <c:v>38</c:v>
                </c:pt>
                <c:pt idx="1">
                  <c:v>44</c:v>
                </c:pt>
                <c:pt idx="2">
                  <c:v>40</c:v>
                </c:pt>
                <c:pt idx="3">
                  <c:v>43</c:v>
                </c:pt>
                <c:pt idx="4">
                  <c:v>44</c:v>
                </c:pt>
                <c:pt idx="5">
                  <c:v>43</c:v>
                </c:pt>
                <c:pt idx="6">
                  <c:v>44</c:v>
                </c:pt>
                <c:pt idx="7">
                  <c:v>40</c:v>
                </c:pt>
                <c:pt idx="8">
                  <c:v>49</c:v>
                </c:pt>
                <c:pt idx="9">
                  <c:v>42</c:v>
                </c:pt>
                <c:pt idx="10">
                  <c:v>37</c:v>
                </c:pt>
                <c:pt idx="1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2B-426F-9E4F-4936A9331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623119"/>
        <c:axId val="483621871"/>
      </c:barChart>
      <c:catAx>
        <c:axId val="48362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621871"/>
        <c:crosses val="autoZero"/>
        <c:auto val="1"/>
        <c:lblAlgn val="ctr"/>
        <c:lblOffset val="100"/>
        <c:noMultiLvlLbl val="0"/>
      </c:catAx>
      <c:valAx>
        <c:axId val="483621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62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'S1'!$C$16</c:f>
              <c:strCache>
                <c:ptCount val="1"/>
                <c:pt idx="0">
                  <c:v>S.Mean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'S1'!$B$17:$B$28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'S1'!$C$17:$C$28</c:f>
              <c:numCache>
                <c:formatCode>General</c:formatCode>
                <c:ptCount val="12"/>
                <c:pt idx="0">
                  <c:v>-4.07</c:v>
                </c:pt>
                <c:pt idx="1">
                  <c:v>-3.79</c:v>
                </c:pt>
                <c:pt idx="2">
                  <c:v>-4.6100000000000003</c:v>
                </c:pt>
                <c:pt idx="3">
                  <c:v>-4.49</c:v>
                </c:pt>
                <c:pt idx="4">
                  <c:v>-4.32</c:v>
                </c:pt>
                <c:pt idx="5">
                  <c:v>-4.33</c:v>
                </c:pt>
                <c:pt idx="6">
                  <c:v>-4.75</c:v>
                </c:pt>
                <c:pt idx="7">
                  <c:v>-4.0199999999999996</c:v>
                </c:pt>
                <c:pt idx="8">
                  <c:v>-4.24</c:v>
                </c:pt>
                <c:pt idx="9">
                  <c:v>-4.3499999999999996</c:v>
                </c:pt>
                <c:pt idx="10">
                  <c:v>-5.61</c:v>
                </c:pt>
                <c:pt idx="11">
                  <c:v>-4.63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C-482C-8D26-12109B49A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1587103"/>
        <c:axId val="851586271"/>
      </c:barChart>
      <c:catAx>
        <c:axId val="85158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586271"/>
        <c:crosses val="autoZero"/>
        <c:auto val="1"/>
        <c:lblAlgn val="ctr"/>
        <c:lblOffset val="100"/>
        <c:noMultiLvlLbl val="0"/>
      </c:catAx>
      <c:valAx>
        <c:axId val="851586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587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'S2'!$G$16:$G$27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'S2'!$H$16:$H$27</c:f>
              <c:numCache>
                <c:formatCode>General</c:formatCode>
                <c:ptCount val="12"/>
                <c:pt idx="0">
                  <c:v>-4.34</c:v>
                </c:pt>
                <c:pt idx="1">
                  <c:v>-4.54</c:v>
                </c:pt>
                <c:pt idx="2">
                  <c:v>-4.1900000000000004</c:v>
                </c:pt>
                <c:pt idx="3">
                  <c:v>-4.82</c:v>
                </c:pt>
                <c:pt idx="4">
                  <c:v>-4.37</c:v>
                </c:pt>
                <c:pt idx="5">
                  <c:v>-4.43</c:v>
                </c:pt>
                <c:pt idx="6">
                  <c:v>-4.22</c:v>
                </c:pt>
                <c:pt idx="7">
                  <c:v>-3.99</c:v>
                </c:pt>
                <c:pt idx="8">
                  <c:v>-4.8099999999999996</c:v>
                </c:pt>
                <c:pt idx="9">
                  <c:v>-4.33</c:v>
                </c:pt>
                <c:pt idx="10">
                  <c:v>-4.59</c:v>
                </c:pt>
                <c:pt idx="11">
                  <c:v>-4.6500000000000004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0-4FF6-8D64-C9F5EFA4B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1166239"/>
        <c:axId val="921164159"/>
      </c:barChart>
      <c:catAx>
        <c:axId val="921166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164159"/>
        <c:crosses val="autoZero"/>
        <c:auto val="1"/>
        <c:lblAlgn val="ctr"/>
        <c:lblOffset val="100"/>
        <c:noMultiLvlLbl val="0"/>
      </c:catAx>
      <c:valAx>
        <c:axId val="921164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16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'S3'!$H$16:$H$27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'S3'!$I$16:$I$27</c:f>
              <c:numCache>
                <c:formatCode>General</c:formatCode>
                <c:ptCount val="12"/>
                <c:pt idx="0">
                  <c:v>-4.2</c:v>
                </c:pt>
                <c:pt idx="1">
                  <c:v>-5.0599999999999996</c:v>
                </c:pt>
                <c:pt idx="2">
                  <c:v>-4.84</c:v>
                </c:pt>
                <c:pt idx="3">
                  <c:v>-4.49</c:v>
                </c:pt>
                <c:pt idx="4">
                  <c:v>-4.1500000000000004</c:v>
                </c:pt>
                <c:pt idx="5">
                  <c:v>-4.67</c:v>
                </c:pt>
                <c:pt idx="6">
                  <c:v>-3.9</c:v>
                </c:pt>
                <c:pt idx="7">
                  <c:v>-4.18</c:v>
                </c:pt>
                <c:pt idx="8">
                  <c:v>-4.33</c:v>
                </c:pt>
                <c:pt idx="9">
                  <c:v>-4.6399999999999997</c:v>
                </c:pt>
                <c:pt idx="10">
                  <c:v>-4.8</c:v>
                </c:pt>
                <c:pt idx="11">
                  <c:v>-4.5999999999999996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0-4E8C-BBAC-78BCF8DA2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2454063"/>
        <c:axId val="932455311"/>
      </c:barChart>
      <c:catAx>
        <c:axId val="932454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455311"/>
        <c:crosses val="autoZero"/>
        <c:auto val="1"/>
        <c:lblAlgn val="ctr"/>
        <c:lblOffset val="100"/>
        <c:noMultiLvlLbl val="0"/>
      </c:catAx>
      <c:valAx>
        <c:axId val="932455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454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'S4'!$D$15:$D$26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'S4'!$E$15:$E$26</c:f>
              <c:numCache>
                <c:formatCode>General</c:formatCode>
                <c:ptCount val="12"/>
                <c:pt idx="0">
                  <c:v>-5.0599999999999996</c:v>
                </c:pt>
                <c:pt idx="1">
                  <c:v>-4.3600000000000003</c:v>
                </c:pt>
                <c:pt idx="2">
                  <c:v>-4.84</c:v>
                </c:pt>
                <c:pt idx="3">
                  <c:v>-4.4800000000000004</c:v>
                </c:pt>
                <c:pt idx="4">
                  <c:v>-4.38</c:v>
                </c:pt>
                <c:pt idx="5">
                  <c:v>-4.51</c:v>
                </c:pt>
                <c:pt idx="6">
                  <c:v>-4.45</c:v>
                </c:pt>
                <c:pt idx="7">
                  <c:v>-4.83</c:v>
                </c:pt>
                <c:pt idx="8">
                  <c:v>-3.93</c:v>
                </c:pt>
                <c:pt idx="9">
                  <c:v>-4.5</c:v>
                </c:pt>
                <c:pt idx="10">
                  <c:v>-5.18</c:v>
                </c:pt>
                <c:pt idx="11">
                  <c:v>-5.05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D-4342-8443-297871D57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3679839"/>
        <c:axId val="933688159"/>
      </c:barChart>
      <c:catAx>
        <c:axId val="93367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688159"/>
        <c:crosses val="autoZero"/>
        <c:auto val="1"/>
        <c:lblAlgn val="ctr"/>
        <c:lblOffset val="100"/>
        <c:noMultiLvlLbl val="0"/>
      </c:catAx>
      <c:valAx>
        <c:axId val="933688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67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'S1'!$C$30</c:f>
              <c:strCache>
                <c:ptCount val="1"/>
                <c:pt idx="0">
                  <c:v>D.Mean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'S1'!$B$31:$B$42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'S1'!$C$31:$C$42</c:f>
              <c:numCache>
                <c:formatCode>General</c:formatCode>
                <c:ptCount val="12"/>
                <c:pt idx="0">
                  <c:v>5.04</c:v>
                </c:pt>
                <c:pt idx="1">
                  <c:v>4.88</c:v>
                </c:pt>
                <c:pt idx="2">
                  <c:v>5.71</c:v>
                </c:pt>
                <c:pt idx="3">
                  <c:v>5.56</c:v>
                </c:pt>
                <c:pt idx="4">
                  <c:v>5.25</c:v>
                </c:pt>
                <c:pt idx="5">
                  <c:v>5.22</c:v>
                </c:pt>
                <c:pt idx="6">
                  <c:v>5.64</c:v>
                </c:pt>
                <c:pt idx="7">
                  <c:v>5.15</c:v>
                </c:pt>
                <c:pt idx="8">
                  <c:v>5.1100000000000003</c:v>
                </c:pt>
                <c:pt idx="9">
                  <c:v>5.52</c:v>
                </c:pt>
                <c:pt idx="10">
                  <c:v>6.86</c:v>
                </c:pt>
                <c:pt idx="11">
                  <c:v>5.93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40-4D05-A7DD-20608BFC3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7663343"/>
        <c:axId val="677662511"/>
      </c:barChart>
      <c:catAx>
        <c:axId val="6776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662511"/>
        <c:crosses val="autoZero"/>
        <c:auto val="1"/>
        <c:lblAlgn val="ctr"/>
        <c:lblOffset val="100"/>
        <c:noMultiLvlLbl val="0"/>
      </c:catAx>
      <c:valAx>
        <c:axId val="677662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6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62D2-EA7F-4AEB-A7BA-088FA91BB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211BE-E33D-4696-B90D-375B95621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DB9F5-B794-464F-997C-289B5539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E769-3F8B-44E3-AAEE-1C6708CE702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04B08-708A-4873-A02C-2388075F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5919F-0C78-4262-8254-AB271248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ABBA-8D17-40AD-9C88-E11F7B00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5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31FC-F21F-46EE-83E8-7864C0C2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4A12E-9573-4C93-AFB8-CB2AA56BE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46730-F3C4-4C19-B025-A57AC90B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E769-3F8B-44E3-AAEE-1C6708CE702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940BC-E229-403B-B44B-7C914209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806D7-2174-47E1-B940-EC5D6FB6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ABBA-8D17-40AD-9C88-E11F7B00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2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F9301F-6B4B-4A21-93EA-135E6328E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E6086-E8D0-4522-8C94-F3786278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9E6B4-8F17-416B-9D91-A264460E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E769-3F8B-44E3-AAEE-1C6708CE702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9001C-C5F8-4415-9CB0-2DF6E69C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62718-3995-422B-90A1-7A361778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ABBA-8D17-40AD-9C88-E11F7B00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8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1876-A5EB-43DF-A575-93F4213B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9BD29-7C7D-4138-82B9-09A800A7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C3117-35BC-48C6-A03C-D7591B63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E769-3F8B-44E3-AAEE-1C6708CE702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EABB9-E583-4363-B658-886CABAE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51040-EA6A-4BF9-8A8B-52823CBE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ABBA-8D17-40AD-9C88-E11F7B00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0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B42C-7F72-47BD-82FB-6A92EFE6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CC46E-E366-4C1E-AB12-ED7F4CCC2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8B0AF-8154-4B3E-ACEE-81F5CE6E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E769-3F8B-44E3-AAEE-1C6708CE702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0DF9A-E92B-4D1B-9B42-4A0623B9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3C87D-FA3D-4D74-A858-A16AE29F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ABBA-8D17-40AD-9C88-E11F7B00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34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A7378-712F-43FD-85A3-EDF18B04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5ED69-402B-47C1-8EFC-A03D7F72F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BBC65-8A73-4EF8-B701-1655148E8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15332-F845-44D9-846E-4372035C7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E769-3F8B-44E3-AAEE-1C6708CE702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1C00D-512E-4512-B4A5-D8482E20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CAFF9-B65E-43EC-9150-0091A9E8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ABBA-8D17-40AD-9C88-E11F7B00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2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1A2-E920-4217-AC73-A1F5F8BA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073DB-7D96-4C54-8972-206E05544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4FC76-8723-4503-8987-EEF7C200B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8FFF9-C895-4F92-AB2A-1B0752D0F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DB8CD-2473-48D3-AC4F-3628C2304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878905-A5E7-427B-AA5F-2D74A49B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E769-3F8B-44E3-AAEE-1C6708CE702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3BF06A-7CAF-4907-9734-5BF12C6D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B07FB6-4745-49C6-B583-298ADD8C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ABBA-8D17-40AD-9C88-E11F7B00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5A34-BF1B-4232-BC9D-04FC3D92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27700-4177-4217-A3B9-8AC1F7DB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E769-3F8B-44E3-AAEE-1C6708CE702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96994-748E-4F53-80F6-493FF7994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D8394-B1B4-4DFC-999C-8A41BA32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ABBA-8D17-40AD-9C88-E11F7B00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8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C6FF2B-AF1B-42B6-9DDA-F455ED6E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E769-3F8B-44E3-AAEE-1C6708CE702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57453-1F68-4553-B665-D87EBD7C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AADD4-2317-408E-9B42-EA0070A2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ABBA-8D17-40AD-9C88-E11F7B00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8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E715-6D29-49F9-967A-1569D4174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FEC65-37E3-4044-8255-A757ED19A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E0579-560C-4214-848B-CC870BFDD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7D0D7-7428-4ACE-A062-59D0B4EC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E769-3F8B-44E3-AAEE-1C6708CE702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03213-6E73-4655-8022-BF47896B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A250F-6786-4FF8-9F51-6F7ABD45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ABBA-8D17-40AD-9C88-E11F7B00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97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1D7C-EE35-4BD7-872B-C2DE2903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02996-9999-4F86-AAEE-5B8C4B16B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CB004-4325-4A48-934B-74215228A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4D6B7-E3CE-41C6-9039-06B91FF5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E769-3F8B-44E3-AAEE-1C6708CE702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F5006-81A6-4A4A-A6A1-E000F3AE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84B7C-0114-4C41-B41E-29B2B5FA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ABBA-8D17-40AD-9C88-E11F7B00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88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F47D2-CE2E-4329-85A1-E1133ECD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57B6A-44CA-4F6A-9CD0-BE78831D1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675C3-FCAA-4D9A-A484-1C2B90C13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E769-3F8B-44E3-AAEE-1C6708CE702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B64D1-4E69-459F-BF6C-0B575877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42560-A84A-46D7-8969-A66E9405C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ABBA-8D17-40AD-9C88-E11F7B00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3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hank-you-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AF1E-8D84-4DE6-A171-AC92DD7DC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7447" y="4718615"/>
            <a:ext cx="5777103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>
                <a:solidFill>
                  <a:schemeClr val="tx2"/>
                </a:solidFill>
              </a:rPr>
              <a:t>What does the future hold?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6702F-680C-4C0B-AE65-6BE4925DA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399" y="5639330"/>
            <a:ext cx="6167119" cy="5364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</a:rPr>
              <a:t>Sayali Pawar</a:t>
            </a:r>
          </a:p>
        </p:txBody>
      </p:sp>
      <p:pic>
        <p:nvPicPr>
          <p:cNvPr id="5" name="Picture 4" descr="Image">
            <a:extLst>
              <a:ext uri="{FF2B5EF4-FFF2-40B4-BE49-F238E27FC236}">
                <a16:creationId xmlns:a16="http://schemas.microsoft.com/office/drawing/2014/main" id="{609F2FCA-2366-4EBC-BAC6-4E26EA5D2D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0" b="28822"/>
          <a:stretch/>
        </p:blipFill>
        <p:spPr bwMode="auto">
          <a:xfrm>
            <a:off x="-1" y="19060"/>
            <a:ext cx="12192001" cy="420144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ACFFE-E321-4358-8DD7-300DAD795917}"/>
              </a:ext>
            </a:extLst>
          </p:cNvPr>
          <p:cNvSpPr txBox="1"/>
          <p:nvPr/>
        </p:nvSpPr>
        <p:spPr>
          <a:xfrm>
            <a:off x="2767007" y="6217376"/>
            <a:ext cx="720058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latin typeface="+mj-lt"/>
                <a:ea typeface="+mn-lt"/>
                <a:cs typeface="+mn-lt"/>
              </a:rPr>
              <a:t>Supervisory team: Dr Miriam Glendell , Dr Sarah Halliday ,Dr Paola </a:t>
            </a:r>
            <a:r>
              <a:rPr lang="en-GB" sz="1400" b="1" dirty="0" err="1">
                <a:latin typeface="+mj-lt"/>
                <a:ea typeface="+mn-lt"/>
                <a:cs typeface="+mn-lt"/>
              </a:rPr>
              <a:t>Ovando</a:t>
            </a:r>
            <a:r>
              <a:rPr lang="en-GB" sz="1400" b="1" dirty="0">
                <a:latin typeface="+mj-lt"/>
                <a:ea typeface="+mn-lt"/>
                <a:cs typeface="+mn-lt"/>
              </a:rPr>
              <a:t> Pol , Dr Lisa Avery</a:t>
            </a:r>
            <a:endParaRPr lang="en-US" sz="1400" b="1" dirty="0">
              <a:latin typeface="+mj-lt"/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247937-A0B0-4E01-9B72-F474326246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439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bout us | The James Hutton Institute">
            <a:extLst>
              <a:ext uri="{FF2B5EF4-FFF2-40B4-BE49-F238E27FC236}">
                <a16:creationId xmlns:a16="http://schemas.microsoft.com/office/drawing/2014/main" id="{03CA3B8D-4BC2-45B1-83B4-3FA3F4F461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99" y="-41565"/>
            <a:ext cx="1416050" cy="102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Scottish Government publish &amp;quot;Life Sciences Innovation and Responding to  COVID” report BioCity">
            <a:extLst>
              <a:ext uri="{FF2B5EF4-FFF2-40B4-BE49-F238E27FC236}">
                <a16:creationId xmlns:a16="http://schemas.microsoft.com/office/drawing/2014/main" id="{05EAFF44-EAFD-455E-B9FD-F9F277A8BAC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11796" r="25770" b="11695"/>
          <a:stretch/>
        </p:blipFill>
        <p:spPr bwMode="auto">
          <a:xfrm>
            <a:off x="10970055" y="0"/>
            <a:ext cx="1218896" cy="1024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184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CD8B-93F4-4A8C-9C16-7AD164FE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Research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9C5B-6874-41C3-9782-615732BB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050"/>
            <a:ext cx="10515600" cy="36322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likelihood of extreme drought events in Scotland between 2041-2080 and which areas are at high risk of experiencing drought? 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romanLcPeriod"/>
            </a:pP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5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CD8B-93F4-4A8C-9C16-7AD164FE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Research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9C5B-6874-41C3-9782-615732BB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050"/>
            <a:ext cx="10515600" cy="36322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likelihood of extreme drought events in Scotland between 2041-2080 and which areas are at high risk of experiencing drought? 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What is the amount of change in the frequency, duration, severity, and intensity of drought events compared to the baseline?</a:t>
            </a:r>
          </a:p>
        </p:txBody>
      </p:sp>
    </p:spTree>
    <p:extLst>
      <p:ext uri="{BB962C8B-B14F-4D97-AF65-F5344CB8AC3E}">
        <p14:creationId xmlns:p14="http://schemas.microsoft.com/office/powerpoint/2010/main" val="215435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CD8B-93F4-4A8C-9C16-7AD164FE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Research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9C5B-6874-41C3-9782-615732BB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050"/>
            <a:ext cx="10515600" cy="36322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likelihood of extreme drought events in Scotland between 2041-2080 and which areas are at high risk of experiencing drought? 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What is the amount of change in the frequency, duration, severity, and intensity of drought events compared to the baseline?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What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are the uncertainties related to model variability while predicting drought?</a:t>
            </a: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9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CD8B-93F4-4A8C-9C16-7AD164FE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Research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9C5B-6874-41C3-9782-615732BB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050"/>
            <a:ext cx="10515600" cy="36322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likelihood of extreme drought events in Scotland between 2041-2080 and which areas are at high risk of experiencing drought? 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What is the amount of change in the frequency, duration, severity, and intensity of drought events compared to the baseline?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What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are the uncertainties related to model variability while predicting drought?</a:t>
            </a: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Calculate the number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drought months </a:t>
            </a: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longer term (2041-2080) in comparison with the baseline period 1981-2020. 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romanLcPeriod"/>
            </a:pP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63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CD8B-93F4-4A8C-9C16-7AD164FE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Research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9C5B-6874-41C3-9782-615732BB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050"/>
            <a:ext cx="10515600" cy="36322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likelihood of extreme drought events in Scotland between 2041-2080 and which areas are at high risk of experiencing drought? 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What is the amount of change in the frequency, duration, severity, and intensity of drought events compared to the baseline?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What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are the uncertainties related to model variability while predicting drought?</a:t>
            </a: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Calculate the number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drought months </a:t>
            </a: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longer term (2041-2080) in comparison with the baseline period 1981-2020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using SPEI.</a:t>
            </a: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Using UKCP 18 climate projections, calculate drought metrics.</a:t>
            </a:r>
          </a:p>
          <a:p>
            <a:pPr marL="0" lvl="0" indent="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None/>
            </a:pP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romanLcPeriod"/>
            </a:pP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1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CD8B-93F4-4A8C-9C16-7AD164FE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Research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9C5B-6874-41C3-9782-615732BB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050"/>
            <a:ext cx="10515600" cy="36322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likelihood of extreme drought events in Scotland between 2041-2080 and which areas are at high risk of experiencing drought? 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What is the amount of change in the frequency, duration, severity, and intensity of drought events compared to the baseline?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What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are the uncertainties related to model variability while predicting drought?</a:t>
            </a: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Calculate the number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drought months </a:t>
            </a: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longer term (2041-2080) in comparison with the baseline period 1981-2020. 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Using UKCP 18 climate projections, calculate drought metrics.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Compare model variability to understand the spatial variability and drought simulation differences between ensemble members using underlying UKCP18 climate change data.</a:t>
            </a: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romanLcPeriod"/>
            </a:pP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0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5A22-65C9-464C-B961-483BBF1B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Drought metrics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735B15-5BF7-4570-B6DC-3518B9195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5A22-65C9-464C-B961-483BBF1B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Drought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B4CA-F5D3-49F9-921C-3F3628310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500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Drought Frequency-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drought events in a given period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415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5A22-65C9-464C-B961-483BBF1B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Drought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B4CA-F5D3-49F9-921C-3F3628310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500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Drought Frequency-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drought events in a given period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Drought severity-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Strength of drought (sum of SPEI in an event)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347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5A22-65C9-464C-B961-483BBF1B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Drought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B4CA-F5D3-49F9-921C-3F3628310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500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Drought Frequency-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drought events in a given period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Drought severity-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Strength of drought (sum of SPEI in an event)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Drought intensity-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The lowest value of SPEI in a given drought event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41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AF1E-8D84-4DE6-A171-AC92DD7DC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746" y="4836250"/>
            <a:ext cx="10703356" cy="10006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4200" b="1" dirty="0">
                <a:solidFill>
                  <a:schemeClr val="tx2"/>
                </a:solidFill>
              </a:rPr>
              <a:t>Using Drought Indices To Future-Proof Scotland’s Water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6702F-680C-4C0B-AE65-6BE4925DA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2399" y="5639330"/>
            <a:ext cx="6167119" cy="5364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</a:rPr>
              <a:t>Sayali Pawar</a:t>
            </a:r>
          </a:p>
        </p:txBody>
      </p:sp>
      <p:pic>
        <p:nvPicPr>
          <p:cNvPr id="5" name="Picture 4" descr="Image">
            <a:extLst>
              <a:ext uri="{FF2B5EF4-FFF2-40B4-BE49-F238E27FC236}">
                <a16:creationId xmlns:a16="http://schemas.microsoft.com/office/drawing/2014/main" id="{609F2FCA-2366-4EBC-BAC6-4E26EA5D2D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0" b="28822"/>
          <a:stretch/>
        </p:blipFill>
        <p:spPr bwMode="auto">
          <a:xfrm>
            <a:off x="-1" y="19060"/>
            <a:ext cx="12192001" cy="420144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ACFFE-E321-4358-8DD7-300DAD795917}"/>
              </a:ext>
            </a:extLst>
          </p:cNvPr>
          <p:cNvSpPr txBox="1"/>
          <p:nvPr/>
        </p:nvSpPr>
        <p:spPr>
          <a:xfrm>
            <a:off x="2767007" y="6217376"/>
            <a:ext cx="720058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latin typeface="+mj-lt"/>
                <a:ea typeface="+mn-lt"/>
                <a:cs typeface="+mn-lt"/>
              </a:rPr>
              <a:t>Supervisory team: Dr Miriam Glendell , Dr Sarah Halliday ,Dr Paola </a:t>
            </a:r>
            <a:r>
              <a:rPr lang="en-GB" sz="1400" b="1" dirty="0" err="1">
                <a:latin typeface="+mj-lt"/>
                <a:ea typeface="+mn-lt"/>
                <a:cs typeface="+mn-lt"/>
              </a:rPr>
              <a:t>Ovando</a:t>
            </a:r>
            <a:r>
              <a:rPr lang="en-GB" sz="1400" b="1" dirty="0">
                <a:latin typeface="+mj-lt"/>
                <a:ea typeface="+mn-lt"/>
                <a:cs typeface="+mn-lt"/>
              </a:rPr>
              <a:t> Pol , Dr Lisa Avery</a:t>
            </a:r>
            <a:endParaRPr lang="en-US" sz="1400" b="1" dirty="0">
              <a:latin typeface="+mj-lt"/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247937-A0B0-4E01-9B72-F474326246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439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bout us | The James Hutton Institute">
            <a:extLst>
              <a:ext uri="{FF2B5EF4-FFF2-40B4-BE49-F238E27FC236}">
                <a16:creationId xmlns:a16="http://schemas.microsoft.com/office/drawing/2014/main" id="{03CA3B8D-4BC2-45B1-83B4-3FA3F4F461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99" y="-41565"/>
            <a:ext cx="1416050" cy="102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Scottish Government publish &amp;quot;Life Sciences Innovation and Responding to  COVID” report BioCity">
            <a:extLst>
              <a:ext uri="{FF2B5EF4-FFF2-40B4-BE49-F238E27FC236}">
                <a16:creationId xmlns:a16="http://schemas.microsoft.com/office/drawing/2014/main" id="{05EAFF44-EAFD-455E-B9FD-F9F277A8BAC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11796" r="25770" b="11695"/>
          <a:stretch/>
        </p:blipFill>
        <p:spPr bwMode="auto">
          <a:xfrm>
            <a:off x="10970055" y="0"/>
            <a:ext cx="1218896" cy="1024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2339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5A22-65C9-464C-B961-483BBF1B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Drought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B4CA-F5D3-49F9-921C-3F3628310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500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Drought Frequency-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drought events in a given period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Drought severity-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Strength of drought (sum of SPEI in an event)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Drought intensity-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The lowest value of SPEI in a given drought event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Drought duration-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Number of consecutive months where SPEI &lt;0</a:t>
            </a:r>
            <a:endParaRPr lang="en-GB" dirty="0">
              <a:solidFill>
                <a:schemeClr val="accent2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69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E584-C64B-4C48-8431-646CC9F2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5" y="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Regional Analysis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1E02F11-6E75-44CE-98E6-FACDA45998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5130" y="640080"/>
            <a:ext cx="3946321" cy="557784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F02376-DEC0-442C-A069-9B84E4B20B4C}"/>
              </a:ext>
            </a:extLst>
          </p:cNvPr>
          <p:cNvSpPr txBox="1"/>
          <p:nvPr/>
        </p:nvSpPr>
        <p:spPr>
          <a:xfrm>
            <a:off x="7362825" y="4987492"/>
            <a:ext cx="7334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/>
              <a:t>Sites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30F9C-B57F-480C-A95A-EB4A89BD0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35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E584-C64B-4C48-8431-646CC9F2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5" y="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Regional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BFB59-B9C2-43CD-A5D1-288203DF1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84" y="1655064"/>
            <a:ext cx="4818888" cy="3547872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r>
              <a:rPr lang="en-GB" sz="2200" b="0" i="0" u="none" strike="noStrike" baseline="0" dirty="0">
                <a:solidFill>
                  <a:schemeClr val="tx2"/>
                </a:solidFill>
              </a:rPr>
              <a:t>36 sites located used as part of our pilot case study to test the use of SPEI to project future drought scenarios for the long term (2041-2080) 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1E02F11-6E75-44CE-98E6-FACDA45998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5130" y="640080"/>
            <a:ext cx="3946321" cy="557784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F02376-DEC0-442C-A069-9B84E4B20B4C}"/>
              </a:ext>
            </a:extLst>
          </p:cNvPr>
          <p:cNvSpPr txBox="1"/>
          <p:nvPr/>
        </p:nvSpPr>
        <p:spPr>
          <a:xfrm>
            <a:off x="7362825" y="4987492"/>
            <a:ext cx="7334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/>
              <a:t>Sites</a:t>
            </a:r>
          </a:p>
        </p:txBody>
      </p:sp>
    </p:spTree>
    <p:extLst>
      <p:ext uri="{BB962C8B-B14F-4D97-AF65-F5344CB8AC3E}">
        <p14:creationId xmlns:p14="http://schemas.microsoft.com/office/powerpoint/2010/main" val="2626456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E584-C64B-4C48-8431-646CC9F2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5" y="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Regional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BFB59-B9C2-43CD-A5D1-288203DF1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84" y="1655064"/>
            <a:ext cx="4818888" cy="3547872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r>
              <a:rPr lang="en-GB" sz="2200" b="0" i="0" u="none" strike="noStrike" baseline="0" dirty="0">
                <a:solidFill>
                  <a:schemeClr val="tx2"/>
                </a:solidFill>
              </a:rPr>
              <a:t>36 sites located used as part of our pilot case study to test the use of SPEI to project future drought scenarios for the long term (2041-2080) </a:t>
            </a:r>
          </a:p>
          <a:p>
            <a:r>
              <a:rPr lang="en-GB" sz="2200" b="0" i="0" u="none" strike="noStrike" baseline="0" dirty="0">
                <a:solidFill>
                  <a:schemeClr val="tx2"/>
                </a:solidFill>
              </a:rPr>
              <a:t>The bias-corrected UKCP18 regional data for 1981-2020 (baseline) and 2041-2080 (future) 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1E02F11-6E75-44CE-98E6-FACDA45998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5130" y="640080"/>
            <a:ext cx="3946321" cy="557784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F02376-DEC0-442C-A069-9B84E4B20B4C}"/>
              </a:ext>
            </a:extLst>
          </p:cNvPr>
          <p:cNvSpPr txBox="1"/>
          <p:nvPr/>
        </p:nvSpPr>
        <p:spPr>
          <a:xfrm>
            <a:off x="7362825" y="4987492"/>
            <a:ext cx="7334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/>
              <a:t>Sites</a:t>
            </a:r>
          </a:p>
        </p:txBody>
      </p:sp>
    </p:spTree>
    <p:extLst>
      <p:ext uri="{BB962C8B-B14F-4D97-AF65-F5344CB8AC3E}">
        <p14:creationId xmlns:p14="http://schemas.microsoft.com/office/powerpoint/2010/main" val="4194436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E584-C64B-4C48-8431-646CC9F2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5" y="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Regional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BFB59-B9C2-43CD-A5D1-288203DF1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84" y="1655064"/>
            <a:ext cx="4818888" cy="3547872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r>
              <a:rPr lang="en-GB" sz="2200" b="0" i="0" u="none" strike="noStrike" baseline="0" dirty="0">
                <a:solidFill>
                  <a:schemeClr val="tx2"/>
                </a:solidFill>
              </a:rPr>
              <a:t>36 sites located used as part of our pilot case study to test the use of SPEI to project future drought scenarios for the long term (2041-2080) </a:t>
            </a:r>
          </a:p>
          <a:p>
            <a:r>
              <a:rPr lang="en-GB" sz="2200" b="0" i="0" u="none" strike="noStrike" baseline="0" dirty="0">
                <a:solidFill>
                  <a:schemeClr val="tx2"/>
                </a:solidFill>
              </a:rPr>
              <a:t>The bias-corrected UKCP18 regional data for 1981-2020 (baseline) and 2041-2080 (future) </a:t>
            </a:r>
          </a:p>
          <a:p>
            <a:r>
              <a:rPr lang="en-GB" sz="2200" dirty="0">
                <a:solidFill>
                  <a:schemeClr val="tx2"/>
                </a:solidFill>
              </a:rPr>
              <a:t>SPEI </a:t>
            </a:r>
            <a:r>
              <a:rPr lang="en-GB" sz="2200" dirty="0">
                <a:solidFill>
                  <a:schemeClr val="accent2"/>
                </a:solidFill>
              </a:rPr>
              <a:t>(Standardised Precipitation and Evapotranspiration Index): </a:t>
            </a:r>
            <a:r>
              <a:rPr lang="en-GB" sz="2200" dirty="0">
                <a:solidFill>
                  <a:schemeClr val="tx2"/>
                </a:solidFill>
              </a:rPr>
              <a:t>6 month timestep was calculated for all 36 sites; drought months calculated for 36 sites where </a:t>
            </a:r>
            <a:r>
              <a:rPr lang="en-GB" sz="2200" b="0" i="0" u="none" strike="noStrike" baseline="0" dirty="0">
                <a:solidFill>
                  <a:schemeClr val="tx2"/>
                </a:solidFill>
              </a:rPr>
              <a:t>SPEI ≤ -2 for any month classified as extreme drought month</a:t>
            </a:r>
            <a:endParaRPr lang="en-GB" sz="2200" dirty="0">
              <a:solidFill>
                <a:schemeClr val="tx2"/>
              </a:solidFill>
            </a:endParaRP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1E02F11-6E75-44CE-98E6-FACDA45998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5130" y="640080"/>
            <a:ext cx="3946321" cy="557784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F02376-DEC0-442C-A069-9B84E4B20B4C}"/>
              </a:ext>
            </a:extLst>
          </p:cNvPr>
          <p:cNvSpPr txBox="1"/>
          <p:nvPr/>
        </p:nvSpPr>
        <p:spPr>
          <a:xfrm>
            <a:off x="7362825" y="4987492"/>
            <a:ext cx="7334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/>
              <a:t>Sites</a:t>
            </a:r>
          </a:p>
        </p:txBody>
      </p:sp>
    </p:spTree>
    <p:extLst>
      <p:ext uri="{BB962C8B-B14F-4D97-AF65-F5344CB8AC3E}">
        <p14:creationId xmlns:p14="http://schemas.microsoft.com/office/powerpoint/2010/main" val="1726182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9C6C0-18E6-4A35-AA85-2987C1C9BE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" y="102235"/>
            <a:ext cx="4224020" cy="618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ED3BA8-2DCA-4CD7-B50E-83A8A451980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 r="71754" b="41741"/>
          <a:stretch/>
        </p:blipFill>
        <p:spPr bwMode="auto">
          <a:xfrm>
            <a:off x="1322070" y="4859338"/>
            <a:ext cx="563880" cy="703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2A4614C5-730F-492C-8E60-FCB66FF9E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77" y="4156076"/>
            <a:ext cx="69786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No. of drought months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D031F-5054-45C2-B510-7CB4863FEDA7}"/>
              </a:ext>
            </a:extLst>
          </p:cNvPr>
          <p:cNvSpPr txBox="1"/>
          <p:nvPr/>
        </p:nvSpPr>
        <p:spPr>
          <a:xfrm>
            <a:off x="6029325" y="54875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Spatial distribution</a:t>
            </a:r>
            <a:endParaRPr lang="en-GB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3225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9C6C0-18E6-4A35-AA85-2987C1C9BE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" y="102235"/>
            <a:ext cx="4224020" cy="618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ED3BA8-2DCA-4CD7-B50E-83A8A451980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 r="71754" b="41741"/>
          <a:stretch/>
        </p:blipFill>
        <p:spPr bwMode="auto">
          <a:xfrm>
            <a:off x="1322070" y="4859338"/>
            <a:ext cx="563880" cy="703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2A4614C5-730F-492C-8E60-FCB66FF9E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77" y="4156076"/>
            <a:ext cx="69786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No. of drought months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D031F-5054-45C2-B510-7CB4863FEDA7}"/>
              </a:ext>
            </a:extLst>
          </p:cNvPr>
          <p:cNvSpPr txBox="1"/>
          <p:nvPr/>
        </p:nvSpPr>
        <p:spPr>
          <a:xfrm>
            <a:off x="6029325" y="54875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Spatial distribution</a:t>
            </a:r>
            <a:endParaRPr lang="en-GB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5F6E3-D969-441C-9D11-7D575523DE3C}"/>
              </a:ext>
            </a:extLst>
          </p:cNvPr>
          <p:cNvSpPr txBox="1"/>
          <p:nvPr/>
        </p:nvSpPr>
        <p:spPr>
          <a:xfrm>
            <a:off x="5772150" y="1481435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Increased occurrences of drought months were simulated in the south and northeast of Scotland for the future period (2041-2080)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94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9C6C0-18E6-4A35-AA85-2987C1C9BE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" y="102235"/>
            <a:ext cx="4224020" cy="618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ED3BA8-2DCA-4CD7-B50E-83A8A451980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 r="71754" b="41741"/>
          <a:stretch/>
        </p:blipFill>
        <p:spPr bwMode="auto">
          <a:xfrm>
            <a:off x="1322070" y="4859338"/>
            <a:ext cx="563880" cy="703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2A4614C5-730F-492C-8E60-FCB66FF9E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77" y="4156076"/>
            <a:ext cx="69786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No. of drought months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D031F-5054-45C2-B510-7CB4863FEDA7}"/>
              </a:ext>
            </a:extLst>
          </p:cNvPr>
          <p:cNvSpPr txBox="1"/>
          <p:nvPr/>
        </p:nvSpPr>
        <p:spPr>
          <a:xfrm>
            <a:off x="6029325" y="54875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Spatial distribution</a:t>
            </a:r>
            <a:endParaRPr lang="en-GB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5F6E3-D969-441C-9D11-7D575523DE3C}"/>
              </a:ext>
            </a:extLst>
          </p:cNvPr>
          <p:cNvSpPr txBox="1"/>
          <p:nvPr/>
        </p:nvSpPr>
        <p:spPr>
          <a:xfrm>
            <a:off x="5772150" y="1481435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Increased occurrences of drought months were simulated in the south and northeast of Scotland for the future period (2041-2080)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Site 26 and Site 15, both located on the east coast of Scotland showed the highest number of extreme drought months compared to other locations in Scotland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46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9C6C0-18E6-4A35-AA85-2987C1C9BE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" y="102235"/>
            <a:ext cx="4224020" cy="618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ED3BA8-2DCA-4CD7-B50E-83A8A451980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 r="71754" b="41741"/>
          <a:stretch/>
        </p:blipFill>
        <p:spPr bwMode="auto">
          <a:xfrm>
            <a:off x="1322070" y="4859338"/>
            <a:ext cx="563880" cy="703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2A4614C5-730F-492C-8E60-FCB66FF9E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77" y="4156076"/>
            <a:ext cx="69786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No. of drought months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D031F-5054-45C2-B510-7CB4863FEDA7}"/>
              </a:ext>
            </a:extLst>
          </p:cNvPr>
          <p:cNvSpPr txBox="1"/>
          <p:nvPr/>
        </p:nvSpPr>
        <p:spPr>
          <a:xfrm>
            <a:off x="6029325" y="54875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Mangal" panose="02040503050203030202" pitchFamily="18" charset="0"/>
              </a:rPr>
              <a:t>Spatial distribution</a:t>
            </a:r>
            <a:endParaRPr lang="en-GB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5F6E3-D969-441C-9D11-7D575523DE3C}"/>
              </a:ext>
            </a:extLst>
          </p:cNvPr>
          <p:cNvSpPr txBox="1"/>
          <p:nvPr/>
        </p:nvSpPr>
        <p:spPr>
          <a:xfrm>
            <a:off x="5772150" y="1481435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Increased occurrences of drought months were simulated in the south and northeast of Scotland for the future period (2041-2080)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Site 26 and Site 15, both located on the east coast of Scotland showed the highest number of extreme drought months compared to other locations in Scotland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other sites showed between 1-4 number of extreme drought months for the future period 2041-2080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ACA5E-C4D8-4339-A726-B978487D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175" y="23082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Model comparison</a:t>
            </a:r>
          </a:p>
        </p:txBody>
      </p:sp>
    </p:spTree>
    <p:extLst>
      <p:ext uri="{BB962C8B-B14F-4D97-AF65-F5344CB8AC3E}">
        <p14:creationId xmlns:p14="http://schemas.microsoft.com/office/powerpoint/2010/main" val="234933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0496-DDA0-4379-8972-F9C5215C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/>
                </a:solidFill>
              </a:rPr>
              <a:t>Drought affecting Scotland’s Private Water Supplies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606F-DE28-46B4-9562-5593FD18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7172325" cy="4351338"/>
          </a:xfrm>
        </p:spPr>
        <p:txBody>
          <a:bodyPr/>
          <a:lstStyle/>
          <a:p>
            <a:endParaRPr lang="en-GB" sz="24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5119E-E595-4F29-87FC-1298E439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504" y="1509372"/>
            <a:ext cx="3442489" cy="2143806"/>
          </a:xfrm>
          <a:prstGeom prst="rect">
            <a:avLst/>
          </a:prstGeom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932FEB31-CC18-4B69-9672-001BF129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04" y="3774665"/>
            <a:ext cx="3442490" cy="23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38CEA2-2096-4175-9901-A03732FBE7A3}"/>
              </a:ext>
            </a:extLst>
          </p:cNvPr>
          <p:cNvSpPr txBox="1">
            <a:spLocks/>
          </p:cNvSpPr>
          <p:nvPr/>
        </p:nvSpPr>
        <p:spPr>
          <a:xfrm>
            <a:off x="8875307" y="5925400"/>
            <a:ext cx="2843686" cy="683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solidFill>
                  <a:schemeClr val="accent1"/>
                </a:solidFill>
              </a:rPr>
              <a:t>Scottish Private Water supplies </a:t>
            </a:r>
          </a:p>
        </p:txBody>
      </p:sp>
    </p:spTree>
    <p:extLst>
      <p:ext uri="{BB962C8B-B14F-4D97-AF65-F5344CB8AC3E}">
        <p14:creationId xmlns:p14="http://schemas.microsoft.com/office/powerpoint/2010/main" val="3543333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2F0B4-F769-4559-95D6-F23C7B511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Distribution of SPEI data showing the number of months where SPEI &lt;-1 from 2040-2080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BBFAD-C516-418A-BB52-E91EDA2E0C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07904" y="2405149"/>
            <a:ext cx="8570098" cy="389939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F61EE66-99AB-4B93-9CBD-E2E662CA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FDC7F-7859-46A8-B4EC-7F9956D9B3E7}"/>
              </a:ext>
            </a:extLst>
          </p:cNvPr>
          <p:cNvSpPr txBox="1"/>
          <p:nvPr/>
        </p:nvSpPr>
        <p:spPr>
          <a:xfrm rot="16200000">
            <a:off x="375066" y="3736101"/>
            <a:ext cx="255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Number of months (SPEI&lt;-1)</a:t>
            </a:r>
          </a:p>
        </p:txBody>
      </p:sp>
    </p:spTree>
    <p:extLst>
      <p:ext uri="{BB962C8B-B14F-4D97-AF65-F5344CB8AC3E}">
        <p14:creationId xmlns:p14="http://schemas.microsoft.com/office/powerpoint/2010/main" val="3809899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E700-1CB6-4652-97FA-D39009CC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Frequency of drought events (2021-2040)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EF3AD-2CB9-4F10-B5ED-49501714C2B6}"/>
              </a:ext>
            </a:extLst>
          </p:cNvPr>
          <p:cNvSpPr txBox="1"/>
          <p:nvPr/>
        </p:nvSpPr>
        <p:spPr>
          <a:xfrm rot="16200000">
            <a:off x="-1164586" y="3198169"/>
            <a:ext cx="444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drought events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459455B-F51C-482B-A820-4830D5ADC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479522"/>
              </p:ext>
            </p:extLst>
          </p:nvPr>
        </p:nvGraphicFramePr>
        <p:xfrm>
          <a:off x="1284476" y="1600994"/>
          <a:ext cx="4283204" cy="226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1F922BE-C67A-49C1-BB02-38EAF74AF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976492"/>
              </p:ext>
            </p:extLst>
          </p:nvPr>
        </p:nvGraphicFramePr>
        <p:xfrm>
          <a:off x="5867398" y="1575106"/>
          <a:ext cx="4124325" cy="2302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56D3629-B8FB-4A48-8F5C-F95E00D06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332528"/>
              </p:ext>
            </p:extLst>
          </p:nvPr>
        </p:nvGraphicFramePr>
        <p:xfrm>
          <a:off x="1295400" y="3861594"/>
          <a:ext cx="4272280" cy="240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46F5C64-0139-45C2-84A7-B535D55BE2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579946"/>
              </p:ext>
            </p:extLst>
          </p:nvPr>
        </p:nvGraphicFramePr>
        <p:xfrm>
          <a:off x="5867399" y="3903335"/>
          <a:ext cx="4124325" cy="236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87903B3-0EB8-45BA-A0A9-ADA840450E5F}"/>
              </a:ext>
            </a:extLst>
          </p:cNvPr>
          <p:cNvSpPr txBox="1"/>
          <p:nvPr/>
        </p:nvSpPr>
        <p:spPr>
          <a:xfrm>
            <a:off x="4629468" y="6225692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Climate model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C5E21D-4379-4C8D-BBA8-54F34BD306E2}"/>
              </a:ext>
            </a:extLst>
          </p:cNvPr>
          <p:cNvSpPr txBox="1"/>
          <p:nvPr/>
        </p:nvSpPr>
        <p:spPr>
          <a:xfrm>
            <a:off x="3010218" y="1486578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Site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974257-C2D4-49A4-A40B-A7BF00210D84}"/>
              </a:ext>
            </a:extLst>
          </p:cNvPr>
          <p:cNvSpPr txBox="1"/>
          <p:nvPr/>
        </p:nvSpPr>
        <p:spPr>
          <a:xfrm>
            <a:off x="7562532" y="1486578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Site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66C8BE-D84D-4104-8831-E667C2517FBD}"/>
              </a:ext>
            </a:extLst>
          </p:cNvPr>
          <p:cNvSpPr txBox="1"/>
          <p:nvPr/>
        </p:nvSpPr>
        <p:spPr>
          <a:xfrm>
            <a:off x="3010218" y="3903865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Site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04EAAE-4E32-4978-B269-527EFA03C05A}"/>
              </a:ext>
            </a:extLst>
          </p:cNvPr>
          <p:cNvSpPr txBox="1"/>
          <p:nvPr/>
        </p:nvSpPr>
        <p:spPr>
          <a:xfrm>
            <a:off x="7562532" y="3903865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Site 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7D0AD1-5B53-4EDF-845F-38B6E3C785A8}"/>
              </a:ext>
            </a:extLst>
          </p:cNvPr>
          <p:cNvCxnSpPr/>
          <p:nvPr/>
        </p:nvCxnSpPr>
        <p:spPr>
          <a:xfrm>
            <a:off x="1295400" y="1400175"/>
            <a:ext cx="0" cy="48255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383C1D-341A-4272-9253-83C12A90E879}"/>
              </a:ext>
            </a:extLst>
          </p:cNvPr>
          <p:cNvCxnSpPr>
            <a:cxnSpLocks/>
          </p:cNvCxnSpPr>
          <p:nvPr/>
        </p:nvCxnSpPr>
        <p:spPr>
          <a:xfrm flipV="1">
            <a:off x="1284476" y="6214811"/>
            <a:ext cx="8926324" cy="108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53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7C353-F7DC-4B4E-926F-094C41F0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41"/>
            <a:ext cx="9953623" cy="9133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Mean severity of a drought event </a:t>
            </a: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(2021-2040)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9055C9-8AAE-4A9D-8BEF-C9CDA34B7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728908"/>
              </p:ext>
            </p:extLst>
          </p:nvPr>
        </p:nvGraphicFramePr>
        <p:xfrm>
          <a:off x="838199" y="1825626"/>
          <a:ext cx="4895851" cy="224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857C9C1-D107-4516-8E19-98FB9803C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160932"/>
              </p:ext>
            </p:extLst>
          </p:nvPr>
        </p:nvGraphicFramePr>
        <p:xfrm>
          <a:off x="6096000" y="1825626"/>
          <a:ext cx="4772026" cy="224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C6804B9-6907-4A3F-9829-2B4A5BA23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053482"/>
              </p:ext>
            </p:extLst>
          </p:nvPr>
        </p:nvGraphicFramePr>
        <p:xfrm>
          <a:off x="838199" y="4202113"/>
          <a:ext cx="4962526" cy="224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315C858-59DD-4B73-9E46-E57E4665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625418"/>
              </p:ext>
            </p:extLst>
          </p:nvPr>
        </p:nvGraphicFramePr>
        <p:xfrm>
          <a:off x="6096000" y="4117977"/>
          <a:ext cx="4695825" cy="237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B29720-FD12-4735-99A0-5444E9C505EF}"/>
              </a:ext>
            </a:extLst>
          </p:cNvPr>
          <p:cNvCxnSpPr>
            <a:cxnSpLocks/>
          </p:cNvCxnSpPr>
          <p:nvPr/>
        </p:nvCxnSpPr>
        <p:spPr>
          <a:xfrm>
            <a:off x="847723" y="1489077"/>
            <a:ext cx="0" cy="50037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62A329-DC2E-4275-B9A3-E8336C70AB11}"/>
              </a:ext>
            </a:extLst>
          </p:cNvPr>
          <p:cNvCxnSpPr>
            <a:cxnSpLocks/>
          </p:cNvCxnSpPr>
          <p:nvPr/>
        </p:nvCxnSpPr>
        <p:spPr>
          <a:xfrm flipV="1">
            <a:off x="847723" y="1477961"/>
            <a:ext cx="9829801" cy="54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FC7F22-3550-420B-88FE-F118ED408500}"/>
              </a:ext>
            </a:extLst>
          </p:cNvPr>
          <p:cNvSpPr txBox="1"/>
          <p:nvPr/>
        </p:nvSpPr>
        <p:spPr>
          <a:xfrm>
            <a:off x="3010218" y="1489077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Site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2234D-2A57-4D0A-80AD-DD6C6B1610FD}"/>
              </a:ext>
            </a:extLst>
          </p:cNvPr>
          <p:cNvSpPr txBox="1"/>
          <p:nvPr/>
        </p:nvSpPr>
        <p:spPr>
          <a:xfrm>
            <a:off x="8201025" y="1489077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Site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93C392-93A0-4DEA-9308-1B9BC5C63862}"/>
              </a:ext>
            </a:extLst>
          </p:cNvPr>
          <p:cNvSpPr txBox="1"/>
          <p:nvPr/>
        </p:nvSpPr>
        <p:spPr>
          <a:xfrm>
            <a:off x="3010218" y="3917922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Site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D3BCFA-2DD5-41B1-87FC-067882E9DE25}"/>
              </a:ext>
            </a:extLst>
          </p:cNvPr>
          <p:cNvSpPr txBox="1"/>
          <p:nvPr/>
        </p:nvSpPr>
        <p:spPr>
          <a:xfrm>
            <a:off x="8201025" y="3802003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Site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482D63-224E-4617-BAA9-3A44D07FEF42}"/>
              </a:ext>
            </a:extLst>
          </p:cNvPr>
          <p:cNvSpPr txBox="1"/>
          <p:nvPr/>
        </p:nvSpPr>
        <p:spPr>
          <a:xfrm rot="16200000">
            <a:off x="-1702049" y="2715571"/>
            <a:ext cx="444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Mean Severity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EB58AF-F833-488A-8476-E84B6DEEA83A}"/>
              </a:ext>
            </a:extLst>
          </p:cNvPr>
          <p:cNvSpPr txBox="1"/>
          <p:nvPr/>
        </p:nvSpPr>
        <p:spPr>
          <a:xfrm>
            <a:off x="4476750" y="1074328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Climate model</a:t>
            </a:r>
          </a:p>
        </p:txBody>
      </p:sp>
    </p:spTree>
    <p:extLst>
      <p:ext uri="{BB962C8B-B14F-4D97-AF65-F5344CB8AC3E}">
        <p14:creationId xmlns:p14="http://schemas.microsoft.com/office/powerpoint/2010/main" val="2565530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491A89A-483A-4266-806C-F1560C96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Mean drought duration</a:t>
            </a: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(2021-2040)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250742E-7376-4C8D-9F7D-37FE35FDE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154494"/>
              </p:ext>
            </p:extLst>
          </p:nvPr>
        </p:nvGraphicFramePr>
        <p:xfrm>
          <a:off x="962026" y="1825625"/>
          <a:ext cx="4714875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0252C08-17E7-46EA-BAD4-A6C5699F8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555923"/>
              </p:ext>
            </p:extLst>
          </p:nvPr>
        </p:nvGraphicFramePr>
        <p:xfrm>
          <a:off x="6200776" y="1825625"/>
          <a:ext cx="4581524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506900F-955D-4058-B833-1E77AAD6F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597854"/>
              </p:ext>
            </p:extLst>
          </p:nvPr>
        </p:nvGraphicFramePr>
        <p:xfrm>
          <a:off x="962026" y="4197349"/>
          <a:ext cx="4714874" cy="2241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5AE39A-F38C-407A-98D9-CB2AAF6E8F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463005"/>
              </p:ext>
            </p:extLst>
          </p:nvPr>
        </p:nvGraphicFramePr>
        <p:xfrm>
          <a:off x="6200776" y="4200525"/>
          <a:ext cx="4581524" cy="2241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D8C866-5212-4FB2-9994-CE0BB5ABCACD}"/>
              </a:ext>
            </a:extLst>
          </p:cNvPr>
          <p:cNvCxnSpPr>
            <a:cxnSpLocks/>
          </p:cNvCxnSpPr>
          <p:nvPr/>
        </p:nvCxnSpPr>
        <p:spPr>
          <a:xfrm>
            <a:off x="847723" y="1489077"/>
            <a:ext cx="0" cy="50037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160D06-D77D-49D3-BEAE-22943FE01F5C}"/>
              </a:ext>
            </a:extLst>
          </p:cNvPr>
          <p:cNvCxnSpPr>
            <a:cxnSpLocks/>
          </p:cNvCxnSpPr>
          <p:nvPr/>
        </p:nvCxnSpPr>
        <p:spPr>
          <a:xfrm flipV="1">
            <a:off x="857247" y="6442076"/>
            <a:ext cx="10020303" cy="50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026195-BA5F-4ADE-B852-8852CB16D750}"/>
              </a:ext>
            </a:extLst>
          </p:cNvPr>
          <p:cNvSpPr txBox="1"/>
          <p:nvPr/>
        </p:nvSpPr>
        <p:spPr>
          <a:xfrm rot="16200000">
            <a:off x="-1637906" y="3760144"/>
            <a:ext cx="444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Mean drought duration in months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AD06B4-6DD1-451D-B2A4-D2A622840E1B}"/>
              </a:ext>
            </a:extLst>
          </p:cNvPr>
          <p:cNvSpPr txBox="1"/>
          <p:nvPr/>
        </p:nvSpPr>
        <p:spPr>
          <a:xfrm>
            <a:off x="4810443" y="6414693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Climate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CF0AD-BEA2-4042-96CE-3786764BC6D4}"/>
              </a:ext>
            </a:extLst>
          </p:cNvPr>
          <p:cNvSpPr txBox="1"/>
          <p:nvPr/>
        </p:nvSpPr>
        <p:spPr>
          <a:xfrm>
            <a:off x="3010218" y="1489077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Site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886BD-BB09-4313-B6D8-E0A80DD7D93C}"/>
              </a:ext>
            </a:extLst>
          </p:cNvPr>
          <p:cNvSpPr txBox="1"/>
          <p:nvPr/>
        </p:nvSpPr>
        <p:spPr>
          <a:xfrm>
            <a:off x="8201025" y="1489077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Site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BCE06B-D879-4A90-ADBE-2B12836DFF3F}"/>
              </a:ext>
            </a:extLst>
          </p:cNvPr>
          <p:cNvSpPr txBox="1"/>
          <p:nvPr/>
        </p:nvSpPr>
        <p:spPr>
          <a:xfrm>
            <a:off x="3010218" y="4335462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Site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AFA3FB-8D5C-4C70-A624-83E7BA229F82}"/>
              </a:ext>
            </a:extLst>
          </p:cNvPr>
          <p:cNvSpPr txBox="1"/>
          <p:nvPr/>
        </p:nvSpPr>
        <p:spPr>
          <a:xfrm>
            <a:off x="8201025" y="4264087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Site 4</a:t>
            </a:r>
          </a:p>
        </p:txBody>
      </p:sp>
    </p:spTree>
    <p:extLst>
      <p:ext uri="{BB962C8B-B14F-4D97-AF65-F5344CB8AC3E}">
        <p14:creationId xmlns:p14="http://schemas.microsoft.com/office/powerpoint/2010/main" val="3024186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F41E-2821-444F-BD1F-FB9132D4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Takeaway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236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F41E-2821-444F-BD1F-FB9132D4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Takeaway points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65F30-E8CD-4A10-9385-9474F6DA26C6}"/>
              </a:ext>
            </a:extLst>
          </p:cNvPr>
          <p:cNvSpPr txBox="1"/>
          <p:nvPr/>
        </p:nvSpPr>
        <p:spPr>
          <a:xfrm>
            <a:off x="838199" y="1767185"/>
            <a:ext cx="102965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Scotland and mainly its northeast counterparts are experiencing situations of water scarcity and affecting water quality in the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82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F41E-2821-444F-BD1F-FB9132D4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Takeaway points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65F30-E8CD-4A10-9385-9474F6DA26C6}"/>
              </a:ext>
            </a:extLst>
          </p:cNvPr>
          <p:cNvSpPr txBox="1"/>
          <p:nvPr/>
        </p:nvSpPr>
        <p:spPr>
          <a:xfrm>
            <a:off x="838199" y="1767185"/>
            <a:ext cx="102965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Scotland and mainly its northeast counterparts are experiencing situations of water scarcity and affecting water quality in the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is an upward trajectory in 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severity of impacts which will be exacerbated due to a warming climate.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12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F41E-2821-444F-BD1F-FB9132D4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Takeaway points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65F30-E8CD-4A10-9385-9474F6DA26C6}"/>
              </a:ext>
            </a:extLst>
          </p:cNvPr>
          <p:cNvSpPr txBox="1"/>
          <p:nvPr/>
        </p:nvSpPr>
        <p:spPr>
          <a:xfrm>
            <a:off x="838199" y="1767185"/>
            <a:ext cx="102965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Scotland and mainly its northeast counterparts are experiencing situations of water scarcity and affecting water quality in the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is an upward trajectory in 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severity of impacts which will be exacerbated due to a warming climate.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Spatial variability exists in model ensemble, however, the magnitude of change is small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73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F41E-2821-444F-BD1F-FB9132D4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Takeaway points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65F30-E8CD-4A10-9385-9474F6DA26C6}"/>
              </a:ext>
            </a:extLst>
          </p:cNvPr>
          <p:cNvSpPr txBox="1"/>
          <p:nvPr/>
        </p:nvSpPr>
        <p:spPr>
          <a:xfrm>
            <a:off x="838199" y="1767185"/>
            <a:ext cx="102965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Scotland and mainly its northeast counterparts are experiencing situations of water scarcity and affecting water quality in the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is an upward trajectory in 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severity of impacts which will be exacerbated due to a warming climate.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Spatial variability exists in model ensemble, however, the magnitude of change is small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Next steps: Conduct drought analysis for all PWS sites across Scotland </a:t>
            </a:r>
            <a:endParaRPr lang="en-GB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30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AE87C30D-5FE6-4CF0-83F9-58825B408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7" y="2310491"/>
            <a:ext cx="5294716" cy="2237017"/>
          </a:xfrm>
          <a:prstGeom prst="rect">
            <a:avLst/>
          </a:prstGeom>
        </p:spPr>
      </p:pic>
      <p:pic>
        <p:nvPicPr>
          <p:cNvPr id="11" name="Picture 2" descr="A body of water with a rock in it and hills in the back&#10;&#10;Description automatically generated with low confidence">
            <a:extLst>
              <a:ext uri="{FF2B5EF4-FFF2-40B4-BE49-F238E27FC236}">
                <a16:creationId xmlns:a16="http://schemas.microsoft.com/office/drawing/2014/main" id="{4D89CFBB-4CF0-48DE-ADB2-83BAE522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3085" y="643467"/>
            <a:ext cx="381617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97C3FE-D17A-46E2-97C1-C28D0A8E523B}"/>
              </a:ext>
            </a:extLst>
          </p:cNvPr>
          <p:cNvSpPr/>
          <p:nvPr/>
        </p:nvSpPr>
        <p:spPr>
          <a:xfrm>
            <a:off x="7448611" y="5181600"/>
            <a:ext cx="2905125" cy="381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Trossachs National park,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5634E-FE23-4D7F-B69C-713B44CBADFB}"/>
              </a:ext>
            </a:extLst>
          </p:cNvPr>
          <p:cNvSpPr txBox="1"/>
          <p:nvPr/>
        </p:nvSpPr>
        <p:spPr>
          <a:xfrm>
            <a:off x="1914525" y="5057775"/>
            <a:ext cx="393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Twitter-@pawarsayali20</a:t>
            </a:r>
          </a:p>
          <a:p>
            <a:r>
              <a:rPr lang="en-GB" dirty="0"/>
              <a:t>Email-sayali.pawar@hutton.ac.uk</a:t>
            </a:r>
          </a:p>
        </p:txBody>
      </p:sp>
    </p:spTree>
    <p:extLst>
      <p:ext uri="{BB962C8B-B14F-4D97-AF65-F5344CB8AC3E}">
        <p14:creationId xmlns:p14="http://schemas.microsoft.com/office/powerpoint/2010/main" val="318407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0496-DDA0-4379-8972-F9C5215C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/>
                </a:solidFill>
              </a:rPr>
              <a:t>Drought affecting Scotland’s Private Water Supplies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606F-DE28-46B4-9562-5593FD18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7172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6B048"/>
                </a:solidFill>
              </a:rPr>
              <a:t>*</a:t>
            </a:r>
            <a:r>
              <a:rPr lang="en-GB" sz="2400" dirty="0">
                <a:solidFill>
                  <a:srgbClr val="F6B048"/>
                </a:solidFill>
              </a:rPr>
              <a:t>Private water supplies are those that are not provided by Scottish Water</a:t>
            </a:r>
          </a:p>
          <a:p>
            <a:endParaRPr lang="en-GB" sz="24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5119E-E595-4F29-87FC-1298E439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504" y="1509372"/>
            <a:ext cx="3442489" cy="2143806"/>
          </a:xfrm>
          <a:prstGeom prst="rect">
            <a:avLst/>
          </a:prstGeom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932FEB31-CC18-4B69-9672-001BF129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04" y="3774665"/>
            <a:ext cx="3442490" cy="23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38CEA2-2096-4175-9901-A03732FBE7A3}"/>
              </a:ext>
            </a:extLst>
          </p:cNvPr>
          <p:cNvSpPr txBox="1">
            <a:spLocks/>
          </p:cNvSpPr>
          <p:nvPr/>
        </p:nvSpPr>
        <p:spPr>
          <a:xfrm>
            <a:off x="8875307" y="5925400"/>
            <a:ext cx="2843686" cy="683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solidFill>
                  <a:schemeClr val="accent1"/>
                </a:solidFill>
              </a:rPr>
              <a:t>Scottish Private Water supplies </a:t>
            </a:r>
          </a:p>
        </p:txBody>
      </p:sp>
    </p:spTree>
    <p:extLst>
      <p:ext uri="{BB962C8B-B14F-4D97-AF65-F5344CB8AC3E}">
        <p14:creationId xmlns:p14="http://schemas.microsoft.com/office/powerpoint/2010/main" val="123320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0496-DDA0-4379-8972-F9C5215C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/>
                </a:solidFill>
              </a:rPr>
              <a:t>Drought affecting Scotland’s Private Water Supplies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606F-DE28-46B4-9562-5593FD18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7172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6B048"/>
                </a:solidFill>
              </a:rPr>
              <a:t>*</a:t>
            </a:r>
            <a:r>
              <a:rPr lang="en-GB" sz="2400" dirty="0">
                <a:solidFill>
                  <a:srgbClr val="F6B048"/>
                </a:solidFill>
              </a:rPr>
              <a:t>Private water supplies are those that are not provided by Scottish Water</a:t>
            </a:r>
          </a:p>
          <a:p>
            <a:pPr algn="just"/>
            <a:r>
              <a:rPr lang="en-GB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Scotland’s private water supplies are estimated to be within areas of increased vulnerability until 2050</a:t>
            </a:r>
          </a:p>
          <a:p>
            <a:endParaRPr lang="en-GB" sz="24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5119E-E595-4F29-87FC-1298E439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504" y="1509372"/>
            <a:ext cx="3442489" cy="2143806"/>
          </a:xfrm>
          <a:prstGeom prst="rect">
            <a:avLst/>
          </a:prstGeom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932FEB31-CC18-4B69-9672-001BF129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04" y="3774665"/>
            <a:ext cx="3442490" cy="23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38CEA2-2096-4175-9901-A03732FBE7A3}"/>
              </a:ext>
            </a:extLst>
          </p:cNvPr>
          <p:cNvSpPr txBox="1">
            <a:spLocks/>
          </p:cNvSpPr>
          <p:nvPr/>
        </p:nvSpPr>
        <p:spPr>
          <a:xfrm>
            <a:off x="8875307" y="5925400"/>
            <a:ext cx="2843686" cy="683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solidFill>
                  <a:schemeClr val="accent1"/>
                </a:solidFill>
              </a:rPr>
              <a:t>Scottish Private Water supplies </a:t>
            </a:r>
          </a:p>
        </p:txBody>
      </p:sp>
    </p:spTree>
    <p:extLst>
      <p:ext uri="{BB962C8B-B14F-4D97-AF65-F5344CB8AC3E}">
        <p14:creationId xmlns:p14="http://schemas.microsoft.com/office/powerpoint/2010/main" val="185266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0496-DDA0-4379-8972-F9C5215C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/>
                </a:solidFill>
              </a:rPr>
              <a:t>Drought affecting Scotland’s Private Water Supplies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606F-DE28-46B4-9562-5593FD18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7172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6B048"/>
                </a:solidFill>
              </a:rPr>
              <a:t>*</a:t>
            </a:r>
            <a:r>
              <a:rPr lang="en-GB" sz="2400" dirty="0">
                <a:solidFill>
                  <a:srgbClr val="F6B048"/>
                </a:solidFill>
              </a:rPr>
              <a:t>Private water supplies are those that are not provided by Scottish Water</a:t>
            </a:r>
          </a:p>
          <a:p>
            <a:pPr algn="just"/>
            <a:r>
              <a:rPr lang="en-GB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Scotland’s private water supplies are estimated to be within areas of increased vulnerability until 2050</a:t>
            </a:r>
          </a:p>
          <a:p>
            <a:pPr algn="just"/>
            <a:r>
              <a:rPr lang="en-GB" sz="2000" b="0" i="0" dirty="0">
                <a:effectLst/>
              </a:rPr>
              <a:t>220,000 people, could have their drinking water supply impacted in the coming decades</a:t>
            </a:r>
            <a:endParaRPr lang="en-GB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endParaRPr lang="en-GB" sz="24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5119E-E595-4F29-87FC-1298E439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504" y="1509372"/>
            <a:ext cx="3442489" cy="2143806"/>
          </a:xfrm>
          <a:prstGeom prst="rect">
            <a:avLst/>
          </a:prstGeom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932FEB31-CC18-4B69-9672-001BF129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04" y="3774665"/>
            <a:ext cx="3442490" cy="23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38CEA2-2096-4175-9901-A03732FBE7A3}"/>
              </a:ext>
            </a:extLst>
          </p:cNvPr>
          <p:cNvSpPr txBox="1">
            <a:spLocks/>
          </p:cNvSpPr>
          <p:nvPr/>
        </p:nvSpPr>
        <p:spPr>
          <a:xfrm>
            <a:off x="8875307" y="5925400"/>
            <a:ext cx="2843686" cy="683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solidFill>
                  <a:schemeClr val="accent1"/>
                </a:solidFill>
              </a:rPr>
              <a:t>Scottish Private Water supplies </a:t>
            </a:r>
          </a:p>
        </p:txBody>
      </p:sp>
    </p:spTree>
    <p:extLst>
      <p:ext uri="{BB962C8B-B14F-4D97-AF65-F5344CB8AC3E}">
        <p14:creationId xmlns:p14="http://schemas.microsoft.com/office/powerpoint/2010/main" val="215746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0496-DDA0-4379-8972-F9C5215C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/>
                </a:solidFill>
              </a:rPr>
              <a:t>Drought affecting Scotland’s Private Water Supplies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606F-DE28-46B4-9562-5593FD18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125"/>
            <a:ext cx="7172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6B048"/>
                </a:solidFill>
              </a:rPr>
              <a:t>*</a:t>
            </a:r>
            <a:r>
              <a:rPr lang="en-GB" sz="2400" dirty="0">
                <a:solidFill>
                  <a:srgbClr val="F6B048"/>
                </a:solidFill>
              </a:rPr>
              <a:t>Private water supplies are those that are not provided by Scottish Water</a:t>
            </a:r>
          </a:p>
          <a:p>
            <a:pPr algn="just"/>
            <a:r>
              <a:rPr lang="en-GB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Scotland’s private water supplies are estimated to be within areas of increased vulnerability until 2050</a:t>
            </a:r>
          </a:p>
          <a:p>
            <a:pPr algn="just"/>
            <a:r>
              <a:rPr lang="en-GB" sz="2000" b="0" i="0" dirty="0">
                <a:effectLst/>
              </a:rPr>
              <a:t>220,000 people, could have their drinking water supply impacted in the coming decades</a:t>
            </a:r>
            <a:endParaRPr lang="en-GB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en-GB" sz="2000" dirty="0"/>
              <a:t>N</a:t>
            </a:r>
            <a:r>
              <a:rPr lang="en-GB" sz="2000" b="0" i="0" dirty="0">
                <a:effectLst/>
              </a:rPr>
              <a:t>ortheast Scotland is forecast to experience the largest increase in water shortages, which is home to the highest density of private water supplies.</a:t>
            </a:r>
          </a:p>
          <a:p>
            <a:endParaRPr lang="en-GB" sz="24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5119E-E595-4F29-87FC-1298E439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504" y="1509372"/>
            <a:ext cx="3442489" cy="2143806"/>
          </a:xfrm>
          <a:prstGeom prst="rect">
            <a:avLst/>
          </a:prstGeom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932FEB31-CC18-4B69-9672-001BF129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04" y="3774665"/>
            <a:ext cx="3442490" cy="23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38CEA2-2096-4175-9901-A03732FBE7A3}"/>
              </a:ext>
            </a:extLst>
          </p:cNvPr>
          <p:cNvSpPr txBox="1">
            <a:spLocks/>
          </p:cNvSpPr>
          <p:nvPr/>
        </p:nvSpPr>
        <p:spPr>
          <a:xfrm>
            <a:off x="8875307" y="5925400"/>
            <a:ext cx="2843686" cy="683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solidFill>
                  <a:schemeClr val="accent1"/>
                </a:solidFill>
              </a:rPr>
              <a:t>Scottish Private Water supplies </a:t>
            </a:r>
          </a:p>
        </p:txBody>
      </p:sp>
    </p:spTree>
    <p:extLst>
      <p:ext uri="{BB962C8B-B14F-4D97-AF65-F5344CB8AC3E}">
        <p14:creationId xmlns:p14="http://schemas.microsoft.com/office/powerpoint/2010/main" val="368200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0496-DDA0-4379-8972-F9C5215C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1"/>
                </a:solidFill>
              </a:rPr>
              <a:t>Drought affecting Scotland’s Private Water Supplies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606F-DE28-46B4-9562-5593FD18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7172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6B048"/>
                </a:solidFill>
              </a:rPr>
              <a:t>*</a:t>
            </a:r>
            <a:r>
              <a:rPr lang="en-GB" sz="2400" dirty="0">
                <a:solidFill>
                  <a:srgbClr val="F6B048"/>
                </a:solidFill>
              </a:rPr>
              <a:t>Private water supplies are those that are not provided by Scottish Water</a:t>
            </a:r>
          </a:p>
          <a:p>
            <a:pPr algn="just"/>
            <a:r>
              <a:rPr lang="en-GB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Scotland’s private water supplies are estimated to be within areas of increased vulnerability until 2050</a:t>
            </a:r>
          </a:p>
          <a:p>
            <a:pPr algn="just"/>
            <a:r>
              <a:rPr lang="en-GB" sz="2000" b="0" i="0" dirty="0">
                <a:effectLst/>
              </a:rPr>
              <a:t>220,000 people, could have their drinking water supply impacted in the coming decades</a:t>
            </a:r>
            <a:endParaRPr lang="en-GB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en-GB" sz="2000" dirty="0"/>
              <a:t>N</a:t>
            </a:r>
            <a:r>
              <a:rPr lang="en-GB" sz="2000" b="0" i="0" dirty="0">
                <a:effectLst/>
              </a:rPr>
              <a:t>ortheast Scotland is forecast to experience the largest increase in water shortages, which is home to the highest density of private water supplies.</a:t>
            </a:r>
          </a:p>
          <a:p>
            <a:r>
              <a:rPr lang="en-US" sz="2000" dirty="0">
                <a:effectLst/>
                <a:ea typeface="Times New Roman" panose="02020603050405020304" pitchFamily="18" charset="0"/>
                <a:cs typeface="TimesNewRoman"/>
              </a:rPr>
              <a:t>500 supply owners contacted their local authorities to seek emergency assistance when their supplies ran dry in 2018</a:t>
            </a:r>
            <a:r>
              <a:rPr lang="en-US" sz="2000" baseline="30000" dirty="0">
                <a:effectLst/>
                <a:ea typeface="Times New Roman" panose="02020603050405020304" pitchFamily="18" charset="0"/>
                <a:cs typeface="TimesNewRoman"/>
              </a:rPr>
              <a:t>4</a:t>
            </a:r>
            <a:endParaRPr lang="en-GB" sz="2000" b="0" i="0" dirty="0">
              <a:effectLst/>
            </a:endParaRPr>
          </a:p>
          <a:p>
            <a:endParaRPr lang="en-GB" sz="24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5119E-E595-4F29-87FC-1298E439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504" y="1509372"/>
            <a:ext cx="3442489" cy="2143806"/>
          </a:xfrm>
          <a:prstGeom prst="rect">
            <a:avLst/>
          </a:prstGeom>
        </p:spPr>
      </p:pic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932FEB31-CC18-4B69-9672-001BF129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04" y="3774665"/>
            <a:ext cx="3442490" cy="23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38CEA2-2096-4175-9901-A03732FBE7A3}"/>
              </a:ext>
            </a:extLst>
          </p:cNvPr>
          <p:cNvSpPr txBox="1">
            <a:spLocks/>
          </p:cNvSpPr>
          <p:nvPr/>
        </p:nvSpPr>
        <p:spPr>
          <a:xfrm>
            <a:off x="8875307" y="5925400"/>
            <a:ext cx="2843686" cy="683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solidFill>
                  <a:schemeClr val="accent1"/>
                </a:solidFill>
              </a:rPr>
              <a:t>Scottish Private Water supplies </a:t>
            </a:r>
          </a:p>
        </p:txBody>
      </p:sp>
    </p:spTree>
    <p:extLst>
      <p:ext uri="{BB962C8B-B14F-4D97-AF65-F5344CB8AC3E}">
        <p14:creationId xmlns:p14="http://schemas.microsoft.com/office/powerpoint/2010/main" val="81364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CD8B-93F4-4A8C-9C16-7AD164FE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Research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9C5B-6874-41C3-9782-615732BB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050"/>
            <a:ext cx="10515600" cy="36322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Font typeface="+mj-lt"/>
              <a:buAutoNum type="romanLcPeriod"/>
            </a:pP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2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1644</TotalTime>
  <Words>1523</Words>
  <Application>Microsoft Office PowerPoint</Application>
  <PresentationFormat>Widescreen</PresentationFormat>
  <Paragraphs>165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What does the future hold? </vt:lpstr>
      <vt:lpstr>Using Drought Indices To Future-Proof Scotland’s Water</vt:lpstr>
      <vt:lpstr>Drought affecting Scotland’s Private Water Supplies</vt:lpstr>
      <vt:lpstr>Drought affecting Scotland’s Private Water Supplies</vt:lpstr>
      <vt:lpstr>Drought affecting Scotland’s Private Water Supplies</vt:lpstr>
      <vt:lpstr>Drought affecting Scotland’s Private Water Supplies</vt:lpstr>
      <vt:lpstr>Drought affecting Scotland’s Private Water Supplies</vt:lpstr>
      <vt:lpstr>Drought affecting Scotland’s Private Water Supplies</vt:lpstr>
      <vt:lpstr>Research Aims</vt:lpstr>
      <vt:lpstr>Research Aims</vt:lpstr>
      <vt:lpstr>Research Aims</vt:lpstr>
      <vt:lpstr>Research Aims</vt:lpstr>
      <vt:lpstr>Research Aims</vt:lpstr>
      <vt:lpstr>Research Aims</vt:lpstr>
      <vt:lpstr>Research Aims</vt:lpstr>
      <vt:lpstr>Drought metrics</vt:lpstr>
      <vt:lpstr>Drought metrics</vt:lpstr>
      <vt:lpstr>Drought metrics</vt:lpstr>
      <vt:lpstr>Drought metrics</vt:lpstr>
      <vt:lpstr>Drought metrics</vt:lpstr>
      <vt:lpstr>Regional Analysis</vt:lpstr>
      <vt:lpstr>Regional Analysis</vt:lpstr>
      <vt:lpstr>Regional Analysis</vt:lpstr>
      <vt:lpstr>Regional Analysis</vt:lpstr>
      <vt:lpstr>PowerPoint Presentation</vt:lpstr>
      <vt:lpstr>PowerPoint Presentation</vt:lpstr>
      <vt:lpstr>PowerPoint Presentation</vt:lpstr>
      <vt:lpstr>PowerPoint Presentation</vt:lpstr>
      <vt:lpstr>Model comparison</vt:lpstr>
      <vt:lpstr>PowerPoint Presentation</vt:lpstr>
      <vt:lpstr>Frequency of drought events (2021-2040) </vt:lpstr>
      <vt:lpstr>Mean severity of a drought event (2021-2040) </vt:lpstr>
      <vt:lpstr>Mean drought duration(2021-2040) </vt:lpstr>
      <vt:lpstr>Takeaway points</vt:lpstr>
      <vt:lpstr>Takeaway points</vt:lpstr>
      <vt:lpstr>Takeaway points</vt:lpstr>
      <vt:lpstr>Takeaway points</vt:lpstr>
      <vt:lpstr>Takeaway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the future hold?</dc:title>
  <dc:creator>Sayali Pawar (PG Research)</dc:creator>
  <cp:lastModifiedBy>Sayali Pawar (PG Research)</cp:lastModifiedBy>
  <cp:revision>48</cp:revision>
  <dcterms:created xsi:type="dcterms:W3CDTF">2022-05-16T09:14:56Z</dcterms:created>
  <dcterms:modified xsi:type="dcterms:W3CDTF">2022-05-23T07:38:00Z</dcterms:modified>
</cp:coreProperties>
</file>