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3" r:id="rId2"/>
    <p:sldId id="527" r:id="rId3"/>
    <p:sldId id="551" r:id="rId4"/>
    <p:sldId id="554" r:id="rId5"/>
    <p:sldId id="553" r:id="rId6"/>
    <p:sldId id="549" r:id="rId7"/>
    <p:sldId id="550" r:id="rId8"/>
    <p:sldId id="489" r:id="rId9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bor Rácz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66"/>
    <a:srgbClr val="6666FF"/>
    <a:srgbClr val="CC0000"/>
    <a:srgbClr val="FF9933"/>
    <a:srgbClr val="FFFF00"/>
    <a:srgbClr val="F8F8F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32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DFB2EE72-2808-8855-23A7-C8369D70DD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C5093179-6F99-4421-B279-C0E53F948D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51163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922169AF-EB72-4D95-9A9C-AD52CDDF97FB}" type="datetimeFigureOut">
              <a:rPr lang="hu-HU" altLang="hu-HU"/>
              <a:pPr>
                <a:defRPr/>
              </a:pPr>
              <a:t>2022. 06. 09.</a:t>
            </a:fld>
            <a:endParaRPr lang="hu-HU" altLang="hu-HU"/>
          </a:p>
        </p:txBody>
      </p:sp>
      <p:sp>
        <p:nvSpPr>
          <p:cNvPr id="101380" name="Rectangle 1028">
            <a:extLst>
              <a:ext uri="{FF2B5EF4-FFF2-40B4-BE49-F238E27FC236}">
                <a16:creationId xmlns:a16="http://schemas.microsoft.com/office/drawing/2014/main" id="{27779FFF-82D5-E68F-72A1-B38CE87D6C2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511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1381" name="Rectangle 1029">
            <a:extLst>
              <a:ext uri="{FF2B5EF4-FFF2-40B4-BE49-F238E27FC236}">
                <a16:creationId xmlns:a16="http://schemas.microsoft.com/office/drawing/2014/main" id="{57429AC9-C008-9366-4C86-4E9749A65B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48800"/>
            <a:ext cx="29511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E39DA382-DC18-4760-A482-4E9B6B5983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6E5AE5F-2828-5CED-9722-C428C9A692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8ADBD83-5829-803E-A4BD-36C52EF955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DA1D1F-4EEF-42B7-8B4F-F8D9AB527E26}" type="datetimeFigureOut">
              <a:rPr lang="hu-HU" altLang="hu-HU"/>
              <a:pPr>
                <a:defRPr/>
              </a:pPr>
              <a:t>2022. 06. 09.</a:t>
            </a:fld>
            <a:endParaRPr lang="hu-HU" alt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F50DF3-76A3-ACAB-819D-AFE6F48683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47EEB2E-D100-1DA5-9226-1B5860D0F8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3211FCF7-EF0C-2267-2C35-EB824E8079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454475A-F9A2-7A68-C639-737E62C58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37B9C1-DEF6-4584-A9AE-736CC5720A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60E5D71-C8E7-BBEE-B62E-5EEC5114C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146E33BD-D61C-4CE2-8C2A-2DE22823C1D6}" type="slidenum">
              <a:rPr lang="hu-HU" altLang="hu-HU" sz="1200" smtClean="0">
                <a:latin typeface="Times New Roman" panose="02020603050405020304" pitchFamily="18" charset="0"/>
              </a:rPr>
              <a:pPr/>
              <a:t>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4D517F0-1283-4BBD-07B3-C40DA4731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10CEA62-7DE4-AEBE-96C6-43E05A154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A9F1BE8-8DC1-24E1-3601-45FB300E6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5132AFF4-4BBC-4C27-9AB1-F56B6ABDB81F}" type="slidenum">
              <a:rPr lang="hu-HU" altLang="hu-HU" sz="1200" smtClean="0">
                <a:latin typeface="Times New Roman" panose="02020603050405020304" pitchFamily="18" charset="0"/>
              </a:rPr>
              <a:pPr/>
              <a:t>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EF497C1-ED9A-5F19-2D77-A2084406F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7836856-8C1D-E2EE-297F-F6699F26B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A81FEE5-2F7E-1351-2498-B2DC47E3D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5864762B-84FF-4FB4-9813-D94FFA652713}" type="slidenum">
              <a:rPr lang="hu-HU" altLang="hu-HU" sz="1200" smtClean="0">
                <a:latin typeface="Times New Roman" panose="02020603050405020304" pitchFamily="18" charset="0"/>
              </a:rPr>
              <a:pPr/>
              <a:t>3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598923-2D4E-3995-5B3F-CFE0886EF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5025568-399F-5BB3-F7A6-15AC6FF9C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FF9414A-ADE7-4A7E-87CD-6D4C3B5B0B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E77FB26A-0C79-4CF2-BA1A-A76B19066002}" type="slidenum">
              <a:rPr lang="hu-HU" altLang="hu-HU" sz="1200" smtClean="0">
                <a:latin typeface="Times New Roman" panose="02020603050405020304" pitchFamily="18" charset="0"/>
              </a:rPr>
              <a:pPr/>
              <a:t>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9C0EE44-285E-4096-8FBF-376F2E39E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54DE77D-F82F-783A-06BF-6A6344F8D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EDD8617-6155-AD40-2B76-D7D25AC26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ACD2B729-4939-4FB9-89D8-70B096A96D0F}" type="slidenum">
              <a:rPr lang="hu-HU" altLang="hu-HU" sz="1200" smtClean="0">
                <a:latin typeface="Times New Roman" panose="02020603050405020304" pitchFamily="18" charset="0"/>
              </a:rPr>
              <a:pPr/>
              <a:t>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BEE67D2-0E3E-60D2-8127-019FA5D6F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B747CE8-33BA-E0B2-6A23-60AFFF3D0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4B8CA6D-9665-6C2A-465C-4529AAA2E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59D89839-3E8F-4FA3-90D4-052AFDE77A45}" type="slidenum">
              <a:rPr lang="hu-HU" altLang="hu-HU" sz="1200" smtClean="0">
                <a:latin typeface="Times New Roman" panose="02020603050405020304" pitchFamily="18" charset="0"/>
              </a:rPr>
              <a:pPr/>
              <a:t>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08FDDBA-3FF6-715C-1263-E3ABEAE12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D64E23B-BD61-5FDB-D32E-5AC43F626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DBBD0E-EE97-E215-2391-B9D7C57E2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8CD108-BEEF-8456-30F5-AE9384FA1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1987C-E248-8419-FEAC-E61FFB31D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4046-3666-408D-97F2-A0B4AC82B7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9697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AD191-1A6E-A1B2-01B1-4F9826D46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3BBA03-BBB9-CD93-C247-87AAF792D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A0668B-BF97-9B64-285C-884A33085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C5AD1-0F4F-4E29-AF71-226511A96C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094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494B1-1659-286C-7744-6EB29AEC3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DFD42-C5D8-29E9-1D36-1753BF879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F14A61-71D2-D1D3-2139-A89F5C8FB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4A6B2-23DA-47B2-827F-0C97A9B983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167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C4C906-A21A-450D-75FE-F5EE2EAE9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7AC777-E720-5372-50EA-4C44CFB65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9C5D4-B81C-33A3-965A-DBC15EE15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2005-B112-4914-A777-DD7C4B4D3C6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4758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Online kép hely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311D8-D813-BF80-4B01-9E95D8C7F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DE1A8-549A-5469-056C-378613E1C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76D89-0287-1157-D39F-4D69EBA92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CA20-0446-459F-9C93-7F66B2012B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21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D42D9-0F22-12F0-11B9-1B7F67D3B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8F210F-2D00-99DC-5CAB-3439644BB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F0B31D-530F-539F-731C-563DCF931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B85D-1E76-4D80-B2CE-EFAE50EB3E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136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61D71-698B-D112-9467-2355571D6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D7339-2090-E260-C6E4-D25646113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181D21-54AD-5EC2-671D-38A6941D5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3F5D-E81C-4262-8297-24F0A392DD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326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7C1A7-FA5C-0F25-2E96-1FC0E1FC0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2D059-E6D3-D1FF-5808-EC7C3780E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0A8D1-5B9A-0B72-61A8-ECBB53BA2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B54C-C1E1-4DD5-97DF-A7425ED0D2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60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311B10-3BF9-D164-B999-BF1C864D5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5470D3-6FCA-8914-21E9-D2667AF20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3487A5-35A1-B692-A4AE-3BEEA5ABF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5DC4-A9CF-4A7B-834F-EFACBE3A99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413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ED02F1-0960-DE37-7E1C-FFD8B0DFA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1B9343-D3B7-E282-B66B-FD90A739A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04D733-3BC1-973C-51F4-DA14853C5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67A0-7D2B-49D1-B48D-2BAA393E0F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394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848CF2-4C29-BFF3-3A72-C84AC142A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63A010-49E4-E3E9-05B3-A0C4C57B9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A97B9F-29C1-B764-01E1-5C26CCF73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B2F7-4D00-4798-BE20-4F7CA4F6B24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8169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F097A-B11A-CA2F-DC85-B98C0139D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9FD20-E6EF-AFF1-94AB-C086B5453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8F8A9-C0A5-D226-3F79-9F85CCA12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391C-BD9F-4BB1-9157-48ECB72856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310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6012F-9DBA-C52B-7811-3BCF23A60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0C02A-5943-F81C-071A-ACA928D6B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152FC-AFE3-EC05-24C4-BA669417A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B9FA-3E17-49E7-B691-02D16A158C1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1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A5E9"/>
            </a:gs>
            <a:gs pos="50000">
              <a:srgbClr val="CCFFFF"/>
            </a:gs>
            <a:gs pos="100000">
              <a:srgbClr val="9BC2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03FAA4-FE34-03E8-8040-6764DD66D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41C649-BAF4-2343-EFA3-4E61FB610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890D1D-4F87-82C6-E408-DBC60A7239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u-HU" altLang="hu-HU"/>
              <a:t>2016.11.16.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3057E-EA6A-948F-A672-A78F9C7248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u-HU" altLang="hu-HU"/>
              <a:t>Rövididejű nagycsapadékok vizsgálata történeti és mért adatok alapján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4DF1EF-48B4-CAEB-9E44-603F47DD03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56D943-B4EE-4455-991C-F97A260571C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54586738_On_the_correction_of_processed_historical_rainfall_data_of_siphoned_rainfall_record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publication/351917435_Application_of_Correction_Procedures_for_Some_Systematic_Measurement_Errors_to_Rainfall_Intensity_Data_of_a_Rain_Gauge_in_Budapes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>
            <a:extLst>
              <a:ext uri="{FF2B5EF4-FFF2-40B4-BE49-F238E27FC236}">
                <a16:creationId xmlns:a16="http://schemas.microsoft.com/office/drawing/2014/main" id="{80FC2944-817A-FE07-CC5D-FB1F46BE4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175" y="2386013"/>
            <a:ext cx="5087938" cy="838200"/>
          </a:xfrm>
        </p:spPr>
        <p:txBody>
          <a:bodyPr/>
          <a:lstStyle/>
          <a:p>
            <a:r>
              <a:rPr lang="en-US" altLang="hu-HU" sz="2800" b="1">
                <a:solidFill>
                  <a:schemeClr val="tx1"/>
                </a:solidFill>
                <a:latin typeface="Calibri Light" panose="020F0302020204030204" pitchFamily="34" charset="0"/>
              </a:rPr>
              <a:t>Correction of siphoning error in processed historical rainfall intensity data</a:t>
            </a:r>
            <a:r>
              <a:rPr lang="hu-HU" altLang="hu-HU" sz="2800" b="1">
                <a:solidFill>
                  <a:srgbClr val="000000"/>
                </a:solidFill>
                <a:latin typeface="Calibri Light" panose="020F0302020204030204" pitchFamily="34" charset="0"/>
              </a:rPr>
              <a:t>,</a:t>
            </a:r>
            <a:br>
              <a:rPr lang="hu-HU" altLang="hu-HU" sz="2800" b="1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en-US" altLang="hu-HU" sz="2800" b="1">
                <a:solidFill>
                  <a:srgbClr val="000000"/>
                </a:solidFill>
                <a:latin typeface="Calibri Light" panose="020F0302020204030204" pitchFamily="34" charset="0"/>
              </a:rPr>
              <a:t>a case study of data measured by Hellmann-Fuess type rainfall recorder</a:t>
            </a:r>
            <a:endParaRPr lang="hu-HU" altLang="hu-HU" sz="2000">
              <a:solidFill>
                <a:srgbClr val="003366"/>
              </a:solidFill>
              <a:latin typeface="Calibri Light" panose="020F0302020204030204" pitchFamily="34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044500B-273A-072C-E67E-4C81F824B67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7938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334F41B4-DD56-A42F-D83A-4E99A542A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1063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3D0BC-CF2E-4640-9211-BD05DFF0E48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hu-HU" altLang="hu-HU" sz="1400"/>
          </a:p>
        </p:txBody>
      </p:sp>
      <p:sp>
        <p:nvSpPr>
          <p:cNvPr id="4101" name="Rectangle 2050">
            <a:extLst>
              <a:ext uri="{FF2B5EF4-FFF2-40B4-BE49-F238E27FC236}">
                <a16:creationId xmlns:a16="http://schemas.microsoft.com/office/drawing/2014/main" id="{4C64C8D0-4280-051D-F4CF-BBFAC827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5157788"/>
            <a:ext cx="4964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latin typeface="Calibri Light" panose="020F0302020204030204" pitchFamily="34" charset="0"/>
              </a:rPr>
              <a:t>Rácz Tibor MSc water eng.</a:t>
            </a:r>
            <a:endParaRPr lang="hu-HU" altLang="hu-HU" sz="2000" b="1">
              <a:latin typeface="Calibri Light" panose="020F0302020204030204" pitchFamily="34" charset="0"/>
            </a:endParaRPr>
          </a:p>
        </p:txBody>
      </p:sp>
      <p:pic>
        <p:nvPicPr>
          <p:cNvPr id="4102" name="Kép 3">
            <a:extLst>
              <a:ext uri="{FF2B5EF4-FFF2-40B4-BE49-F238E27FC236}">
                <a16:creationId xmlns:a16="http://schemas.microsoft.com/office/drawing/2014/main" id="{45222065-7DA7-17D0-F71D-BEF957DD6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3671888" cy="5661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050">
            <a:extLst>
              <a:ext uri="{FF2B5EF4-FFF2-40B4-BE49-F238E27FC236}">
                <a16:creationId xmlns:a16="http://schemas.microsoft.com/office/drawing/2014/main" id="{D6BE6B72-2C5D-0E01-ADDE-DFC53A48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63"/>
            <a:ext cx="9128125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u-HU" altLang="hu-HU" sz="3200" b="1" kern="0">
                <a:solidFill>
                  <a:schemeClr val="accent6"/>
                </a:solidFill>
                <a:latin typeface="Calibri Light" panose="020F0302020204030204" pitchFamily="34" charset="0"/>
              </a:rPr>
              <a:t>EGU General Assembly 2022</a:t>
            </a:r>
          </a:p>
          <a:p>
            <a:pPr>
              <a:defRPr/>
            </a:pPr>
            <a:r>
              <a:rPr lang="en-US" sz="2400" b="1" kern="0">
                <a:solidFill>
                  <a:schemeClr val="accent6"/>
                </a:solidFill>
                <a:latin typeface="Calibri Light" panose="020F0302020204030204" pitchFamily="34" charset="0"/>
              </a:rPr>
              <a:t>Session CL5.1.5 – Downscaling: methods, applications and added value</a:t>
            </a:r>
            <a:endParaRPr lang="hu-HU" altLang="hu-HU" sz="2400" b="1" kern="0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4104" name="Szövegdoboz 6">
            <a:extLst>
              <a:ext uri="{FF2B5EF4-FFF2-40B4-BE49-F238E27FC236}">
                <a16:creationId xmlns:a16="http://schemas.microsoft.com/office/drawing/2014/main" id="{BB43BA37-E2A0-2540-116B-06C7F2CEA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49605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000">
                <a:latin typeface="Calibri Light" panose="020F0302020204030204" pitchFamily="34" charset="0"/>
              </a:rPr>
              <a:t>Photo: Dr. Alfred Müller Catalogue</a:t>
            </a:r>
            <a:r>
              <a:rPr lang="hu-HU" altLang="en-US" sz="2400">
                <a:latin typeface="Calibri Light" panose="020F0302020204030204" pitchFamily="34" charset="0"/>
              </a:rPr>
              <a:t> </a:t>
            </a:r>
            <a:endParaRPr lang="en-US" altLang="en-US" sz="24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5D40C168-B62B-C890-3855-92F6AC128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10425" y="64230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C6609-520C-424D-9E5C-FB363116FA97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/>
          </a:p>
        </p:txBody>
      </p:sp>
      <p:sp>
        <p:nvSpPr>
          <p:cNvPr id="275458" name="Rectangle 2050">
            <a:extLst>
              <a:ext uri="{FF2B5EF4-FFF2-40B4-BE49-F238E27FC236}">
                <a16:creationId xmlns:a16="http://schemas.microsoft.com/office/drawing/2014/main" id="{C8164338-AF47-4D11-F17E-0CAB3469AE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hu-HU" altLang="hu-HU" sz="2800" b="1">
                <a:solidFill>
                  <a:schemeClr val="accent6"/>
                </a:solidFill>
                <a:latin typeface="Calibri Light" panose="020F0302020204030204" pitchFamily="34" charset="0"/>
              </a:rPr>
              <a:t>Importance of the issue</a:t>
            </a:r>
            <a:endParaRPr lang="hu-HU" altLang="hu-HU" sz="2000" b="1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A3A69379-E692-2388-4A49-AFAED01B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696913"/>
            <a:ext cx="76279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hu-HU" altLang="hu-HU" sz="2300">
                <a:latin typeface="Calibri Light" panose="020F0302020204030204" pitchFamily="34" charset="0"/>
              </a:rPr>
              <a:t>Significant damage capacity of heavy rainfall caused floods.</a:t>
            </a:r>
          </a:p>
          <a:p>
            <a:pPr>
              <a:buFontTx/>
              <a:buNone/>
            </a:pPr>
            <a:r>
              <a:rPr lang="hu-HU" altLang="hu-HU" sz="2300">
                <a:latin typeface="Calibri Light" panose="020F0302020204030204" pitchFamily="34" charset="0"/>
              </a:rPr>
              <a:t>Heaviest damage potential: short duration intensive rainfall. </a:t>
            </a:r>
          </a:p>
          <a:p>
            <a:pPr>
              <a:buFontTx/>
              <a:buNone/>
            </a:pPr>
            <a:r>
              <a:rPr lang="hu-HU" altLang="hu-HU" sz="2300">
                <a:latin typeface="Calibri Light" panose="020F0302020204030204" pitchFamily="34" charset="0"/>
              </a:rPr>
              <a:t>Climate change issue: are the reference data accurate enough?</a:t>
            </a:r>
            <a:endParaRPr lang="hu-HU" altLang="hu-HU" sz="23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149" name="Kép 3">
            <a:extLst>
              <a:ext uri="{FF2B5EF4-FFF2-40B4-BE49-F238E27FC236}">
                <a16:creationId xmlns:a16="http://schemas.microsoft.com/office/drawing/2014/main" id="{49A9F7DC-2D88-8930-916F-45AD6BB8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439988"/>
            <a:ext cx="4841875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Képtalálat a következ&amp;odblac;re: „budapesti zivatar”">
            <a:extLst>
              <a:ext uri="{FF2B5EF4-FFF2-40B4-BE49-F238E27FC236}">
                <a16:creationId xmlns:a16="http://schemas.microsoft.com/office/drawing/2014/main" id="{777228F7-565A-7D59-F55A-3CA724C38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17763"/>
            <a:ext cx="324008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4">
            <a:extLst>
              <a:ext uri="{FF2B5EF4-FFF2-40B4-BE49-F238E27FC236}">
                <a16:creationId xmlns:a16="http://schemas.microsoft.com/office/drawing/2014/main" id="{DF2D2E99-3F09-6C96-AA4F-B6EAAA071B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-9525" y="63785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68F2C21C-A104-3366-DC19-FB4646590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896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57616-3246-4E4B-84D3-855C1BD4BFD3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/>
          </a:p>
        </p:txBody>
      </p:sp>
      <p:sp>
        <p:nvSpPr>
          <p:cNvPr id="9220" name="Rectangle 2050">
            <a:extLst>
              <a:ext uri="{FF2B5EF4-FFF2-40B4-BE49-F238E27FC236}">
                <a16:creationId xmlns:a16="http://schemas.microsoft.com/office/drawing/2014/main" id="{541FF50A-CBF1-1D27-971D-E751E212EF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hu-HU" altLang="hu-HU" sz="2800" b="1">
                <a:solidFill>
                  <a:schemeClr val="accent6"/>
                </a:solidFill>
                <a:latin typeface="Calibri Light" panose="020F0302020204030204" pitchFamily="34" charset="0"/>
              </a:rPr>
              <a:t>Specific systematic error of siphoned rainfall recorders</a:t>
            </a:r>
            <a:endParaRPr lang="hu-HU" altLang="hu-HU" sz="2800" b="1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DEA8D84-3AF1-1AA8-25BF-1400A59F9B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4288" y="63896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  <p:grpSp>
        <p:nvGrpSpPr>
          <p:cNvPr id="8197" name="Csoportba foglalás 1">
            <a:extLst>
              <a:ext uri="{FF2B5EF4-FFF2-40B4-BE49-F238E27FC236}">
                <a16:creationId xmlns:a16="http://schemas.microsoft.com/office/drawing/2014/main" id="{56E1BECE-CEAA-2A40-DCA4-B93089F1029C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660400"/>
            <a:ext cx="9109075" cy="6008688"/>
            <a:chOff x="35496" y="661154"/>
            <a:chExt cx="9108504" cy="6008206"/>
          </a:xfrm>
        </p:grpSpPr>
        <p:sp>
          <p:nvSpPr>
            <p:cNvPr id="8198" name="Szövegdoboz 1">
              <a:extLst>
                <a:ext uri="{FF2B5EF4-FFF2-40B4-BE49-F238E27FC236}">
                  <a16:creationId xmlns:a16="http://schemas.microsoft.com/office/drawing/2014/main" id="{73D05EC0-40C2-F6A2-027C-427311350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6" y="661154"/>
              <a:ext cx="9108504" cy="326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2400">
                  <a:latin typeface="Calibri Light" panose="020F0302020204030204" pitchFamily="34" charset="0"/>
                </a:rPr>
                <a:t>Undermeasurement during siphonage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2400">
                  <a:latin typeface="Calibri Light" panose="020F0302020204030204" pitchFamily="34" charset="0"/>
                </a:rPr>
                <a:t>Reason: 	The emtying of the device takes time (10-30 s);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2400">
                  <a:latin typeface="Calibri Light" panose="020F0302020204030204" pitchFamily="34" charset="0"/>
                </a:rPr>
                <a:t>		During the siphoning the rainfall recording is pending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2400">
                  <a:latin typeface="Calibri Light" panose="020F0302020204030204" pitchFamily="34" charset="0"/>
                </a:rPr>
                <a:t>But:		</a:t>
              </a:r>
              <a:r>
                <a: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rPr>
                <a:t>The time of siphonage depends on the actual rainfall 		intensity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2400" b="1">
                  <a:latin typeface="Calibri Light" panose="020F0302020204030204" pitchFamily="34" charset="0"/>
                </a:rPr>
                <a:t>Correction:	method of Luyckx and Berlamont, in the possession of 		registration banner</a:t>
              </a:r>
              <a:r>
                <a: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rPr>
                <a:t>		</a:t>
              </a:r>
              <a:r>
                <a:rPr lang="en-US" altLang="en-US" sz="1400">
                  <a:latin typeface="Calibri Light" panose="020F0302020204030204" pitchFamily="34" charset="0"/>
                  <a:cs typeface="Calibri Light" panose="020F0302020204030204" pitchFamily="34" charset="0"/>
                </a:rPr>
                <a:t>LUYCKX G., BERLAMONT J. (2002): Accuracy of siphoning rain gauges. In: Global Solutions for Urban </a:t>
              </a:r>
              <a:r>
                <a:rPr lang="hu-HU" altLang="en-US" sz="1400">
                  <a:latin typeface="Calibri Light" panose="020F0302020204030204" pitchFamily="34" charset="0"/>
                  <a:cs typeface="Calibri Light" panose="020F0302020204030204" pitchFamily="34" charset="0"/>
                </a:rPr>
                <a:t>		</a:t>
              </a:r>
              <a:r>
                <a:rPr lang="en-US" altLang="en-US" sz="1400">
                  <a:latin typeface="Calibri Light" panose="020F0302020204030204" pitchFamily="34" charset="0"/>
                  <a:cs typeface="Calibri Light" panose="020F0302020204030204" pitchFamily="34" charset="0"/>
                </a:rPr>
                <a:t>Drainage. 2002. p. 1-12. https://doi.org/10.1061/40644(2002)251</a:t>
              </a:r>
              <a:endParaRPr lang="hu-HU" altLang="en-US" sz="14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8199" name="Kép 2">
              <a:extLst>
                <a:ext uri="{FF2B5EF4-FFF2-40B4-BE49-F238E27FC236}">
                  <a16:creationId xmlns:a16="http://schemas.microsoft.com/office/drawing/2014/main" id="{C50683C0-4B0B-F15D-D337-C9DBEEDE4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752" y="4045531"/>
              <a:ext cx="6631440" cy="262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00" name="Összekötő: szögletes 4">
              <a:extLst>
                <a:ext uri="{FF2B5EF4-FFF2-40B4-BE49-F238E27FC236}">
                  <a16:creationId xmlns:a16="http://schemas.microsoft.com/office/drawing/2014/main" id="{BA54CA22-4FEA-302B-81C7-EC732411838E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5716388" y="2770484"/>
              <a:ext cx="2538464" cy="506760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1" name="Egyenes összekötő 9">
              <a:extLst>
                <a:ext uri="{FF2B5EF4-FFF2-40B4-BE49-F238E27FC236}">
                  <a16:creationId xmlns:a16="http://schemas.microsoft.com/office/drawing/2014/main" id="{834F76AC-1FA8-A6B6-37FF-B69DB88D6E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4237" y="1772816"/>
              <a:ext cx="25495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88CEC5E6-C363-1751-EADA-0C33ACCCF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3896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FEF71-3302-4DF8-BD86-3F7BE90AA675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400"/>
          </a:p>
        </p:txBody>
      </p:sp>
      <p:sp>
        <p:nvSpPr>
          <p:cNvPr id="9220" name="Rectangle 2050">
            <a:extLst>
              <a:ext uri="{FF2B5EF4-FFF2-40B4-BE49-F238E27FC236}">
                <a16:creationId xmlns:a16="http://schemas.microsoft.com/office/drawing/2014/main" id="{2E1801E4-AC3E-FDBC-C277-0E5F582DF5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hu-HU" altLang="hu-HU" sz="2800" b="1">
                <a:solidFill>
                  <a:schemeClr val="accent6"/>
                </a:solidFill>
                <a:latin typeface="Calibri Light" panose="020F0302020204030204" pitchFamily="34" charset="0"/>
              </a:rPr>
              <a:t>Correction of extracted rainfall intensity data</a:t>
            </a:r>
            <a:endParaRPr lang="hu-HU" altLang="hu-HU" sz="2800" b="1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9D679DD-A4A2-C009-8184-07374643C4F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4288" y="63896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  <p:grpSp>
        <p:nvGrpSpPr>
          <p:cNvPr id="10245" name="Csoportba foglalás 10">
            <a:extLst>
              <a:ext uri="{FF2B5EF4-FFF2-40B4-BE49-F238E27FC236}">
                <a16:creationId xmlns:a16="http://schemas.microsoft.com/office/drawing/2014/main" id="{5C207044-3B04-8DE0-1DA4-98EB27AE7EC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765175"/>
            <a:ext cx="8893175" cy="3416300"/>
            <a:chOff x="250825" y="1452840"/>
            <a:chExt cx="8893175" cy="3416320"/>
          </a:xfrm>
        </p:grpSpPr>
        <p:cxnSp>
          <p:nvCxnSpPr>
            <p:cNvPr id="15" name="Egyenes összekötő 9">
              <a:extLst>
                <a:ext uri="{FF2B5EF4-FFF2-40B4-BE49-F238E27FC236}">
                  <a16:creationId xmlns:a16="http://schemas.microsoft.com/office/drawing/2014/main" id="{1523B5B4-D33D-214D-53F0-D13B7C2029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19850" y="1870355"/>
              <a:ext cx="2052637" cy="11112"/>
            </a:xfrm>
            <a:prstGeom prst="line">
              <a:avLst/>
            </a:prstGeom>
            <a:noFill/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</p:cxnSp>
        <p:grpSp>
          <p:nvGrpSpPr>
            <p:cNvPr id="10249" name="Csoportba foglalás 9">
              <a:extLst>
                <a:ext uri="{FF2B5EF4-FFF2-40B4-BE49-F238E27FC236}">
                  <a16:creationId xmlns:a16="http://schemas.microsoft.com/office/drawing/2014/main" id="{282A675A-2B76-AB7A-7234-288A91F97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25" y="1452840"/>
              <a:ext cx="8893175" cy="3416320"/>
              <a:chOff x="250825" y="839788"/>
              <a:chExt cx="8893175" cy="3416320"/>
            </a:xfrm>
          </p:grpSpPr>
          <p:sp>
            <p:nvSpPr>
              <p:cNvPr id="10250" name="Szövegdoboz 1">
                <a:extLst>
                  <a:ext uri="{FF2B5EF4-FFF2-40B4-BE49-F238E27FC236}">
                    <a16:creationId xmlns:a16="http://schemas.microsoft.com/office/drawing/2014/main" id="{B7F732CC-F42F-A028-90C2-FF3840342C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839788"/>
                <a:ext cx="8893175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hu-HU" altLang="en-US" sz="2400" b="1">
                    <a:latin typeface="Calibri Light" panose="020F0302020204030204" pitchFamily="34" charset="0"/>
                  </a:rPr>
                  <a:t>Extracted data: </a:t>
                </a:r>
                <a:r>
                  <a:rPr lang="hu-HU" altLang="en-US" sz="2400">
                    <a:latin typeface="Calibri Light" panose="020F0302020204030204" pitchFamily="34" charset="0"/>
                  </a:rPr>
                  <a:t>The highest sums (intensities) of a class of duration 			were collected during the processing of data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hu-HU" altLang="en-US" sz="2400">
                  <a:solidFill>
                    <a:srgbClr val="FF0000"/>
                  </a:solidFill>
                  <a:latin typeface="Calibri Light" panose="020F03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hu-HU" altLang="en-US" sz="2400" b="1">
                    <a:latin typeface="Calibri Light" panose="020F0302020204030204" pitchFamily="34" charset="0"/>
                  </a:rPr>
                  <a:t>Correction:	</a:t>
                </a:r>
                <a:r>
                  <a:rPr lang="hu-HU" altLang="en-US" sz="2400" b="1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modified method</a:t>
                </a:r>
                <a:r>
                  <a:rPr lang="hu-HU" altLang="en-US" sz="2400" b="1">
                    <a:latin typeface="Calibri Light" panose="020F0302020204030204" pitchFamily="34" charset="0"/>
                  </a:rPr>
                  <a:t> of Luyckx and Berlamont</a:t>
                </a:r>
              </a:p>
            </p:txBody>
          </p:sp>
          <p:pic>
            <p:nvPicPr>
              <p:cNvPr id="10251" name="Kép 4">
                <a:extLst>
                  <a:ext uri="{FF2B5EF4-FFF2-40B4-BE49-F238E27FC236}">
                    <a16:creationId xmlns:a16="http://schemas.microsoft.com/office/drawing/2014/main" id="{E4CFD102-77CB-E7A9-EFDE-A8AE43DCF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4471" y="1628800"/>
                <a:ext cx="6780017" cy="2160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252" name="Egyenes összekötő 9">
                <a:extLst>
                  <a:ext uri="{FF2B5EF4-FFF2-40B4-BE49-F238E27FC236}">
                    <a16:creationId xmlns:a16="http://schemas.microsoft.com/office/drawing/2014/main" id="{BE5B03DC-A396-E0F5-CA1E-DE9F00D1CF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9792" y="1268760"/>
                <a:ext cx="3125589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3" name="Összekötő: szögletes 4">
                <a:extLst>
                  <a:ext uri="{FF2B5EF4-FFF2-40B4-BE49-F238E27FC236}">
                    <a16:creationId xmlns:a16="http://schemas.microsoft.com/office/drawing/2014/main" id="{DFC71E1B-066D-319C-0042-C891E04D8B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4666939" y="1964938"/>
                <a:ext cx="2016873" cy="623218"/>
              </a:xfrm>
              <a:prstGeom prst="bentConnector3">
                <a:avLst>
                  <a:gd name="adj1" fmla="val 50000"/>
                </a:avLst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Összekötő: szögletes 4">
                <a:extLst>
                  <a:ext uri="{FF2B5EF4-FFF2-40B4-BE49-F238E27FC236}">
                    <a16:creationId xmlns:a16="http://schemas.microsoft.com/office/drawing/2014/main" id="{04B05339-9B01-B3C5-C80D-925FE64D4B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834853" y="1589888"/>
                <a:ext cx="1171582" cy="528637"/>
              </a:xfrm>
              <a:prstGeom prst="bentConnector3">
                <a:avLst>
                  <a:gd name="adj1" fmla="val 50000"/>
                </a:avLst>
              </a:prstGeom>
              <a:noFill/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</p:cxnSp>
        </p:grpSp>
      </p:grpSp>
      <p:pic>
        <p:nvPicPr>
          <p:cNvPr id="10246" name="Kép 4">
            <a:extLst>
              <a:ext uri="{FF2B5EF4-FFF2-40B4-BE49-F238E27FC236}">
                <a16:creationId xmlns:a16="http://schemas.microsoft.com/office/drawing/2014/main" id="{683EBE21-0F44-358F-8128-BA31A91C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5016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zövegdoboz 1">
            <a:extLst>
              <a:ext uri="{FF2B5EF4-FFF2-40B4-BE49-F238E27FC236}">
                <a16:creationId xmlns:a16="http://schemas.microsoft.com/office/drawing/2014/main" id="{2FE8556D-57C1-916B-3FCC-0B5CD0D2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186238"/>
            <a:ext cx="34925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i</a:t>
            </a:r>
            <a:r>
              <a:rPr lang="hu-HU" altLang="en-US" sz="1600" b="1" baseline="-25000">
                <a:latin typeface="Calibri Light" panose="020F0302020204030204" pitchFamily="34" charset="0"/>
              </a:rPr>
              <a:t>t</a:t>
            </a:r>
            <a:r>
              <a:rPr lang="hu-HU" altLang="en-US" sz="1600">
                <a:latin typeface="Calibri Light" panose="020F0302020204030204" pitchFamily="34" charset="0"/>
              </a:rPr>
              <a:t>     Measured t minute intensity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i</a:t>
            </a:r>
            <a:r>
              <a:rPr lang="hu-HU" altLang="en-US" sz="1600" b="1" baseline="-25000">
                <a:latin typeface="Calibri Light" panose="020F0302020204030204" pitchFamily="34" charset="0"/>
              </a:rPr>
              <a:t>corr</a:t>
            </a:r>
            <a:r>
              <a:rPr lang="hu-HU" altLang="en-US" sz="1600">
                <a:latin typeface="Calibri Light" panose="020F0302020204030204" pitchFamily="34" charset="0"/>
              </a:rPr>
              <a:t>  Adjusted t minute intensity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t </a:t>
            </a:r>
            <a:r>
              <a:rPr lang="hu-HU" altLang="en-US" sz="1600">
                <a:latin typeface="Calibri Light" panose="020F0302020204030204" pitchFamily="34" charset="0"/>
              </a:rPr>
              <a:t>     Duration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t</a:t>
            </a:r>
            <a:r>
              <a:rPr lang="hu-HU" altLang="en-US" sz="1600" b="1" baseline="-25000">
                <a:latin typeface="Calibri Light" panose="020F0302020204030204" pitchFamily="34" charset="0"/>
              </a:rPr>
              <a:t>s,0</a:t>
            </a:r>
            <a:r>
              <a:rPr lang="hu-HU" altLang="en-US" sz="1600">
                <a:latin typeface="Calibri Light" panose="020F0302020204030204" pitchFamily="34" charset="0"/>
              </a:rPr>
              <a:t>   Siphonage time (no rain supply)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h</a:t>
            </a:r>
            <a:r>
              <a:rPr lang="hu-HU" altLang="en-US" sz="1600" b="1" baseline="-25000">
                <a:latin typeface="Calibri Light" panose="020F0302020204030204" pitchFamily="34" charset="0"/>
              </a:rPr>
              <a:t>o</a:t>
            </a:r>
            <a:r>
              <a:rPr lang="hu-HU" altLang="en-US" sz="1600">
                <a:latin typeface="Calibri Light" panose="020F0302020204030204" pitchFamily="34" charset="0"/>
              </a:rPr>
              <a:t>    Initial water 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h</a:t>
            </a:r>
            <a:r>
              <a:rPr lang="hu-HU" altLang="en-US" sz="1600" b="1" baseline="-25000">
                <a:latin typeface="Calibri Light" panose="020F0302020204030204" pitchFamily="34" charset="0"/>
              </a:rPr>
              <a:t>s</a:t>
            </a:r>
            <a:r>
              <a:rPr lang="hu-HU" altLang="en-US" sz="1600" b="1">
                <a:latin typeface="Calibri Light" panose="020F0302020204030204" pitchFamily="34" charset="0"/>
              </a:rPr>
              <a:t> </a:t>
            </a:r>
            <a:r>
              <a:rPr lang="hu-HU" altLang="en-US" sz="1600">
                <a:latin typeface="Calibri Light" panose="020F0302020204030204" pitchFamily="34" charset="0"/>
              </a:rPr>
              <a:t>    Measurable raindepth of the ribbon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A</a:t>
            </a:r>
            <a:r>
              <a:rPr lang="hu-HU" altLang="en-US" sz="1600" b="1" baseline="-25000">
                <a:latin typeface="Calibri Light" panose="020F0302020204030204" pitchFamily="34" charset="0"/>
              </a:rPr>
              <a:t>f</a:t>
            </a:r>
            <a:r>
              <a:rPr lang="hu-HU" altLang="en-US" sz="1600" b="1">
                <a:latin typeface="Calibri Light" panose="020F0302020204030204" pitchFamily="34" charset="0"/>
              </a:rPr>
              <a:t> </a:t>
            </a:r>
            <a:r>
              <a:rPr lang="hu-HU" altLang="en-US" sz="1600">
                <a:latin typeface="Calibri Light" panose="020F0302020204030204" pitchFamily="34" charset="0"/>
              </a:rPr>
              <a:t>    Surface of collecting area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600" b="1">
                <a:latin typeface="Calibri Light" panose="020F0302020204030204" pitchFamily="34" charset="0"/>
              </a:rPr>
              <a:t>q</a:t>
            </a:r>
            <a:r>
              <a:rPr lang="hu-HU" altLang="en-US" sz="1600" b="1" baseline="-25000">
                <a:latin typeface="Calibri Light" panose="020F0302020204030204" pitchFamily="34" charset="0"/>
              </a:rPr>
              <a:t>s</a:t>
            </a:r>
            <a:r>
              <a:rPr lang="hu-HU" altLang="en-US" sz="1600">
                <a:latin typeface="Calibri Light" panose="020F0302020204030204" pitchFamily="34" charset="0"/>
              </a:rPr>
              <a:t>     Drainage discharge of the device</a:t>
            </a:r>
            <a:endParaRPr lang="en-US" altLang="en-US" sz="16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átum helye 1">
            <a:extLst>
              <a:ext uri="{FF2B5EF4-FFF2-40B4-BE49-F238E27FC236}">
                <a16:creationId xmlns:a16="http://schemas.microsoft.com/office/drawing/2014/main" id="{EC808CCC-F3CD-94E1-6AB6-05122654FD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763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  <p:sp>
        <p:nvSpPr>
          <p:cNvPr id="12291" name="Dia számának helye 2">
            <a:extLst>
              <a:ext uri="{FF2B5EF4-FFF2-40B4-BE49-F238E27FC236}">
                <a16:creationId xmlns:a16="http://schemas.microsoft.com/office/drawing/2014/main" id="{92D5BA93-DE05-4B0F-3629-38F45F7A5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766D29-5A7E-45A5-B06D-BF8D97074DA1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/>
          </a:p>
        </p:txBody>
      </p:sp>
      <p:sp>
        <p:nvSpPr>
          <p:cNvPr id="4" name="Rectangle 2050">
            <a:extLst>
              <a:ext uri="{FF2B5EF4-FFF2-40B4-BE49-F238E27FC236}">
                <a16:creationId xmlns:a16="http://schemas.microsoft.com/office/drawing/2014/main" id="{A74BE8A8-7DE2-235F-8AFA-C05A2296E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hu-HU" altLang="hu-HU" sz="2800" b="1" kern="0">
                <a:solidFill>
                  <a:schemeClr val="accent6"/>
                </a:solidFill>
                <a:latin typeface="Calibri Light" panose="020F0302020204030204" pitchFamily="34" charset="0"/>
              </a:rPr>
              <a:t>Correction of extracted data of Hellmann-</a:t>
            </a:r>
            <a:r>
              <a:rPr lang="hu-HU" altLang="hu-HU" sz="2800" b="1" kern="0" err="1">
                <a:solidFill>
                  <a:schemeClr val="accent6"/>
                </a:solidFill>
                <a:latin typeface="Calibri Light" panose="020F0302020204030204" pitchFamily="34" charset="0"/>
              </a:rPr>
              <a:t>Fuess</a:t>
            </a:r>
            <a:r>
              <a:rPr lang="hu-HU" altLang="hu-HU" sz="2800" b="1" kern="0">
                <a:solidFill>
                  <a:schemeClr val="accent6"/>
                </a:solidFill>
                <a:latin typeface="Calibri Light" panose="020F0302020204030204" pitchFamily="34" charset="0"/>
              </a:rPr>
              <a:t> recorder</a:t>
            </a:r>
            <a:endParaRPr lang="hu-HU" altLang="hu-HU" sz="2000" b="1" kern="0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12293" name="Szövegdoboz 1">
            <a:extLst>
              <a:ext uri="{FF2B5EF4-FFF2-40B4-BE49-F238E27FC236}">
                <a16:creationId xmlns:a16="http://schemas.microsoft.com/office/drawing/2014/main" id="{45DC8DD0-DF2E-361D-B728-E81CA596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06438"/>
            <a:ext cx="7756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400" b="1">
                <a:latin typeface="Calibri Light" panose="020F0302020204030204" pitchFamily="34" charset="0"/>
              </a:rPr>
              <a:t>Parameters of the device: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2400" b="1">
                <a:latin typeface="Calibri Light" panose="020F0302020204030204" pitchFamily="34" charset="0"/>
              </a:rPr>
              <a:t>h</a:t>
            </a:r>
            <a:r>
              <a:rPr lang="hu-HU" altLang="en-US" sz="2400" b="1" baseline="-25000">
                <a:latin typeface="Calibri Light" panose="020F0302020204030204" pitchFamily="34" charset="0"/>
              </a:rPr>
              <a:t>s</a:t>
            </a:r>
            <a:r>
              <a:rPr lang="hu-HU" altLang="en-US" sz="2400" b="1">
                <a:latin typeface="Calibri Light" panose="020F0302020204030204" pitchFamily="34" charset="0"/>
              </a:rPr>
              <a:t> </a:t>
            </a:r>
            <a:r>
              <a:rPr lang="hu-HU" altLang="en-US" sz="2400">
                <a:latin typeface="Calibri Light" panose="020F0302020204030204" pitchFamily="34" charset="0"/>
              </a:rPr>
              <a:t>   measurement capacity, width of the tape 10 mm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2400" b="1">
                <a:latin typeface="Calibri Light" panose="020F0302020204030204" pitchFamily="34" charset="0"/>
              </a:rPr>
              <a:t>A</a:t>
            </a:r>
            <a:r>
              <a:rPr lang="hu-HU" altLang="en-US" sz="2400" b="1" baseline="-25000">
                <a:latin typeface="Calibri Light" panose="020F0302020204030204" pitchFamily="34" charset="0"/>
              </a:rPr>
              <a:t>f</a:t>
            </a:r>
            <a:r>
              <a:rPr lang="hu-HU" altLang="en-US" sz="2400" b="1">
                <a:latin typeface="Calibri Light" panose="020F0302020204030204" pitchFamily="34" charset="0"/>
              </a:rPr>
              <a:t> </a:t>
            </a:r>
            <a:r>
              <a:rPr lang="hu-HU" altLang="en-US" sz="2400">
                <a:latin typeface="Calibri Light" panose="020F0302020204030204" pitchFamily="34" charset="0"/>
              </a:rPr>
              <a:t>   collection area of the device 20000 mm</a:t>
            </a:r>
            <a:r>
              <a:rPr lang="hu-HU" altLang="en-US" sz="2400" baseline="30000">
                <a:latin typeface="Calibri Light" panose="020F030202020403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2400" b="1">
                <a:latin typeface="Calibri Light" panose="020F0302020204030204" pitchFamily="34" charset="0"/>
              </a:rPr>
              <a:t>q</a:t>
            </a:r>
            <a:r>
              <a:rPr lang="hu-HU" altLang="en-US" sz="2400" b="1" baseline="-25000">
                <a:latin typeface="Calibri Light" panose="020F0302020204030204" pitchFamily="34" charset="0"/>
              </a:rPr>
              <a:t>s</a:t>
            </a:r>
            <a:r>
              <a:rPr lang="hu-HU" altLang="en-US" sz="2400">
                <a:latin typeface="Calibri Light" panose="020F0302020204030204" pitchFamily="34" charset="0"/>
              </a:rPr>
              <a:t>    drainage discharge of the device 12500 mm</a:t>
            </a:r>
            <a:r>
              <a:rPr lang="hu-HU" altLang="en-US" sz="2400" baseline="30000">
                <a:latin typeface="Calibri Light" panose="020F0302020204030204" pitchFamily="34" charset="0"/>
              </a:rPr>
              <a:t>3</a:t>
            </a:r>
            <a:r>
              <a:rPr lang="hu-HU" altLang="en-US" sz="2400">
                <a:latin typeface="Calibri Light" panose="020F0302020204030204" pitchFamily="34" charset="0"/>
              </a:rPr>
              <a:t>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2400">
                <a:latin typeface="Calibri Light" panose="020F0302020204030204" pitchFamily="34" charset="0"/>
              </a:rPr>
              <a:t>t</a:t>
            </a:r>
            <a:r>
              <a:rPr lang="hu-HU" altLang="en-US" sz="2400" b="1" baseline="-25000">
                <a:latin typeface="Calibri Light" panose="020F0302020204030204" pitchFamily="34" charset="0"/>
              </a:rPr>
              <a:t>s,0</a:t>
            </a:r>
            <a:r>
              <a:rPr lang="hu-HU" altLang="en-US" sz="2400">
                <a:latin typeface="Calibri Light" panose="020F0302020204030204" pitchFamily="34" charset="0"/>
              </a:rPr>
              <a:t>   siphonage time (no rain supply) 18 s</a:t>
            </a:r>
            <a:endParaRPr lang="en-US" altLang="en-US" sz="2400">
              <a:latin typeface="Calibri Light" panose="020F0302020204030204" pitchFamily="34" charset="0"/>
            </a:endParaRPr>
          </a:p>
        </p:txBody>
      </p:sp>
      <p:sp>
        <p:nvSpPr>
          <p:cNvPr id="12294" name="Szövegdoboz 1">
            <a:extLst>
              <a:ext uri="{FF2B5EF4-FFF2-40B4-BE49-F238E27FC236}">
                <a16:creationId xmlns:a16="http://schemas.microsoft.com/office/drawing/2014/main" id="{AA781A18-8477-CC49-9974-EB030B09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90988"/>
            <a:ext cx="88201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en-US" sz="2400" b="1">
                <a:latin typeface="Calibri Light" panose="020F0302020204030204" pitchFamily="34" charset="0"/>
              </a:rPr>
              <a:t>Initial water level issue: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2400">
                <a:latin typeface="Calibri Light" panose="020F0302020204030204" pitchFamily="34" charset="0"/>
              </a:rPr>
              <a:t>The initial water level in the measurement tank is a random variable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2400">
                <a:latin typeface="Calibri Light" panose="020F0302020204030204" pitchFamily="34" charset="0"/>
              </a:rPr>
              <a:t>The waterlevel is somewhere between 0-10 mm, </a:t>
            </a:r>
            <a:r>
              <a:rPr lang="hu-HU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randomly.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2400" b="1">
                <a:solidFill>
                  <a:srgbClr val="FF0000"/>
                </a:solidFill>
                <a:latin typeface="Calibri Light" panose="020F0302020204030204" pitchFamily="34" charset="0"/>
              </a:rPr>
              <a:t>h</a:t>
            </a:r>
            <a:r>
              <a:rPr lang="hu-HU" altLang="en-US" sz="2400" b="1" baseline="-25000">
                <a:solidFill>
                  <a:srgbClr val="FF0000"/>
                </a:solidFill>
                <a:latin typeface="Calibri Light" panose="020F0302020204030204" pitchFamily="34" charset="0"/>
              </a:rPr>
              <a:t>o</a:t>
            </a:r>
            <a:r>
              <a:rPr lang="hu-HU" altLang="en-US" sz="2400" b="1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hu-HU" altLang="en-US" sz="2400" b="1" u="sng">
                <a:solidFill>
                  <a:srgbClr val="FF0000"/>
                </a:solidFill>
                <a:latin typeface="Calibri Light" panose="020F0302020204030204" pitchFamily="34" charset="0"/>
              </a:rPr>
              <a:t>can be estimated </a:t>
            </a:r>
            <a:r>
              <a:rPr lang="hu-HU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as expected value of a </a:t>
            </a:r>
            <a:r>
              <a:rPr lang="hu-HU" altLang="en-US" sz="2400" b="1">
                <a:solidFill>
                  <a:srgbClr val="FF0000"/>
                </a:solidFill>
                <a:latin typeface="Calibri Light" panose="020F0302020204030204" pitchFamily="34" charset="0"/>
              </a:rPr>
              <a:t>uniform distribution </a:t>
            </a:r>
            <a:r>
              <a:rPr lang="hu-HU" altLang="en-US" sz="2400">
                <a:solidFill>
                  <a:srgbClr val="FF0000"/>
                </a:solidFill>
                <a:latin typeface="Calibri Light" panose="020F0302020204030204" pitchFamily="34" charset="0"/>
              </a:rPr>
              <a:t>								</a:t>
            </a:r>
            <a:r>
              <a:rPr lang="hu-HU" altLang="en-US" sz="2400">
                <a:latin typeface="Calibri Light" panose="020F0302020204030204" pitchFamily="34" charset="0"/>
              </a:rPr>
              <a:t>(E=h</a:t>
            </a:r>
            <a:r>
              <a:rPr lang="hu-HU" altLang="en-US" sz="2400" baseline="-25000">
                <a:latin typeface="Calibri Light" panose="020F0302020204030204" pitchFamily="34" charset="0"/>
              </a:rPr>
              <a:t>s</a:t>
            </a:r>
            <a:r>
              <a:rPr lang="hu-HU" altLang="en-US" sz="2400">
                <a:latin typeface="Calibri Light" panose="020F0302020204030204" pitchFamily="34" charset="0"/>
              </a:rPr>
              <a:t>/2=</a:t>
            </a:r>
            <a:r>
              <a:rPr lang="hu-HU" altLang="en-US" sz="2400" b="1">
                <a:solidFill>
                  <a:srgbClr val="FF0000"/>
                </a:solidFill>
                <a:latin typeface="Calibri Light" panose="020F0302020204030204" pitchFamily="34" charset="0"/>
              </a:rPr>
              <a:t>5 mm</a:t>
            </a:r>
            <a:r>
              <a:rPr lang="hu-HU" altLang="en-US" sz="2400">
                <a:latin typeface="Calibri Light" panose="020F0302020204030204" pitchFamily="34" charset="0"/>
              </a:rPr>
              <a:t>)</a:t>
            </a:r>
          </a:p>
        </p:txBody>
      </p:sp>
      <p:grpSp>
        <p:nvGrpSpPr>
          <p:cNvPr id="12295" name="Csoportba foglalás 25">
            <a:extLst>
              <a:ext uri="{FF2B5EF4-FFF2-40B4-BE49-F238E27FC236}">
                <a16:creationId xmlns:a16="http://schemas.microsoft.com/office/drawing/2014/main" id="{129F8948-AD30-79E7-259F-E5E796FEBAA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625725"/>
            <a:ext cx="8351837" cy="3467100"/>
            <a:chOff x="467544" y="2409824"/>
            <a:chExt cx="8352028" cy="3468194"/>
          </a:xfrm>
        </p:grpSpPr>
        <p:pic>
          <p:nvPicPr>
            <p:cNvPr id="12296" name="Kép 11">
              <a:extLst>
                <a:ext uri="{FF2B5EF4-FFF2-40B4-BE49-F238E27FC236}">
                  <a16:creationId xmlns:a16="http://schemas.microsoft.com/office/drawing/2014/main" id="{E0BB72E1-4C92-199B-4450-AEAAA530B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409824"/>
              <a:ext cx="5394615" cy="141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Ellipszis 20">
              <a:extLst>
                <a:ext uri="{FF2B5EF4-FFF2-40B4-BE49-F238E27FC236}">
                  <a16:creationId xmlns:a16="http://schemas.microsoft.com/office/drawing/2014/main" id="{DA7817D2-508F-66B9-DDAD-2405FB94E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744" y="2636912"/>
              <a:ext cx="288032" cy="360040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298" name="Ellipszis 21">
              <a:extLst>
                <a:ext uri="{FF2B5EF4-FFF2-40B4-BE49-F238E27FC236}">
                  <a16:creationId xmlns:a16="http://schemas.microsoft.com/office/drawing/2014/main" id="{BF477DC6-3BA7-DF73-8484-F41F04D04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605" y="5301954"/>
              <a:ext cx="2159967" cy="576064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cxnSp>
          <p:nvCxnSpPr>
            <p:cNvPr id="12299" name="Egyenes összekötő nyíllal 23">
              <a:extLst>
                <a:ext uri="{FF2B5EF4-FFF2-40B4-BE49-F238E27FC236}">
                  <a16:creationId xmlns:a16="http://schemas.microsoft.com/office/drawing/2014/main" id="{84F969A5-3492-AEE1-55EB-E870CEC959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5776" y="2996952"/>
              <a:ext cx="4103829" cy="252107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1">
            <a:extLst>
              <a:ext uri="{FF2B5EF4-FFF2-40B4-BE49-F238E27FC236}">
                <a16:creationId xmlns:a16="http://schemas.microsoft.com/office/drawing/2014/main" id="{843B282C-2BEA-7E45-6E88-BA57E0F19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4608512" cy="31210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6">
            <a:extLst>
              <a:ext uri="{FF2B5EF4-FFF2-40B4-BE49-F238E27FC236}">
                <a16:creationId xmlns:a16="http://schemas.microsoft.com/office/drawing/2014/main" id="{4C49390E-BD74-9B20-6BE9-09A79A891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A53460-355A-4D3A-896D-B3D09376DF2D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400"/>
          </a:p>
        </p:txBody>
      </p:sp>
      <p:sp>
        <p:nvSpPr>
          <p:cNvPr id="14340" name="Rectangle 2050">
            <a:extLst>
              <a:ext uri="{FF2B5EF4-FFF2-40B4-BE49-F238E27FC236}">
                <a16:creationId xmlns:a16="http://schemas.microsoft.com/office/drawing/2014/main" id="{14D1B584-422D-5AE8-B2BF-71A99D0333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hu-HU" altLang="hu-HU" sz="2800" b="1">
                <a:solidFill>
                  <a:schemeClr val="accent6"/>
                </a:solidFill>
                <a:latin typeface="Calibri Light" panose="020F0302020204030204" pitchFamily="34" charset="0"/>
              </a:rPr>
              <a:t>Effect of correction on the rainfall’s PDF and IDF data</a:t>
            </a:r>
            <a:endParaRPr lang="hu-HU" altLang="hu-HU" sz="2000" b="1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A86CABCB-C885-E6DB-2804-F31F53BDDA8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6B28ABD1-1DD6-E60E-A2CF-EC84BF788BB9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4756150"/>
          <a:ext cx="4681537" cy="1838326"/>
        </p:xfrm>
        <a:graphic>
          <a:graphicData uri="http://schemas.openxmlformats.org/drawingml/2006/table">
            <a:tbl>
              <a:tblPr/>
              <a:tblGrid>
                <a:gridCol w="109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238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Adjusted data</a:t>
                      </a: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kumimoji="0" lang="hu-HU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Raw data</a:t>
                      </a: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, 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Average recurrency (years)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Exceedance Probability 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(%)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kumimoji="0" lang="hu-H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kumimoji="0" lang="hu-H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</a:t>
                      </a:r>
                      <a:r>
                        <a:rPr kumimoji="0" lang="hu-H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</a:t>
                      </a:r>
                      <a:r>
                        <a:rPr kumimoji="0" lang="hu-H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</a:t>
                      </a:r>
                      <a:r>
                        <a:rPr kumimoji="0" lang="hu-H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78" name="Szövegdoboz 2">
            <a:extLst>
              <a:ext uri="{FF2B5EF4-FFF2-40B4-BE49-F238E27FC236}">
                <a16:creationId xmlns:a16="http://schemas.microsoft.com/office/drawing/2014/main" id="{873ACDD4-C5E8-D592-C4E0-D5A14F4EBF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3850" y="4335463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latin typeface="Calibri Light" panose="020F0302020204030204" pitchFamily="34" charset="0"/>
              </a:rPr>
              <a:t>Percentual differences between raw and adjusted IDF data</a:t>
            </a:r>
            <a:endParaRPr lang="hu-HU" altLang="hu-HU" sz="24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379" name="Szövegdoboz 2">
            <a:extLst>
              <a:ext uri="{FF2B5EF4-FFF2-40B4-BE49-F238E27FC236}">
                <a16:creationId xmlns:a16="http://schemas.microsoft.com/office/drawing/2014/main" id="{0D8FB7A3-625A-1C35-922F-A382AFA8B49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3850" y="836613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latin typeface="Calibri Light" panose="020F0302020204030204" pitchFamily="34" charset="0"/>
              </a:rPr>
              <a:t>General Extreme Value PDF curves on raw and adjusted data</a:t>
            </a:r>
            <a:endParaRPr lang="hu-HU" altLang="hu-HU" sz="24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380" name="Derékszögű háromszög 5">
            <a:extLst>
              <a:ext uri="{FF2B5EF4-FFF2-40B4-BE49-F238E27FC236}">
                <a16:creationId xmlns:a16="http://schemas.microsoft.com/office/drawing/2014/main" id="{26BE4FC3-7E81-CA0B-9BA2-BC7E6935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57850"/>
            <a:ext cx="2232025" cy="936625"/>
          </a:xfrm>
          <a:prstGeom prst="rtTriangle">
            <a:avLst/>
          </a:prstGeom>
          <a:solidFill>
            <a:srgbClr val="FF0000">
              <a:alpha val="2392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81" name="Szövegdoboz 2">
            <a:extLst>
              <a:ext uri="{FF2B5EF4-FFF2-40B4-BE49-F238E27FC236}">
                <a16:creationId xmlns:a16="http://schemas.microsoft.com/office/drawing/2014/main" id="{F7461771-2852-68E0-CCF3-B9EC510D6DA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95963" y="1844675"/>
            <a:ext cx="3240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Calibri Light" panose="020F0302020204030204" pitchFamily="34" charset="0"/>
              </a:rPr>
              <a:t>Highest corrections: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>
                <a:latin typeface="Calibri Light" panose="020F0302020204030204" pitchFamily="34" charset="0"/>
              </a:rPr>
              <a:t>in the range of shorther duration than 30 min.</a:t>
            </a:r>
            <a:endParaRPr lang="hu-HU" altLang="hu-HU" sz="20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382" name="Szövegdoboz 2">
            <a:extLst>
              <a:ext uri="{FF2B5EF4-FFF2-40B4-BE49-F238E27FC236}">
                <a16:creationId xmlns:a16="http://schemas.microsoft.com/office/drawing/2014/main" id="{99B529BD-2068-3C02-8AA8-44597E5D724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95963" y="4953000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Calibri Light" panose="020F0302020204030204" pitchFamily="34" charset="0"/>
              </a:rPr>
              <a:t>Significant corrections: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>
                <a:latin typeface="Calibri Light" panose="020F0302020204030204" pitchFamily="34" charset="0"/>
              </a:rPr>
              <a:t>over 10 ys recurrency</a:t>
            </a:r>
            <a:endParaRPr lang="hu-HU" altLang="hu-HU" sz="20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Szövegdoboz 2">
            <a:extLst>
              <a:ext uri="{FF2B5EF4-FFF2-40B4-BE49-F238E27FC236}">
                <a16:creationId xmlns:a16="http://schemas.microsoft.com/office/drawing/2014/main" id="{3A79175B-D063-C231-4E43-25D1DAD3D20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95962" y="3901508"/>
            <a:ext cx="3240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b="1">
                <a:latin typeface="Calibri Light" panose="020F0302020204030204" pitchFamily="34" charset="0"/>
              </a:rPr>
              <a:t>Data: Hungarian Meteorological Service</a:t>
            </a:r>
            <a:endParaRPr lang="hu-HU" altLang="hu-HU" sz="12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7920E9C8-6D61-3B51-C541-AFDA88A04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19FD46-E7B1-483C-A0B7-07B9BA072D6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/>
          </a:p>
        </p:txBody>
      </p:sp>
      <p:sp>
        <p:nvSpPr>
          <p:cNvPr id="14340" name="Rectangle 2050">
            <a:extLst>
              <a:ext uri="{FF2B5EF4-FFF2-40B4-BE49-F238E27FC236}">
                <a16:creationId xmlns:a16="http://schemas.microsoft.com/office/drawing/2014/main" id="{4F0F7EFF-54D0-7222-0BE9-A0B882AD68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hu-HU" altLang="hu-HU" sz="2800" b="1">
                <a:solidFill>
                  <a:schemeClr val="accent6"/>
                </a:solidFill>
                <a:latin typeface="Calibri Light" panose="020F0302020204030204" pitchFamily="34" charset="0"/>
              </a:rPr>
              <a:t>Summary and Conclusion</a:t>
            </a:r>
            <a:endParaRPr lang="hu-HU" altLang="hu-HU" sz="2000" b="1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15364" name="Szövegdoboz 2">
            <a:extLst>
              <a:ext uri="{FF2B5EF4-FFF2-40B4-BE49-F238E27FC236}">
                <a16:creationId xmlns:a16="http://schemas.microsoft.com/office/drawing/2014/main" id="{B331A43E-61E0-6B9A-5B0A-D36794D2B99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7950" y="764704"/>
            <a:ext cx="89281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hu-HU" sz="2400">
                <a:latin typeface="Calibri Light" panose="020F0302020204030204" pitchFamily="34" charset="0"/>
              </a:rPr>
              <a:t> </a:t>
            </a:r>
            <a:r>
              <a:rPr lang="en-US" altLang="hu-HU" sz="2400">
                <a:latin typeface="Calibri Light" panose="020F0302020204030204" pitchFamily="34" charset="0"/>
              </a:rPr>
              <a:t>Correction of systematic errors is possible for the </a:t>
            </a:r>
            <a:r>
              <a:rPr lang="hu-HU" altLang="hu-HU" sz="2400">
                <a:latin typeface="Calibri Light" panose="020F0302020204030204" pitchFamily="34" charset="0"/>
              </a:rPr>
              <a:t>ex</a:t>
            </a:r>
            <a:r>
              <a:rPr lang="en-US" altLang="hu-HU" sz="2400">
                <a:latin typeface="Calibri Light" panose="020F0302020204030204" pitchFamily="34" charset="0"/>
              </a:rPr>
              <a:t>tract</a:t>
            </a:r>
            <a:r>
              <a:rPr lang="hu-HU" altLang="hu-HU" sz="2400">
                <a:latin typeface="Calibri Light" panose="020F0302020204030204" pitchFamily="34" charset="0"/>
              </a:rPr>
              <a:t>ed</a:t>
            </a:r>
            <a:r>
              <a:rPr lang="en-US" altLang="hu-HU" sz="2400">
                <a:latin typeface="Calibri Light" panose="020F0302020204030204" pitchFamily="34" charset="0"/>
              </a:rPr>
              <a:t> data on a statistical basis.</a:t>
            </a:r>
            <a:r>
              <a:rPr lang="hu-HU" altLang="hu-HU" sz="2400">
                <a:latin typeface="Calibri Light" panose="020F03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hu-HU" altLang="hu-HU" sz="2400">
                <a:latin typeface="Calibri Light" panose="020F0302020204030204" pitchFamily="34" charset="0"/>
              </a:rPr>
              <a:t> </a:t>
            </a:r>
            <a:r>
              <a:rPr lang="en-US" altLang="hu-HU" sz="2400">
                <a:latin typeface="Calibri Light" panose="020F0302020204030204" pitchFamily="34" charset="0"/>
              </a:rPr>
              <a:t>The </a:t>
            </a:r>
            <a:r>
              <a:rPr lang="hu-HU" altLang="hu-HU" sz="2400">
                <a:latin typeface="Calibri Light" panose="020F0302020204030204" pitchFamily="34" charset="0"/>
              </a:rPr>
              <a:t>magnitude of</a:t>
            </a:r>
            <a:r>
              <a:rPr lang="en-US" altLang="hu-HU" sz="2400">
                <a:latin typeface="Calibri Light" panose="020F0302020204030204" pitchFamily="34" charset="0"/>
              </a:rPr>
              <a:t> </a:t>
            </a:r>
            <a:r>
              <a:rPr lang="hu-HU" altLang="hu-HU" sz="2400">
                <a:latin typeface="Calibri Light" panose="020F0302020204030204" pitchFamily="34" charset="0"/>
              </a:rPr>
              <a:t>the </a:t>
            </a:r>
            <a:r>
              <a:rPr lang="en-US" altLang="hu-HU" sz="2400">
                <a:latin typeface="Calibri Light" panose="020F0302020204030204" pitchFamily="34" charset="0"/>
              </a:rPr>
              <a:t>correction on short </a:t>
            </a:r>
            <a:r>
              <a:rPr lang="hu-HU" altLang="hu-HU" sz="2400">
                <a:latin typeface="Calibri Light" panose="020F0302020204030204" pitchFamily="34" charset="0"/>
              </a:rPr>
              <a:t>duration</a:t>
            </a:r>
            <a:r>
              <a:rPr lang="en-US" altLang="hu-HU" sz="2400">
                <a:latin typeface="Calibri Light" panose="020F0302020204030204" pitchFamily="34" charset="0"/>
              </a:rPr>
              <a:t>s and </a:t>
            </a:r>
            <a:r>
              <a:rPr lang="hu-HU" altLang="hu-HU" sz="2400">
                <a:latin typeface="Calibri Light" panose="020F0302020204030204" pitchFamily="34" charset="0"/>
              </a:rPr>
              <a:t>rare intenisties</a:t>
            </a:r>
            <a:r>
              <a:rPr lang="en-US" altLang="hu-HU" sz="2400">
                <a:latin typeface="Calibri Light" panose="020F0302020204030204" pitchFamily="34" charset="0"/>
              </a:rPr>
              <a:t> is </a:t>
            </a:r>
            <a:r>
              <a:rPr lang="hu-HU" altLang="hu-HU" sz="2400">
                <a:latin typeface="Calibri Light" panose="020F0302020204030204" pitchFamily="34" charset="0"/>
              </a:rPr>
              <a:t>higher</a:t>
            </a:r>
            <a:r>
              <a:rPr lang="en-US" altLang="hu-HU" sz="2400">
                <a:latin typeface="Calibri Light" panose="020F0302020204030204" pitchFamily="34" charset="0"/>
              </a:rPr>
              <a:t> than 5%.</a:t>
            </a:r>
            <a:endParaRPr lang="hu-HU" altLang="hu-HU" sz="240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hu-HU" altLang="hu-HU" sz="2400">
                <a:latin typeface="Calibri Light" panose="020F0302020204030204" pitchFamily="34" charset="0"/>
              </a:rPr>
              <a:t> </a:t>
            </a:r>
            <a:r>
              <a:rPr lang="en-US" altLang="hu-HU" sz="2400">
                <a:latin typeface="Calibri Light" panose="020F0302020204030204" pitchFamily="34" charset="0"/>
              </a:rPr>
              <a:t>The effect of the correction is significant.</a:t>
            </a:r>
            <a:endParaRPr lang="hu-HU" altLang="hu-HU" sz="240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u-HU" sz="2400">
                <a:latin typeface="Calibri Light" panose="020F0302020204030204" pitchFamily="34" charset="0"/>
              </a:rPr>
              <a:t>The improvement may affect the </a:t>
            </a:r>
            <a:r>
              <a:rPr lang="hu-HU" altLang="hu-HU" sz="2400">
                <a:latin typeface="Calibri Light" panose="020F0302020204030204" pitchFamily="34" charset="0"/>
              </a:rPr>
              <a:t>evalua</a:t>
            </a:r>
            <a:r>
              <a:rPr lang="en-US" altLang="hu-HU" sz="2400">
                <a:latin typeface="Calibri Light" panose="020F0302020204030204" pitchFamily="34" charset="0"/>
              </a:rPr>
              <a:t>tion of climate change by refining the precipitation intensity reference data.</a:t>
            </a:r>
            <a:endParaRPr lang="hu-HU" altLang="hu-HU" sz="240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u-HU" sz="2400">
                <a:latin typeface="Calibri Light" panose="020F0302020204030204" pitchFamily="34" charset="0"/>
              </a:rPr>
              <a:t>The repair will allow a reassessment of the suitability of existing drainage facilities.</a:t>
            </a:r>
            <a:endParaRPr lang="hu-HU" altLang="hu-HU" sz="240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latin typeface="Calibri Light" panose="020F0302020204030204" pitchFamily="34" charset="0"/>
              </a:rPr>
              <a:t>Further information about the method: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chemeClr val="accent2"/>
                </a:solidFill>
                <a:latin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https://www.researchgate.net/publication/354586738_On_the_correction_of_processed_historical_rainfall_data_of_siphoned_rainfall_recorders</a:t>
            </a:r>
            <a:endParaRPr lang="hu-HU" altLang="hu-HU" sz="1400" b="1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chemeClr val="accent2"/>
                </a:solidFill>
                <a:latin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https://www.researchgate.net/publication/351917435_Application_of_Correction_Procedures_for_Some_Systematic_Measurement_Errors_to_Rainfall_Intensity_Data_of_a_Rain_Gauge_in_Budapest</a:t>
            </a:r>
            <a:endParaRPr lang="hu-HU" altLang="hu-HU" sz="1400" b="1">
              <a:solidFill>
                <a:schemeClr val="accent2"/>
              </a:solidFill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 b="1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400" b="1">
              <a:latin typeface="Calibri Light" panose="020F0302020204030204" pitchFamily="34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482558D3-F8E7-E194-7142-1A558CE306D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401756D2-7E73-7ECD-E057-08F7B9658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4238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1D0643-516F-4829-861B-FFFD7F26652B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BBF02A9-E4DB-5105-64D3-E101BEFCA9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0133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altLang="hu-HU" sz="2800" b="1" cap="all">
                <a:solidFill>
                  <a:srgbClr val="003366"/>
                </a:solidFill>
                <a:latin typeface="Calibri Light" panose="020F0302020204030204" pitchFamily="34" charset="0"/>
              </a:rPr>
              <a:t>Thank YOU for the kind attention</a:t>
            </a:r>
            <a:r>
              <a:rPr lang="hu-HU" altLang="hu-HU" sz="2800" b="1">
                <a:solidFill>
                  <a:srgbClr val="003366"/>
                </a:solidFill>
                <a:latin typeface="Calibri Light" panose="020F0302020204030204" pitchFamily="34" charset="0"/>
              </a:rPr>
              <a:t>!</a:t>
            </a:r>
          </a:p>
        </p:txBody>
      </p:sp>
      <p:pic>
        <p:nvPicPr>
          <p:cNvPr id="17412" name="Picture 6" descr="Képtalálat a következ&amp;odblac;re: „zivatar”">
            <a:extLst>
              <a:ext uri="{FF2B5EF4-FFF2-40B4-BE49-F238E27FC236}">
                <a16:creationId xmlns:a16="http://schemas.microsoft.com/office/drawing/2014/main" id="{95F4C284-33BC-8A8E-FEBD-BA21509B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86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>
            <a:extLst>
              <a:ext uri="{FF2B5EF4-FFF2-40B4-BE49-F238E27FC236}">
                <a16:creationId xmlns:a16="http://schemas.microsoft.com/office/drawing/2014/main" id="{85750FB7-50C5-E253-3696-1342981568F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/>
              <a:t>2022.05.27.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54156</TotalTime>
  <Words>700</Words>
  <Application>Microsoft Office PowerPoint</Application>
  <PresentationFormat>Diavetítés a képernyőre (4:3 oldalarány)</PresentationFormat>
  <Paragraphs>129</Paragraphs>
  <Slides>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Times New Roman</vt:lpstr>
      <vt:lpstr>Alapértelmezett terv</vt:lpstr>
      <vt:lpstr>Correction of siphoning error in processed historical rainfall intensity data, a case study of data measured by Hellmann-Fuess type rainfall recorder</vt:lpstr>
      <vt:lpstr>Importance of the issue</vt:lpstr>
      <vt:lpstr>Specific systematic error of siphoned rainfall recorders</vt:lpstr>
      <vt:lpstr>Correction of extracted rainfall intensity data</vt:lpstr>
      <vt:lpstr>PowerPoint-bemutató</vt:lpstr>
      <vt:lpstr>Effect of correction on the rainfall’s PDF and IDF data</vt:lpstr>
      <vt:lpstr>Summary and Conclusion</vt:lpstr>
      <vt:lpstr>Thank YOU for the kind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Rövididejű nagycsapadékok vizsgálata történeti és jelenkori adatok alapján</dc:title>
  <dc:creator>Rácz Tibor</dc:creator>
  <cp:keywords>csapadékmaximum függvény IDF fraktál multifraktál</cp:keywords>
  <cp:lastModifiedBy>Tibor Rácz</cp:lastModifiedBy>
  <cp:revision>616</cp:revision>
  <cp:lastPrinted>2008-03-11T13:44:50Z</cp:lastPrinted>
  <dcterms:created xsi:type="dcterms:W3CDTF">2003-12-09T17:41:22Z</dcterms:created>
  <dcterms:modified xsi:type="dcterms:W3CDTF">2022-06-09T19:12:13Z</dcterms:modified>
</cp:coreProperties>
</file>