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A6060-1E44-4D1D-85CC-201B9DF700F4}" type="datetimeFigureOut">
              <a:rPr lang="en-US" smtClean="0"/>
              <a:t>5/18/2022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00E96-D8AE-4550-9312-3F5C86B9F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0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E6E6-16E8-4E52-9CEA-E9DCB45A01EE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6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8FD9-CB35-43C6-9DB8-947614E8BB58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68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A6E7-32B2-4D7A-8941-0BCF34840413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0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CD1D-678D-450A-87EF-C305949A6DE4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9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2902-6761-475B-BB08-362706D59A15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7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179F1-FE7E-419F-9CEF-41EF8D59C77F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6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D9EA-81E1-4EF6-8008-4538CD536F39}" type="datetime1">
              <a:rPr lang="en-US" smtClean="0"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5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F033B-B1F8-4565-B22F-4B978E01B38F}" type="datetime1">
              <a:rPr lang="en-US" smtClean="0"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EE34-7C51-49B1-8E73-A1BCC0893666}" type="datetime1">
              <a:rPr lang="en-US" smtClean="0"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4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C4E1B-15B6-4AB1-9987-6E01C794B2EB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0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78F2-89C5-41A4-9F21-C2D6094B7420}" type="datetime1">
              <a:rPr lang="en-US" smtClean="0"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AD0D-6A68-4283-B620-121643B73C5F}" type="datetime1">
              <a:rPr lang="en-US" smtClean="0"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2DD17-6297-493D-92F0-ACAA2EA87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91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mailto:aryeg@bgu.ac.il" TargetMode="External"/><Relationship Id="rId4" Type="http://schemas.openxmlformats.org/officeDocument/2006/relationships/hyperlink" Target="mailto:nguyan@post.bgu.ac.il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GU 2022 - European Geosciences Union General Assembly | Copernic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356" y="85987"/>
            <a:ext cx="2543103" cy="730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en-Gurion University Of The Negev - Application For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927" y="74438"/>
            <a:ext cx="2822520" cy="6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59334" y="830152"/>
            <a:ext cx="113634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0" dirty="0">
                <a:solidFill>
                  <a:srgbClr val="212529"/>
                </a:solidFill>
                <a:effectLst/>
                <a:latin typeface="Open Sans"/>
              </a:rPr>
              <a:t>Dynamic and equilibrium surface tension of </a:t>
            </a:r>
            <a:r>
              <a:rPr lang="en-US" sz="2000" b="1" i="0" dirty="0" err="1">
                <a:solidFill>
                  <a:srgbClr val="212529"/>
                </a:solidFill>
                <a:effectLst/>
                <a:latin typeface="Open Sans"/>
              </a:rPr>
              <a:t>Rhamnolipid</a:t>
            </a:r>
            <a:r>
              <a:rPr lang="en-US" sz="2000" b="1" i="0" dirty="0">
                <a:solidFill>
                  <a:srgbClr val="212529"/>
                </a:solidFill>
                <a:effectLst/>
                <a:latin typeface="Open Sans"/>
              </a:rPr>
              <a:t>: </a:t>
            </a:r>
          </a:p>
          <a:p>
            <a:pPr algn="ctr"/>
            <a:r>
              <a:rPr lang="en-US" sz="2000" b="1" i="0" dirty="0">
                <a:solidFill>
                  <a:srgbClr val="212529"/>
                </a:solidFill>
                <a:effectLst/>
                <a:latin typeface="Open Sans"/>
              </a:rPr>
              <a:t>Effect of real-time </a:t>
            </a:r>
            <a:r>
              <a:rPr lang="en-US" sz="2000" b="1" i="0" dirty="0" smtClean="0">
                <a:solidFill>
                  <a:srgbClr val="212529"/>
                </a:solidFill>
                <a:effectLst/>
                <a:latin typeface="Open Sans"/>
              </a:rPr>
              <a:t>temperature</a:t>
            </a:r>
            <a:endParaRPr lang="en-US" sz="2000" b="1" dirty="0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61412" y="1520761"/>
            <a:ext cx="11020926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Thuc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 Nguyen and </a:t>
            </a:r>
            <a:r>
              <a:rPr kumimoji="0" lang="en-US" altLang="en-US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Gilboa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 </a:t>
            </a:r>
            <a:r>
              <a:rPr kumimoji="0" lang="en-US" altLang="en-US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Arye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Open San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b="1" dirty="0" smtClean="0">
                <a:latin typeface="Open Sans"/>
              </a:rPr>
              <a:t>(</a:t>
            </a:r>
            <a:r>
              <a:rPr lang="en-US" altLang="en-US" sz="1000" b="1" dirty="0" smtClean="0">
                <a:latin typeface="Open Sans"/>
                <a:hlinkClick r:id="rId4"/>
              </a:rPr>
              <a:t>nguyan@post.bgu.ac.il</a:t>
            </a:r>
            <a:r>
              <a:rPr lang="en-US" altLang="en-US" sz="1000" b="1" dirty="0" smtClean="0">
                <a:latin typeface="Open Sans"/>
              </a:rPr>
              <a:t>, </a:t>
            </a:r>
            <a:r>
              <a:rPr lang="en-US" altLang="en-US" sz="1000" b="1" dirty="0" smtClean="0">
                <a:latin typeface="Open Sans"/>
                <a:hlinkClick r:id="rId5"/>
              </a:rPr>
              <a:t>aryeg@bgu.ac.il</a:t>
            </a:r>
            <a:r>
              <a:rPr lang="en-US" altLang="en-US" sz="1000" b="1" dirty="0" smtClean="0">
                <a:latin typeface="Open Sans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French Associates Institute for Agriculture and Biotechnology for Drylands, Jacob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Blaustein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 Institutes for Desert Research,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Ben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Gurion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 University of the Negev,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Israel</a:t>
            </a:r>
          </a:p>
        </p:txBody>
      </p:sp>
      <p:sp>
        <p:nvSpPr>
          <p:cNvPr id="6" name="Rectangle 5"/>
          <p:cNvSpPr/>
          <p:nvPr/>
        </p:nvSpPr>
        <p:spPr>
          <a:xfrm>
            <a:off x="431318" y="6027209"/>
            <a:ext cx="384111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b="1" dirty="0">
                <a:solidFill>
                  <a:srgbClr val="222222"/>
                </a:solidFill>
                <a:latin typeface="Arial" panose="020B0604020202020204" pitchFamily="34" charset="0"/>
              </a:rPr>
              <a:t>Figure 1. 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Chemical structures of mono and di-</a:t>
            </a:r>
            <a:r>
              <a:rPr lang="en-US" sz="1100" dirty="0" err="1">
                <a:solidFill>
                  <a:srgbClr val="222222"/>
                </a:solidFill>
                <a:latin typeface="Arial" panose="020B0604020202020204" pitchFamily="34" charset="0"/>
              </a:rPr>
              <a:t>rhamnolipid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(</a:t>
            </a:r>
            <a:r>
              <a:rPr lang="en-US" sz="11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Wittgens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 et al., 2017)</a:t>
            </a:r>
            <a:endParaRPr lang="en-US" sz="11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775" y="3226359"/>
            <a:ext cx="4128665" cy="2716673"/>
          </a:xfrm>
          <a:prstGeom prst="rect">
            <a:avLst/>
          </a:prstGeom>
          <a:ln>
            <a:noFill/>
          </a:ln>
        </p:spPr>
      </p:pic>
      <p:sp>
        <p:nvSpPr>
          <p:cNvPr id="14" name="Rectangle 13"/>
          <p:cNvSpPr/>
          <p:nvPr/>
        </p:nvSpPr>
        <p:spPr>
          <a:xfrm>
            <a:off x="4878072" y="6034137"/>
            <a:ext cx="23948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rgbClr val="222222"/>
                </a:solidFill>
                <a:latin typeface="Arial" panose="020B0604020202020204" pitchFamily="34" charset="0"/>
              </a:rPr>
              <a:t>Figure 2. 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Pendant drop method for surface tension measurement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086650" y="3226359"/>
            <a:ext cx="1984820" cy="2714629"/>
            <a:chOff x="9832582" y="3064563"/>
            <a:chExt cx="2015882" cy="2813126"/>
          </a:xfrm>
        </p:grpSpPr>
        <p:sp>
          <p:nvSpPr>
            <p:cNvPr id="9" name="TextBox 8"/>
            <p:cNvSpPr txBox="1"/>
            <p:nvPr/>
          </p:nvSpPr>
          <p:spPr>
            <a:xfrm>
              <a:off x="9832582" y="3064563"/>
              <a:ext cx="2015882" cy="281312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endParaRPr lang="en-US" sz="1400" dirty="0"/>
            </a:p>
            <a:p>
              <a:pPr algn="ctr"/>
              <a:endParaRPr lang="en-US" sz="1000" b="1" dirty="0"/>
            </a:p>
            <a:p>
              <a:pPr algn="ctr"/>
              <a:r>
                <a:rPr lang="en-US" sz="1000" b="1" dirty="0"/>
                <a:t>Control chamber:</a:t>
              </a:r>
            </a:p>
            <a:p>
              <a:pPr algn="ctr"/>
              <a:r>
                <a:rPr lang="en-US" sz="1000" dirty="0"/>
                <a:t>T (</a:t>
              </a:r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°</a:t>
              </a:r>
              <a:r>
                <a:rPr lang="en-US" sz="1000" dirty="0"/>
                <a:t>C) = constant</a:t>
              </a:r>
            </a:p>
            <a:p>
              <a:pPr algn="ctr"/>
              <a:r>
                <a:rPr lang="en-US" sz="1000" dirty="0"/>
                <a:t>H (%) = constant </a:t>
              </a:r>
            </a:p>
          </p:txBody>
        </p:sp>
        <p:pic>
          <p:nvPicPr>
            <p:cNvPr id="1041" name="Picture 17" descr="Surface and Interfacial Tension Measurement Services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73"/>
            <a:stretch/>
          </p:blipFill>
          <p:spPr bwMode="auto">
            <a:xfrm>
              <a:off x="10107112" y="3082029"/>
              <a:ext cx="1690550" cy="1949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10385911" y="4385946"/>
              <a:ext cx="951517" cy="2780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C00000"/>
                  </a:solidFill>
                </a:rPr>
                <a:t>RLP solution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663231" y="4832166"/>
              <a:ext cx="371078" cy="2780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>
                  <a:solidFill>
                    <a:srgbClr val="C00000"/>
                  </a:solidFill>
                </a:rPr>
                <a:t>Air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7402313" y="6067017"/>
            <a:ext cx="478968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rgbClr val="222222"/>
                </a:solidFill>
                <a:latin typeface="Arial" panose="020B0604020202020204" pitchFamily="34" charset="0"/>
              </a:rPr>
              <a:t>Figure 3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. Surface tension as a function of time (</a:t>
            </a:r>
            <a:r>
              <a:rPr lang="el-GR" sz="1100" dirty="0">
                <a:solidFill>
                  <a:srgbClr val="222222"/>
                </a:solidFill>
                <a:latin typeface="Arial" panose="020B0604020202020204" pitchFamily="34" charset="0"/>
              </a:rPr>
              <a:t>γ</a:t>
            </a:r>
            <a:r>
              <a:rPr lang="en-US" sz="1100" baseline="-25000" dirty="0"/>
              <a:t>t</a:t>
            </a:r>
            <a:r>
              <a:rPr lang="en-US" sz="1100" dirty="0">
                <a:solidFill>
                  <a:srgbClr val="222222"/>
                </a:solidFill>
                <a:latin typeface="Arial" panose="020B0604020202020204" pitchFamily="34" charset="0"/>
              </a:rPr>
              <a:t>) 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461775" y="2364466"/>
            <a:ext cx="11096367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300" dirty="0">
                <a:solidFill>
                  <a:srgbClr val="0070C0"/>
                </a:solidFill>
                <a:cs typeface="Arial" panose="020B0604020202020204" pitchFamily="34" charset="0"/>
              </a:rPr>
              <a:t>With high biodegradability, bio-surfactants are considered as an eco-friendly alternative to synthetic surfactants. In conjunction with the changing soil temperature under effects of climate change, </a:t>
            </a:r>
            <a:r>
              <a:rPr lang="en-US" altLang="en-US" sz="1300" dirty="0" smtClean="0">
                <a:solidFill>
                  <a:srgbClr val="0070C0"/>
                </a:solidFill>
                <a:cs typeface="Arial" panose="020B0604020202020204" pitchFamily="34" charset="0"/>
              </a:rPr>
              <a:t>knowledge about temperature-dependent surface activities of bio-surfactants is essential. </a:t>
            </a:r>
            <a:r>
              <a:rPr lang="en-US" altLang="en-US" sz="1300" dirty="0">
                <a:solidFill>
                  <a:srgbClr val="0070C0"/>
                </a:solidFill>
                <a:cs typeface="Arial" panose="020B0604020202020204" pitchFamily="34" charset="0"/>
              </a:rPr>
              <a:t>In this study, dynamic and equilibrium surface tension of Rhamnolipid (RLP) was </a:t>
            </a:r>
            <a:r>
              <a:rPr lang="en-US" altLang="en-US" sz="1300" dirty="0" smtClean="0">
                <a:solidFill>
                  <a:srgbClr val="0070C0"/>
                </a:solidFill>
                <a:cs typeface="Arial" panose="020B0604020202020204" pitchFamily="34" charset="0"/>
              </a:rPr>
              <a:t>investigated</a:t>
            </a:r>
            <a:r>
              <a:rPr lang="en-US" altLang="en-US" sz="13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altLang="en-US" sz="1300" dirty="0" smtClean="0">
                <a:solidFill>
                  <a:srgbClr val="0070C0"/>
                </a:solidFill>
                <a:cs typeface="Arial" panose="020B0604020202020204" pitchFamily="34" charset="0"/>
              </a:rPr>
              <a:t>as functions of concentration and temperature. </a:t>
            </a:r>
            <a:endParaRPr lang="en-US" altLang="en-US" sz="13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8"/>
          <a:srcRect t="7691"/>
          <a:stretch/>
        </p:blipFill>
        <p:spPr>
          <a:xfrm>
            <a:off x="7569517" y="3079670"/>
            <a:ext cx="4182588" cy="300800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30928" y="6374588"/>
            <a:ext cx="204210" cy="365125"/>
          </a:xfrm>
        </p:spPr>
        <p:txBody>
          <a:bodyPr/>
          <a:lstStyle/>
          <a:p>
            <a:fld id="{9D02DD17-6297-493D-92F0-ACAA2EA879D4}" type="slidenum">
              <a:rPr lang="en-US" b="1" smtClean="0">
                <a:solidFill>
                  <a:schemeClr val="tx1"/>
                </a:solidFill>
              </a:rPr>
              <a:t>1</a:t>
            </a:fld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61" y="46935"/>
            <a:ext cx="1577937" cy="210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4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835535" y="14131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100647" y="206770"/>
            <a:ext cx="552260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Equilibrium surface tension </a:t>
            </a:r>
            <a:r>
              <a:rPr lang="en-US" b="1" dirty="0" smtClean="0">
                <a:solidFill>
                  <a:srgbClr val="0070C0"/>
                </a:solidFill>
              </a:rPr>
              <a:t>as a function of </a:t>
            </a:r>
            <a:r>
              <a:rPr lang="en-US" b="1" dirty="0">
                <a:solidFill>
                  <a:srgbClr val="0070C0"/>
                </a:solidFill>
              </a:rPr>
              <a:t>temperature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546788" y="708790"/>
            <a:ext cx="2675012" cy="2022052"/>
            <a:chOff x="7175929" y="788229"/>
            <a:chExt cx="2892829" cy="2234338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/>
            <a:srcRect l="1" t="11470" r="51400"/>
            <a:stretch/>
          </p:blipFill>
          <p:spPr>
            <a:xfrm>
              <a:off x="7175929" y="788229"/>
              <a:ext cx="2892829" cy="223433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3"/>
            <a:srcRect l="46068" t="91177" r="42900" b="917"/>
            <a:stretch/>
          </p:blipFill>
          <p:spPr>
            <a:xfrm>
              <a:off x="8493196" y="2768137"/>
              <a:ext cx="656707" cy="199506"/>
            </a:xfrm>
            <a:prstGeom prst="rect">
              <a:avLst/>
            </a:prstGeom>
          </p:spPr>
        </p:pic>
      </p:grpSp>
      <p:sp>
        <p:nvSpPr>
          <p:cNvPr id="18" name="TextBox 17"/>
          <p:cNvSpPr txBox="1"/>
          <p:nvPr/>
        </p:nvSpPr>
        <p:spPr>
          <a:xfrm>
            <a:off x="472899" y="5810792"/>
            <a:ext cx="5383205" cy="7463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Figure 4.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Equilibrium surface tension (</a:t>
            </a:r>
            <a:r>
              <a:rPr lang="el-GR" sz="1100" dirty="0">
                <a:solidFill>
                  <a:srgbClr val="222222"/>
                </a:solidFill>
                <a:latin typeface="Arial" panose="020B0604020202020204" pitchFamily="34" charset="0"/>
              </a:rPr>
              <a:t>γ</a:t>
            </a:r>
            <a:r>
              <a:rPr lang="en-US" sz="1100" baseline="-25000" dirty="0" err="1"/>
              <a:t>eq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) as a function of concentration.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baseline="-25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sz="13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due to adsorption of surfactant at water/air interface. </a:t>
            </a:r>
            <a:endParaRPr lang="en-US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adsorption reached saturation, 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baseline="-25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sz="13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remained unchanged.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76131" y="1653568"/>
            <a:ext cx="2426344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Figure 5.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Critical micelle concentration (CMC) as a function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5188" y="5810792"/>
            <a:ext cx="57372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Figure 6.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Equilibrium surface tension as a function of temperature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baseline="-25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sz="13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aseline="-25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pre-CMC decreased more significantly with increasing temperature than 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baseline="-25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</a:t>
            </a:r>
            <a:r>
              <a:rPr lang="en-US" sz="13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post-CMC, most likely because micelles are more stable with heat than monomers.</a:t>
            </a:r>
            <a:endParaRPr lang="en-US" sz="13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40190" t="69375" r="39363" b="21899"/>
          <a:stretch/>
        </p:blipFill>
        <p:spPr>
          <a:xfrm>
            <a:off x="6096000" y="4981521"/>
            <a:ext cx="1097280" cy="2826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/>
          <a:srcRect l="74933" t="73870" r="5949"/>
          <a:stretch/>
        </p:blipFill>
        <p:spPr>
          <a:xfrm>
            <a:off x="10593138" y="4608651"/>
            <a:ext cx="958957" cy="79112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7271" t="69376" r="76691"/>
          <a:stretch/>
        </p:blipFill>
        <p:spPr>
          <a:xfrm>
            <a:off x="10704001" y="3727204"/>
            <a:ext cx="808055" cy="9313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/>
          <a:srcRect t="6107" r="4024" b="30881"/>
          <a:stretch/>
        </p:blipFill>
        <p:spPr>
          <a:xfrm>
            <a:off x="5647294" y="3657392"/>
            <a:ext cx="5144252" cy="203861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/>
          <a:srcRect l="40190" t="69375" r="39363" b="21899"/>
          <a:stretch/>
        </p:blipFill>
        <p:spPr>
          <a:xfrm>
            <a:off x="7884294" y="5560832"/>
            <a:ext cx="1097280" cy="282633"/>
          </a:xfrm>
          <a:prstGeom prst="rect">
            <a:avLst/>
          </a:prstGeom>
        </p:spPr>
      </p:pic>
      <p:sp>
        <p:nvSpPr>
          <p:cNvPr id="29" name="Slide Number Placeholder 1"/>
          <p:cNvSpPr txBox="1">
            <a:spLocks/>
          </p:cNvSpPr>
          <p:nvPr/>
        </p:nvSpPr>
        <p:spPr>
          <a:xfrm>
            <a:off x="130928" y="6374588"/>
            <a:ext cx="204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72899" y="576102"/>
            <a:ext cx="4539676" cy="5201243"/>
            <a:chOff x="472899" y="576102"/>
            <a:chExt cx="4307156" cy="4597527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290279"/>
                </p:ext>
              </p:extLst>
            </p:nvPr>
          </p:nvGraphicFramePr>
          <p:xfrm>
            <a:off x="472899" y="576102"/>
            <a:ext cx="4307156" cy="45975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2" name="SPW 12.0 Graph" r:id="rId6" imgW="7553185" imgH="8058265" progId="SigmaPlotGraphicObject.11">
                    <p:embed/>
                  </p:oleObj>
                </mc:Choice>
                <mc:Fallback>
                  <p:oleObj name="SPW 12.0 Graph" r:id="rId6" imgW="7553185" imgH="8058265" progId="SigmaPlotGraphicObject.11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899" y="576102"/>
                          <a:ext cx="4307156" cy="459752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2101853" y="1298480"/>
              <a:ext cx="52462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rgbClr val="C00000"/>
                  </a:solidFill>
                </a:rPr>
                <a:t>CMC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2177935" y="1528505"/>
              <a:ext cx="133004" cy="16139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5835535" y="2671150"/>
            <a:ext cx="563078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increasing temperature, the reduction in hydration of hydrophilic groups favors </a:t>
            </a:r>
            <a:r>
              <a:rPr lang="en-US" sz="13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micellization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 decreased CMC. </a:t>
            </a:r>
            <a:endParaRPr lang="en-US" sz="13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further increased temperature, the breakdown of the structured water surrounding disfavors </a:t>
            </a:r>
            <a:r>
              <a:rPr lang="en-US" sz="13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micellization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increased CMC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6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24841" r="2141"/>
          <a:stretch/>
        </p:blipFill>
        <p:spPr>
          <a:xfrm>
            <a:off x="6140951" y="660506"/>
            <a:ext cx="5636522" cy="29584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t="11178" r="3616"/>
          <a:stretch/>
        </p:blipFill>
        <p:spPr>
          <a:xfrm>
            <a:off x="582878" y="770423"/>
            <a:ext cx="5067967" cy="21832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22415" y="154617"/>
            <a:ext cx="534716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Dynamic surface tension under effects of temperature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478" y="2931792"/>
            <a:ext cx="56365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7.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Surface tension of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ppm and 400 ppm RLP as a function of time (</a:t>
            </a:r>
            <a:r>
              <a:rPr lang="el-GR" sz="12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67151" y="3555116"/>
            <a:ext cx="4919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8.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l-GR" sz="1200" dirty="0"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/dt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-0.5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as a function of concentration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0951" y="3936858"/>
            <a:ext cx="5636522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/dt</a:t>
            </a:r>
            <a:r>
              <a:rPr lang="en-US" sz="1300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-0.5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decreased with increasing concentration </a:t>
            </a:r>
          </a:p>
          <a:p>
            <a:pPr algn="just"/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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sz="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increased with increasing concentration.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/dt</a:t>
            </a:r>
            <a:r>
              <a:rPr lang="en-US" sz="1300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-0.5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vs ln(C) created two linear regressions with two distinctive slopes, representing pre-CMC and post-CMC. Temperature affected  the slopes at pre-CMC more than at post-CMC.</a:t>
            </a:r>
          </a:p>
          <a:p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 T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emperature affected diffusion at pre-CMC more than at post-CMC.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054" y="5659505"/>
            <a:ext cx="11215794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Conclusions:</a:t>
            </a:r>
          </a:p>
          <a:p>
            <a:pPr marL="285750" indent="-285750" algn="just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Equilibrium surface tension decreased with increasing temperature.</a:t>
            </a:r>
          </a:p>
          <a:p>
            <a:pPr marL="285750" indent="-285750" algn="just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The diffusion of surfactant molecules increased with increasing temperature. </a:t>
            </a:r>
          </a:p>
          <a:p>
            <a:pPr marL="285750" indent="-285750" algn="just">
              <a:buFont typeface="+mj-lt"/>
              <a:buAutoNum type="arabicPeriod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At both equilibrium and dynamic surface tension, the pre-CMC concentrations were affected more significantly than the post-CMC concentrations. </a:t>
            </a:r>
          </a:p>
        </p:txBody>
      </p:sp>
      <p:sp>
        <p:nvSpPr>
          <p:cNvPr id="14" name="Slide Number Placeholder 1"/>
          <p:cNvSpPr txBox="1">
            <a:spLocks/>
          </p:cNvSpPr>
          <p:nvPr/>
        </p:nvSpPr>
        <p:spPr>
          <a:xfrm>
            <a:off x="121714" y="6383202"/>
            <a:ext cx="204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t="56332" r="7401"/>
          <a:stretch/>
        </p:blipFill>
        <p:spPr>
          <a:xfrm>
            <a:off x="1975733" y="3570946"/>
            <a:ext cx="2132494" cy="717736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1684076" y="4192218"/>
            <a:ext cx="2865570" cy="662338"/>
            <a:chOff x="6905045" y="2076831"/>
            <a:chExt cx="3163934" cy="78719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5"/>
            <a:srcRect l="-168" t="51237" r="95774" b="30180"/>
            <a:stretch/>
          </p:blipFill>
          <p:spPr>
            <a:xfrm rot="5400000">
              <a:off x="7075143" y="2196109"/>
              <a:ext cx="279399" cy="6195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4"/>
            <a:srcRect l="46278" t="56332" r="13583"/>
            <a:stretch/>
          </p:blipFill>
          <p:spPr>
            <a:xfrm>
              <a:off x="8036365" y="2076831"/>
              <a:ext cx="1013830" cy="787195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7652101" y="2305851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=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43401" y="2305851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∼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9667992" y="2097607"/>
                  <a:ext cx="400987" cy="72750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16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</m:den>
                            </m:f>
                          </m:e>
                        </m:rad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67992" y="2097607"/>
                  <a:ext cx="400987" cy="72750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" name="TextBox 22"/>
          <p:cNvSpPr txBox="1"/>
          <p:nvPr/>
        </p:nvSpPr>
        <p:spPr>
          <a:xfrm>
            <a:off x="1501333" y="3336018"/>
            <a:ext cx="3081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Asymptotic solution of Ward and </a:t>
            </a:r>
            <a:r>
              <a:rPr lang="en-US" sz="1100" b="1" dirty="0" err="1"/>
              <a:t>Tordai</a:t>
            </a:r>
            <a:r>
              <a:rPr lang="en-US" sz="1100" b="1" dirty="0"/>
              <a:t> equation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054" y="4883272"/>
            <a:ext cx="536374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diffusion coefficient at long term (D</a:t>
            </a:r>
            <a:r>
              <a:rPr lang="en-US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was estimated from the slope d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/dt</a:t>
            </a:r>
            <a:r>
              <a:rPr lang="en-US" sz="1300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-0.5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fitting 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300" dirty="0">
                <a:solidFill>
                  <a:srgbClr val="0070C0"/>
                </a:solidFill>
              </a:rPr>
              <a:t>t</a:t>
            </a:r>
            <a:r>
              <a:rPr lang="en-US" sz="1300" baseline="30000" dirty="0">
                <a:solidFill>
                  <a:srgbClr val="0070C0"/>
                </a:solidFill>
              </a:rPr>
              <a:t>-0.5</a:t>
            </a:r>
            <a:r>
              <a:rPr lang="en-US" sz="1300" dirty="0">
                <a:solidFill>
                  <a:srgbClr val="0070C0"/>
                </a:solidFill>
              </a:rPr>
              <a:t> ) 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the asymptotic equation.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inversely proportional to d</a:t>
            </a:r>
            <a:r>
              <a:rPr lang="el-GR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/dt</a:t>
            </a:r>
            <a:r>
              <a:rPr lang="en-US" sz="1300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-0.5</a:t>
            </a:r>
            <a:r>
              <a:rPr lang="en-US" sz="13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n-US" sz="1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3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452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Open Sans</vt:lpstr>
      <vt:lpstr>Wingdings</vt:lpstr>
      <vt:lpstr>Office Theme</vt:lpstr>
      <vt:lpstr>SPW 12.0 Graph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Nguyen</dc:creator>
  <cp:lastModifiedBy>Thuc Nguyen</cp:lastModifiedBy>
  <cp:revision>62</cp:revision>
  <dcterms:created xsi:type="dcterms:W3CDTF">2022-05-08T07:14:27Z</dcterms:created>
  <dcterms:modified xsi:type="dcterms:W3CDTF">2022-05-18T07:22:40Z</dcterms:modified>
</cp:coreProperties>
</file>