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_rels/presentation.xml.rels" ContentType="application/vnd.openxmlformats-package.relationships+xml"/>
  <Override PartName="/ppt/media/image13.tif" ContentType="image/tiff"/>
  <Override PartName="/ppt/media/image25.png" ContentType="image/png"/>
  <Override PartName="/ppt/media/image12.png" ContentType="image/png"/>
  <Override PartName="/ppt/media/image7.wmf" ContentType="image/x-wmf"/>
  <Override PartName="/ppt/media/image11.wmf" ContentType="image/x-wmf"/>
  <Override PartName="/ppt/media/image10.tif" ContentType="image/tiff"/>
  <Override PartName="/ppt/media/image22.png" ContentType="image/png"/>
  <Override PartName="/ppt/media/image9.png" ContentType="image/png"/>
  <Override PartName="/ppt/media/image6.jpeg" ContentType="image/jpeg"/>
  <Override PartName="/ppt/media/image5.jpeg" ContentType="image/jpeg"/>
  <Override PartName="/ppt/media/image23.tif" ContentType="image/tiff"/>
  <Override PartName="/ppt/media/image8.jpeg" ContentType="image/jpeg"/>
  <Override PartName="/ppt/media/image16.tif" ContentType="image/tiff"/>
  <Override PartName="/ppt/media/image26.tif" ContentType="image/tiff"/>
  <Override PartName="/ppt/media/image21.tif" ContentType="image/tiff"/>
  <Override PartName="/ppt/media/image19.png" ContentType="image/png"/>
  <Override PartName="/ppt/media/image3.jpeg" ContentType="image/jpeg"/>
  <Override PartName="/ppt/media/image1.png" ContentType="image/png"/>
  <Override PartName="/ppt/media/image24.png" ContentType="image/png"/>
  <Override PartName="/ppt/media/image20.tif" ContentType="image/tiff"/>
  <Override PartName="/ppt/media/image18.tif" ContentType="image/tiff"/>
  <Override PartName="/ppt/media/image15.tif" ContentType="image/tiff"/>
  <Override PartName="/ppt/media/image4.png" ContentType="image/png"/>
  <Override PartName="/ppt/media/image17.png" ContentType="image/png"/>
  <Override PartName="/ppt/media/image14.png" ContentType="image/png"/>
  <Override PartName="/ppt/media/image2.jpeg" ContentType="image/jpe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</a:t>
            </a:r>
            <a:r>
              <a:rPr b="0" lang="en-US" sz="2000" spc="-1" strike="noStrike">
                <a:latin typeface="Arial"/>
              </a:rPr>
              <a:t>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85D2AB5-7DB3-4403-B095-0DB1DBD5DC3A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560" cy="4008240"/>
          </a:xfrm>
          <a:prstGeom prst="rect">
            <a:avLst/>
          </a:prstGeom>
        </p:spPr>
      </p:sp>
      <p:sp>
        <p:nvSpPr>
          <p:cNvPr id="184" name="CustomShape 2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3320" cy="4007160"/>
          </a:xfrm>
          <a:prstGeom prst="rect">
            <a:avLst/>
          </a:prstGeom>
        </p:spPr>
      </p:sp>
      <p:sp>
        <p:nvSpPr>
          <p:cNvPr id="186" name="CustomShape 2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21008C0-0843-4806-8CC9-916ACBB1BCB5}" type="slidenum">
              <a:rPr b="0" lang="en-US" sz="1400" spc="-1" strike="noStrike">
                <a:solidFill>
                  <a:srgbClr val="000000"/>
                </a:solidFill>
                <a:latin typeface="Arial"/>
                <a:ea typeface="+mn-ea"/>
              </a:rPr>
              <a:t>3</a:t>
            </a:fld>
            <a:endParaRPr b="0" lang="en-US" sz="14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3320" cy="4007160"/>
          </a:xfrm>
          <a:prstGeom prst="rect">
            <a:avLst/>
          </a:prstGeom>
        </p:spPr>
      </p:sp>
      <p:sp>
        <p:nvSpPr>
          <p:cNvPr id="188" name="CustomShape 2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0B623271-8CC1-4666-B918-B39108991F35}" type="slidenum">
              <a:rPr b="0" lang="en-US" sz="1400" spc="-1" strike="noStrike">
                <a:solidFill>
                  <a:srgbClr val="000000"/>
                </a:solidFill>
                <a:latin typeface="Arial"/>
                <a:ea typeface="+mn-ea"/>
              </a:rPr>
              <a:t>3</a:t>
            </a:fld>
            <a:endParaRPr b="0" lang="en-US" sz="14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3320" cy="4007160"/>
          </a:xfrm>
          <a:prstGeom prst="rect">
            <a:avLst/>
          </a:prstGeom>
        </p:spPr>
      </p:sp>
      <p:sp>
        <p:nvSpPr>
          <p:cNvPr id="190" name="CustomShape 2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2490F98D-9E3A-478A-AD63-1A64A7B27AD6}" type="slidenum">
              <a:rPr b="0" lang="en-US" sz="1400" spc="-1" strike="noStrike">
                <a:solidFill>
                  <a:srgbClr val="000000"/>
                </a:solidFill>
                <a:latin typeface="Arial"/>
                <a:ea typeface="+mn-ea"/>
              </a:rPr>
              <a:t>3</a:t>
            </a:fld>
            <a:endParaRPr b="0" lang="en-US" sz="14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3320" cy="4007160"/>
          </a:xfrm>
          <a:prstGeom prst="rect">
            <a:avLst/>
          </a:prstGeom>
        </p:spPr>
      </p:sp>
      <p:sp>
        <p:nvSpPr>
          <p:cNvPr id="192" name="CustomShape 2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2DFC38BB-1C24-44D5-85FA-EA2DE928DCB1}" type="slidenum">
              <a:rPr b="0" lang="en-US" sz="1400" spc="-1" strike="noStrike">
                <a:solidFill>
                  <a:srgbClr val="000000"/>
                </a:solidFill>
                <a:latin typeface="Arial"/>
                <a:ea typeface="+mn-ea"/>
              </a:rPr>
              <a:t>3</a:t>
            </a:fld>
            <a:endParaRPr b="0" lang="en-US" sz="14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5480"/>
            <a:ext cx="2609280" cy="1209240"/>
          </a:xfrm>
          <a:prstGeom prst="rect">
            <a:avLst/>
          </a:prstGeom>
          <a:ln>
            <a:noFill/>
          </a:ln>
        </p:spPr>
      </p:pic>
      <p:pic>
        <p:nvPicPr>
          <p:cNvPr id="1" name="background-84678_1920.jpg" descr=""/>
          <p:cNvPicPr/>
          <p:nvPr/>
        </p:nvPicPr>
        <p:blipFill>
          <a:blip r:embed="rId3"/>
          <a:srcRect l="11848" t="0" r="0" b="35835"/>
          <a:stretch/>
        </p:blipFill>
        <p:spPr>
          <a:xfrm>
            <a:off x="0" y="1402560"/>
            <a:ext cx="5996520" cy="3273120"/>
          </a:xfrm>
          <a:prstGeom prst="rect">
            <a:avLst/>
          </a:prstGeom>
          <a:ln>
            <a:noFill/>
          </a:ln>
        </p:spPr>
      </p:pic>
      <p:pic>
        <p:nvPicPr>
          <p:cNvPr id="2" name="background-84678_1920.jpg" descr=""/>
          <p:cNvPicPr/>
          <p:nvPr/>
        </p:nvPicPr>
        <p:blipFill>
          <a:blip r:embed="rId4"/>
          <a:srcRect l="0" t="0" r="21457" b="35499"/>
          <a:stretch/>
        </p:blipFill>
        <p:spPr>
          <a:xfrm>
            <a:off x="6194880" y="1402560"/>
            <a:ext cx="5996520" cy="3282840"/>
          </a:xfrm>
          <a:prstGeom prst="rect">
            <a:avLst/>
          </a:prstGeom>
          <a:ln>
            <a:noFill/>
          </a:ln>
        </p:spPr>
      </p:pic>
      <p:sp>
        <p:nvSpPr>
          <p:cNvPr id="3" name="Line 1"/>
          <p:cNvSpPr/>
          <p:nvPr/>
        </p:nvSpPr>
        <p:spPr>
          <a:xfrm>
            <a:off x="0" y="5317200"/>
            <a:ext cx="1089648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tif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png"/><Relationship Id="rId3" Type="http://schemas.openxmlformats.org/officeDocument/2006/relationships/image" Target="../media/image13.tif"/><Relationship Id="rId4" Type="http://schemas.openxmlformats.org/officeDocument/2006/relationships/image" Target="../media/image14.png"/><Relationship Id="rId5" Type="http://schemas.openxmlformats.org/officeDocument/2006/relationships/image" Target="../media/image15.tif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tif"/><Relationship Id="rId2" Type="http://schemas.openxmlformats.org/officeDocument/2006/relationships/image" Target="../media/image17.png"/><Relationship Id="rId3" Type="http://schemas.openxmlformats.org/officeDocument/2006/relationships/image" Target="../media/image18.tif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tif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tif"/><Relationship Id="rId2" Type="http://schemas.openxmlformats.org/officeDocument/2006/relationships/image" Target="../media/image22.png"/><Relationship Id="rId3" Type="http://schemas.openxmlformats.org/officeDocument/2006/relationships/image" Target="../media/image23.ti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ti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35160" y="4892040"/>
            <a:ext cx="13387680" cy="55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3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3b515b"/>
                </a:solidFill>
                <a:latin typeface="Arial"/>
                <a:ea typeface="DejaVu Sans"/>
              </a:rPr>
              <a:t>Yunyao Ma</a:t>
            </a:r>
            <a:r>
              <a:rPr b="0" lang="en-US" sz="1800" spc="-1" strike="noStrike">
                <a:solidFill>
                  <a:srgbClr val="3b515b"/>
                </a:solidFill>
                <a:latin typeface="Arial"/>
                <a:ea typeface="DejaVu Sans"/>
              </a:rPr>
              <a:t>, Bettina Weber, Claudia Colesie, José Raggio Quílez, Maik Veste, Maaike Bader, Philipp Porada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35520" y="5326560"/>
            <a:ext cx="10794600" cy="135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730" spc="-1" strike="noStrike">
                <a:solidFill>
                  <a:srgbClr val="3b515b"/>
                </a:solidFill>
                <a:latin typeface="Arial"/>
                <a:ea typeface="DejaVu Sans"/>
              </a:rPr>
              <a:t>Determining key drivers of the annual carbon budget of biocrusts in different climatic zones</a:t>
            </a:r>
            <a:br/>
            <a:endParaRPr b="0" lang="en-US" sz="3730" spc="-1" strike="noStrike">
              <a:latin typeface="Arial"/>
            </a:endParaRPr>
          </a:p>
        </p:txBody>
      </p:sp>
      <p:pic>
        <p:nvPicPr>
          <p:cNvPr id="88" name="图片占位符 163" descr=""/>
          <p:cNvPicPr/>
          <p:nvPr/>
        </p:nvPicPr>
        <p:blipFill>
          <a:blip r:embed="rId1"/>
          <a:stretch/>
        </p:blipFill>
        <p:spPr>
          <a:xfrm>
            <a:off x="11217240" y="50040"/>
            <a:ext cx="902160" cy="1202760"/>
          </a:xfrm>
          <a:prstGeom prst="rect">
            <a:avLst/>
          </a:prstGeom>
          <a:ln>
            <a:noFill/>
          </a:ln>
        </p:spPr>
      </p:pic>
      <p:pic>
        <p:nvPicPr>
          <p:cNvPr id="89" name="图片占位符 5" descr="p1"/>
          <p:cNvPicPr/>
          <p:nvPr/>
        </p:nvPicPr>
        <p:blipFill>
          <a:blip r:embed="rId2"/>
          <a:stretch/>
        </p:blipFill>
        <p:spPr>
          <a:xfrm>
            <a:off x="-9000" y="1403280"/>
            <a:ext cx="6018480" cy="3273480"/>
          </a:xfrm>
          <a:prstGeom prst="rect">
            <a:avLst/>
          </a:prstGeom>
          <a:ln>
            <a:noFill/>
          </a:ln>
        </p:spPr>
      </p:pic>
      <p:pic>
        <p:nvPicPr>
          <p:cNvPr id="90" name="图片 6" descr="p2"/>
          <p:cNvPicPr/>
          <p:nvPr/>
        </p:nvPicPr>
        <p:blipFill>
          <a:blip r:embed="rId3"/>
          <a:stretch/>
        </p:blipFill>
        <p:spPr>
          <a:xfrm>
            <a:off x="6184440" y="1403280"/>
            <a:ext cx="6006240" cy="327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48200" y="918000"/>
            <a:ext cx="2725560" cy="82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2"/>
          <p:cNvSpPr/>
          <p:nvPr/>
        </p:nvSpPr>
        <p:spPr>
          <a:xfrm>
            <a:off x="7776000" y="639720"/>
            <a:ext cx="33778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3" name="图片 245" descr=""/>
          <p:cNvPicPr/>
          <p:nvPr/>
        </p:nvPicPr>
        <p:blipFill>
          <a:blip r:embed="rId1"/>
          <a:stretch/>
        </p:blipFill>
        <p:spPr>
          <a:xfrm>
            <a:off x="2646720" y="-2744640"/>
            <a:ext cx="3209760" cy="320976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159120" y="532440"/>
            <a:ext cx="10513800" cy="93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34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endParaRPr b="0" lang="en-US" sz="44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br/>
            <a:endParaRPr b="0" lang="en-US" sz="4400" spc="-1" strike="noStrike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9024120" y="6368400"/>
            <a:ext cx="274176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3396493B-2D77-4440-A437-32262321A781}" type="slidenum">
              <a:rPr b="0" lang="en-US" sz="1600" spc="-1" strike="noStrike">
                <a:solidFill>
                  <a:srgbClr val="8b8b8b"/>
                </a:solidFill>
                <a:latin typeface="Arial"/>
                <a:ea typeface="DejaVu Sans"/>
              </a:rPr>
              <a:t>2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108720" y="138600"/>
            <a:ext cx="352296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1d8db0"/>
                </a:solidFill>
                <a:latin typeface="Arial"/>
                <a:ea typeface="DejaVu Sans"/>
              </a:rPr>
              <a:t>Motivation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7" name="图片 17" descr="Estimated-biocrust-coverage-under-current-environmental-conditions-Global-map-showing-the_W640"/>
          <p:cNvPicPr/>
          <p:nvPr/>
        </p:nvPicPr>
        <p:blipFill>
          <a:blip r:embed="rId2"/>
          <a:stretch/>
        </p:blipFill>
        <p:spPr>
          <a:xfrm>
            <a:off x="334080" y="1139760"/>
            <a:ext cx="6041880" cy="3340800"/>
          </a:xfrm>
          <a:prstGeom prst="rect">
            <a:avLst/>
          </a:prstGeom>
          <a:ln>
            <a:noFill/>
          </a:ln>
        </p:spPr>
      </p:pic>
      <p:sp>
        <p:nvSpPr>
          <p:cNvPr id="98" name="CustomShape 6"/>
          <p:cNvSpPr/>
          <p:nvPr/>
        </p:nvSpPr>
        <p:spPr>
          <a:xfrm>
            <a:off x="1198080" y="4488120"/>
            <a:ext cx="3957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(Rodriguez-Caballero, E. et al., 2018)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9" name="Line 7"/>
          <p:cNvSpPr/>
          <p:nvPr/>
        </p:nvSpPr>
        <p:spPr>
          <a:xfrm flipH="1">
            <a:off x="183600" y="884160"/>
            <a:ext cx="10710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" name="CustomShape 8"/>
          <p:cNvSpPr/>
          <p:nvPr/>
        </p:nvSpPr>
        <p:spPr>
          <a:xfrm>
            <a:off x="6608160" y="1942560"/>
            <a:ext cx="5560200" cy="16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spcBef>
                <a:spcPts val="564"/>
              </a:spcBef>
              <a:spcAft>
                <a:spcPts val="56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Widely distributed 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64"/>
              </a:spcBef>
              <a:spcAft>
                <a:spcPts val="56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Provide critical ecological functions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64"/>
              </a:spcBef>
              <a:spcAft>
                <a:spcPts val="56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Growth quantified by annual carbon balance (C balance)</a:t>
            </a:r>
            <a:endParaRPr b="0" lang="en-US" sz="2200" spc="-1" strike="noStrike">
              <a:latin typeface="Arial"/>
            </a:endParaRPr>
          </a:p>
        </p:txBody>
      </p:sp>
      <p:grpSp>
        <p:nvGrpSpPr>
          <p:cNvPr id="101" name="Group 9"/>
          <p:cNvGrpSpPr/>
          <p:nvPr/>
        </p:nvGrpSpPr>
        <p:grpSpPr>
          <a:xfrm>
            <a:off x="9653760" y="50040"/>
            <a:ext cx="2341080" cy="733680"/>
            <a:chOff x="9653760" y="50040"/>
            <a:chExt cx="2341080" cy="733680"/>
          </a:xfrm>
        </p:grpSpPr>
        <p:pic>
          <p:nvPicPr>
            <p:cNvPr id="102" name="图片 243" descr=""/>
            <p:cNvPicPr/>
            <p:nvPr/>
          </p:nvPicPr>
          <p:blipFill>
            <a:blip r:embed="rId3"/>
            <a:stretch/>
          </p:blipFill>
          <p:spPr>
            <a:xfrm>
              <a:off x="11444040" y="50040"/>
              <a:ext cx="550800" cy="733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Grafik 2_4" descr=""/>
            <p:cNvPicPr/>
            <p:nvPr/>
          </p:nvPicPr>
          <p:blipFill>
            <a:blip r:embed="rId4"/>
            <a:stretch/>
          </p:blipFill>
          <p:spPr>
            <a:xfrm>
              <a:off x="9653760" y="95400"/>
              <a:ext cx="1789560" cy="678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4" name="CustomShape 10"/>
          <p:cNvSpPr/>
          <p:nvPr/>
        </p:nvSpPr>
        <p:spPr>
          <a:xfrm>
            <a:off x="225720" y="5139000"/>
            <a:ext cx="12055320" cy="21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do environmental drivers affect annual C balance along climatic gradients?</a:t>
            </a:r>
            <a:endParaRPr b="1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1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2400" spc="-1" strike="noStrike">
              <a:latin typeface="Arial"/>
            </a:endParaRPr>
          </a:p>
        </p:txBody>
      </p:sp>
      <p:sp>
        <p:nvSpPr>
          <p:cNvPr id="105" name="TextShape 11"/>
          <p:cNvSpPr txBox="1"/>
          <p:nvPr/>
        </p:nvSpPr>
        <p:spPr>
          <a:xfrm>
            <a:off x="224640" y="5943600"/>
            <a:ext cx="9875520" cy="77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What is the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role of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seasonal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acclimation of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traits?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7776000" y="639720"/>
            <a:ext cx="33778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7" name="图片 245_1" descr=""/>
          <p:cNvPicPr/>
          <p:nvPr/>
        </p:nvPicPr>
        <p:blipFill>
          <a:blip r:embed="rId1"/>
          <a:stretch/>
        </p:blipFill>
        <p:spPr>
          <a:xfrm>
            <a:off x="2646720" y="-2744640"/>
            <a:ext cx="3209760" cy="320976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159120" y="532440"/>
            <a:ext cx="10513800" cy="93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34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endParaRPr b="0" lang="en-US" sz="44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br/>
            <a:endParaRPr b="0" lang="en-US" sz="4400" spc="-1" strike="noStrike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9024120" y="6368400"/>
            <a:ext cx="274176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C479E00B-62B4-44BE-8405-297D211AF272}" type="slidenum">
              <a:rPr b="0" lang="en-US" sz="1600" spc="-1" strike="noStrike">
                <a:solidFill>
                  <a:srgbClr val="8b8b8b"/>
                </a:solidFill>
                <a:latin typeface="Arial"/>
                <a:ea typeface="DejaVu Sans"/>
              </a:rPr>
              <a:t>3</a:t>
            </a:fld>
            <a:endParaRPr b="0" lang="en-US" sz="1600" spc="-1" strike="noStrike">
              <a:latin typeface="Arial"/>
            </a:endParaRPr>
          </a:p>
        </p:txBody>
      </p:sp>
      <p:grpSp>
        <p:nvGrpSpPr>
          <p:cNvPr id="110" name="Group 4"/>
          <p:cNvGrpSpPr/>
          <p:nvPr/>
        </p:nvGrpSpPr>
        <p:grpSpPr>
          <a:xfrm>
            <a:off x="9653760" y="50040"/>
            <a:ext cx="2341080" cy="733680"/>
            <a:chOff x="9653760" y="50040"/>
            <a:chExt cx="2341080" cy="733680"/>
          </a:xfrm>
        </p:grpSpPr>
        <p:pic>
          <p:nvPicPr>
            <p:cNvPr id="111" name="图片 243" descr=""/>
            <p:cNvPicPr/>
            <p:nvPr/>
          </p:nvPicPr>
          <p:blipFill>
            <a:blip r:embed="rId2"/>
            <a:stretch/>
          </p:blipFill>
          <p:spPr>
            <a:xfrm>
              <a:off x="11444040" y="50040"/>
              <a:ext cx="550800" cy="733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Grafik 2_4" descr=""/>
            <p:cNvPicPr/>
            <p:nvPr/>
          </p:nvPicPr>
          <p:blipFill>
            <a:blip r:embed="rId3"/>
            <a:stretch/>
          </p:blipFill>
          <p:spPr>
            <a:xfrm>
              <a:off x="9653760" y="95400"/>
              <a:ext cx="1789560" cy="678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3" name="CustomShape 5"/>
          <p:cNvSpPr/>
          <p:nvPr/>
        </p:nvSpPr>
        <p:spPr>
          <a:xfrm>
            <a:off x="108720" y="138600"/>
            <a:ext cx="352296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1d8db0"/>
                </a:solidFill>
                <a:latin typeface="Arial"/>
                <a:ea typeface="DejaVu Sans"/>
              </a:rPr>
              <a:t>Methods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14" name="Line 6"/>
          <p:cNvSpPr/>
          <p:nvPr/>
        </p:nvSpPr>
        <p:spPr>
          <a:xfrm flipH="1">
            <a:off x="183600" y="884160"/>
            <a:ext cx="10710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" name="CustomShape 7"/>
          <p:cNvSpPr/>
          <p:nvPr/>
        </p:nvSpPr>
        <p:spPr>
          <a:xfrm>
            <a:off x="3008160" y="2382840"/>
            <a:ext cx="3232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360">
            <a:solidFill>
              <a:srgbClr val="4a7ebb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6" name="" descr=""/>
          <p:cNvPicPr/>
          <p:nvPr/>
        </p:nvPicPr>
        <p:blipFill>
          <a:blip r:embed="rId4"/>
          <a:stretch/>
        </p:blipFill>
        <p:spPr>
          <a:xfrm>
            <a:off x="259920" y="2622600"/>
            <a:ext cx="8488800" cy="3646440"/>
          </a:xfrm>
          <a:prstGeom prst="rect">
            <a:avLst/>
          </a:prstGeom>
          <a:ln>
            <a:noFill/>
          </a:ln>
        </p:spPr>
      </p:pic>
      <p:sp>
        <p:nvSpPr>
          <p:cNvPr id="117" name="Freeform 8"/>
          <p:cNvSpPr/>
          <p:nvPr/>
        </p:nvSpPr>
        <p:spPr>
          <a:xfrm>
            <a:off x="274320" y="2538360"/>
            <a:ext cx="4273560" cy="3679920"/>
          </a:xfrm>
          <a:custGeom>
            <a:avLst/>
            <a:gdLst/>
            <a:ahLst/>
            <a:rect l="0" t="0" r="r" b="b"/>
            <a:pathLst>
              <a:path w="11871" h="10222">
                <a:moveTo>
                  <a:pt x="0" y="319"/>
                </a:moveTo>
                <a:lnTo>
                  <a:pt x="11870" y="319"/>
                </a:lnTo>
                <a:lnTo>
                  <a:pt x="11870" y="8305"/>
                </a:lnTo>
                <a:lnTo>
                  <a:pt x="9712" y="8305"/>
                </a:lnTo>
                <a:lnTo>
                  <a:pt x="9712" y="10221"/>
                </a:lnTo>
                <a:lnTo>
                  <a:pt x="0" y="10221"/>
                </a:lnTo>
                <a:lnTo>
                  <a:pt x="0" y="0"/>
                </a:lnTo>
              </a:path>
            </a:pathLst>
          </a:custGeom>
          <a:ln w="54720">
            <a:solidFill>
              <a:srgbClr val="ff4000"/>
            </a:solidFill>
            <a:round/>
          </a:ln>
        </p:spPr>
      </p:sp>
      <p:pic>
        <p:nvPicPr>
          <p:cNvPr id="118" name="" descr=""/>
          <p:cNvPicPr/>
          <p:nvPr/>
        </p:nvPicPr>
        <p:blipFill>
          <a:blip r:embed="rId5"/>
          <a:stretch/>
        </p:blipFill>
        <p:spPr>
          <a:xfrm>
            <a:off x="8855280" y="3020760"/>
            <a:ext cx="3031920" cy="2922840"/>
          </a:xfrm>
          <a:prstGeom prst="rect">
            <a:avLst/>
          </a:prstGeom>
          <a:ln>
            <a:noFill/>
          </a:ln>
        </p:spPr>
      </p:pic>
      <p:grpSp>
        <p:nvGrpSpPr>
          <p:cNvPr id="119" name="Group 9"/>
          <p:cNvGrpSpPr/>
          <p:nvPr/>
        </p:nvGrpSpPr>
        <p:grpSpPr>
          <a:xfrm>
            <a:off x="2131200" y="1191600"/>
            <a:ext cx="965880" cy="870120"/>
            <a:chOff x="2131200" y="1191600"/>
            <a:chExt cx="965880" cy="870120"/>
          </a:xfrm>
        </p:grpSpPr>
        <p:sp>
          <p:nvSpPr>
            <p:cNvPr id="120" name="CustomShape 10"/>
            <p:cNvSpPr/>
            <p:nvPr/>
          </p:nvSpPr>
          <p:spPr>
            <a:xfrm rot="16200000">
              <a:off x="2159640" y="1180800"/>
              <a:ext cx="870120" cy="891720"/>
            </a:xfrm>
            <a:prstGeom prst="teardrop">
              <a:avLst>
                <a:gd name="adj" fmla="val 10000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sp>
          <p:nvSpPr>
            <p:cNvPr id="121" name="CustomShape 11"/>
            <p:cNvSpPr/>
            <p:nvPr/>
          </p:nvSpPr>
          <p:spPr>
            <a:xfrm>
              <a:off x="2131200" y="1447200"/>
              <a:ext cx="9658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Dryland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122" name="Group 12"/>
          <p:cNvGrpSpPr/>
          <p:nvPr/>
        </p:nvGrpSpPr>
        <p:grpSpPr>
          <a:xfrm>
            <a:off x="4110120" y="1059840"/>
            <a:ext cx="1258560" cy="1101600"/>
            <a:chOff x="4110120" y="1059840"/>
            <a:chExt cx="1258560" cy="1101600"/>
          </a:xfrm>
        </p:grpSpPr>
        <p:sp>
          <p:nvSpPr>
            <p:cNvPr id="123" name="CustomShape 13"/>
            <p:cNvSpPr/>
            <p:nvPr/>
          </p:nvSpPr>
          <p:spPr>
            <a:xfrm rot="16200000">
              <a:off x="4181400" y="1046160"/>
              <a:ext cx="1101600" cy="1128600"/>
            </a:xfrm>
            <a:prstGeom prst="teardrop">
              <a:avLst>
                <a:gd name="adj" fmla="val 10000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sp>
          <p:nvSpPr>
            <p:cNvPr id="124" name="CustomShape 14"/>
            <p:cNvSpPr/>
            <p:nvPr/>
          </p:nvSpPr>
          <p:spPr>
            <a:xfrm>
              <a:off x="4110120" y="1410840"/>
              <a:ext cx="125856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Temperate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125" name="Group 15"/>
          <p:cNvGrpSpPr/>
          <p:nvPr/>
        </p:nvGrpSpPr>
        <p:grpSpPr>
          <a:xfrm>
            <a:off x="6542280" y="979920"/>
            <a:ext cx="1411560" cy="1377000"/>
            <a:chOff x="6542280" y="979920"/>
            <a:chExt cx="1411560" cy="1377000"/>
          </a:xfrm>
        </p:grpSpPr>
        <p:sp>
          <p:nvSpPr>
            <p:cNvPr id="126" name="CustomShape 16"/>
            <p:cNvSpPr/>
            <p:nvPr/>
          </p:nvSpPr>
          <p:spPr>
            <a:xfrm rot="16200000">
              <a:off x="6559560" y="962640"/>
              <a:ext cx="1377000" cy="1411560"/>
            </a:xfrm>
            <a:prstGeom prst="teardrop">
              <a:avLst>
                <a:gd name="adj" fmla="val 10000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sp>
          <p:nvSpPr>
            <p:cNvPr id="127" name="CustomShape 17"/>
            <p:cNvSpPr/>
            <p:nvPr/>
          </p:nvSpPr>
          <p:spPr>
            <a:xfrm>
              <a:off x="6774840" y="1382400"/>
              <a:ext cx="876240" cy="638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Alpine 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128" name="TextShape 18"/>
          <p:cNvSpPr txBox="1"/>
          <p:nvPr/>
        </p:nvSpPr>
        <p:spPr>
          <a:xfrm>
            <a:off x="1542960" y="6364800"/>
            <a:ext cx="55072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Mechanistic data-</a:t>
            </a:r>
            <a:r>
              <a:rPr b="0" lang="en-US" sz="1800" spc="-1" strike="noStrike">
                <a:latin typeface="Arial"/>
              </a:rPr>
              <a:t>driven model – part of </a:t>
            </a:r>
            <a:r>
              <a:rPr b="0" lang="en-US" sz="1800" spc="-1" strike="noStrike">
                <a:latin typeface="Arial"/>
              </a:rPr>
              <a:t>LiBry model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7227720" y="4444200"/>
            <a:ext cx="902520" cy="34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2"/>
          <p:cNvSpPr/>
          <p:nvPr/>
        </p:nvSpPr>
        <p:spPr>
          <a:xfrm>
            <a:off x="6883560" y="3098520"/>
            <a:ext cx="5768640" cy="188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9091800" y="6356160"/>
            <a:ext cx="274176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D56A449C-66A7-4AAE-80D6-AA3FC2670A1A}" type="slidenum">
              <a:rPr b="0" lang="en-US" sz="1600" spc="-1" strike="noStrike">
                <a:solidFill>
                  <a:srgbClr val="8b8b8b"/>
                </a:solidFill>
                <a:latin typeface="Arial"/>
                <a:ea typeface="DejaVu Sans"/>
              </a:rPr>
              <a:t>3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108720" y="642240"/>
            <a:ext cx="153648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5"/>
          <p:cNvSpPr/>
          <p:nvPr/>
        </p:nvSpPr>
        <p:spPr>
          <a:xfrm>
            <a:off x="183600" y="864000"/>
            <a:ext cx="8372880" cy="77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5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720" indent="-456120">
              <a:lnSpc>
                <a:spcPct val="50000"/>
              </a:lnSpc>
              <a:buClr>
                <a:srgbClr val="0070c0"/>
              </a:buClr>
              <a:buFont typeface="Arial"/>
              <a:buAutoNum type="arabicPeriod"/>
            </a:pPr>
            <a:r>
              <a:rPr b="1" lang="en-US" sz="2400" spc="-1" strike="noStrike">
                <a:solidFill>
                  <a:srgbClr val="0070c0"/>
                </a:solidFill>
                <a:latin typeface="Arial"/>
                <a:ea typeface="DejaVu Sans"/>
              </a:rPr>
              <a:t>   </a:t>
            </a:r>
            <a:r>
              <a:rPr b="1" lang="en-US" sz="2400" spc="-1" strike="noStrike">
                <a:solidFill>
                  <a:srgbClr val="0070c0"/>
                </a:solidFill>
                <a:latin typeface="Arial"/>
                <a:ea typeface="DejaVu Sans"/>
              </a:rPr>
              <a:t>Key environmental factors for carbon balance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34" name="图片 167" descr=""/>
          <p:cNvPicPr/>
          <p:nvPr/>
        </p:nvPicPr>
        <p:blipFill>
          <a:blip r:embed="rId1"/>
          <a:stretch/>
        </p:blipFill>
        <p:spPr>
          <a:xfrm>
            <a:off x="365760" y="1722600"/>
            <a:ext cx="10127520" cy="5063400"/>
          </a:xfrm>
          <a:prstGeom prst="rect">
            <a:avLst/>
          </a:prstGeom>
          <a:ln>
            <a:noFill/>
          </a:ln>
        </p:spPr>
      </p:pic>
      <p:sp>
        <p:nvSpPr>
          <p:cNvPr id="135" name="CustomShape 6"/>
          <p:cNvSpPr/>
          <p:nvPr/>
        </p:nvSpPr>
        <p:spPr>
          <a:xfrm>
            <a:off x="1097640" y="4095720"/>
            <a:ext cx="639720" cy="659160"/>
          </a:xfrm>
          <a:prstGeom prst="ellipse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grpSp>
        <p:nvGrpSpPr>
          <p:cNvPr id="136" name="Group 7"/>
          <p:cNvGrpSpPr/>
          <p:nvPr/>
        </p:nvGrpSpPr>
        <p:grpSpPr>
          <a:xfrm>
            <a:off x="9653760" y="50040"/>
            <a:ext cx="2341080" cy="733680"/>
            <a:chOff x="9653760" y="50040"/>
            <a:chExt cx="2341080" cy="733680"/>
          </a:xfrm>
        </p:grpSpPr>
        <p:pic>
          <p:nvPicPr>
            <p:cNvPr id="137" name="图片 243" descr=""/>
            <p:cNvPicPr/>
            <p:nvPr/>
          </p:nvPicPr>
          <p:blipFill>
            <a:blip r:embed="rId2"/>
            <a:stretch/>
          </p:blipFill>
          <p:spPr>
            <a:xfrm>
              <a:off x="11444040" y="50040"/>
              <a:ext cx="550800" cy="733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Grafik 2_4" descr=""/>
            <p:cNvPicPr/>
            <p:nvPr/>
          </p:nvPicPr>
          <p:blipFill>
            <a:blip r:embed="rId3"/>
            <a:stretch/>
          </p:blipFill>
          <p:spPr>
            <a:xfrm>
              <a:off x="9653760" y="95400"/>
              <a:ext cx="1789560" cy="678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9" name="CustomShape 8"/>
          <p:cNvSpPr/>
          <p:nvPr/>
        </p:nvSpPr>
        <p:spPr>
          <a:xfrm>
            <a:off x="108720" y="138600"/>
            <a:ext cx="352296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1d8db0"/>
                </a:solidFill>
                <a:latin typeface="Arial"/>
                <a:ea typeface="DejaVu Sans"/>
              </a:rPr>
              <a:t>Results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0" name="Line 9"/>
          <p:cNvSpPr/>
          <p:nvPr/>
        </p:nvSpPr>
        <p:spPr>
          <a:xfrm flipH="1">
            <a:off x="183600" y="884160"/>
            <a:ext cx="10710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1" name="CustomShape 10"/>
          <p:cNvSpPr/>
          <p:nvPr/>
        </p:nvSpPr>
        <p:spPr>
          <a:xfrm>
            <a:off x="7353720" y="3730320"/>
            <a:ext cx="518076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Climate change could largely affect global C balances of biocrusts.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2" name="CustomShape 11"/>
          <p:cNvSpPr/>
          <p:nvPr/>
        </p:nvSpPr>
        <p:spPr>
          <a:xfrm>
            <a:off x="5761080" y="3474720"/>
            <a:ext cx="914040" cy="786600"/>
          </a:xfrm>
          <a:prstGeom prst="ellipse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43" name="TextShape 12"/>
          <p:cNvSpPr txBox="1"/>
          <p:nvPr/>
        </p:nvSpPr>
        <p:spPr>
          <a:xfrm>
            <a:off x="7977600" y="6225840"/>
            <a:ext cx="3962520" cy="1277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600" spc="-1" strike="noStrike">
                <a:latin typeface="Arial"/>
              </a:rPr>
              <a:t>A=alpine, D=dryland, T=temperate</a:t>
            </a:r>
            <a:r>
              <a:rPr b="0" lang="en-US" sz="1700" spc="-1" strike="noStrike">
                <a:latin typeface="Arial"/>
              </a:rPr>
              <a:t> </a:t>
            </a:r>
            <a:endParaRPr b="0" lang="en-US" sz="1700" spc="-1" strike="noStrike">
              <a:latin typeface="Arial"/>
            </a:endParaRPr>
          </a:p>
          <a:p>
            <a:endParaRPr b="0" lang="en-US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7799040" y="5341320"/>
            <a:ext cx="1844280" cy="34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2"/>
          <p:cNvSpPr/>
          <p:nvPr/>
        </p:nvSpPr>
        <p:spPr>
          <a:xfrm>
            <a:off x="7227720" y="4444200"/>
            <a:ext cx="902520" cy="34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6" name="Table 3"/>
          <p:cNvGraphicFramePr/>
          <p:nvPr/>
        </p:nvGraphicFramePr>
        <p:xfrm>
          <a:off x="1008720" y="2329560"/>
          <a:ext cx="9498960" cy="3702600"/>
        </p:xfrm>
        <a:graphic>
          <a:graphicData uri="http://schemas.openxmlformats.org/drawingml/2006/table">
            <a:tbl>
              <a:tblPr/>
              <a:tblGrid>
                <a:gridCol w="2565720"/>
                <a:gridCol w="2182320"/>
                <a:gridCol w="2376000"/>
                <a:gridCol w="2375280"/>
              </a:tblGrid>
              <a:tr h="556200"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</a:rPr>
                        <a:t>Site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Lichen (g C m</a:t>
                      </a:r>
                      <a:r>
                        <a:rPr b="0" lang="en-US" sz="1800" spc="-1" strike="noStrike" baseline="30000">
                          <a:solidFill>
                            <a:srgbClr val="222222"/>
                          </a:solidFill>
                          <a:latin typeface="Times New Roman"/>
                        </a:rPr>
                        <a:t>-2</a:t>
                      </a: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 a</a:t>
                      </a:r>
                      <a:r>
                        <a:rPr b="0" lang="en-US" sz="1800" spc="-1" strike="noStrike" baseline="30000">
                          <a:solidFill>
                            <a:srgbClr val="222222"/>
                          </a:solidFill>
                          <a:latin typeface="Times New Roman"/>
                        </a:rPr>
                        <a:t>-1</a:t>
                      </a: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Moss (g C m</a:t>
                      </a:r>
                      <a:r>
                        <a:rPr b="0" lang="en-US" sz="1800" spc="-1" strike="noStrike" baseline="30000">
                          <a:solidFill>
                            <a:srgbClr val="222222"/>
                          </a:solidFill>
                          <a:latin typeface="Times New Roman"/>
                        </a:rPr>
                        <a:t>-2</a:t>
                      </a: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 a</a:t>
                      </a:r>
                      <a:r>
                        <a:rPr b="0" lang="en-US" sz="1800" spc="-1" strike="noStrike" baseline="30000">
                          <a:solidFill>
                            <a:srgbClr val="222222"/>
                          </a:solidFill>
                          <a:latin typeface="Times New Roman"/>
                        </a:rPr>
                        <a:t>-1</a:t>
                      </a: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Cyanocrust (g C m</a:t>
                      </a:r>
                      <a:r>
                        <a:rPr b="0" lang="en-US" sz="1800" spc="-1" strike="noStrike" baseline="30000">
                          <a:solidFill>
                            <a:srgbClr val="222222"/>
                          </a:solidFill>
                          <a:latin typeface="Times New Roman"/>
                        </a:rPr>
                        <a:t>-2</a:t>
                      </a: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 a</a:t>
                      </a:r>
                      <a:r>
                        <a:rPr b="0" lang="en-US" sz="1800" spc="-1" strike="noStrike" baseline="30000">
                          <a:solidFill>
                            <a:srgbClr val="222222"/>
                          </a:solidFill>
                          <a:latin typeface="Times New Roman"/>
                        </a:rPr>
                        <a:t>-1</a:t>
                      </a: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4160"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D1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3.8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3.2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24880"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D2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0.7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6.3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-2.0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24880"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T1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-27.3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-28.6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21640"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T2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-96.0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-63.9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24880"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T3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7.1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13.3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26320"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A1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-11.4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720" rIns="727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222222"/>
                          </a:solidFill>
                          <a:latin typeface="Times New Roman"/>
                        </a:rPr>
                        <a:t>6.2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72720" marR="727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7" name="CustomShape 4"/>
          <p:cNvSpPr/>
          <p:nvPr/>
        </p:nvSpPr>
        <p:spPr>
          <a:xfrm>
            <a:off x="9091800" y="6356160"/>
            <a:ext cx="274176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11A7BCA4-5A53-4176-9F79-0DC16C901FBA}" type="slidenum">
              <a:rPr b="0" lang="en-US" sz="1600" spc="-1" strike="noStrike">
                <a:solidFill>
                  <a:srgbClr val="8b8b8b"/>
                </a:solidFill>
                <a:latin typeface="Arial"/>
                <a:ea typeface="DejaVu Sans"/>
              </a:rPr>
              <a:t>3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886320" y="1769760"/>
            <a:ext cx="10089360" cy="40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15000"/>
              </a:lnSpc>
              <a:spcAft>
                <a:spcPts val="601"/>
              </a:spcAft>
            </a:pPr>
            <a:r>
              <a:rPr b="0" lang="en-US" sz="1800" spc="-1" strike="noStrike">
                <a:solidFill>
                  <a:srgbClr val="222222"/>
                </a:solidFill>
                <a:latin typeface="Arial"/>
                <a:ea typeface="Noto Serif CJK SC"/>
              </a:rPr>
              <a:t>Annual C budget of each collected biocrust type in all sites, estimated by the data-driven model.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9" name="CustomShape 6"/>
          <p:cNvSpPr/>
          <p:nvPr/>
        </p:nvSpPr>
        <p:spPr>
          <a:xfrm>
            <a:off x="4152960" y="3922920"/>
            <a:ext cx="3378600" cy="8654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50" name="CustomShape 7"/>
          <p:cNvSpPr/>
          <p:nvPr/>
        </p:nvSpPr>
        <p:spPr>
          <a:xfrm>
            <a:off x="108720" y="642240"/>
            <a:ext cx="153648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8"/>
          <p:cNvSpPr/>
          <p:nvPr/>
        </p:nvSpPr>
        <p:spPr>
          <a:xfrm>
            <a:off x="183600" y="870840"/>
            <a:ext cx="8372880" cy="77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50000"/>
              </a:lnSpc>
            </a:pPr>
            <a:endParaRPr b="0" lang="en-US" sz="1800" spc="-1" strike="noStrike">
              <a:latin typeface="Arial"/>
            </a:endParaRPr>
          </a:p>
          <a:p>
            <a:pPr marL="457920" indent="-456120">
              <a:lnSpc>
                <a:spcPct val="50000"/>
              </a:lnSpc>
              <a:buClr>
                <a:srgbClr val="0070c0"/>
              </a:buClr>
              <a:buFont typeface="Arial"/>
              <a:buAutoNum type="arabicPeriod" startAt="2"/>
            </a:pPr>
            <a:r>
              <a:rPr b="1" lang="en-US" sz="2400" spc="-1" strike="noStrike">
                <a:solidFill>
                  <a:srgbClr val="0070c0"/>
                </a:solidFill>
                <a:latin typeface="Arial"/>
                <a:ea typeface="DejaVu Sans"/>
              </a:rPr>
              <a:t>C balance estimated by data-driven model - Negative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2" name="CustomShape 9"/>
          <p:cNvSpPr/>
          <p:nvPr/>
        </p:nvSpPr>
        <p:spPr>
          <a:xfrm>
            <a:off x="8229600" y="4023360"/>
            <a:ext cx="1188720" cy="4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c9211e"/>
                </a:solidFill>
                <a:latin typeface="Arial"/>
                <a:ea typeface="DejaVu Sans"/>
              </a:rPr>
              <a:t>Dead!</a:t>
            </a:r>
            <a:endParaRPr b="0" lang="en-US" sz="2200" spc="-1" strike="noStrike">
              <a:latin typeface="Arial"/>
            </a:endParaRPr>
          </a:p>
        </p:txBody>
      </p:sp>
      <p:grpSp>
        <p:nvGrpSpPr>
          <p:cNvPr id="153" name="Group 10"/>
          <p:cNvGrpSpPr/>
          <p:nvPr/>
        </p:nvGrpSpPr>
        <p:grpSpPr>
          <a:xfrm>
            <a:off x="9653760" y="50040"/>
            <a:ext cx="2341080" cy="733680"/>
            <a:chOff x="9653760" y="50040"/>
            <a:chExt cx="2341080" cy="733680"/>
          </a:xfrm>
        </p:grpSpPr>
        <p:pic>
          <p:nvPicPr>
            <p:cNvPr id="154" name="图片 243" descr=""/>
            <p:cNvPicPr/>
            <p:nvPr/>
          </p:nvPicPr>
          <p:blipFill>
            <a:blip r:embed="rId1"/>
            <a:stretch/>
          </p:blipFill>
          <p:spPr>
            <a:xfrm>
              <a:off x="11444040" y="50040"/>
              <a:ext cx="550800" cy="733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Grafik 2_4" descr=""/>
            <p:cNvPicPr/>
            <p:nvPr/>
          </p:nvPicPr>
          <p:blipFill>
            <a:blip r:embed="rId2"/>
            <a:stretch/>
          </p:blipFill>
          <p:spPr>
            <a:xfrm>
              <a:off x="9653760" y="95400"/>
              <a:ext cx="1789560" cy="678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6" name="CustomShape 11"/>
          <p:cNvSpPr/>
          <p:nvPr/>
        </p:nvSpPr>
        <p:spPr>
          <a:xfrm>
            <a:off x="108720" y="138600"/>
            <a:ext cx="352296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1d8db0"/>
                </a:solidFill>
                <a:latin typeface="Arial"/>
                <a:ea typeface="DejaVu Sans"/>
              </a:rPr>
              <a:t>Results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7" name="Line 12"/>
          <p:cNvSpPr/>
          <p:nvPr/>
        </p:nvSpPr>
        <p:spPr>
          <a:xfrm flipH="1">
            <a:off x="183600" y="884160"/>
            <a:ext cx="10710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8" name="CustomShape 13"/>
          <p:cNvSpPr/>
          <p:nvPr/>
        </p:nvSpPr>
        <p:spPr>
          <a:xfrm>
            <a:off x="1487160" y="3558600"/>
            <a:ext cx="360" cy="166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360">
            <a:solidFill>
              <a:srgbClr val="4a7ebb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14"/>
          <p:cNvSpPr/>
          <p:nvPr/>
        </p:nvSpPr>
        <p:spPr>
          <a:xfrm>
            <a:off x="441360" y="3961080"/>
            <a:ext cx="1044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Climatic gradient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622160" y="1921680"/>
            <a:ext cx="8844480" cy="27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2"/>
          <p:cNvSpPr/>
          <p:nvPr/>
        </p:nvSpPr>
        <p:spPr>
          <a:xfrm>
            <a:off x="9096120" y="6393960"/>
            <a:ext cx="274176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0595CCBA-C91E-4553-85D7-E43EE775532B}" type="slidenum">
              <a:rPr b="0" lang="en-US" sz="1600" spc="-1" strike="noStrike">
                <a:solidFill>
                  <a:srgbClr val="8b8b8b"/>
                </a:solidFill>
                <a:latin typeface="Arial"/>
                <a:ea typeface="DejaVu Sans"/>
              </a:rPr>
              <a:t>3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5926680" y="5616720"/>
            <a:ext cx="5411160" cy="87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4"/>
          <p:cNvSpPr/>
          <p:nvPr/>
        </p:nvSpPr>
        <p:spPr>
          <a:xfrm>
            <a:off x="276120" y="1861200"/>
            <a:ext cx="11915280" cy="65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5"/>
          <p:cNvSpPr/>
          <p:nvPr/>
        </p:nvSpPr>
        <p:spPr>
          <a:xfrm>
            <a:off x="182880" y="1018080"/>
            <a:ext cx="11978640" cy="59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920" indent="-456120">
              <a:lnSpc>
                <a:spcPct val="90000"/>
              </a:lnSpc>
              <a:spcBef>
                <a:spcPts val="2551"/>
              </a:spcBef>
              <a:spcAft>
                <a:spcPts val="2551"/>
              </a:spcAft>
              <a:buClr>
                <a:srgbClr val="0070c0"/>
              </a:buClr>
              <a:buFont typeface="Arial"/>
              <a:buAutoNum type="arabicPeriod" startAt="3"/>
            </a:pPr>
            <a:r>
              <a:rPr b="1" lang="en-US" sz="2200" spc="-1" strike="noStrike">
                <a:solidFill>
                  <a:srgbClr val="0070c0"/>
                </a:solidFill>
                <a:latin typeface="Arial"/>
                <a:ea typeface="DejaVu Sans"/>
              </a:rPr>
              <a:t>Including seasonal acclimation of physiological traits shows a large improve of carbon</a:t>
            </a:r>
            <a:r>
              <a:rPr b="0" lang="en-US" sz="2200" spc="-1" strike="noStrike">
                <a:solidFill>
                  <a:srgbClr val="0070c0"/>
                </a:solidFill>
                <a:latin typeface="Arial"/>
                <a:ea typeface="DejaVu Sans"/>
              </a:rPr>
              <a:t>:</a:t>
            </a:r>
            <a:endParaRPr b="0" lang="en-US" sz="2200" spc="-1" strike="noStrike">
              <a:latin typeface="Arial"/>
              <a:ea typeface="Noto Sans CJK SC"/>
            </a:endParaRPr>
          </a:p>
        </p:txBody>
      </p:sp>
      <p:sp>
        <p:nvSpPr>
          <p:cNvPr id="165" name="CustomShape 6"/>
          <p:cNvSpPr/>
          <p:nvPr/>
        </p:nvSpPr>
        <p:spPr>
          <a:xfrm>
            <a:off x="8686800" y="2675520"/>
            <a:ext cx="3288960" cy="7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Seasonal acclimation of traits is an important process in models.</a:t>
            </a:r>
            <a:endParaRPr b="0" lang="en-US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endParaRPr b="0" lang="en-US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Season of collecting samples matters.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66" name="图片 193" descr=""/>
          <p:cNvPicPr/>
          <p:nvPr/>
        </p:nvPicPr>
        <p:blipFill>
          <a:blip r:embed="rId1"/>
          <a:stretch/>
        </p:blipFill>
        <p:spPr>
          <a:xfrm>
            <a:off x="457200" y="1861560"/>
            <a:ext cx="8138160" cy="4771800"/>
          </a:xfrm>
          <a:prstGeom prst="rect">
            <a:avLst/>
          </a:prstGeom>
          <a:ln>
            <a:noFill/>
          </a:ln>
        </p:spPr>
      </p:pic>
      <p:grpSp>
        <p:nvGrpSpPr>
          <p:cNvPr id="167" name="Group 7"/>
          <p:cNvGrpSpPr/>
          <p:nvPr/>
        </p:nvGrpSpPr>
        <p:grpSpPr>
          <a:xfrm>
            <a:off x="9653760" y="50040"/>
            <a:ext cx="2341080" cy="733680"/>
            <a:chOff x="9653760" y="50040"/>
            <a:chExt cx="2341080" cy="733680"/>
          </a:xfrm>
        </p:grpSpPr>
        <p:pic>
          <p:nvPicPr>
            <p:cNvPr id="168" name="图片 243" descr=""/>
            <p:cNvPicPr/>
            <p:nvPr/>
          </p:nvPicPr>
          <p:blipFill>
            <a:blip r:embed="rId2"/>
            <a:stretch/>
          </p:blipFill>
          <p:spPr>
            <a:xfrm>
              <a:off x="11444040" y="50040"/>
              <a:ext cx="550800" cy="733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Grafik 2_4" descr=""/>
            <p:cNvPicPr/>
            <p:nvPr/>
          </p:nvPicPr>
          <p:blipFill>
            <a:blip r:embed="rId3"/>
            <a:stretch/>
          </p:blipFill>
          <p:spPr>
            <a:xfrm>
              <a:off x="9653760" y="95400"/>
              <a:ext cx="1789560" cy="678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0" name="CustomShape 8"/>
          <p:cNvSpPr/>
          <p:nvPr/>
        </p:nvSpPr>
        <p:spPr>
          <a:xfrm>
            <a:off x="108720" y="138600"/>
            <a:ext cx="352296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1d8db0"/>
                </a:solidFill>
                <a:latin typeface="Arial"/>
                <a:ea typeface="DejaVu Sans"/>
              </a:rPr>
              <a:t>Results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1" name="Line 9"/>
          <p:cNvSpPr/>
          <p:nvPr/>
        </p:nvSpPr>
        <p:spPr>
          <a:xfrm flipH="1">
            <a:off x="183600" y="884160"/>
            <a:ext cx="10710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83240" y="31896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2"/>
          <p:cNvSpPr/>
          <p:nvPr/>
        </p:nvSpPr>
        <p:spPr>
          <a:xfrm>
            <a:off x="9091440" y="6356520"/>
            <a:ext cx="274176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9A22B70C-EE52-4CDD-B0BB-70E9FF8AF325}" type="slidenum">
              <a:rPr b="0" lang="en-US" sz="1600" spc="-1" strike="noStrike">
                <a:solidFill>
                  <a:srgbClr val="8b8b8b"/>
                </a:solidFill>
                <a:latin typeface="Arial"/>
                <a:ea typeface="DejaVu Sans"/>
              </a:rPr>
              <a:t>3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98280" y="901800"/>
            <a:ext cx="11625480" cy="490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54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de-DE" sz="2200" spc="-1" strike="noStrike">
                <a:solidFill>
                  <a:srgbClr val="000000"/>
                </a:solidFill>
                <a:latin typeface="Arial"/>
                <a:ea typeface="DejaVu Sans"/>
              </a:rPr>
              <a:t>Environmental drivers for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annual</a:t>
            </a:r>
            <a:r>
              <a:rPr b="0" lang="de-DE" sz="2200" spc="-1" strike="noStrike">
                <a:solidFill>
                  <a:srgbClr val="000000"/>
                </a:solidFill>
                <a:latin typeface="Arial"/>
                <a:ea typeface="DejaVu Sans"/>
              </a:rPr>
              <a:t> carbon balance</a:t>
            </a:r>
            <a:endParaRPr b="0" lang="en-US" sz="2200" spc="-1" strike="noStrike">
              <a:latin typeface="Arial"/>
            </a:endParaRPr>
          </a:p>
          <a:p>
            <a:pPr lvl="1" marL="8002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erif CJK SC"/>
              </a:rPr>
              <a:t>Light intensity, CO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Arial"/>
                <a:ea typeface="Noto Serif CJK SC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erif CJK SC"/>
              </a:rPr>
              <a:t> concentration, Relative humidity, and Air Temperature at all climate zones.</a:t>
            </a:r>
            <a:endParaRPr b="0" lang="en-US" sz="2000" spc="-1" strike="noStrike">
              <a:latin typeface="Arial"/>
            </a:endParaRPr>
          </a:p>
          <a:p>
            <a:pPr lvl="1" marL="8002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Amount of precipitation in drylands.</a:t>
            </a:r>
            <a:endParaRPr b="0" lang="en-US" sz="2000" spc="-1" strike="noStrike">
              <a:latin typeface="Arial"/>
            </a:endParaRPr>
          </a:p>
          <a:p>
            <a:pPr lvl="1" marL="8002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f81bd"/>
                </a:solidFill>
                <a:latin typeface="Arial"/>
                <a:ea typeface="DejaVu Sans"/>
              </a:rPr>
              <a:t>Climate change will likely affect global long-term C balances of biocrusts.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2000" spc="-1" strike="noStrike">
              <a:latin typeface="Arial"/>
            </a:endParaRPr>
          </a:p>
          <a:p>
            <a:pPr marL="457920" indent="-45612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Seasonal acclimation</a:t>
            </a:r>
            <a:r>
              <a:rPr b="0" lang="de-DE" sz="2200" spc="-1" strike="noStrike">
                <a:solidFill>
                  <a:srgbClr val="000000"/>
                </a:solidFill>
                <a:latin typeface="Arial"/>
                <a:ea typeface="DejaVu Sans"/>
              </a:rPr>
              <a:t> of physiological traits in temperate regions</a:t>
            </a:r>
            <a:endParaRPr b="0" lang="en-US" sz="2200" spc="-1" strike="noStrike">
              <a:latin typeface="Arial"/>
            </a:endParaRPr>
          </a:p>
          <a:p>
            <a:pPr marL="703080" indent="-3427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4f81bd"/>
                </a:solidFill>
                <a:latin typeface="Arial"/>
                <a:ea typeface="DejaVu Sans"/>
              </a:rPr>
              <a:t>Suggestion for modelers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: Missing from the model might cause bias in annual carbon balance estimation.</a:t>
            </a:r>
            <a:endParaRPr b="0" lang="en-US" sz="2000" spc="-1" strike="noStrike">
              <a:latin typeface="Arial"/>
            </a:endParaRPr>
          </a:p>
          <a:p>
            <a:pPr marL="703080" indent="-3427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4f81bd"/>
                </a:solidFill>
                <a:latin typeface="Arial"/>
                <a:ea typeface="DejaVu Sans"/>
              </a:rPr>
              <a:t>Suggestion for experimental investigators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: Season and timing of collecting samples for the CO</a:t>
            </a:r>
            <a:r>
              <a:rPr b="0" lang="en-US" sz="20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-exchange measurements are important.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75" name="图片 242" descr=""/>
          <p:cNvPicPr/>
          <p:nvPr/>
        </p:nvPicPr>
        <p:blipFill>
          <a:blip r:embed="rId1"/>
          <a:stretch/>
        </p:blipFill>
        <p:spPr>
          <a:xfrm>
            <a:off x="9653400" y="5250960"/>
            <a:ext cx="1745280" cy="1606680"/>
          </a:xfrm>
          <a:prstGeom prst="rect">
            <a:avLst/>
          </a:prstGeom>
          <a:ln>
            <a:noFill/>
          </a:ln>
        </p:spPr>
      </p:pic>
      <p:sp>
        <p:nvSpPr>
          <p:cNvPr id="176" name="CustomShape 4"/>
          <p:cNvSpPr/>
          <p:nvPr/>
        </p:nvSpPr>
        <p:spPr>
          <a:xfrm>
            <a:off x="111960" y="113400"/>
            <a:ext cx="5556960" cy="100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7" name="Group 5"/>
          <p:cNvGrpSpPr/>
          <p:nvPr/>
        </p:nvGrpSpPr>
        <p:grpSpPr>
          <a:xfrm>
            <a:off x="9653760" y="50040"/>
            <a:ext cx="2341080" cy="733680"/>
            <a:chOff x="9653760" y="50040"/>
            <a:chExt cx="2341080" cy="733680"/>
          </a:xfrm>
        </p:grpSpPr>
        <p:pic>
          <p:nvPicPr>
            <p:cNvPr id="178" name="图片 243" descr=""/>
            <p:cNvPicPr/>
            <p:nvPr/>
          </p:nvPicPr>
          <p:blipFill>
            <a:blip r:embed="rId2"/>
            <a:stretch/>
          </p:blipFill>
          <p:spPr>
            <a:xfrm>
              <a:off x="11444040" y="50040"/>
              <a:ext cx="550800" cy="733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Grafik 2_4" descr=""/>
            <p:cNvPicPr/>
            <p:nvPr/>
          </p:nvPicPr>
          <p:blipFill>
            <a:blip r:embed="rId3"/>
            <a:stretch/>
          </p:blipFill>
          <p:spPr>
            <a:xfrm>
              <a:off x="9653760" y="95400"/>
              <a:ext cx="1789560" cy="678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0" name="CustomShape 6"/>
          <p:cNvSpPr/>
          <p:nvPr/>
        </p:nvSpPr>
        <p:spPr>
          <a:xfrm>
            <a:off x="108720" y="138600"/>
            <a:ext cx="5204880" cy="63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1d8db0"/>
                </a:solidFill>
                <a:latin typeface="Arial"/>
                <a:ea typeface="DejaVu Sans"/>
              </a:rPr>
              <a:t>Take-home messages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181" name="Line 7"/>
          <p:cNvSpPr/>
          <p:nvPr/>
        </p:nvSpPr>
        <p:spPr>
          <a:xfrm flipH="1">
            <a:off x="183600" y="884160"/>
            <a:ext cx="10710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2" name="TextShape 8"/>
          <p:cNvSpPr txBox="1"/>
          <p:nvPr/>
        </p:nvSpPr>
        <p:spPr>
          <a:xfrm>
            <a:off x="4480560" y="6118560"/>
            <a:ext cx="3471120" cy="37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latin typeface="Arial"/>
              </a:rPr>
              <a:t>yunyao.ma@uni-</a:t>
            </a:r>
            <a:r>
              <a:rPr b="0" lang="en-US" sz="2000" spc="-1" strike="noStrike">
                <a:latin typeface="Arial"/>
              </a:rPr>
              <a:t>hamburg.de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b6bfc3"/>
      </a:lt2>
      <a:accent1>
        <a:srgbClr val="e2001a"/>
      </a:accent1>
      <a:accent2>
        <a:srgbClr val="0271bb"/>
      </a:accent2>
      <a:accent3>
        <a:srgbClr val="3b515b"/>
      </a:accent3>
      <a:accent4>
        <a:srgbClr val="f07f8c"/>
      </a:accent4>
      <a:accent5>
        <a:srgbClr val="80b8dd"/>
      </a:accent5>
      <a:accent6>
        <a:srgbClr val="9da8ad"/>
      </a:accent6>
      <a:hlink>
        <a:srgbClr val="0271bb"/>
      </a:hlink>
      <a:folHlink>
        <a:srgbClr val="80b8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b6bfc3"/>
      </a:lt2>
      <a:accent1>
        <a:srgbClr val="e2001a"/>
      </a:accent1>
      <a:accent2>
        <a:srgbClr val="0271bb"/>
      </a:accent2>
      <a:accent3>
        <a:srgbClr val="3b515b"/>
      </a:accent3>
      <a:accent4>
        <a:srgbClr val="f07f8c"/>
      </a:accent4>
      <a:accent5>
        <a:srgbClr val="80b8dd"/>
      </a:accent5>
      <a:accent6>
        <a:srgbClr val="9da8ad"/>
      </a:accent6>
      <a:hlink>
        <a:srgbClr val="0271bb"/>
      </a:hlink>
      <a:folHlink>
        <a:srgbClr val="80b8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6258</TotalTime>
  <Application>LibreOffice/6.4.7.2$Linux_X86_64 LibreOffice_project/40$Build-2</Application>
  <Words>1605</Words>
  <Paragraphs>138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2021-02-13T11:32:00Z</dcterms:created>
  <dc:creator>Youssef SAADAOUI</dc:creator>
  <dc:description/>
  <dc:language>en-US</dc:language>
  <cp:lastModifiedBy/>
  <dcterms:modified xsi:type="dcterms:W3CDTF">2022-05-25T22:56:04Z</dcterms:modified>
  <cp:revision>1531</cp:revision>
  <dc:subject/>
  <dc:title>RTG 2530: BIOTA-MEDIATED EFFECTS ON CARBON CYCLING IN ESTUARIES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KSOProductBuildVer">
    <vt:lpwstr>2052-11.3.0.9228</vt:lpwstr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宽屏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</vt:i4>
  </property>
</Properties>
</file>