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96" r:id="rId2"/>
    <p:sldId id="398" r:id="rId3"/>
    <p:sldId id="378" r:id="rId4"/>
    <p:sldId id="397" r:id="rId5"/>
    <p:sldId id="386" r:id="rId6"/>
    <p:sldId id="389" r:id="rId7"/>
    <p:sldId id="38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38"/>
    <a:srgbClr val="F8766D"/>
    <a:srgbClr val="933027"/>
    <a:srgbClr val="B79F00"/>
    <a:srgbClr val="F564E3"/>
    <a:srgbClr val="00BFC4"/>
    <a:srgbClr val="FFFFFF"/>
    <a:srgbClr val="05C0C5"/>
    <a:srgbClr val="619CFF"/>
    <a:srgbClr val="746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DDAD2-1F3A-40EA-A35E-37A6EEF6E778}" type="datetimeFigureOut">
              <a:rPr lang="en-GB" smtClean="0"/>
              <a:t>26/05/2022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936BC-C7A7-4062-9F11-C4EB3E610C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34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936BC-C7A7-4062-9F11-C4EB3E610CD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626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936BC-C7A7-4062-9F11-C4EB3E610CD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15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C2ED6-34D5-4297-9769-1372F2C61A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798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936BC-C7A7-4062-9F11-C4EB3E610CD2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241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C2ED6-34D5-4297-9769-1372F2C61A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594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C2ED6-34D5-4297-9769-1372F2C61A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58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C2ED6-34D5-4297-9769-1372F2C61A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43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KU_new_power_top4u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6"/>
          <p:cNvSpPr>
            <a:spLocks noChangeShapeType="1"/>
          </p:cNvSpPr>
          <p:nvPr/>
        </p:nvSpPr>
        <p:spPr bwMode="auto">
          <a:xfrm flipH="1">
            <a:off x="2" y="1131888"/>
            <a:ext cx="12198351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6" name="Line 46"/>
          <p:cNvSpPr>
            <a:spLocks noChangeShapeType="1"/>
          </p:cNvSpPr>
          <p:nvPr/>
        </p:nvSpPr>
        <p:spPr bwMode="auto">
          <a:xfrm>
            <a:off x="-1873251" y="46767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7" name="TextBox 17"/>
          <p:cNvSpPr txBox="1"/>
          <p:nvPr/>
        </p:nvSpPr>
        <p:spPr>
          <a:xfrm>
            <a:off x="-1809751" y="2044700"/>
            <a:ext cx="1729317" cy="114262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 dirty="0" err="1">
                <a:solidFill>
                  <a:schemeClr val="bg1"/>
                </a:solidFill>
                <a:cs typeface="Arial" charset="0"/>
              </a:rPr>
              <a:t>Overskrift</a:t>
            </a:r>
            <a:r>
              <a:rPr lang="en-GB" sz="825" dirty="0">
                <a:solidFill>
                  <a:schemeClr val="bg1"/>
                </a:solidFill>
                <a:cs typeface="Arial" charset="0"/>
              </a:rPr>
              <a:t> her</a:t>
            </a:r>
          </a:p>
          <a:p>
            <a:pPr eaLnBrk="1" hangingPunct="1">
              <a:defRPr/>
            </a:pPr>
            <a:endParaRPr lang="en-GB" sz="825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sz="825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sz="825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sz="825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GB" sz="825" dirty="0" err="1">
                <a:solidFill>
                  <a:schemeClr val="bg1"/>
                </a:solidFill>
              </a:rPr>
              <a:t>Navn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på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oplægsholder</a:t>
            </a:r>
            <a:endParaRPr lang="en-GB" sz="825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sz="825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GB" sz="825" dirty="0" err="1">
                <a:solidFill>
                  <a:schemeClr val="bg1"/>
                </a:solidFill>
              </a:rPr>
              <a:t>Navn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på</a:t>
            </a:r>
            <a:r>
              <a:rPr lang="en-GB" sz="825" dirty="0">
                <a:solidFill>
                  <a:schemeClr val="bg1"/>
                </a:solidFill>
              </a:rPr>
              <a:t> KU-</a:t>
            </a:r>
            <a:r>
              <a:rPr lang="en-GB" sz="825" dirty="0" err="1">
                <a:solidFill>
                  <a:schemeClr val="bg1"/>
                </a:solidFill>
              </a:rPr>
              <a:t>enhed</a:t>
            </a:r>
            <a:endParaRPr lang="en-GB" sz="825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GB" sz="825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" name="Line 36"/>
          <p:cNvSpPr>
            <a:spLocks noChangeShapeType="1"/>
          </p:cNvSpPr>
          <p:nvPr/>
        </p:nvSpPr>
        <p:spPr bwMode="auto">
          <a:xfrm>
            <a:off x="-1809751" y="1982788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9" name="Text Box 48"/>
          <p:cNvSpPr txBox="1">
            <a:spLocks noChangeArrowheads="1"/>
          </p:cNvSpPr>
          <p:nvPr/>
        </p:nvSpPr>
        <p:spPr bwMode="auto">
          <a:xfrm>
            <a:off x="-1873251" y="4722814"/>
            <a:ext cx="18732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 dirty="0">
                <a:solidFill>
                  <a:schemeClr val="bg1"/>
                </a:solidFill>
              </a:rPr>
              <a:t>For at </a:t>
            </a:r>
            <a:r>
              <a:rPr lang="en-GB" sz="825" dirty="0" err="1">
                <a:solidFill>
                  <a:schemeClr val="bg1"/>
                </a:solidFill>
              </a:rPr>
              <a:t>ændre</a:t>
            </a:r>
            <a:r>
              <a:rPr lang="en-GB" sz="825" dirty="0">
                <a:solidFill>
                  <a:schemeClr val="bg1"/>
                </a:solidFill>
              </a:rPr>
              <a:t> ”</a:t>
            </a:r>
            <a:r>
              <a:rPr lang="en-GB" sz="825" dirty="0" err="1">
                <a:solidFill>
                  <a:schemeClr val="bg1"/>
                </a:solidFill>
              </a:rPr>
              <a:t>Enhedens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navn</a:t>
            </a:r>
            <a:r>
              <a:rPr lang="en-GB" sz="825" dirty="0">
                <a:solidFill>
                  <a:schemeClr val="bg1"/>
                </a:solidFill>
              </a:rPr>
              <a:t>” </a:t>
            </a:r>
            <a:r>
              <a:rPr lang="en-GB" sz="825" dirty="0" err="1">
                <a:solidFill>
                  <a:schemeClr val="bg1"/>
                </a:solidFill>
              </a:rPr>
              <a:t>og</a:t>
            </a:r>
            <a:r>
              <a:rPr lang="en-GB" sz="825" dirty="0">
                <a:solidFill>
                  <a:schemeClr val="bg1"/>
                </a:solidFill>
              </a:rPr>
              <a:t> ”</a:t>
            </a:r>
            <a:r>
              <a:rPr lang="en-GB" sz="825" dirty="0" err="1">
                <a:solidFill>
                  <a:schemeClr val="bg1"/>
                </a:solidFill>
              </a:rPr>
              <a:t>Sted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og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dato</a:t>
            </a:r>
            <a:r>
              <a:rPr lang="en-GB" sz="825" dirty="0">
                <a:solidFill>
                  <a:schemeClr val="bg1"/>
                </a:solidFill>
              </a:rPr>
              <a:t>”:</a:t>
            </a:r>
          </a:p>
          <a:p>
            <a:pPr eaLnBrk="1" hangingPunct="1">
              <a:defRPr/>
            </a:pPr>
            <a:endParaRPr lang="en-GB" sz="825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GB" sz="825" dirty="0" err="1">
                <a:solidFill>
                  <a:schemeClr val="bg1"/>
                </a:solidFill>
              </a:rPr>
              <a:t>Klik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i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menulinjen</a:t>
            </a:r>
            <a:r>
              <a:rPr lang="en-GB" sz="825" dirty="0">
                <a:solidFill>
                  <a:schemeClr val="bg1"/>
                </a:solidFill>
              </a:rPr>
              <a:t>, </a:t>
            </a:r>
          </a:p>
          <a:p>
            <a:pPr eaLnBrk="1" hangingPunct="1">
              <a:defRPr/>
            </a:pPr>
            <a:r>
              <a:rPr lang="en-GB" sz="825" dirty="0" err="1">
                <a:solidFill>
                  <a:schemeClr val="bg1"/>
                </a:solidFill>
              </a:rPr>
              <a:t>vælg</a:t>
            </a:r>
            <a:r>
              <a:rPr lang="en-GB" sz="825" dirty="0">
                <a:solidFill>
                  <a:schemeClr val="bg1"/>
                </a:solidFill>
              </a:rPr>
              <a:t> ”</a:t>
            </a:r>
            <a:r>
              <a:rPr lang="en-GB" sz="825" dirty="0" err="1">
                <a:solidFill>
                  <a:schemeClr val="bg1"/>
                </a:solidFill>
              </a:rPr>
              <a:t>Indsæt</a:t>
            </a:r>
            <a:r>
              <a:rPr lang="en-GB" sz="825" dirty="0">
                <a:solidFill>
                  <a:schemeClr val="bg1"/>
                </a:solidFill>
              </a:rPr>
              <a:t>” &gt; ”</a:t>
            </a:r>
            <a:r>
              <a:rPr lang="en-GB" sz="825" dirty="0" err="1">
                <a:solidFill>
                  <a:schemeClr val="bg1"/>
                </a:solidFill>
              </a:rPr>
              <a:t>Sidehoved</a:t>
            </a:r>
            <a:r>
              <a:rPr lang="en-GB" sz="825" dirty="0">
                <a:solidFill>
                  <a:schemeClr val="bg1"/>
                </a:solidFill>
              </a:rPr>
              <a:t> / </a:t>
            </a:r>
            <a:r>
              <a:rPr lang="en-GB" sz="825" dirty="0" err="1">
                <a:solidFill>
                  <a:schemeClr val="bg1"/>
                </a:solidFill>
              </a:rPr>
              <a:t>Sidefod</a:t>
            </a:r>
            <a:r>
              <a:rPr lang="en-GB" sz="825" dirty="0">
                <a:solidFill>
                  <a:schemeClr val="bg1"/>
                </a:solidFill>
              </a:rPr>
              <a:t>”.</a:t>
            </a:r>
          </a:p>
          <a:p>
            <a:pPr eaLnBrk="1" hangingPunct="1">
              <a:defRPr/>
            </a:pPr>
            <a:r>
              <a:rPr lang="en-GB" sz="825" dirty="0" err="1">
                <a:solidFill>
                  <a:schemeClr val="bg1"/>
                </a:solidFill>
              </a:rPr>
              <a:t>Indføj</a:t>
            </a:r>
            <a:r>
              <a:rPr lang="en-GB" sz="825" dirty="0">
                <a:solidFill>
                  <a:schemeClr val="bg1"/>
                </a:solidFill>
              </a:rPr>
              <a:t> ”</a:t>
            </a:r>
            <a:r>
              <a:rPr lang="en-GB" sz="825" dirty="0" err="1">
                <a:solidFill>
                  <a:schemeClr val="bg1"/>
                </a:solidFill>
              </a:rPr>
              <a:t>Sted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og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dato</a:t>
            </a:r>
            <a:r>
              <a:rPr lang="en-GB" sz="825" dirty="0">
                <a:solidFill>
                  <a:schemeClr val="bg1"/>
                </a:solidFill>
              </a:rPr>
              <a:t>” </a:t>
            </a:r>
            <a:r>
              <a:rPr lang="en-GB" sz="825" dirty="0" err="1">
                <a:solidFill>
                  <a:schemeClr val="bg1"/>
                </a:solidFill>
              </a:rPr>
              <a:t>i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feltet</a:t>
            </a:r>
            <a:r>
              <a:rPr lang="en-GB" sz="825" dirty="0">
                <a:solidFill>
                  <a:schemeClr val="bg1"/>
                </a:solidFill>
              </a:rPr>
              <a:t> for </a:t>
            </a:r>
            <a:r>
              <a:rPr lang="en-GB" sz="825" dirty="0" err="1">
                <a:solidFill>
                  <a:schemeClr val="bg1"/>
                </a:solidFill>
              </a:rPr>
              <a:t>dato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og</a:t>
            </a:r>
            <a:r>
              <a:rPr lang="en-GB" sz="825" dirty="0">
                <a:solidFill>
                  <a:schemeClr val="bg1"/>
                </a:solidFill>
              </a:rPr>
              <a:t> ”</a:t>
            </a:r>
            <a:r>
              <a:rPr lang="en-GB" sz="825" dirty="0" err="1">
                <a:solidFill>
                  <a:schemeClr val="bg1"/>
                </a:solidFill>
              </a:rPr>
              <a:t>Enhedens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navn</a:t>
            </a:r>
            <a:r>
              <a:rPr lang="en-GB" sz="825" dirty="0">
                <a:solidFill>
                  <a:schemeClr val="bg1"/>
                </a:solidFill>
              </a:rPr>
              <a:t>” </a:t>
            </a:r>
            <a:r>
              <a:rPr lang="en-GB" sz="825" dirty="0" err="1">
                <a:solidFill>
                  <a:schemeClr val="bg1"/>
                </a:solidFill>
              </a:rPr>
              <a:t>i</a:t>
            </a:r>
            <a:r>
              <a:rPr lang="en-GB" sz="825" dirty="0">
                <a:solidFill>
                  <a:schemeClr val="bg1"/>
                </a:solidFill>
              </a:rPr>
              <a:t> </a:t>
            </a:r>
            <a:r>
              <a:rPr lang="en-GB" sz="825" dirty="0" err="1">
                <a:solidFill>
                  <a:schemeClr val="bg1"/>
                </a:solidFill>
              </a:rPr>
              <a:t>Sidefod</a:t>
            </a:r>
            <a:endParaRPr lang="en-GB" sz="825" dirty="0">
              <a:solidFill>
                <a:schemeClr val="bg1"/>
              </a:solidFill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92000" y="2065338"/>
            <a:ext cx="8661400" cy="6858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92002" y="2930528"/>
            <a:ext cx="8648700" cy="28035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10" name="Rectangle 5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1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22CFED6-B293-4E7D-8282-7F3FCD1F16C5}" type="datetime1">
              <a:rPr lang="en-GB" smtClean="0"/>
              <a:t>26/05/2022</a:t>
            </a:fld>
            <a:endParaRPr lang="en-GB" dirty="0"/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119AA7-CD05-4A8C-865D-0323A81CFA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5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top_uk_58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0"/>
          <a:stretch>
            <a:fillRect/>
          </a:stretch>
        </p:blipFill>
        <p:spPr bwMode="auto">
          <a:xfrm>
            <a:off x="0" y="0"/>
            <a:ext cx="1219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0"/>
          <p:cNvSpPr>
            <a:spLocks noChangeShapeType="1"/>
          </p:cNvSpPr>
          <p:nvPr/>
        </p:nvSpPr>
        <p:spPr bwMode="auto">
          <a:xfrm flipH="1">
            <a:off x="6352" y="6694488"/>
            <a:ext cx="12198349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pic>
        <p:nvPicPr>
          <p:cNvPr id="6" name="Picture 40" descr="KU_new_bot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491"/>
            <a:ext cx="1219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fke3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0" y="2708275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7"/>
          <p:cNvSpPr txBox="1"/>
          <p:nvPr/>
        </p:nvSpPr>
        <p:spPr>
          <a:xfrm>
            <a:off x="-1873251" y="1474788"/>
            <a:ext cx="1729317" cy="126957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Tekst starter uden punktopstilling</a:t>
            </a:r>
            <a:br>
              <a:rPr lang="en-GB" sz="825">
                <a:solidFill>
                  <a:schemeClr val="bg1"/>
                </a:solidFill>
                <a:cs typeface="Arial" charset="0"/>
              </a:rPr>
            </a:br>
            <a:endParaRPr lang="en-GB" sz="825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For at få punkt-opstilling på teksten, brug forøg indrykning</a:t>
            </a:r>
          </a:p>
          <a:p>
            <a:pPr eaLnBrk="1" hangingPunct="1">
              <a:defRPr/>
            </a:pPr>
            <a:endParaRPr lang="en-GB" sz="825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sz="825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For at få venstre-stillet tekst uden punktopstilling, brug formindsk indrykning</a:t>
            </a:r>
            <a:endParaRPr lang="en-GB" sz="825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Line 45"/>
          <p:cNvSpPr>
            <a:spLocks noChangeShapeType="1"/>
          </p:cNvSpPr>
          <p:nvPr/>
        </p:nvSpPr>
        <p:spPr bwMode="auto">
          <a:xfrm>
            <a:off x="-1873251" y="14128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0" name="Text Box 46"/>
          <p:cNvSpPr txBox="1">
            <a:spLocks noChangeArrowheads="1"/>
          </p:cNvSpPr>
          <p:nvPr/>
        </p:nvSpPr>
        <p:spPr bwMode="auto">
          <a:xfrm>
            <a:off x="-1873251" y="827089"/>
            <a:ext cx="1729317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Overskrift her</a:t>
            </a:r>
            <a:endParaRPr lang="en-GB" sz="825" dirty="0">
              <a:solidFill>
                <a:schemeClr val="bg1"/>
              </a:solidFill>
            </a:endParaRPr>
          </a:p>
        </p:txBody>
      </p:sp>
      <p:sp>
        <p:nvSpPr>
          <p:cNvPr id="11" name="Line 47"/>
          <p:cNvSpPr>
            <a:spLocks noChangeShapeType="1"/>
          </p:cNvSpPr>
          <p:nvPr/>
        </p:nvSpPr>
        <p:spPr bwMode="auto">
          <a:xfrm>
            <a:off x="-1873251" y="7651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pic>
        <p:nvPicPr>
          <p:cNvPr id="12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0" y="3875088"/>
            <a:ext cx="6731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54"/>
          <p:cNvSpPr>
            <a:spLocks noChangeShapeType="1"/>
          </p:cNvSpPr>
          <p:nvPr/>
        </p:nvSpPr>
        <p:spPr bwMode="auto">
          <a:xfrm flipV="1">
            <a:off x="-1693333" y="4164013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4" name="Line 57"/>
          <p:cNvSpPr>
            <a:spLocks noChangeShapeType="1"/>
          </p:cNvSpPr>
          <p:nvPr/>
        </p:nvSpPr>
        <p:spPr bwMode="auto">
          <a:xfrm>
            <a:off x="-1488018" y="3875091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5" name="Line 58"/>
          <p:cNvSpPr>
            <a:spLocks noChangeShapeType="1"/>
          </p:cNvSpPr>
          <p:nvPr/>
        </p:nvSpPr>
        <p:spPr bwMode="auto">
          <a:xfrm flipH="1">
            <a:off x="-1488018" y="3875091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6" name="Line 59"/>
          <p:cNvSpPr>
            <a:spLocks noChangeShapeType="1"/>
          </p:cNvSpPr>
          <p:nvPr/>
        </p:nvSpPr>
        <p:spPr bwMode="auto">
          <a:xfrm>
            <a:off x="-1873251" y="2679703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7" name="Line 60"/>
          <p:cNvSpPr>
            <a:spLocks noChangeShapeType="1"/>
          </p:cNvSpPr>
          <p:nvPr/>
        </p:nvSpPr>
        <p:spPr bwMode="auto">
          <a:xfrm flipH="1">
            <a:off x="-1873251" y="2679703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8" name="Line 61"/>
          <p:cNvSpPr>
            <a:spLocks noChangeShapeType="1"/>
          </p:cNvSpPr>
          <p:nvPr/>
        </p:nvSpPr>
        <p:spPr bwMode="auto">
          <a:xfrm flipH="1">
            <a:off x="-1200151" y="2800350"/>
            <a:ext cx="28786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9" name="Line 65"/>
          <p:cNvSpPr>
            <a:spLocks noChangeShapeType="1"/>
          </p:cNvSpPr>
          <p:nvPr/>
        </p:nvSpPr>
        <p:spPr bwMode="auto">
          <a:xfrm>
            <a:off x="-1873251" y="46767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20" name="Text Box 48"/>
          <p:cNvSpPr txBox="1">
            <a:spLocks noChangeArrowheads="1"/>
          </p:cNvSpPr>
          <p:nvPr/>
        </p:nvSpPr>
        <p:spPr bwMode="auto">
          <a:xfrm>
            <a:off x="-1873251" y="4722814"/>
            <a:ext cx="18732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For at ændre ”Enhedens navn” og ”Sted og dato”:</a:t>
            </a:r>
          </a:p>
          <a:p>
            <a:pPr eaLnBrk="1" hangingPunct="1">
              <a:defRPr/>
            </a:pPr>
            <a:endParaRPr lang="en-GB" sz="825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Klik i menulinjen, </a:t>
            </a: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vælg ”Indsæt” &gt; ”Sidehoved / Sidefod”.</a:t>
            </a: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Indføj ”Sted og dato” i feltet for dato og ”Enhedens navn” i Sidefod</a:t>
            </a:r>
            <a:endParaRPr lang="en-GB" sz="825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22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07887E5-3917-4726-AC1C-2CC7170D633F}" type="datetime1">
              <a:rPr lang="en-GB" smtClean="0"/>
              <a:t>26/05/2022</a:t>
            </a:fld>
            <a:endParaRPr lang="en-GB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119AA7-CD05-4A8C-865D-0323A81CFA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43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top_uk_58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0"/>
          <a:stretch>
            <a:fillRect/>
          </a:stretch>
        </p:blipFill>
        <p:spPr bwMode="auto">
          <a:xfrm>
            <a:off x="0" y="0"/>
            <a:ext cx="1219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20"/>
          <p:cNvSpPr>
            <a:spLocks noChangeShapeType="1"/>
          </p:cNvSpPr>
          <p:nvPr/>
        </p:nvSpPr>
        <p:spPr bwMode="auto">
          <a:xfrm flipH="1">
            <a:off x="6352" y="6694488"/>
            <a:ext cx="12198349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pic>
        <p:nvPicPr>
          <p:cNvPr id="7" name="Picture 40" descr="KU_new_bot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491"/>
            <a:ext cx="1219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fke3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0" y="2708275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7"/>
          <p:cNvSpPr txBox="1"/>
          <p:nvPr/>
        </p:nvSpPr>
        <p:spPr>
          <a:xfrm>
            <a:off x="-1873251" y="1474788"/>
            <a:ext cx="1729317" cy="126957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Tekst starter uden punktopstilling</a:t>
            </a:r>
            <a:br>
              <a:rPr lang="en-GB" sz="825">
                <a:solidFill>
                  <a:schemeClr val="bg1"/>
                </a:solidFill>
                <a:cs typeface="Arial" charset="0"/>
              </a:rPr>
            </a:br>
            <a:endParaRPr lang="en-GB" sz="825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For at få punkt-opstilling på teksten, brug forøg indrykning</a:t>
            </a:r>
          </a:p>
          <a:p>
            <a:pPr eaLnBrk="1" hangingPunct="1">
              <a:defRPr/>
            </a:pPr>
            <a:endParaRPr lang="en-GB" sz="825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sz="825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For at få venstre-stillet tekst uden punktopstilling, brug formindsk indrykning</a:t>
            </a:r>
            <a:endParaRPr lang="en-GB" sz="825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" name="Line 37"/>
          <p:cNvSpPr>
            <a:spLocks noChangeShapeType="1"/>
          </p:cNvSpPr>
          <p:nvPr/>
        </p:nvSpPr>
        <p:spPr bwMode="auto">
          <a:xfrm>
            <a:off x="-1873251" y="14128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-1873251" y="827089"/>
            <a:ext cx="1729317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Overskrift her</a:t>
            </a:r>
            <a:endParaRPr lang="en-GB" sz="825" dirty="0">
              <a:solidFill>
                <a:schemeClr val="bg1"/>
              </a:solidFill>
            </a:endParaRPr>
          </a:p>
        </p:txBody>
      </p:sp>
      <p:sp>
        <p:nvSpPr>
          <p:cNvPr id="12" name="Line 39"/>
          <p:cNvSpPr>
            <a:spLocks noChangeShapeType="1"/>
          </p:cNvSpPr>
          <p:nvPr/>
        </p:nvSpPr>
        <p:spPr bwMode="auto">
          <a:xfrm>
            <a:off x="-1873251" y="7651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pic>
        <p:nvPicPr>
          <p:cNvPr id="13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0" y="3875088"/>
            <a:ext cx="6731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41"/>
          <p:cNvSpPr>
            <a:spLocks noChangeShapeType="1"/>
          </p:cNvSpPr>
          <p:nvPr/>
        </p:nvSpPr>
        <p:spPr bwMode="auto">
          <a:xfrm flipV="1">
            <a:off x="-1693333" y="4164013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5" name="Line 42"/>
          <p:cNvSpPr>
            <a:spLocks noChangeShapeType="1"/>
          </p:cNvSpPr>
          <p:nvPr/>
        </p:nvSpPr>
        <p:spPr bwMode="auto">
          <a:xfrm>
            <a:off x="-1488018" y="3875091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 flipH="1">
            <a:off x="-1488018" y="3875091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7" name="Line 44"/>
          <p:cNvSpPr>
            <a:spLocks noChangeShapeType="1"/>
          </p:cNvSpPr>
          <p:nvPr/>
        </p:nvSpPr>
        <p:spPr bwMode="auto">
          <a:xfrm>
            <a:off x="-1873251" y="2679703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8" name="Line 45"/>
          <p:cNvSpPr>
            <a:spLocks noChangeShapeType="1"/>
          </p:cNvSpPr>
          <p:nvPr/>
        </p:nvSpPr>
        <p:spPr bwMode="auto">
          <a:xfrm flipH="1">
            <a:off x="-1873251" y="2679703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9" name="Line 46"/>
          <p:cNvSpPr>
            <a:spLocks noChangeShapeType="1"/>
          </p:cNvSpPr>
          <p:nvPr/>
        </p:nvSpPr>
        <p:spPr bwMode="auto">
          <a:xfrm flipH="1">
            <a:off x="-1200151" y="2800350"/>
            <a:ext cx="28786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20" name="Line 48"/>
          <p:cNvSpPr>
            <a:spLocks noChangeShapeType="1"/>
          </p:cNvSpPr>
          <p:nvPr/>
        </p:nvSpPr>
        <p:spPr bwMode="auto">
          <a:xfrm>
            <a:off x="-1873251" y="46767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-1873251" y="4722814"/>
            <a:ext cx="18732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For at ændre ”Enhedens navn” og ”Sted og dato”:</a:t>
            </a:r>
          </a:p>
          <a:p>
            <a:pPr eaLnBrk="1" hangingPunct="1">
              <a:defRPr/>
            </a:pPr>
            <a:endParaRPr lang="en-GB" sz="825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Klik i menulinjen, </a:t>
            </a: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vælg ”Indsæt” &gt; ”Sidehoved / Sidefod”.</a:t>
            </a: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Indføj ”Sted og dato” i feltet for dato og ”Enhedens navn” i Sidefod</a:t>
            </a:r>
            <a:endParaRPr lang="en-GB" sz="825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2" y="1374778"/>
            <a:ext cx="8769349" cy="1911349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1392000" y="3358800"/>
            <a:ext cx="4992000" cy="2487600"/>
          </a:xfrm>
        </p:spPr>
        <p:txBody>
          <a:bodyPr/>
          <a:lstStyle/>
          <a:p>
            <a:pPr lvl="0"/>
            <a:r>
              <a:rPr lang="en-GB" noProof="0" dirty="0"/>
              <a:t>Click icon to add picture</a:t>
            </a:r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2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F68E18B7-EAEA-451F-B217-52E5AD29269F}" type="datetime1">
              <a:rPr lang="en-GB" smtClean="0"/>
              <a:t>26/05/2022</a:t>
            </a:fld>
            <a:endParaRPr lang="en-GB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119AA7-CD05-4A8C-865D-0323A81CFA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69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 descr="top_uk_58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0"/>
          <a:stretch>
            <a:fillRect/>
          </a:stretch>
        </p:blipFill>
        <p:spPr bwMode="auto">
          <a:xfrm>
            <a:off x="0" y="0"/>
            <a:ext cx="1219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20"/>
          <p:cNvSpPr>
            <a:spLocks noChangeShapeType="1"/>
          </p:cNvSpPr>
          <p:nvPr/>
        </p:nvSpPr>
        <p:spPr bwMode="auto">
          <a:xfrm flipH="1">
            <a:off x="6352" y="6694488"/>
            <a:ext cx="12198349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pic>
        <p:nvPicPr>
          <p:cNvPr id="7" name="Picture 40" descr="KU_new_bot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491"/>
            <a:ext cx="1219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fke3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0" y="2708275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7"/>
          <p:cNvSpPr txBox="1"/>
          <p:nvPr/>
        </p:nvSpPr>
        <p:spPr>
          <a:xfrm>
            <a:off x="-1873251" y="1474788"/>
            <a:ext cx="1729317" cy="126957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Tekst starter uden punktopstilling</a:t>
            </a:r>
            <a:br>
              <a:rPr lang="en-GB" sz="825">
                <a:solidFill>
                  <a:schemeClr val="bg1"/>
                </a:solidFill>
                <a:cs typeface="Arial" charset="0"/>
              </a:rPr>
            </a:br>
            <a:endParaRPr lang="en-GB" sz="825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For at få punkt-opstilling på teksten, brug forøg indrykning</a:t>
            </a:r>
          </a:p>
          <a:p>
            <a:pPr eaLnBrk="1" hangingPunct="1">
              <a:defRPr/>
            </a:pPr>
            <a:endParaRPr lang="en-GB" sz="825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sz="825">
              <a:solidFill>
                <a:schemeClr val="bg1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For at få venstre-stillet tekst uden punktopstilling, brug formindsk indrykning</a:t>
            </a:r>
            <a:endParaRPr lang="en-GB" sz="825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" name="Line 37"/>
          <p:cNvSpPr>
            <a:spLocks noChangeShapeType="1"/>
          </p:cNvSpPr>
          <p:nvPr/>
        </p:nvSpPr>
        <p:spPr bwMode="auto">
          <a:xfrm>
            <a:off x="-1873251" y="14128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-1873251" y="827089"/>
            <a:ext cx="1729317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Overskrift her</a:t>
            </a:r>
            <a:endParaRPr lang="en-GB" sz="825" dirty="0">
              <a:solidFill>
                <a:schemeClr val="bg1"/>
              </a:solidFill>
            </a:endParaRPr>
          </a:p>
        </p:txBody>
      </p:sp>
      <p:sp>
        <p:nvSpPr>
          <p:cNvPr id="12" name="Line 39"/>
          <p:cNvSpPr>
            <a:spLocks noChangeShapeType="1"/>
          </p:cNvSpPr>
          <p:nvPr/>
        </p:nvSpPr>
        <p:spPr bwMode="auto">
          <a:xfrm>
            <a:off x="-1873251" y="7651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pic>
        <p:nvPicPr>
          <p:cNvPr id="13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0" y="3875088"/>
            <a:ext cx="6731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41"/>
          <p:cNvSpPr>
            <a:spLocks noChangeShapeType="1"/>
          </p:cNvSpPr>
          <p:nvPr/>
        </p:nvSpPr>
        <p:spPr bwMode="auto">
          <a:xfrm flipV="1">
            <a:off x="-1693333" y="4164013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5" name="Line 42"/>
          <p:cNvSpPr>
            <a:spLocks noChangeShapeType="1"/>
          </p:cNvSpPr>
          <p:nvPr/>
        </p:nvSpPr>
        <p:spPr bwMode="auto">
          <a:xfrm>
            <a:off x="-1488018" y="3875091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 flipH="1">
            <a:off x="-1488018" y="3875091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7" name="Line 44"/>
          <p:cNvSpPr>
            <a:spLocks noChangeShapeType="1"/>
          </p:cNvSpPr>
          <p:nvPr/>
        </p:nvSpPr>
        <p:spPr bwMode="auto">
          <a:xfrm>
            <a:off x="-1873251" y="2679703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8" name="Line 45"/>
          <p:cNvSpPr>
            <a:spLocks noChangeShapeType="1"/>
          </p:cNvSpPr>
          <p:nvPr/>
        </p:nvSpPr>
        <p:spPr bwMode="auto">
          <a:xfrm flipH="1">
            <a:off x="-1873251" y="2679703"/>
            <a:ext cx="28786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9" name="Line 46"/>
          <p:cNvSpPr>
            <a:spLocks noChangeShapeType="1"/>
          </p:cNvSpPr>
          <p:nvPr/>
        </p:nvSpPr>
        <p:spPr bwMode="auto">
          <a:xfrm flipH="1">
            <a:off x="-1200151" y="2800350"/>
            <a:ext cx="28786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20" name="Line 48"/>
          <p:cNvSpPr>
            <a:spLocks noChangeShapeType="1"/>
          </p:cNvSpPr>
          <p:nvPr/>
        </p:nvSpPr>
        <p:spPr bwMode="auto">
          <a:xfrm>
            <a:off x="-1873251" y="46767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-1873251" y="4722814"/>
            <a:ext cx="18732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For at ændre ”Enhedens navn” og ”Sted og dato”:</a:t>
            </a:r>
          </a:p>
          <a:p>
            <a:pPr eaLnBrk="1" hangingPunct="1">
              <a:defRPr/>
            </a:pPr>
            <a:endParaRPr lang="en-GB" sz="825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Klik i menulinjen, </a:t>
            </a: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vælg ”Indsæt” &gt; ”Sidehoved / Sidefod”.</a:t>
            </a: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Indføj ”Sted og dato” i feltet for dato og ”Enhedens navn” i Sidefod</a:t>
            </a:r>
            <a:endParaRPr lang="en-GB" sz="825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0651" y="1374774"/>
            <a:ext cx="4282016" cy="4482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75868" y="1374774"/>
            <a:ext cx="4284133" cy="4482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23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119AA7-CD05-4A8C-865D-0323A81CFA4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F5E66E5-841E-405D-838D-47B5E610818D}" type="datetime1">
              <a:rPr lang="en-GB" smtClean="0"/>
              <a:t>26/05/2022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948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4" name="Picture 18" descr="top_uk_58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0"/>
          <a:stretch>
            <a:fillRect/>
          </a:stretch>
        </p:blipFill>
        <p:spPr bwMode="auto">
          <a:xfrm>
            <a:off x="0" y="0"/>
            <a:ext cx="1219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20"/>
          <p:cNvSpPr>
            <a:spLocks noChangeShapeType="1"/>
          </p:cNvSpPr>
          <p:nvPr/>
        </p:nvSpPr>
        <p:spPr bwMode="auto">
          <a:xfrm flipH="1">
            <a:off x="6352" y="6694488"/>
            <a:ext cx="12198349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pic>
        <p:nvPicPr>
          <p:cNvPr id="7" name="Picture 40" descr="KU_new_bot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491"/>
            <a:ext cx="1219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8"/>
          <p:cNvSpPr txBox="1">
            <a:spLocks noChangeArrowheads="1"/>
          </p:cNvSpPr>
          <p:nvPr/>
        </p:nvSpPr>
        <p:spPr bwMode="auto">
          <a:xfrm>
            <a:off x="-1873251" y="4722814"/>
            <a:ext cx="18732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For at ændre ”Enhedens navn” og ”Sted og dato”:</a:t>
            </a:r>
          </a:p>
          <a:p>
            <a:pPr eaLnBrk="1" hangingPunct="1">
              <a:defRPr/>
            </a:pPr>
            <a:endParaRPr lang="en-GB" sz="825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Klik i menulinjen, </a:t>
            </a: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vælg ”Indsæt” &gt; ”Sidehoved / Sidefod”.</a:t>
            </a: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</a:rPr>
              <a:t>Indføj ”Sted og dato” i feltet for dato og ”Enhedens navn” i Sidefod</a:t>
            </a:r>
            <a:endParaRPr lang="en-GB" sz="825" dirty="0">
              <a:solidFill>
                <a:schemeClr val="bg1"/>
              </a:solidFill>
            </a:endParaRPr>
          </a:p>
        </p:txBody>
      </p:sp>
      <p:sp>
        <p:nvSpPr>
          <p:cNvPr id="9" name="Line 89"/>
          <p:cNvSpPr>
            <a:spLocks noChangeShapeType="1"/>
          </p:cNvSpPr>
          <p:nvPr/>
        </p:nvSpPr>
        <p:spPr bwMode="auto">
          <a:xfrm>
            <a:off x="-1873251" y="4676775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10" name="TextBox 17"/>
          <p:cNvSpPr txBox="1"/>
          <p:nvPr/>
        </p:nvSpPr>
        <p:spPr>
          <a:xfrm>
            <a:off x="-1809751" y="1133478"/>
            <a:ext cx="1729317" cy="38087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Byt billede:</a:t>
            </a:r>
          </a:p>
          <a:p>
            <a:pPr eaLnBrk="1" hangingPunct="1">
              <a:defRPr/>
            </a:pPr>
            <a:r>
              <a:rPr lang="en-GB" sz="825">
                <a:solidFill>
                  <a:schemeClr val="bg1"/>
                </a:solidFill>
                <a:cs typeface="Arial" charset="0"/>
              </a:rPr>
              <a:t>Ny slide og klik på ikon, indsæt billede</a:t>
            </a:r>
            <a:endParaRPr lang="en-GB" sz="825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-1809751" y="1071563"/>
            <a:ext cx="172931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392000" y="1051200"/>
            <a:ext cx="9412800" cy="4698000"/>
          </a:xfrm>
        </p:spPr>
        <p:txBody>
          <a:bodyPr/>
          <a:lstStyle/>
          <a:p>
            <a:pPr lvl="0"/>
            <a:r>
              <a:rPr lang="en-GB" noProof="0" dirty="0"/>
              <a:t>Click icon to add picture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fld id="{70119AA7-CD05-4A8C-865D-0323A81CFA4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E40D26-71CF-4AF0-99AA-58E2740BAF2E}" type="datetime1">
              <a:rPr lang="en-GB" smtClean="0"/>
              <a:t>26/05/2022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578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Rectangle 3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Date Placeholder 2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E59EFA07-EBF8-4D66-A5C0-08ED108D198D}" type="datetime1">
              <a:rPr lang="en-GB" smtClean="0"/>
              <a:t>26/05/2022</a:t>
            </a:fld>
            <a:endParaRPr lang="en-GB" dirty="0"/>
          </a:p>
        </p:txBody>
      </p:sp>
      <p:sp>
        <p:nvSpPr>
          <p:cNvPr id="5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19AA7-CD05-4A8C-865D-0323A81CFA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12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Date Placeholder 2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1942E969-DAF1-4975-8D16-BDC86F45AB2A}" type="datetime1">
              <a:rPr lang="en-GB" smtClean="0"/>
              <a:t>26/05/2022</a:t>
            </a:fld>
            <a:endParaRPr lang="en-GB" dirty="0"/>
          </a:p>
        </p:txBody>
      </p:sp>
      <p:sp>
        <p:nvSpPr>
          <p:cNvPr id="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19AA7-CD05-4A8C-865D-0323A81CFA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73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top_uk_58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0"/>
          <a:stretch>
            <a:fillRect/>
          </a:stretch>
        </p:blipFill>
        <p:spPr bwMode="auto">
          <a:xfrm>
            <a:off x="0" y="0"/>
            <a:ext cx="1219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20"/>
          <p:cNvSpPr>
            <a:spLocks noChangeShapeType="1"/>
          </p:cNvSpPr>
          <p:nvPr/>
        </p:nvSpPr>
        <p:spPr bwMode="auto">
          <a:xfrm flipH="1">
            <a:off x="6352" y="6694488"/>
            <a:ext cx="12198349" cy="0"/>
          </a:xfrm>
          <a:prstGeom prst="line">
            <a:avLst/>
          </a:prstGeom>
          <a:noFill/>
          <a:ln w="9525">
            <a:solidFill>
              <a:srgbClr val="901A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350" dirty="0"/>
          </a:p>
        </p:txBody>
      </p:sp>
      <p:sp>
        <p:nvSpPr>
          <p:cNvPr id="66591" name="Rectangle 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2119" y="-3175"/>
            <a:ext cx="8337549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solidFill>
                  <a:srgbClr val="F8F8F8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29" name="Rectangle 36"/>
          <p:cNvSpPr>
            <a:spLocks noGrp="1" noChangeArrowheads="1"/>
          </p:cNvSpPr>
          <p:nvPr>
            <p:ph type="title"/>
          </p:nvPr>
        </p:nvSpPr>
        <p:spPr bwMode="auto">
          <a:xfrm>
            <a:off x="1390652" y="460378"/>
            <a:ext cx="8769349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err="1"/>
              <a:t>Klik</a:t>
            </a:r>
            <a:r>
              <a:rPr lang="en-GB" altLang="en-US" dirty="0"/>
              <a:t> for at </a:t>
            </a:r>
            <a:r>
              <a:rPr lang="en-GB" altLang="en-US" dirty="0" err="1"/>
              <a:t>redigere</a:t>
            </a:r>
            <a:r>
              <a:rPr lang="en-GB" altLang="en-US" dirty="0"/>
              <a:t> </a:t>
            </a:r>
            <a:r>
              <a:rPr lang="en-GB" altLang="en-US" dirty="0" err="1"/>
              <a:t>titeltypografi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masteren</a:t>
            </a:r>
            <a:endParaRPr lang="en-GB" altLang="en-US" dirty="0"/>
          </a:p>
        </p:txBody>
      </p:sp>
      <p:sp>
        <p:nvSpPr>
          <p:cNvPr id="1030" name="Rectangle 3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0652" y="1374778"/>
            <a:ext cx="8769349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err="1"/>
              <a:t>Klik</a:t>
            </a:r>
            <a:r>
              <a:rPr lang="en-GB" altLang="en-US" dirty="0"/>
              <a:t> for at </a:t>
            </a:r>
            <a:r>
              <a:rPr lang="en-GB" altLang="en-US" dirty="0" err="1"/>
              <a:t>redigere</a:t>
            </a:r>
            <a:r>
              <a:rPr lang="en-GB" altLang="en-US" dirty="0"/>
              <a:t> </a:t>
            </a:r>
            <a:r>
              <a:rPr lang="en-GB" altLang="en-US" dirty="0" err="1"/>
              <a:t>teksttypografierne</a:t>
            </a:r>
            <a:r>
              <a:rPr lang="en-GB" altLang="en-US" dirty="0"/>
              <a:t> </a:t>
            </a:r>
            <a:r>
              <a:rPr lang="en-GB" altLang="en-US" dirty="0" err="1"/>
              <a:t>i</a:t>
            </a:r>
            <a:r>
              <a:rPr lang="en-GB" altLang="en-US" dirty="0"/>
              <a:t> </a:t>
            </a:r>
            <a:r>
              <a:rPr lang="en-GB" altLang="en-US" dirty="0" err="1"/>
              <a:t>masteren</a:t>
            </a:r>
            <a:endParaRPr lang="en-GB" altLang="en-US" dirty="0"/>
          </a:p>
          <a:p>
            <a:pPr lvl="1"/>
            <a:r>
              <a:rPr lang="en-GB" altLang="en-US" dirty="0" err="1"/>
              <a:t>Andet</a:t>
            </a:r>
            <a:r>
              <a:rPr lang="en-GB" altLang="en-US" dirty="0"/>
              <a:t> </a:t>
            </a:r>
            <a:r>
              <a:rPr lang="en-GB" altLang="en-US" dirty="0" err="1"/>
              <a:t>niveau</a:t>
            </a:r>
            <a:endParaRPr lang="en-GB" altLang="en-US" dirty="0"/>
          </a:p>
          <a:p>
            <a:pPr lvl="2"/>
            <a:r>
              <a:rPr lang="en-GB" altLang="en-US" dirty="0" err="1"/>
              <a:t>Tredje</a:t>
            </a:r>
            <a:r>
              <a:rPr lang="en-GB" altLang="en-US" dirty="0"/>
              <a:t> </a:t>
            </a:r>
            <a:r>
              <a:rPr lang="en-GB" altLang="en-US" dirty="0" err="1"/>
              <a:t>niveau</a:t>
            </a:r>
            <a:endParaRPr lang="en-GB" altLang="en-US" dirty="0"/>
          </a:p>
          <a:p>
            <a:pPr lvl="3"/>
            <a:r>
              <a:rPr lang="en-GB" altLang="en-US" dirty="0" err="1"/>
              <a:t>Fjerde</a:t>
            </a:r>
            <a:r>
              <a:rPr lang="en-GB" altLang="en-US" dirty="0"/>
              <a:t> </a:t>
            </a:r>
            <a:r>
              <a:rPr lang="en-GB" altLang="en-US" dirty="0" err="1"/>
              <a:t>niveau</a:t>
            </a:r>
            <a:endParaRPr lang="en-GB" altLang="en-US" dirty="0"/>
          </a:p>
          <a:p>
            <a:pPr lvl="4"/>
            <a:r>
              <a:rPr lang="en-GB" altLang="en-US" dirty="0" err="1"/>
              <a:t>Femte</a:t>
            </a:r>
            <a:r>
              <a:rPr lang="en-GB" altLang="en-US" dirty="0"/>
              <a:t> </a:t>
            </a:r>
            <a:r>
              <a:rPr lang="en-GB" altLang="en-US" dirty="0" err="1"/>
              <a:t>niveau</a:t>
            </a:r>
            <a:endParaRPr lang="en-GB" altLang="en-US" dirty="0"/>
          </a:p>
        </p:txBody>
      </p:sp>
      <p:pic>
        <p:nvPicPr>
          <p:cNvPr id="1031" name="Picture 40" descr="KU_new_bot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491"/>
            <a:ext cx="1219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Date Placeholder 22"/>
          <p:cNvSpPr>
            <a:spLocks noGrp="1"/>
          </p:cNvSpPr>
          <p:nvPr>
            <p:ph type="dt" sz="half" idx="2"/>
          </p:nvPr>
        </p:nvSpPr>
        <p:spPr>
          <a:xfrm>
            <a:off x="1392769" y="6350003"/>
            <a:ext cx="8769351" cy="1444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675">
                <a:solidFill>
                  <a:srgbClr val="000000"/>
                </a:solidFill>
              </a:defRPr>
            </a:lvl1pPr>
          </a:lstStyle>
          <a:p>
            <a:fld id="{A810D26C-9B3F-44F5-963B-BD7DE6F789A1}" type="datetime1">
              <a:rPr lang="en-GB" smtClean="0"/>
              <a:t>26/05/2022</a:t>
            </a:fld>
            <a:endParaRPr lang="en-GB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"/>
          </p:nvPr>
        </p:nvSpPr>
        <p:spPr>
          <a:xfrm>
            <a:off x="1392767" y="6508753"/>
            <a:ext cx="2844800" cy="14446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675" smtClean="0">
                <a:solidFill>
                  <a:srgbClr val="000000"/>
                </a:solidFill>
              </a:defRPr>
            </a:lvl1pPr>
          </a:lstStyle>
          <a:p>
            <a:fld id="{70119AA7-CD05-4A8C-865D-0323A81CFA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74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  <a:ea typeface="ＭＳ Ｐゴシック" pitchFamily="3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1200">
          <a:solidFill>
            <a:srgbClr val="212121"/>
          </a:solidFill>
          <a:latin typeface="+mn-lt"/>
          <a:ea typeface="ＭＳ Ｐゴシック" pitchFamily="34" charset="-128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  <a:ea typeface="ＭＳ Ｐゴシック" pitchFamily="34" charset="-128"/>
        </a:defRPr>
      </a:lvl2pPr>
      <a:lvl3pPr marL="859631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  <a:ea typeface="ＭＳ Ｐゴシック" pitchFamily="34" charset="-128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  <a:ea typeface="ＭＳ Ｐゴシック" pitchFamily="34" charset="-128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  <a:ea typeface="ＭＳ Ｐゴシック" pitchFamily="34" charset="-128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rgbClr val="21212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48B94-F740-70EC-5EB0-3CB2BD4B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AA7-CD05-4A8C-865D-0323A81CFA49}" type="slidenum">
              <a:rPr lang="en-GB" smtClean="0"/>
              <a:t>1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5F985-CC65-BA9E-C869-03EA896BABE7}"/>
              </a:ext>
            </a:extLst>
          </p:cNvPr>
          <p:cNvSpPr txBox="1"/>
          <p:nvPr/>
        </p:nvSpPr>
        <p:spPr>
          <a:xfrm>
            <a:off x="7847543" y="6653216"/>
            <a:ext cx="40385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/>
              <a:t>PhD fellow: Qiaoyan Li    E-mail:qli@ign.ku.dk</a:t>
            </a:r>
            <a:endParaRPr lang="en-GB" sz="9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AAB3AB7-179E-C0F6-21F3-C4A9B3FC8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21" y="8116"/>
            <a:ext cx="12242620" cy="721555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DAB304C-660E-CAEC-A4DD-CB237998B0DF}"/>
              </a:ext>
            </a:extLst>
          </p:cNvPr>
          <p:cNvSpPr/>
          <p:nvPr/>
        </p:nvSpPr>
        <p:spPr>
          <a:xfrm>
            <a:off x="-40087" y="4556100"/>
            <a:ext cx="12191999" cy="266757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>
                <a:alpha val="51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3200" b="1" kern="0" dirty="0">
                <a:ln w="0"/>
                <a:solidFill>
                  <a:srgbClr val="C00000"/>
                </a:solidFill>
                <a:latin typeface="Calibri" panose="020F0502020204030204"/>
              </a:rPr>
              <a:t>Effects of drought and warming treatments on CO</a:t>
            </a:r>
            <a:r>
              <a:rPr lang="en-GB" sz="3200" b="1" kern="0" baseline="-25000" dirty="0">
                <a:ln w="0"/>
                <a:solidFill>
                  <a:srgbClr val="C00000"/>
                </a:solidFill>
                <a:latin typeface="Calibri" panose="020F0502020204030204"/>
              </a:rPr>
              <a:t>2</a:t>
            </a:r>
            <a:r>
              <a:rPr lang="en-GB" sz="3200" b="1" kern="0" dirty="0">
                <a:ln w="0"/>
                <a:solidFill>
                  <a:srgbClr val="C00000"/>
                </a:solidFill>
                <a:latin typeface="Calibri" panose="020F0502020204030204"/>
              </a:rPr>
              <a:t> fluxes in shrubland ecosystems across European environmental gradients</a:t>
            </a:r>
          </a:p>
          <a:p>
            <a:pPr algn="ctr">
              <a:defRPr/>
            </a:pPr>
            <a:endParaRPr lang="en-GB" sz="1200" b="1" kern="0" dirty="0">
              <a:ln w="0"/>
              <a:solidFill>
                <a:prstClr val="black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GB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GB" altLang="zh-CN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hD fellow: </a:t>
            </a:r>
            <a:r>
              <a:rPr lang="en-GB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Qiaoyan Li (University of Copenhagen)</a:t>
            </a:r>
          </a:p>
          <a:p>
            <a:pPr algn="ctr">
              <a:defRPr/>
            </a:pPr>
            <a:r>
              <a:rPr lang="en-GB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Co-authors: Albert Tietema, Sabine Reinsch, Gabriele </a:t>
            </a:r>
            <a:r>
              <a:rPr lang="en-GB" sz="2000" b="1" kern="0" dirty="0" err="1">
                <a:ln w="0"/>
                <a:solidFill>
                  <a:prstClr val="black"/>
                </a:solidFill>
                <a:latin typeface="Calibri" panose="020F0502020204030204"/>
              </a:rPr>
              <a:t>Guidolotti</a:t>
            </a:r>
            <a:r>
              <a:rPr lang="en-GB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, Inger Kappel Schmidt, </a:t>
            </a:r>
            <a:r>
              <a:rPr lang="en-GB" sz="2000" b="1" kern="0" dirty="0" err="1">
                <a:ln w="0"/>
                <a:solidFill>
                  <a:prstClr val="black"/>
                </a:solidFill>
                <a:latin typeface="Calibri" panose="020F0502020204030204"/>
              </a:rPr>
              <a:t>Giovanbattista</a:t>
            </a:r>
            <a:r>
              <a:rPr lang="en-GB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 de Dato, Bridget Emmett, </a:t>
            </a:r>
            <a:r>
              <a:rPr lang="en-GB" sz="2000" b="1" kern="0" dirty="0" err="1">
                <a:ln w="0"/>
                <a:solidFill>
                  <a:prstClr val="black"/>
                </a:solidFill>
                <a:latin typeface="Calibri" panose="020F0502020204030204"/>
              </a:rPr>
              <a:t>Eszter</a:t>
            </a:r>
            <a:r>
              <a:rPr lang="en-GB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2000" b="1" kern="0" dirty="0" err="1">
                <a:ln w="0"/>
                <a:solidFill>
                  <a:prstClr val="black"/>
                </a:solidFill>
                <a:latin typeface="Calibri" panose="020F0502020204030204"/>
              </a:rPr>
              <a:t>Lellei-Kovács</a:t>
            </a:r>
            <a:r>
              <a:rPr lang="en-GB" sz="2000" b="1" kern="0" dirty="0">
                <a:ln w="0"/>
                <a:solidFill>
                  <a:prstClr val="black"/>
                </a:solidFill>
                <a:latin typeface="Calibri" panose="020F0502020204030204"/>
              </a:rPr>
              <a:t>, and Klaus Steenberg Larsen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7673467-49BC-D6C0-E1DE-2F8D69127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82307"/>
            <a:ext cx="3090529" cy="10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5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C29172-6C6F-8E35-BB43-E4B428CE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AA7-CD05-4A8C-865D-0323A81CFA49}" type="slidenum">
              <a:rPr lang="en-GB" smtClean="0"/>
              <a:t>2</a:t>
            </a:fld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F84BC9-F6BC-544B-C984-6C3AC77FC699}"/>
              </a:ext>
            </a:extLst>
          </p:cNvPr>
          <p:cNvGrpSpPr/>
          <p:nvPr/>
        </p:nvGrpSpPr>
        <p:grpSpPr>
          <a:xfrm>
            <a:off x="0" y="0"/>
            <a:ext cx="12192000" cy="7074568"/>
            <a:chOff x="525716" y="214955"/>
            <a:chExt cx="10230532" cy="858511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C5D60A-0BF7-EDFC-C23A-2BC1EA312B1E}"/>
                </a:ext>
              </a:extLst>
            </p:cNvPr>
            <p:cNvGrpSpPr/>
            <p:nvPr/>
          </p:nvGrpSpPr>
          <p:grpSpPr>
            <a:xfrm>
              <a:off x="525716" y="214955"/>
              <a:ext cx="10212171" cy="4289111"/>
              <a:chOff x="0" y="1345104"/>
              <a:chExt cx="12979059" cy="318625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15C7D1A-CD2B-320F-838F-5B403D5AFE06}"/>
                  </a:ext>
                </a:extLst>
              </p:cNvPr>
              <p:cNvGrpSpPr/>
              <p:nvPr/>
            </p:nvGrpSpPr>
            <p:grpSpPr>
              <a:xfrm>
                <a:off x="0" y="1345105"/>
                <a:ext cx="8483249" cy="3186255"/>
                <a:chOff x="0" y="1345105"/>
                <a:chExt cx="8483249" cy="318625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4A77444-D16A-E202-8199-DA3E1E923FFF}"/>
                    </a:ext>
                  </a:extLst>
                </p:cNvPr>
                <p:cNvGrpSpPr/>
                <p:nvPr/>
              </p:nvGrpSpPr>
              <p:grpSpPr>
                <a:xfrm>
                  <a:off x="0" y="1345105"/>
                  <a:ext cx="4245817" cy="3186255"/>
                  <a:chOff x="0" y="1345105"/>
                  <a:chExt cx="4245817" cy="3186255"/>
                </a:xfrm>
              </p:grpSpPr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73887E51-67EA-8C2D-79BE-CB2B9A46D0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0" y="1345105"/>
                    <a:ext cx="4245817" cy="3186255"/>
                  </a:xfrm>
                  <a:prstGeom prst="rect">
                    <a:avLst/>
                  </a:prstGeom>
                </p:spPr>
              </p:pic>
              <p:sp>
                <p:nvSpPr>
                  <p:cNvPr id="26" name="Text Box 4">
                    <a:extLst>
                      <a:ext uri="{FF2B5EF4-FFF2-40B4-BE49-F238E27FC236}">
                        <a16:creationId xmlns:a16="http://schemas.microsoft.com/office/drawing/2014/main" id="{5A124A9E-3E9B-C961-3572-C98E368DC74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345105"/>
                    <a:ext cx="2520950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da-DK" altLang="en-US" sz="2000" b="1" dirty="0"/>
                      <a:t>IT</a:t>
                    </a: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EBFCC803-64D1-D6CD-A1DF-6C0F72296EC1}"/>
                    </a:ext>
                  </a:extLst>
                </p:cNvPr>
                <p:cNvGrpSpPr/>
                <p:nvPr/>
              </p:nvGrpSpPr>
              <p:grpSpPr>
                <a:xfrm>
                  <a:off x="4237566" y="1345105"/>
                  <a:ext cx="4245683" cy="3186254"/>
                  <a:chOff x="4237566" y="1345105"/>
                  <a:chExt cx="4245683" cy="3186254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F264273A-8AFD-D661-4047-366191D336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237566" y="1345105"/>
                    <a:ext cx="4245683" cy="3186254"/>
                  </a:xfrm>
                  <a:prstGeom prst="rect">
                    <a:avLst/>
                  </a:prstGeom>
                </p:spPr>
              </p:pic>
              <p:sp>
                <p:nvSpPr>
                  <p:cNvPr id="24" name="Text Box 4">
                    <a:extLst>
                      <a:ext uri="{FF2B5EF4-FFF2-40B4-BE49-F238E27FC236}">
                        <a16:creationId xmlns:a16="http://schemas.microsoft.com/office/drawing/2014/main" id="{2DBC8385-3992-C8E5-5C0E-2373464CF2A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29125" y="1345105"/>
                    <a:ext cx="2520950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da-DK" altLang="en-US" sz="2000" b="1" dirty="0"/>
                      <a:t>HU</a:t>
                    </a: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89AEFC1-C283-D6AF-BC2B-A973A9A8511C}"/>
                  </a:ext>
                </a:extLst>
              </p:cNvPr>
              <p:cNvGrpSpPr/>
              <p:nvPr/>
            </p:nvGrpSpPr>
            <p:grpSpPr>
              <a:xfrm>
                <a:off x="8483249" y="1345104"/>
                <a:ext cx="4495810" cy="3186254"/>
                <a:chOff x="8483249" y="1345104"/>
                <a:chExt cx="4495810" cy="3186254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56461CF2-BF1D-2A7D-71E2-C67E29D9AA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818" b="3737"/>
                <a:stretch/>
              </p:blipFill>
              <p:spPr>
                <a:xfrm>
                  <a:off x="8483249" y="1345104"/>
                  <a:ext cx="4495810" cy="3186254"/>
                </a:xfrm>
                <a:prstGeom prst="rect">
                  <a:avLst/>
                </a:prstGeom>
              </p:spPr>
            </p:pic>
            <p:sp>
              <p:nvSpPr>
                <p:cNvPr id="20" name="Text Box 4">
                  <a:extLst>
                    <a:ext uri="{FF2B5EF4-FFF2-40B4-BE49-F238E27FC236}">
                      <a16:creationId xmlns:a16="http://schemas.microsoft.com/office/drawing/2014/main" id="{52207D7B-7AD6-14E6-2EA0-BC7BD8144F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55948" y="1345105"/>
                  <a:ext cx="2520950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a-DK" altLang="en-US" sz="2000" b="1" dirty="0"/>
                    <a:t>DK_M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480C496-8894-2FE6-5D60-BC2AE5D8693C}"/>
                </a:ext>
              </a:extLst>
            </p:cNvPr>
            <p:cNvGrpSpPr/>
            <p:nvPr/>
          </p:nvGrpSpPr>
          <p:grpSpPr>
            <a:xfrm>
              <a:off x="553096" y="4473496"/>
              <a:ext cx="10203152" cy="4326572"/>
              <a:chOff x="553096" y="4473496"/>
              <a:chExt cx="10203152" cy="432657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723A306-6E8A-B48C-33A4-AD76BDA7B6E2}"/>
                  </a:ext>
                </a:extLst>
              </p:cNvPr>
              <p:cNvGrpSpPr/>
              <p:nvPr/>
            </p:nvGrpSpPr>
            <p:grpSpPr>
              <a:xfrm>
                <a:off x="553096" y="4506363"/>
                <a:ext cx="3340584" cy="4293705"/>
                <a:chOff x="6895759" y="1347200"/>
                <a:chExt cx="4245683" cy="3189669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699D1A-7B62-0436-09DA-97C770893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95759" y="1347200"/>
                  <a:ext cx="4245683" cy="3189669"/>
                </a:xfrm>
                <a:prstGeom prst="rect">
                  <a:avLst/>
                </a:prstGeom>
              </p:spPr>
            </p:pic>
            <p:sp>
              <p:nvSpPr>
                <p:cNvPr id="16" name="Text Box 4">
                  <a:extLst>
                    <a:ext uri="{FF2B5EF4-FFF2-40B4-BE49-F238E27FC236}">
                      <a16:creationId xmlns:a16="http://schemas.microsoft.com/office/drawing/2014/main" id="{67EEC608-507F-1098-E077-A6980F1CB8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62134" y="1350616"/>
                  <a:ext cx="2520950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a-DK" altLang="en-US" sz="2000" b="1" dirty="0"/>
                    <a:t>DK_B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F8C07B1-B911-BFEE-F1CC-206A34031EB0}"/>
                  </a:ext>
                </a:extLst>
              </p:cNvPr>
              <p:cNvGrpSpPr/>
              <p:nvPr/>
            </p:nvGrpSpPr>
            <p:grpSpPr>
              <a:xfrm>
                <a:off x="3818493" y="4473496"/>
                <a:ext cx="3426531" cy="4326572"/>
                <a:chOff x="5887063" y="1331266"/>
                <a:chExt cx="3269637" cy="2097734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B80CA4AD-EDAE-7537-3E11-4F839D58E2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87063" y="1331266"/>
                  <a:ext cx="3269637" cy="2097734"/>
                </a:xfrm>
                <a:prstGeom prst="rect">
                  <a:avLst/>
                </a:prstGeom>
              </p:spPr>
            </p:pic>
            <p:sp>
              <p:nvSpPr>
                <p:cNvPr id="12" name="Text Box 4">
                  <a:extLst>
                    <a:ext uri="{FF2B5EF4-FFF2-40B4-BE49-F238E27FC236}">
                      <a16:creationId xmlns:a16="http://schemas.microsoft.com/office/drawing/2014/main" id="{B3F543B7-8F92-874F-0275-A7E59002EB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49214" y="1410515"/>
                  <a:ext cx="1752778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a-DK" altLang="en-US" sz="2000" b="1" dirty="0">
                      <a:solidFill>
                        <a:srgbClr val="00BA38"/>
                      </a:solidFill>
                    </a:rPr>
                    <a:t>NL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F7D6B1F-99F4-024C-DE14-37E5D0F6287C}"/>
                  </a:ext>
                </a:extLst>
              </p:cNvPr>
              <p:cNvGrpSpPr/>
              <p:nvPr/>
            </p:nvGrpSpPr>
            <p:grpSpPr>
              <a:xfrm>
                <a:off x="7206990" y="4473496"/>
                <a:ext cx="3549258" cy="4307618"/>
                <a:chOff x="9156700" y="1331266"/>
                <a:chExt cx="3136356" cy="2088544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F3EDB975-74F7-089C-101A-C5C433DF59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56700" y="1331266"/>
                  <a:ext cx="3136356" cy="2088544"/>
                </a:xfrm>
                <a:prstGeom prst="rect">
                  <a:avLst/>
                </a:prstGeom>
              </p:spPr>
            </p:pic>
            <p:sp>
              <p:nvSpPr>
                <p:cNvPr id="8" name="Text Box 4">
                  <a:extLst>
                    <a:ext uri="{FF2B5EF4-FFF2-40B4-BE49-F238E27FC236}">
                      <a16:creationId xmlns:a16="http://schemas.microsoft.com/office/drawing/2014/main" id="{8CECCA98-0BA9-7705-2EFF-67E6C020B2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251159" y="1382971"/>
                  <a:ext cx="1752778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da-DK" altLang="en-US" sz="2000" b="1" dirty="0">
                      <a:solidFill>
                        <a:srgbClr val="00BA38"/>
                      </a:solidFill>
                    </a:rPr>
                    <a:t>UK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095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E1948A6-B4A4-39EB-2C0F-D916E6359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" b="-1"/>
          <a:stretch/>
        </p:blipFill>
        <p:spPr>
          <a:xfrm>
            <a:off x="1815836" y="632744"/>
            <a:ext cx="8080957" cy="56673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19AA7-CD05-4A8C-865D-0323A81CFA49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6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1952414" y="1478188"/>
            <a:ext cx="1503708" cy="776815"/>
          </a:xfrm>
          <a:prstGeom prst="straightConnector1">
            <a:avLst/>
          </a:prstGeom>
          <a:ln w="28575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 flipV="1">
            <a:off x="7143750" y="1929241"/>
            <a:ext cx="2600325" cy="566309"/>
          </a:xfrm>
          <a:prstGeom prst="straightConnector1">
            <a:avLst/>
          </a:prstGeom>
          <a:ln w="28575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778417" y="942943"/>
            <a:ext cx="3175208" cy="746124"/>
          </a:xfrm>
          <a:prstGeom prst="straightConnector1">
            <a:avLst/>
          </a:prstGeom>
          <a:ln w="28575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8643641" y="3802342"/>
            <a:ext cx="1040539" cy="1043978"/>
          </a:xfrm>
          <a:prstGeom prst="straightConnector1">
            <a:avLst/>
          </a:prstGeom>
          <a:ln w="28575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2295207" y="4914900"/>
            <a:ext cx="3800793" cy="484227"/>
          </a:xfrm>
          <a:prstGeom prst="straightConnector1">
            <a:avLst/>
          </a:prstGeom>
          <a:ln w="28575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9959127" y="383496"/>
            <a:ext cx="2144605" cy="1323439"/>
            <a:chOff x="27732" y="963192"/>
            <a:chExt cx="2144605" cy="1323439"/>
          </a:xfrm>
        </p:grpSpPr>
        <p:sp>
          <p:nvSpPr>
            <p:cNvPr id="36" name="TextBox 35"/>
            <p:cNvSpPr txBox="1"/>
            <p:nvPr/>
          </p:nvSpPr>
          <p:spPr>
            <a:xfrm>
              <a:off x="27732" y="963192"/>
              <a:ext cx="21446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Mols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DK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MAP 669 (mm)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MAT </a:t>
              </a: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8.7 (</a:t>
              </a:r>
              <a:r>
                <a:rPr kumimoji="0" lang="en-GB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℃</a:t>
              </a: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18%       0.9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℃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631617" y="1888573"/>
              <a:ext cx="9524" cy="2752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1699259" y="1904176"/>
              <a:ext cx="1" cy="2643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30274" y="4666520"/>
            <a:ext cx="2144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Porto Conte,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MAP 544 (mm)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16.1 (</a:t>
            </a:r>
            <a:r>
              <a:rPr kumimoji="0" lang="en-GB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16%       0.4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622092" y="5606377"/>
            <a:ext cx="9524" cy="275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672222" y="5622033"/>
            <a:ext cx="1" cy="2643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28954" y="444384"/>
            <a:ext cx="2144605" cy="1323439"/>
            <a:chOff x="-238593" y="400527"/>
            <a:chExt cx="2144605" cy="1323439"/>
          </a:xfrm>
        </p:grpSpPr>
        <p:sp>
          <p:nvSpPr>
            <p:cNvPr id="54" name="TextBox 53"/>
            <p:cNvSpPr txBox="1"/>
            <p:nvPr/>
          </p:nvSpPr>
          <p:spPr>
            <a:xfrm>
              <a:off x="-238593" y="400527"/>
              <a:ext cx="21446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Clocaenog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UK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MAP 1263 (mm)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MAT </a:t>
              </a: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7.4 (</a:t>
              </a:r>
              <a:r>
                <a:rPr kumimoji="0" lang="en-GB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℃</a:t>
              </a: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25%       0.2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E6E6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℃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55" name="Straight Arrow Connector 54"/>
            <p:cNvCxnSpPr>
              <a:cxnSpLocks/>
            </p:cNvCxnSpPr>
            <p:nvPr/>
          </p:nvCxnSpPr>
          <p:spPr>
            <a:xfrm flipH="1">
              <a:off x="489117" y="1402657"/>
              <a:ext cx="1054" cy="2425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404675" y="1351057"/>
              <a:ext cx="2090" cy="2793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9896793" y="2105561"/>
            <a:ext cx="2144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Brandbjerg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DK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MAP 757 (mm)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9.4 (</a:t>
            </a:r>
            <a:r>
              <a:rPr kumimoji="0" lang="en-GB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8%       0.2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1" name="Straight Arrow Connector 60"/>
          <p:cNvCxnSpPr>
            <a:cxnSpLocks/>
          </p:cNvCxnSpPr>
          <p:nvPr/>
        </p:nvCxnSpPr>
        <p:spPr>
          <a:xfrm flipV="1">
            <a:off x="2173559" y="2628640"/>
            <a:ext cx="3265406" cy="419603"/>
          </a:xfrm>
          <a:prstGeom prst="straightConnector1">
            <a:avLst/>
          </a:prstGeom>
          <a:ln w="28575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0425852" y="3037286"/>
            <a:ext cx="9524" cy="275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1333051" y="3048243"/>
            <a:ext cx="1" cy="2643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9865097" y="4371682"/>
            <a:ext cx="2144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Kiskunsag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HU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MAP 558 (mm)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10.5 (</a:t>
            </a:r>
            <a:r>
              <a:rPr kumimoji="0" lang="en-GB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22%       0.4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34655" y="2564018"/>
            <a:ext cx="2144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Oldebroek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NL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MAP 1005 (mm)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MAT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 (</a:t>
            </a:r>
            <a:r>
              <a:rPr kumimoji="0" lang="en-GB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8.9%       0.3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10435376" y="5328240"/>
            <a:ext cx="9524" cy="275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/>
          </p:cNvCxnSpPr>
          <p:nvPr/>
        </p:nvCxnSpPr>
        <p:spPr>
          <a:xfrm>
            <a:off x="701891" y="3538025"/>
            <a:ext cx="0" cy="2920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11463323" y="5307281"/>
            <a:ext cx="1" cy="2643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cxnSpLocks/>
          </p:cNvCxnSpPr>
          <p:nvPr/>
        </p:nvCxnSpPr>
        <p:spPr>
          <a:xfrm flipV="1">
            <a:off x="1657298" y="3538025"/>
            <a:ext cx="1" cy="2643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C8B373D-DAE6-51B3-335C-CAA72C8B0BBB}"/>
              </a:ext>
            </a:extLst>
          </p:cNvPr>
          <p:cNvSpPr txBox="1"/>
          <p:nvPr/>
        </p:nvSpPr>
        <p:spPr>
          <a:xfrm>
            <a:off x="7847543" y="6653216"/>
            <a:ext cx="40385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/>
              <a:t>PhD fellow: Qiaoyan Li    E-mail:qli@ign.ku.dk</a:t>
            </a:r>
            <a:endParaRPr lang="en-GB" sz="9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BF949F-ED41-6D59-14BF-41886E0843C8}"/>
              </a:ext>
            </a:extLst>
          </p:cNvPr>
          <p:cNvCxnSpPr>
            <a:cxnSpLocks/>
          </p:cNvCxnSpPr>
          <p:nvPr/>
        </p:nvCxnSpPr>
        <p:spPr>
          <a:xfrm>
            <a:off x="4478605" y="2359002"/>
            <a:ext cx="3356978" cy="1907116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6F0D01-4C7F-E983-3D87-5A5434E24024}"/>
              </a:ext>
            </a:extLst>
          </p:cNvPr>
          <p:cNvCxnSpPr>
            <a:cxnSpLocks/>
          </p:cNvCxnSpPr>
          <p:nvPr/>
        </p:nvCxnSpPr>
        <p:spPr>
          <a:xfrm flipV="1">
            <a:off x="6280435" y="2105561"/>
            <a:ext cx="461776" cy="2456243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493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AACCC-B0B2-5FF8-AAEE-84167BF9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19AA7-CD05-4A8C-865D-0323A81CFA49}" type="slidenum">
              <a:rPr lang="en-GB" smtClean="0"/>
              <a:t>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8756D20-6E05-66B7-981B-DDA785622255}"/>
                  </a:ext>
                </a:extLst>
              </p:cNvPr>
              <p:cNvSpPr txBox="1"/>
              <p:nvPr/>
            </p:nvSpPr>
            <p:spPr>
              <a:xfrm>
                <a:off x="182783" y="532784"/>
                <a:ext cx="5320869" cy="1297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accent4">
                        <a:lumMod val="50000"/>
                      </a:schemeClr>
                    </a:solidFill>
                  </a:rPr>
                  <a:t>X-axis: </a:t>
                </a:r>
                <a:r>
                  <a:rPr lang="en-GB" sz="1600" b="1" dirty="0" err="1">
                    <a:solidFill>
                      <a:schemeClr val="accent4">
                        <a:lumMod val="50000"/>
                      </a:schemeClr>
                    </a:solidFill>
                  </a:rPr>
                  <a:t>Gaussen</a:t>
                </a:r>
                <a:r>
                  <a:rPr lang="en-GB" sz="1600" b="1" dirty="0">
                    <a:solidFill>
                      <a:schemeClr val="accent4">
                        <a:lumMod val="50000"/>
                      </a:schemeClr>
                    </a:solidFill>
                  </a:rPr>
                  <a:t> Index of Aridity=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𝑴𝑨𝑷</m:t>
                        </m:r>
                      </m:num>
                      <m:den>
                        <m:r>
                          <a:rPr lang="en-GB" sz="16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sz="1600" b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GB" sz="16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𝑴𝑨𝑻</m:t>
                        </m:r>
                      </m:den>
                    </m:f>
                  </m:oMath>
                </a14:m>
                <a:endParaRPr lang="en-GB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endParaRPr lang="en-GB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r>
                  <a:rPr lang="en-GB" sz="1600" b="1" dirty="0">
                    <a:solidFill>
                      <a:schemeClr val="accent4">
                        <a:lumMod val="50000"/>
                      </a:schemeClr>
                    </a:solidFill>
                  </a:rPr>
                  <a:t>Y-axis: % change from control=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𝑫𝒓𝒐𝒖𝒈𝒉𝒕</m:t>
                        </m:r>
                        <m:r>
                          <a:rPr lang="en-GB" sz="16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6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𝒐𝒓</m:t>
                        </m:r>
                        <m:r>
                          <a:rPr lang="en-GB" sz="16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6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𝑾𝒂𝒓𝒎𝒊𝒏𝒈</m:t>
                        </m:r>
                        <m:r>
                          <a:rPr lang="en-GB" sz="16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GB" sz="16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𝑪𝒐𝒏𝒕𝒓𝒐𝒍</m:t>
                        </m:r>
                      </m:num>
                      <m:den>
                        <m:r>
                          <a:rPr lang="en-GB" sz="16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𝐂𝐨𝐧𝐭𝐫𝐨𝐥</m:t>
                        </m:r>
                      </m:den>
                    </m:f>
                  </m:oMath>
                </a14:m>
                <a:r>
                  <a:rPr lang="en-GB" sz="1600" b="1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16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16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  <m:r>
                      <a:rPr lang="en-GB" sz="1600" b="1" i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lang="en-GB" sz="1600" b="1" dirty="0">
                  <a:solidFill>
                    <a:schemeClr val="accent4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8756D20-6E05-66B7-981B-DDA785622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83" y="532784"/>
                <a:ext cx="5320869" cy="1297919"/>
              </a:xfrm>
              <a:prstGeom prst="rect">
                <a:avLst/>
              </a:prstGeom>
              <a:blipFill>
                <a:blip r:embed="rId6"/>
                <a:stretch>
                  <a:fillRect l="-687" b="-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1CEF287-EE72-FFEF-E7E4-6673E804A1BC}"/>
              </a:ext>
            </a:extLst>
          </p:cNvPr>
          <p:cNvGrpSpPr/>
          <p:nvPr/>
        </p:nvGrpSpPr>
        <p:grpSpPr>
          <a:xfrm>
            <a:off x="90264" y="2176672"/>
            <a:ext cx="6270063" cy="3627443"/>
            <a:chOff x="6248756" y="195090"/>
            <a:chExt cx="6214367" cy="324449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4070C09-292B-9D63-97B8-76D2BC830D98}"/>
                </a:ext>
              </a:extLst>
            </p:cNvPr>
            <p:cNvGrpSpPr/>
            <p:nvPr/>
          </p:nvGrpSpPr>
          <p:grpSpPr>
            <a:xfrm>
              <a:off x="6248756" y="195090"/>
              <a:ext cx="6214367" cy="3244498"/>
              <a:chOff x="675669" y="436525"/>
              <a:chExt cx="3427460" cy="160029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901C98A-C588-04C3-C6ED-26750F6B3D45}"/>
                  </a:ext>
                </a:extLst>
              </p:cNvPr>
              <p:cNvGrpSpPr/>
              <p:nvPr/>
            </p:nvGrpSpPr>
            <p:grpSpPr>
              <a:xfrm>
                <a:off x="1100888" y="436525"/>
                <a:ext cx="3002241" cy="1600296"/>
                <a:chOff x="4109144" y="398332"/>
                <a:chExt cx="3397115" cy="1812910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4D259A67-BBB0-D6D6-8DB8-F74E910F3748}"/>
                    </a:ext>
                  </a:extLst>
                </p:cNvPr>
                <p:cNvGrpSpPr/>
                <p:nvPr/>
              </p:nvGrpSpPr>
              <p:grpSpPr>
                <a:xfrm>
                  <a:off x="4109144" y="398332"/>
                  <a:ext cx="3397115" cy="236756"/>
                  <a:chOff x="1859124" y="1935973"/>
                  <a:chExt cx="4106264" cy="271315"/>
                </a:xfrm>
              </p:grpSpPr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DA6E311-491F-B70C-2D6D-FB0DFE0140ED}"/>
                      </a:ext>
                    </a:extLst>
                  </p:cNvPr>
                  <p:cNvSpPr txBox="1"/>
                  <p:nvPr/>
                </p:nvSpPr>
                <p:spPr>
                  <a:xfrm>
                    <a:off x="1859124" y="1970795"/>
                    <a:ext cx="1567998" cy="236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solidFill>
                          <a:srgbClr val="0070C0"/>
                        </a:solidFill>
                      </a:rPr>
                      <a:t>Drought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2350FB50-F3E2-4C05-EF79-883689EA35AF}"/>
                      </a:ext>
                    </a:extLst>
                  </p:cNvPr>
                  <p:cNvSpPr txBox="1"/>
                  <p:nvPr/>
                </p:nvSpPr>
                <p:spPr>
                  <a:xfrm>
                    <a:off x="3932670" y="1935973"/>
                    <a:ext cx="2032718" cy="236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solidFill>
                          <a:srgbClr val="0070C0"/>
                        </a:solidFill>
                      </a:rPr>
                      <a:t>Warming</a:t>
                    </a:r>
                  </a:p>
                </p:txBody>
              </p:sp>
            </p:grp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1F76B22-04ED-6D90-952C-29E67B0D9D15}"/>
                    </a:ext>
                  </a:extLst>
                </p:cNvPr>
                <p:cNvSpPr txBox="1"/>
                <p:nvPr/>
              </p:nvSpPr>
              <p:spPr>
                <a:xfrm>
                  <a:off x="5159322" y="1953280"/>
                  <a:ext cx="496400" cy="2579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>
                      <a:solidFill>
                        <a:srgbClr val="0070C0"/>
                      </a:solidFill>
                    </a:rPr>
                    <a:t>GPP</a:t>
                  </a: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E7D1A84-2D9D-F6AD-AB86-B6EBD8C9F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886"/>
              <a:stretch/>
            </p:blipFill>
            <p:spPr>
              <a:xfrm>
                <a:off x="675669" y="632099"/>
                <a:ext cx="1571640" cy="121202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E3E1319-FE76-C831-CB11-4B0DF6C8C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7309" y="645482"/>
                <a:ext cx="1604393" cy="1212021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6DEFC51-CD5E-1254-88A6-F559B5314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96336" y="688585"/>
              <a:ext cx="564621" cy="56132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6D9334E-764D-0DD7-77E2-6B0138EF7E07}"/>
              </a:ext>
            </a:extLst>
          </p:cNvPr>
          <p:cNvSpPr txBox="1"/>
          <p:nvPr/>
        </p:nvSpPr>
        <p:spPr>
          <a:xfrm>
            <a:off x="182783" y="5577383"/>
            <a:ext cx="707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GB" sz="1800" b="1" dirty="0">
                <a:solidFill>
                  <a:schemeClr val="accent4">
                    <a:lumMod val="50000"/>
                  </a:schemeClr>
                </a:solidFill>
              </a:rPr>
              <a:t>Site range: IT, HU, DK_M, DK_B, NL, UK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503516-7A62-24C0-2D03-C207C05600DF}"/>
              </a:ext>
            </a:extLst>
          </p:cNvPr>
          <p:cNvGrpSpPr/>
          <p:nvPr/>
        </p:nvGrpSpPr>
        <p:grpSpPr>
          <a:xfrm>
            <a:off x="6081615" y="296299"/>
            <a:ext cx="6020121" cy="3165810"/>
            <a:chOff x="6081615" y="296299"/>
            <a:chExt cx="6020121" cy="316581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923C5F-1659-9FC6-3F90-C9DEABFF9ED9}"/>
                </a:ext>
              </a:extLst>
            </p:cNvPr>
            <p:cNvSpPr txBox="1"/>
            <p:nvPr/>
          </p:nvSpPr>
          <p:spPr>
            <a:xfrm>
              <a:off x="8834506" y="3000444"/>
              <a:ext cx="922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solidFill>
                    <a:srgbClr val="00B050"/>
                  </a:solidFill>
                </a:rPr>
                <a:t>Reco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0DFB01-FB59-AE15-F497-844FFB13EDA8}"/>
                </a:ext>
              </a:extLst>
            </p:cNvPr>
            <p:cNvSpPr txBox="1"/>
            <p:nvPr/>
          </p:nvSpPr>
          <p:spPr>
            <a:xfrm>
              <a:off x="6851424" y="296299"/>
              <a:ext cx="1365452" cy="413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Drought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D95970-A44A-0D55-5627-9984839ECF44}"/>
                </a:ext>
              </a:extLst>
            </p:cNvPr>
            <p:cNvSpPr txBox="1"/>
            <p:nvPr/>
          </p:nvSpPr>
          <p:spPr>
            <a:xfrm>
              <a:off x="9884550" y="296299"/>
              <a:ext cx="1539687" cy="413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Warming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244A95D-84AE-F858-8F93-24F9CDAC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615" y="717474"/>
              <a:ext cx="6020121" cy="235839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8552EF-38E1-4873-1B97-C156467C1A64}"/>
              </a:ext>
            </a:extLst>
          </p:cNvPr>
          <p:cNvGrpSpPr/>
          <p:nvPr/>
        </p:nvGrpSpPr>
        <p:grpSpPr>
          <a:xfrm>
            <a:off x="6226685" y="3468748"/>
            <a:ext cx="5951380" cy="3184468"/>
            <a:chOff x="6226685" y="3468748"/>
            <a:chExt cx="5951380" cy="31844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999DBF9-9230-4F17-29FF-CC519C39624D}"/>
                </a:ext>
              </a:extLst>
            </p:cNvPr>
            <p:cNvGrpSpPr/>
            <p:nvPr/>
          </p:nvGrpSpPr>
          <p:grpSpPr>
            <a:xfrm>
              <a:off x="6226685" y="3468748"/>
              <a:ext cx="5951380" cy="3184468"/>
              <a:chOff x="6096000" y="3555117"/>
              <a:chExt cx="5951380" cy="3184468"/>
            </a:xfrm>
          </p:grpSpPr>
          <p:pic>
            <p:nvPicPr>
              <p:cNvPr id="25" name="Picture 24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5D64E16D-B7FD-8D99-1C66-F7FFDCAA8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2296" y="3952666"/>
                <a:ext cx="2985084" cy="2358398"/>
              </a:xfrm>
              <a:prstGeom prst="rect">
                <a:avLst/>
              </a:prstGeom>
            </p:spPr>
          </p:pic>
          <p:pic>
            <p:nvPicPr>
              <p:cNvPr id="28" name="Picture 27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0C72F5AA-C4A7-6963-905E-A3A115DC1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3941357"/>
                <a:ext cx="3008076" cy="2381017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902133-2767-9BE3-EDA2-43507ACDA492}"/>
                  </a:ext>
                </a:extLst>
              </p:cNvPr>
              <p:cNvSpPr txBox="1"/>
              <p:nvPr/>
            </p:nvSpPr>
            <p:spPr>
              <a:xfrm>
                <a:off x="8894074" y="6277920"/>
                <a:ext cx="8034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NEE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8273B9A-86A9-14F6-E538-B63A02BAC7CF}"/>
                  </a:ext>
                </a:extLst>
              </p:cNvPr>
              <p:cNvGrpSpPr/>
              <p:nvPr/>
            </p:nvGrpSpPr>
            <p:grpSpPr>
              <a:xfrm>
                <a:off x="6919296" y="3555117"/>
                <a:ext cx="4600402" cy="394470"/>
                <a:chOff x="4316662" y="1693463"/>
                <a:chExt cx="4749544" cy="312816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143D458-E9AF-B711-5343-B783D0363686}"/>
                    </a:ext>
                  </a:extLst>
                </p:cNvPr>
                <p:cNvSpPr txBox="1"/>
                <p:nvPr/>
              </p:nvSpPr>
              <p:spPr>
                <a:xfrm>
                  <a:off x="7269587" y="1693463"/>
                  <a:ext cx="1796619" cy="3128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C00000"/>
                      </a:solidFill>
                    </a:rPr>
                    <a:t>Warming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4FCA892-3F2F-15E8-4F09-D929DF615F62}"/>
                    </a:ext>
                  </a:extLst>
                </p:cNvPr>
                <p:cNvSpPr txBox="1"/>
                <p:nvPr/>
              </p:nvSpPr>
              <p:spPr>
                <a:xfrm>
                  <a:off x="4316662" y="1693463"/>
                  <a:ext cx="1667687" cy="3128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C00000"/>
                      </a:solidFill>
                    </a:rPr>
                    <a:t>Drought</a:t>
                  </a:r>
                </a:p>
              </p:txBody>
            </p:sp>
          </p:grp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8645D42-44BA-40B7-AE0F-C236F601B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19698" y="4014865"/>
              <a:ext cx="592464" cy="599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7112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2767" y="6508753"/>
            <a:ext cx="2844800" cy="144463"/>
          </a:xfrm>
        </p:spPr>
        <p:txBody>
          <a:bodyPr wrap="square" anchor="t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0119AA7-CD05-4A8C-865D-0323A81CFA49}" type="slidenum">
              <a:rPr kumimoji="0" lang="en-GB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8B36F-A39F-C58A-00B5-786692EB8CB4}"/>
              </a:ext>
            </a:extLst>
          </p:cNvPr>
          <p:cNvSpPr txBox="1"/>
          <p:nvPr/>
        </p:nvSpPr>
        <p:spPr>
          <a:xfrm>
            <a:off x="7304933" y="735076"/>
            <a:ext cx="4324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50000"/>
                  </a:schemeClr>
                </a:solidFill>
                <a:latin typeface="Verdana"/>
              </a:rPr>
              <a:t>Conceptual framework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6B5A4-343C-BB0F-21FA-1806DC173727}"/>
              </a:ext>
            </a:extLst>
          </p:cNvPr>
          <p:cNvSpPr txBox="1"/>
          <p:nvPr/>
        </p:nvSpPr>
        <p:spPr>
          <a:xfrm>
            <a:off x="7847543" y="6653216"/>
            <a:ext cx="40385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/>
              <a:t>PhD fellow: Qiaoyan Li    E-mail:qli@ign.ku.dk</a:t>
            </a:r>
            <a:endParaRPr lang="en-GB" sz="9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F4B803-0FF7-8953-F125-03F0BE10086A}"/>
              </a:ext>
            </a:extLst>
          </p:cNvPr>
          <p:cNvGrpSpPr/>
          <p:nvPr/>
        </p:nvGrpSpPr>
        <p:grpSpPr>
          <a:xfrm>
            <a:off x="210162" y="369265"/>
            <a:ext cx="9256945" cy="6076338"/>
            <a:chOff x="287654" y="399317"/>
            <a:chExt cx="9256945" cy="60763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3A40CE-6674-1FA7-E33E-A4AE565A673F}"/>
                </a:ext>
              </a:extLst>
            </p:cNvPr>
            <p:cNvGrpSpPr/>
            <p:nvPr/>
          </p:nvGrpSpPr>
          <p:grpSpPr>
            <a:xfrm>
              <a:off x="287654" y="399317"/>
              <a:ext cx="9256945" cy="6076338"/>
              <a:chOff x="287654" y="399317"/>
              <a:chExt cx="9256945" cy="607633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95BF27E-E240-67FB-B3EA-31E3042C99C8}"/>
                  </a:ext>
                </a:extLst>
              </p:cNvPr>
              <p:cNvGrpSpPr/>
              <p:nvPr/>
            </p:nvGrpSpPr>
            <p:grpSpPr>
              <a:xfrm>
                <a:off x="287654" y="399317"/>
                <a:ext cx="9256945" cy="6076338"/>
                <a:chOff x="287654" y="457191"/>
                <a:chExt cx="9256945" cy="607633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0A6C182-16E6-F6B2-5132-6C7FC729D542}"/>
                    </a:ext>
                  </a:extLst>
                </p:cNvPr>
                <p:cNvGrpSpPr/>
                <p:nvPr/>
              </p:nvGrpSpPr>
              <p:grpSpPr>
                <a:xfrm>
                  <a:off x="287654" y="457191"/>
                  <a:ext cx="9256945" cy="6076338"/>
                  <a:chOff x="287654" y="457191"/>
                  <a:chExt cx="9256945" cy="6076338"/>
                </a:xfrm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BCE4D76C-775E-758D-399C-5C07CE10D956}"/>
                      </a:ext>
                    </a:extLst>
                  </p:cNvPr>
                  <p:cNvSpPr/>
                  <p:nvPr/>
                </p:nvSpPr>
                <p:spPr>
                  <a:xfrm>
                    <a:off x="1060698" y="1075603"/>
                    <a:ext cx="2536056" cy="2110675"/>
                  </a:xfrm>
                  <a:custGeom>
                    <a:avLst/>
                    <a:gdLst>
                      <a:gd name="connsiteX0" fmla="*/ 0 w 2630310"/>
                      <a:gd name="connsiteY0" fmla="*/ 2116563 h 2129290"/>
                      <a:gd name="connsiteX1" fmla="*/ 711200 w 2630310"/>
                      <a:gd name="connsiteY1" fmla="*/ 678532 h 2129290"/>
                      <a:gd name="connsiteX2" fmla="*/ 1258277 w 2630310"/>
                      <a:gd name="connsiteY2" fmla="*/ 22040 h 2129290"/>
                      <a:gd name="connsiteX3" fmla="*/ 1969477 w 2630310"/>
                      <a:gd name="connsiteY3" fmla="*/ 1428809 h 2129290"/>
                      <a:gd name="connsiteX4" fmla="*/ 2094523 w 2630310"/>
                      <a:gd name="connsiteY4" fmla="*/ 1717978 h 2129290"/>
                      <a:gd name="connsiteX5" fmla="*/ 2313354 w 2630310"/>
                      <a:gd name="connsiteY5" fmla="*/ 2014963 h 2129290"/>
                      <a:gd name="connsiteX6" fmla="*/ 2586892 w 2630310"/>
                      <a:gd name="connsiteY6" fmla="*/ 2116563 h 2129290"/>
                      <a:gd name="connsiteX7" fmla="*/ 2625969 w 2630310"/>
                      <a:gd name="connsiteY7" fmla="*/ 2124378 h 212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30310" h="2129290">
                        <a:moveTo>
                          <a:pt x="0" y="2116563"/>
                        </a:moveTo>
                        <a:cubicBezTo>
                          <a:pt x="250743" y="1572091"/>
                          <a:pt x="501487" y="1027619"/>
                          <a:pt x="711200" y="678532"/>
                        </a:cubicBezTo>
                        <a:cubicBezTo>
                          <a:pt x="920913" y="329445"/>
                          <a:pt x="1048564" y="-103006"/>
                          <a:pt x="1258277" y="22040"/>
                        </a:cubicBezTo>
                        <a:cubicBezTo>
                          <a:pt x="1467990" y="147086"/>
                          <a:pt x="1830103" y="1146153"/>
                          <a:pt x="1969477" y="1428809"/>
                        </a:cubicBezTo>
                        <a:cubicBezTo>
                          <a:pt x="2108851" y="1711465"/>
                          <a:pt x="2037210" y="1620286"/>
                          <a:pt x="2094523" y="1717978"/>
                        </a:cubicBezTo>
                        <a:cubicBezTo>
                          <a:pt x="2151836" y="1815670"/>
                          <a:pt x="2231292" y="1948532"/>
                          <a:pt x="2313354" y="2014963"/>
                        </a:cubicBezTo>
                        <a:cubicBezTo>
                          <a:pt x="2395416" y="2081394"/>
                          <a:pt x="2534790" y="2098327"/>
                          <a:pt x="2586892" y="2116563"/>
                        </a:cubicBezTo>
                        <a:cubicBezTo>
                          <a:pt x="2638994" y="2134799"/>
                          <a:pt x="2632481" y="2129588"/>
                          <a:pt x="2625969" y="2124378"/>
                        </a:cubicBezTo>
                      </a:path>
                    </a:pathLst>
                  </a:custGeom>
                  <a:solidFill>
                    <a:srgbClr val="E7E6E6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C30BBACF-C7CC-3089-24B8-ADFC8BD39724}"/>
                      </a:ext>
                    </a:extLst>
                  </p:cNvPr>
                  <p:cNvSpPr/>
                  <p:nvPr/>
                </p:nvSpPr>
                <p:spPr>
                  <a:xfrm>
                    <a:off x="3965704" y="994958"/>
                    <a:ext cx="2463554" cy="2249498"/>
                  </a:xfrm>
                  <a:custGeom>
                    <a:avLst/>
                    <a:gdLst>
                      <a:gd name="connsiteX0" fmla="*/ 0 w 2630310"/>
                      <a:gd name="connsiteY0" fmla="*/ 2116563 h 2129290"/>
                      <a:gd name="connsiteX1" fmla="*/ 711200 w 2630310"/>
                      <a:gd name="connsiteY1" fmla="*/ 678532 h 2129290"/>
                      <a:gd name="connsiteX2" fmla="*/ 1258277 w 2630310"/>
                      <a:gd name="connsiteY2" fmla="*/ 22040 h 2129290"/>
                      <a:gd name="connsiteX3" fmla="*/ 1969477 w 2630310"/>
                      <a:gd name="connsiteY3" fmla="*/ 1428809 h 2129290"/>
                      <a:gd name="connsiteX4" fmla="*/ 2094523 w 2630310"/>
                      <a:gd name="connsiteY4" fmla="*/ 1717978 h 2129290"/>
                      <a:gd name="connsiteX5" fmla="*/ 2313354 w 2630310"/>
                      <a:gd name="connsiteY5" fmla="*/ 2014963 h 2129290"/>
                      <a:gd name="connsiteX6" fmla="*/ 2586892 w 2630310"/>
                      <a:gd name="connsiteY6" fmla="*/ 2116563 h 2129290"/>
                      <a:gd name="connsiteX7" fmla="*/ 2625969 w 2630310"/>
                      <a:gd name="connsiteY7" fmla="*/ 2124378 h 2129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30310" h="2129290">
                        <a:moveTo>
                          <a:pt x="0" y="2116563"/>
                        </a:moveTo>
                        <a:cubicBezTo>
                          <a:pt x="250743" y="1572091"/>
                          <a:pt x="501487" y="1027619"/>
                          <a:pt x="711200" y="678532"/>
                        </a:cubicBezTo>
                        <a:cubicBezTo>
                          <a:pt x="920913" y="329445"/>
                          <a:pt x="1048564" y="-103006"/>
                          <a:pt x="1258277" y="22040"/>
                        </a:cubicBezTo>
                        <a:cubicBezTo>
                          <a:pt x="1467990" y="147086"/>
                          <a:pt x="1830103" y="1146153"/>
                          <a:pt x="1969477" y="1428809"/>
                        </a:cubicBezTo>
                        <a:cubicBezTo>
                          <a:pt x="2108851" y="1711465"/>
                          <a:pt x="2037210" y="1620286"/>
                          <a:pt x="2094523" y="1717978"/>
                        </a:cubicBezTo>
                        <a:cubicBezTo>
                          <a:pt x="2151836" y="1815670"/>
                          <a:pt x="2231292" y="1948532"/>
                          <a:pt x="2313354" y="2014963"/>
                        </a:cubicBezTo>
                        <a:cubicBezTo>
                          <a:pt x="2395416" y="2081394"/>
                          <a:pt x="2534790" y="2098327"/>
                          <a:pt x="2586892" y="2116563"/>
                        </a:cubicBezTo>
                        <a:cubicBezTo>
                          <a:pt x="2638994" y="2134799"/>
                          <a:pt x="2632481" y="2129588"/>
                          <a:pt x="2625969" y="2124378"/>
                        </a:cubicBezTo>
                      </a:path>
                    </a:pathLst>
                  </a:custGeom>
                  <a:solidFill>
                    <a:srgbClr val="E7E6E6"/>
                  </a:solidFill>
                  <a:ln w="15875" cap="flat" cmpd="sng" algn="ctr">
                    <a:solidFill>
                      <a:sysClr val="windowText" lastClr="0000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8921D1F8-A125-5DDA-9A80-E30C25F4D6C4}"/>
                      </a:ext>
                    </a:extLst>
                  </p:cNvPr>
                  <p:cNvGrpSpPr/>
                  <p:nvPr/>
                </p:nvGrpSpPr>
                <p:grpSpPr>
                  <a:xfrm>
                    <a:off x="287654" y="457191"/>
                    <a:ext cx="9256945" cy="6076338"/>
                    <a:chOff x="2598975" y="518640"/>
                    <a:chExt cx="9256945" cy="6076338"/>
                  </a:xfrm>
                </p:grpSpPr>
                <p:sp>
                  <p:nvSpPr>
                    <p:cNvPr id="21" name="Freeform 15">
                      <a:extLst>
                        <a:ext uri="{FF2B5EF4-FFF2-40B4-BE49-F238E27FC236}">
                          <a16:creationId xmlns:a16="http://schemas.microsoft.com/office/drawing/2014/main" id="{7B06BC7D-5D45-0E52-C5CD-208AB54B4F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0381" y="1579607"/>
                      <a:ext cx="2777694" cy="1705232"/>
                    </a:xfrm>
                    <a:custGeom>
                      <a:avLst/>
                      <a:gdLst>
                        <a:gd name="connsiteX0" fmla="*/ 0 w 2421924"/>
                        <a:gd name="connsiteY0" fmla="*/ 2084706 h 2084706"/>
                        <a:gd name="connsiteX1" fmla="*/ 395416 w 2421924"/>
                        <a:gd name="connsiteY1" fmla="*/ 1936425 h 2084706"/>
                        <a:gd name="connsiteX2" fmla="*/ 527221 w 2421924"/>
                        <a:gd name="connsiteY2" fmla="*/ 1409204 h 2084706"/>
                        <a:gd name="connsiteX3" fmla="*/ 683740 w 2421924"/>
                        <a:gd name="connsiteY3" fmla="*/ 618371 h 2084706"/>
                        <a:gd name="connsiteX4" fmla="*/ 996778 w 2421924"/>
                        <a:gd name="connsiteY4" fmla="*/ 533 h 2084706"/>
                        <a:gd name="connsiteX5" fmla="*/ 1515762 w 2421924"/>
                        <a:gd name="connsiteY5" fmla="*/ 527755 h 2084706"/>
                        <a:gd name="connsiteX6" fmla="*/ 1795848 w 2421924"/>
                        <a:gd name="connsiteY6" fmla="*/ 1400966 h 2084706"/>
                        <a:gd name="connsiteX7" fmla="*/ 2010032 w 2421924"/>
                        <a:gd name="connsiteY7" fmla="*/ 1928187 h 2084706"/>
                        <a:gd name="connsiteX8" fmla="*/ 2421924 w 2421924"/>
                        <a:gd name="connsiteY8" fmla="*/ 2068231 h 2084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21924" h="2084706">
                          <a:moveTo>
                            <a:pt x="0" y="2084706"/>
                          </a:moveTo>
                          <a:cubicBezTo>
                            <a:pt x="153773" y="2066857"/>
                            <a:pt x="307546" y="2049009"/>
                            <a:pt x="395416" y="1936425"/>
                          </a:cubicBezTo>
                          <a:cubicBezTo>
                            <a:pt x="483286" y="1823841"/>
                            <a:pt x="479167" y="1628880"/>
                            <a:pt x="527221" y="1409204"/>
                          </a:cubicBezTo>
                          <a:cubicBezTo>
                            <a:pt x="575275" y="1189528"/>
                            <a:pt x="605481" y="853149"/>
                            <a:pt x="683740" y="618371"/>
                          </a:cubicBezTo>
                          <a:cubicBezTo>
                            <a:pt x="761999" y="383593"/>
                            <a:pt x="858108" y="15636"/>
                            <a:pt x="996778" y="533"/>
                          </a:cubicBezTo>
                          <a:cubicBezTo>
                            <a:pt x="1135448" y="-14570"/>
                            <a:pt x="1382584" y="294349"/>
                            <a:pt x="1515762" y="527755"/>
                          </a:cubicBezTo>
                          <a:cubicBezTo>
                            <a:pt x="1648940" y="761160"/>
                            <a:pt x="1713470" y="1167561"/>
                            <a:pt x="1795848" y="1400966"/>
                          </a:cubicBezTo>
                          <a:cubicBezTo>
                            <a:pt x="1878226" y="1634371"/>
                            <a:pt x="1905686" y="1816976"/>
                            <a:pt x="2010032" y="1928187"/>
                          </a:cubicBezTo>
                          <a:cubicBezTo>
                            <a:pt x="2114378" y="2039398"/>
                            <a:pt x="2268151" y="2053814"/>
                            <a:pt x="2421924" y="2068231"/>
                          </a:cubicBezTo>
                        </a:path>
                      </a:pathLst>
                    </a:custGeom>
                    <a:solidFill>
                      <a:srgbClr val="A5A5A5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" name="Freeform 152">
                      <a:extLst>
                        <a:ext uri="{FF2B5EF4-FFF2-40B4-BE49-F238E27FC236}">
                          <a16:creationId xmlns:a16="http://schemas.microsoft.com/office/drawing/2014/main" id="{276D0439-DF40-562A-186A-C9750EDECD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3961" y="4366562"/>
                      <a:ext cx="1947117" cy="1942106"/>
                    </a:xfrm>
                    <a:custGeom>
                      <a:avLst/>
                      <a:gdLst>
                        <a:gd name="connsiteX0" fmla="*/ 0 w 2306595"/>
                        <a:gd name="connsiteY0" fmla="*/ 1339778 h 1380967"/>
                        <a:gd name="connsiteX1" fmla="*/ 403654 w 2306595"/>
                        <a:gd name="connsiteY1" fmla="*/ 1191497 h 1380967"/>
                        <a:gd name="connsiteX2" fmla="*/ 650789 w 2306595"/>
                        <a:gd name="connsiteY2" fmla="*/ 614848 h 1380967"/>
                        <a:gd name="connsiteX3" fmla="*/ 757881 w 2306595"/>
                        <a:gd name="connsiteY3" fmla="*/ 87627 h 1380967"/>
                        <a:gd name="connsiteX4" fmla="*/ 1103870 w 2306595"/>
                        <a:gd name="connsiteY4" fmla="*/ 5248 h 1380967"/>
                        <a:gd name="connsiteX5" fmla="*/ 1507524 w 2306595"/>
                        <a:gd name="connsiteY5" fmla="*/ 54675 h 1380967"/>
                        <a:gd name="connsiteX6" fmla="*/ 1614616 w 2306595"/>
                        <a:gd name="connsiteY6" fmla="*/ 425378 h 1380967"/>
                        <a:gd name="connsiteX7" fmla="*/ 1820562 w 2306595"/>
                        <a:gd name="connsiteY7" fmla="*/ 1166784 h 1380967"/>
                        <a:gd name="connsiteX8" fmla="*/ 2306595 w 2306595"/>
                        <a:gd name="connsiteY8" fmla="*/ 1380967 h 1380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06595" h="1380967">
                          <a:moveTo>
                            <a:pt x="0" y="1339778"/>
                          </a:moveTo>
                          <a:cubicBezTo>
                            <a:pt x="147594" y="1326048"/>
                            <a:pt x="295189" y="1312319"/>
                            <a:pt x="403654" y="1191497"/>
                          </a:cubicBezTo>
                          <a:cubicBezTo>
                            <a:pt x="512119" y="1070675"/>
                            <a:pt x="591751" y="798826"/>
                            <a:pt x="650789" y="614848"/>
                          </a:cubicBezTo>
                          <a:cubicBezTo>
                            <a:pt x="709827" y="430870"/>
                            <a:pt x="682368" y="189227"/>
                            <a:pt x="757881" y="87627"/>
                          </a:cubicBezTo>
                          <a:cubicBezTo>
                            <a:pt x="833395" y="-13973"/>
                            <a:pt x="978930" y="10740"/>
                            <a:pt x="1103870" y="5248"/>
                          </a:cubicBezTo>
                          <a:cubicBezTo>
                            <a:pt x="1228810" y="-244"/>
                            <a:pt x="1422400" y="-15347"/>
                            <a:pt x="1507524" y="54675"/>
                          </a:cubicBezTo>
                          <a:cubicBezTo>
                            <a:pt x="1592648" y="124697"/>
                            <a:pt x="1562443" y="240027"/>
                            <a:pt x="1614616" y="425378"/>
                          </a:cubicBezTo>
                          <a:cubicBezTo>
                            <a:pt x="1666789" y="610729"/>
                            <a:pt x="1705232" y="1007519"/>
                            <a:pt x="1820562" y="1166784"/>
                          </a:cubicBezTo>
                          <a:cubicBezTo>
                            <a:pt x="1935892" y="1326049"/>
                            <a:pt x="2121243" y="1353508"/>
                            <a:pt x="2306595" y="1380967"/>
                          </a:cubicBezTo>
                        </a:path>
                      </a:pathLst>
                    </a:custGeom>
                    <a:solidFill>
                      <a:srgbClr val="E7E6E6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ysDash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3" name="Freeform 151">
                      <a:extLst>
                        <a:ext uri="{FF2B5EF4-FFF2-40B4-BE49-F238E27FC236}">
                          <a16:creationId xmlns:a16="http://schemas.microsoft.com/office/drawing/2014/main" id="{DE0C62D0-84CA-F212-14A7-D930DC41FF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0494" y="4386324"/>
                      <a:ext cx="1694993" cy="2017046"/>
                    </a:xfrm>
                    <a:custGeom>
                      <a:avLst/>
                      <a:gdLst>
                        <a:gd name="connsiteX0" fmla="*/ 0 w 2306595"/>
                        <a:gd name="connsiteY0" fmla="*/ 1339778 h 1380967"/>
                        <a:gd name="connsiteX1" fmla="*/ 403654 w 2306595"/>
                        <a:gd name="connsiteY1" fmla="*/ 1191497 h 1380967"/>
                        <a:gd name="connsiteX2" fmla="*/ 650789 w 2306595"/>
                        <a:gd name="connsiteY2" fmla="*/ 614848 h 1380967"/>
                        <a:gd name="connsiteX3" fmla="*/ 757881 w 2306595"/>
                        <a:gd name="connsiteY3" fmla="*/ 87627 h 1380967"/>
                        <a:gd name="connsiteX4" fmla="*/ 1103870 w 2306595"/>
                        <a:gd name="connsiteY4" fmla="*/ 5248 h 1380967"/>
                        <a:gd name="connsiteX5" fmla="*/ 1507524 w 2306595"/>
                        <a:gd name="connsiteY5" fmla="*/ 54675 h 1380967"/>
                        <a:gd name="connsiteX6" fmla="*/ 1614616 w 2306595"/>
                        <a:gd name="connsiteY6" fmla="*/ 425378 h 1380967"/>
                        <a:gd name="connsiteX7" fmla="*/ 1820562 w 2306595"/>
                        <a:gd name="connsiteY7" fmla="*/ 1166784 h 1380967"/>
                        <a:gd name="connsiteX8" fmla="*/ 2306595 w 2306595"/>
                        <a:gd name="connsiteY8" fmla="*/ 1380967 h 1380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06595" h="1380967">
                          <a:moveTo>
                            <a:pt x="0" y="1339778"/>
                          </a:moveTo>
                          <a:cubicBezTo>
                            <a:pt x="147594" y="1326048"/>
                            <a:pt x="295189" y="1312319"/>
                            <a:pt x="403654" y="1191497"/>
                          </a:cubicBezTo>
                          <a:cubicBezTo>
                            <a:pt x="512119" y="1070675"/>
                            <a:pt x="591751" y="798826"/>
                            <a:pt x="650789" y="614848"/>
                          </a:cubicBezTo>
                          <a:cubicBezTo>
                            <a:pt x="709827" y="430870"/>
                            <a:pt x="682368" y="189227"/>
                            <a:pt x="757881" y="87627"/>
                          </a:cubicBezTo>
                          <a:cubicBezTo>
                            <a:pt x="833395" y="-13973"/>
                            <a:pt x="978930" y="10740"/>
                            <a:pt x="1103870" y="5248"/>
                          </a:cubicBezTo>
                          <a:cubicBezTo>
                            <a:pt x="1228810" y="-244"/>
                            <a:pt x="1422400" y="-15347"/>
                            <a:pt x="1507524" y="54675"/>
                          </a:cubicBezTo>
                          <a:cubicBezTo>
                            <a:pt x="1592648" y="124697"/>
                            <a:pt x="1562443" y="240027"/>
                            <a:pt x="1614616" y="425378"/>
                          </a:cubicBezTo>
                          <a:cubicBezTo>
                            <a:pt x="1666789" y="610729"/>
                            <a:pt x="1705232" y="1007519"/>
                            <a:pt x="1820562" y="1166784"/>
                          </a:cubicBezTo>
                          <a:cubicBezTo>
                            <a:pt x="1935892" y="1326049"/>
                            <a:pt x="2121243" y="1353508"/>
                            <a:pt x="2306595" y="1380967"/>
                          </a:cubicBezTo>
                        </a:path>
                      </a:pathLst>
                    </a:custGeom>
                    <a:solidFill>
                      <a:srgbClr val="E7E6E6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ysDash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4" name="Freeform 149">
                      <a:extLst>
                        <a:ext uri="{FF2B5EF4-FFF2-40B4-BE49-F238E27FC236}">
                          <a16:creationId xmlns:a16="http://schemas.microsoft.com/office/drawing/2014/main" id="{06FCDBC0-9D65-CD70-FD93-C3C85451D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7912" y="4280318"/>
                      <a:ext cx="1898501" cy="2096697"/>
                    </a:xfrm>
                    <a:custGeom>
                      <a:avLst/>
                      <a:gdLst>
                        <a:gd name="connsiteX0" fmla="*/ 0 w 2306595"/>
                        <a:gd name="connsiteY0" fmla="*/ 1339778 h 1380967"/>
                        <a:gd name="connsiteX1" fmla="*/ 403654 w 2306595"/>
                        <a:gd name="connsiteY1" fmla="*/ 1191497 h 1380967"/>
                        <a:gd name="connsiteX2" fmla="*/ 650789 w 2306595"/>
                        <a:gd name="connsiteY2" fmla="*/ 614848 h 1380967"/>
                        <a:gd name="connsiteX3" fmla="*/ 757881 w 2306595"/>
                        <a:gd name="connsiteY3" fmla="*/ 87627 h 1380967"/>
                        <a:gd name="connsiteX4" fmla="*/ 1103870 w 2306595"/>
                        <a:gd name="connsiteY4" fmla="*/ 5248 h 1380967"/>
                        <a:gd name="connsiteX5" fmla="*/ 1507524 w 2306595"/>
                        <a:gd name="connsiteY5" fmla="*/ 54675 h 1380967"/>
                        <a:gd name="connsiteX6" fmla="*/ 1614616 w 2306595"/>
                        <a:gd name="connsiteY6" fmla="*/ 425378 h 1380967"/>
                        <a:gd name="connsiteX7" fmla="*/ 1820562 w 2306595"/>
                        <a:gd name="connsiteY7" fmla="*/ 1166784 h 1380967"/>
                        <a:gd name="connsiteX8" fmla="*/ 2306595 w 2306595"/>
                        <a:gd name="connsiteY8" fmla="*/ 1380967 h 1380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06595" h="1380967">
                          <a:moveTo>
                            <a:pt x="0" y="1339778"/>
                          </a:moveTo>
                          <a:cubicBezTo>
                            <a:pt x="147594" y="1326048"/>
                            <a:pt x="295189" y="1312319"/>
                            <a:pt x="403654" y="1191497"/>
                          </a:cubicBezTo>
                          <a:cubicBezTo>
                            <a:pt x="512119" y="1070675"/>
                            <a:pt x="591751" y="798826"/>
                            <a:pt x="650789" y="614848"/>
                          </a:cubicBezTo>
                          <a:cubicBezTo>
                            <a:pt x="709827" y="430870"/>
                            <a:pt x="682368" y="189227"/>
                            <a:pt x="757881" y="87627"/>
                          </a:cubicBezTo>
                          <a:cubicBezTo>
                            <a:pt x="833395" y="-13973"/>
                            <a:pt x="978930" y="10740"/>
                            <a:pt x="1103870" y="5248"/>
                          </a:cubicBezTo>
                          <a:cubicBezTo>
                            <a:pt x="1228810" y="-244"/>
                            <a:pt x="1422400" y="-15347"/>
                            <a:pt x="1507524" y="54675"/>
                          </a:cubicBezTo>
                          <a:cubicBezTo>
                            <a:pt x="1592648" y="124697"/>
                            <a:pt x="1562443" y="240027"/>
                            <a:pt x="1614616" y="425378"/>
                          </a:cubicBezTo>
                          <a:cubicBezTo>
                            <a:pt x="1666789" y="610729"/>
                            <a:pt x="1705232" y="1007519"/>
                            <a:pt x="1820562" y="1166784"/>
                          </a:cubicBezTo>
                          <a:cubicBezTo>
                            <a:pt x="1935892" y="1326049"/>
                            <a:pt x="2121243" y="1353508"/>
                            <a:pt x="2306595" y="1380967"/>
                          </a:cubicBezTo>
                        </a:path>
                      </a:pathLst>
                    </a:custGeom>
                    <a:solidFill>
                      <a:srgbClr val="E7E6E6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ysDash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5" name="Freeform 144">
                      <a:extLst>
                        <a:ext uri="{FF2B5EF4-FFF2-40B4-BE49-F238E27FC236}">
                          <a16:creationId xmlns:a16="http://schemas.microsoft.com/office/drawing/2014/main" id="{31030560-B00D-1631-20BD-056D596BDC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3524" y="4996048"/>
                      <a:ext cx="2432648" cy="1380967"/>
                    </a:xfrm>
                    <a:custGeom>
                      <a:avLst/>
                      <a:gdLst>
                        <a:gd name="connsiteX0" fmla="*/ 0 w 2306595"/>
                        <a:gd name="connsiteY0" fmla="*/ 1339778 h 1380967"/>
                        <a:gd name="connsiteX1" fmla="*/ 403654 w 2306595"/>
                        <a:gd name="connsiteY1" fmla="*/ 1191497 h 1380967"/>
                        <a:gd name="connsiteX2" fmla="*/ 650789 w 2306595"/>
                        <a:gd name="connsiteY2" fmla="*/ 614848 h 1380967"/>
                        <a:gd name="connsiteX3" fmla="*/ 757881 w 2306595"/>
                        <a:gd name="connsiteY3" fmla="*/ 87627 h 1380967"/>
                        <a:gd name="connsiteX4" fmla="*/ 1103870 w 2306595"/>
                        <a:gd name="connsiteY4" fmla="*/ 5248 h 1380967"/>
                        <a:gd name="connsiteX5" fmla="*/ 1507524 w 2306595"/>
                        <a:gd name="connsiteY5" fmla="*/ 54675 h 1380967"/>
                        <a:gd name="connsiteX6" fmla="*/ 1614616 w 2306595"/>
                        <a:gd name="connsiteY6" fmla="*/ 425378 h 1380967"/>
                        <a:gd name="connsiteX7" fmla="*/ 1820562 w 2306595"/>
                        <a:gd name="connsiteY7" fmla="*/ 1166784 h 1380967"/>
                        <a:gd name="connsiteX8" fmla="*/ 2306595 w 2306595"/>
                        <a:gd name="connsiteY8" fmla="*/ 1380967 h 1380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06595" h="1380967">
                          <a:moveTo>
                            <a:pt x="0" y="1339778"/>
                          </a:moveTo>
                          <a:cubicBezTo>
                            <a:pt x="147594" y="1326048"/>
                            <a:pt x="295189" y="1312319"/>
                            <a:pt x="403654" y="1191497"/>
                          </a:cubicBezTo>
                          <a:cubicBezTo>
                            <a:pt x="512119" y="1070675"/>
                            <a:pt x="591751" y="798826"/>
                            <a:pt x="650789" y="614848"/>
                          </a:cubicBezTo>
                          <a:cubicBezTo>
                            <a:pt x="709827" y="430870"/>
                            <a:pt x="682368" y="189227"/>
                            <a:pt x="757881" y="87627"/>
                          </a:cubicBezTo>
                          <a:cubicBezTo>
                            <a:pt x="833395" y="-13973"/>
                            <a:pt x="978930" y="10740"/>
                            <a:pt x="1103870" y="5248"/>
                          </a:cubicBezTo>
                          <a:cubicBezTo>
                            <a:pt x="1228810" y="-244"/>
                            <a:pt x="1422400" y="-15347"/>
                            <a:pt x="1507524" y="54675"/>
                          </a:cubicBezTo>
                          <a:cubicBezTo>
                            <a:pt x="1592648" y="124697"/>
                            <a:pt x="1562443" y="240027"/>
                            <a:pt x="1614616" y="425378"/>
                          </a:cubicBezTo>
                          <a:cubicBezTo>
                            <a:pt x="1666789" y="610729"/>
                            <a:pt x="1705232" y="1007519"/>
                            <a:pt x="1820562" y="1166784"/>
                          </a:cubicBezTo>
                          <a:cubicBezTo>
                            <a:pt x="1935892" y="1326049"/>
                            <a:pt x="2121243" y="1353508"/>
                            <a:pt x="2306595" y="1380967"/>
                          </a:cubicBezTo>
                        </a:path>
                      </a:pathLst>
                    </a:custGeom>
                    <a:solidFill>
                      <a:srgbClr val="A5A5A5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6" name="Straight Connector 25">
                      <a:extLst>
                        <a:ext uri="{FF2B5EF4-FFF2-40B4-BE49-F238E27FC236}">
                          <a16:creationId xmlns:a16="http://schemas.microsoft.com/office/drawing/2014/main" id="{D9047A89-4230-C514-7FD2-CC4F3F9FAA6E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130381" y="624018"/>
                      <a:ext cx="1" cy="2702011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7" name="Straight Connector 26">
                      <a:extLst>
                        <a:ext uri="{FF2B5EF4-FFF2-40B4-BE49-F238E27FC236}">
                          <a16:creationId xmlns:a16="http://schemas.microsoft.com/office/drawing/2014/main" id="{8B5141D1-C5E7-836C-1CFF-8D728A0AA37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130382" y="3326029"/>
                      <a:ext cx="2718486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" name="Straight Connector 27">
                      <a:extLst>
                        <a:ext uri="{FF2B5EF4-FFF2-40B4-BE49-F238E27FC236}">
                          <a16:creationId xmlns:a16="http://schemas.microsoft.com/office/drawing/2014/main" id="{ABD10875-F9A2-E79D-7E28-5226553EA88E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078841" y="624018"/>
                      <a:ext cx="1" cy="2702011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29" name="Freeform 17">
                      <a:extLst>
                        <a:ext uri="{FF2B5EF4-FFF2-40B4-BE49-F238E27FC236}">
                          <a16:creationId xmlns:a16="http://schemas.microsoft.com/office/drawing/2014/main" id="{583D0517-1345-F56C-7C88-B2A906428E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1609" y="1535896"/>
                      <a:ext cx="2718283" cy="1758238"/>
                    </a:xfrm>
                    <a:custGeom>
                      <a:avLst/>
                      <a:gdLst>
                        <a:gd name="connsiteX0" fmla="*/ 0 w 2421924"/>
                        <a:gd name="connsiteY0" fmla="*/ 2084706 h 2084706"/>
                        <a:gd name="connsiteX1" fmla="*/ 395416 w 2421924"/>
                        <a:gd name="connsiteY1" fmla="*/ 1936425 h 2084706"/>
                        <a:gd name="connsiteX2" fmla="*/ 527221 w 2421924"/>
                        <a:gd name="connsiteY2" fmla="*/ 1409204 h 2084706"/>
                        <a:gd name="connsiteX3" fmla="*/ 683740 w 2421924"/>
                        <a:gd name="connsiteY3" fmla="*/ 618371 h 2084706"/>
                        <a:gd name="connsiteX4" fmla="*/ 996778 w 2421924"/>
                        <a:gd name="connsiteY4" fmla="*/ 533 h 2084706"/>
                        <a:gd name="connsiteX5" fmla="*/ 1515762 w 2421924"/>
                        <a:gd name="connsiteY5" fmla="*/ 527755 h 2084706"/>
                        <a:gd name="connsiteX6" fmla="*/ 1795848 w 2421924"/>
                        <a:gd name="connsiteY6" fmla="*/ 1400966 h 2084706"/>
                        <a:gd name="connsiteX7" fmla="*/ 2010032 w 2421924"/>
                        <a:gd name="connsiteY7" fmla="*/ 1928187 h 2084706"/>
                        <a:gd name="connsiteX8" fmla="*/ 2421924 w 2421924"/>
                        <a:gd name="connsiteY8" fmla="*/ 2068231 h 2084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421924" h="2084706">
                          <a:moveTo>
                            <a:pt x="0" y="2084706"/>
                          </a:moveTo>
                          <a:cubicBezTo>
                            <a:pt x="153773" y="2066857"/>
                            <a:pt x="307546" y="2049009"/>
                            <a:pt x="395416" y="1936425"/>
                          </a:cubicBezTo>
                          <a:cubicBezTo>
                            <a:pt x="483286" y="1823841"/>
                            <a:pt x="479167" y="1628880"/>
                            <a:pt x="527221" y="1409204"/>
                          </a:cubicBezTo>
                          <a:cubicBezTo>
                            <a:pt x="575275" y="1189528"/>
                            <a:pt x="605481" y="853149"/>
                            <a:pt x="683740" y="618371"/>
                          </a:cubicBezTo>
                          <a:cubicBezTo>
                            <a:pt x="761999" y="383593"/>
                            <a:pt x="858108" y="15636"/>
                            <a:pt x="996778" y="533"/>
                          </a:cubicBezTo>
                          <a:cubicBezTo>
                            <a:pt x="1135448" y="-14570"/>
                            <a:pt x="1382584" y="294349"/>
                            <a:pt x="1515762" y="527755"/>
                          </a:cubicBezTo>
                          <a:cubicBezTo>
                            <a:pt x="1648940" y="761160"/>
                            <a:pt x="1713470" y="1167561"/>
                            <a:pt x="1795848" y="1400966"/>
                          </a:cubicBezTo>
                          <a:cubicBezTo>
                            <a:pt x="1878226" y="1634371"/>
                            <a:pt x="1905686" y="1816976"/>
                            <a:pt x="2010032" y="1928187"/>
                          </a:cubicBezTo>
                          <a:cubicBezTo>
                            <a:pt x="2114378" y="2039398"/>
                            <a:pt x="2268151" y="2053814"/>
                            <a:pt x="2421924" y="2068231"/>
                          </a:cubicBezTo>
                        </a:path>
                      </a:pathLst>
                    </a:custGeom>
                    <a:solidFill>
                      <a:srgbClr val="A5A5A5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D5DC0C40-D286-11DA-7F0F-24DA3116D722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874523" y="1797738"/>
                      <a:ext cx="223368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GPP – CO</a:t>
                      </a:r>
                      <a:r>
                        <a:rPr kumimoji="0" lang="en-GB" sz="1200" b="1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GB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uptake</a:t>
                      </a:r>
                      <a:endParaRPr kumimoji="0" lang="en-GB" sz="1200" b="1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31" name="Straight Arrow Connector 30">
                      <a:extLst>
                        <a:ext uri="{FF2B5EF4-FFF2-40B4-BE49-F238E27FC236}">
                          <a16:creationId xmlns:a16="http://schemas.microsoft.com/office/drawing/2014/main" id="{6D6EB51E-3A06-F1F3-7852-425A7423B443}"/>
                        </a:ext>
                      </a:extLst>
                    </p:cNvPr>
                    <p:cNvCxnSpPr>
                      <a:cxnSpLocks/>
                      <a:stCxn id="68" idx="1"/>
                    </p:cNvCxnSpPr>
                    <p:nvPr/>
                  </p:nvCxnSpPr>
                  <p:spPr>
                    <a:xfrm flipH="1" flipV="1">
                      <a:off x="4936000" y="2004268"/>
                      <a:ext cx="148680" cy="342598"/>
                    </a:xfrm>
                    <a:prstGeom prst="straightConnector1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32" name="Straight Arrow Connector 31">
                      <a:extLst>
                        <a:ext uri="{FF2B5EF4-FFF2-40B4-BE49-F238E27FC236}">
                          <a16:creationId xmlns:a16="http://schemas.microsoft.com/office/drawing/2014/main" id="{57BADA6D-0D22-BB25-2DEB-F1733EBAE42E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801961" y="2156084"/>
                      <a:ext cx="128989" cy="430821"/>
                    </a:xfrm>
                    <a:prstGeom prst="straightConnector1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75F9BBE5-0203-2866-960B-AA0E17CA26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74830" y="3289784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p:txBody>
                </p: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EC6B6618-1F3C-67FB-AFE2-570825E05F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31578" y="3302672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p:txBody>
                </p: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065ECEE5-8169-1BBB-433D-8DD6346CBB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80065" y="3302671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p:txBody>
                </p:sp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219B6931-5E5B-CFEC-EF1E-6A32998B0A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12319" y="3289784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p:txBody>
                </p: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C06FFD6-0D9F-3823-BB86-D4DF02A7B458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085192" y="3326029"/>
                      <a:ext cx="2718486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EE8957A2-B4AA-805C-F371-4EDD29D64A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1029" y="3123716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p:txBody>
                </p: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EE18C1E3-828E-FFD2-24BE-F96E8B1D2D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98975" y="582930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p:txBody>
                </p: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EC5DF00D-DA9E-6771-6FF4-D4D83B4DC6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75234" y="518640"/>
                      <a:ext cx="198407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1F7E1B9C-58EC-5A78-8CB9-126065A31C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31578" y="548532"/>
                      <a:ext cx="193623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IT &amp; UK</a:t>
                      </a:r>
                    </a:p>
                  </p:txBody>
                </p: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F9F111D9-F971-4B1F-EB9A-6FCD9B05BB47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116236" y="3658508"/>
                      <a:ext cx="1" cy="2702011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07084F5B-553A-958B-43D8-85C5A6A4DC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68973" y="6337162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DFD2C081-B176-2F95-E0E5-D2A36131CB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49714" y="6324274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p:txBody>
                </p: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8084BB88-62AD-F6F2-742A-ABD2ED46D5D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122587" y="6360519"/>
                      <a:ext cx="2718486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DAB4E3DD-BF7A-5C56-F26E-6C5FE93790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68971" y="3583022"/>
                      <a:ext cx="57760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</a:t>
                      </a:r>
                    </a:p>
                  </p:txBody>
                </p:sp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1A460FF2-9E69-FC23-B462-F1B7D184DF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31629" y="6323110"/>
                      <a:ext cx="1537863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moisture content </a:t>
                      </a:r>
                    </a:p>
                  </p:txBody>
                </p:sp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5A1ED1B5-35C2-FABC-E4E2-4583DBAC5408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874524" y="4788580"/>
                      <a:ext cx="223368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</a:t>
                      </a:r>
                      <a:r>
                        <a:rPr kumimoji="0" lang="en-GB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ecosystem C</a:t>
                      </a:r>
                      <a:r>
                        <a:rPr kumimoji="0" lang="en-GB" sz="1200" b="1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</a:t>
                      </a:r>
                    </a:p>
                  </p:txBody>
                </p:sp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546B9C1D-6D62-8B7D-3169-3AA218DD33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1030" y="6114558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p:txBody>
                </p: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1CEF7A80-F8FA-3DF2-2146-0FB5DE2023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98976" y="3573772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p:txBody>
                </p: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D46BF776-BAFB-636D-DE40-72FA408E9A38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072174" y="3665987"/>
                      <a:ext cx="1" cy="2702011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3BF0C109-DD69-7272-E8E2-6A3DFEF480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24911" y="6344641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p:txBody>
                </p: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0977FD00-30A9-5016-F699-DBE90FAD8B4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078525" y="6367998"/>
                      <a:ext cx="2718486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093D02FB-DED9-7181-EB91-409BC9D690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24911" y="3583128"/>
                      <a:ext cx="186824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IT</a:t>
                      </a:r>
                    </a:p>
                  </p:txBody>
                </p:sp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FE026C9D-B604-129D-D5F1-E022F4421D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87567" y="6330589"/>
                      <a:ext cx="1537863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moisture content </a:t>
                      </a:r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493F3F24-8F42-BC73-06E6-DC4F4999C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6781" y="4232541"/>
                      <a:ext cx="161051" cy="174501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57" name="Straight Arrow Connector 56">
                      <a:extLst>
                        <a:ext uri="{FF2B5EF4-FFF2-40B4-BE49-F238E27FC236}">
                          <a16:creationId xmlns:a16="http://schemas.microsoft.com/office/drawing/2014/main" id="{0C9C25BD-6F3F-D9C6-9353-3197550AC4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6832930" y="4710061"/>
                      <a:ext cx="56778" cy="174501"/>
                    </a:xfrm>
                    <a:prstGeom prst="straightConnector1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58" name="Straight Arrow Connector 57">
                      <a:extLst>
                        <a:ext uri="{FF2B5EF4-FFF2-40B4-BE49-F238E27FC236}">
                          <a16:creationId xmlns:a16="http://schemas.microsoft.com/office/drawing/2014/main" id="{49B887BE-B7DC-E2E5-5AB8-46E6A1AA7B4F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7086223" y="5423589"/>
                      <a:ext cx="306703" cy="1904"/>
                    </a:xfrm>
                    <a:prstGeom prst="straightConnector1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50F0BCFB-9306-53F4-90EE-327CADA05B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9993" y="3966452"/>
                      <a:ext cx="1308883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Warming induced increase of </a:t>
                      </a:r>
                      <a:r>
                        <a:rPr kumimoji="0" lang="en-GB" sz="1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</a:t>
                      </a: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74E42E18-9171-A964-50D2-39B708A523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01667" y="6330588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6913D0BD-623B-870D-CC5F-4CCBE94CC3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0176" y="2341375"/>
                      <a:ext cx="161051" cy="174501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2D412F9E-1241-79F2-D5A7-F60A629CAD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3267" y="5499123"/>
                      <a:ext cx="161051" cy="174501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63" name="Straight Arrow Connector 62">
                      <a:extLst>
                        <a:ext uri="{FF2B5EF4-FFF2-40B4-BE49-F238E27FC236}">
                          <a16:creationId xmlns:a16="http://schemas.microsoft.com/office/drawing/2014/main" id="{F7E215B1-F0CD-E8D7-8AB0-583BA9057A7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523815" y="5349993"/>
                      <a:ext cx="261148" cy="544615"/>
                    </a:xfrm>
                    <a:prstGeom prst="straightConnector1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A76E2A93-5C63-6050-D810-392814ABE4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94154" y="3887044"/>
                      <a:ext cx="2288153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Warming induced stagnation of </a:t>
                      </a:r>
                      <a:r>
                        <a:rPr kumimoji="0" lang="en-GB" sz="1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</a:t>
                      </a: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DK_B, DK_M, HU, NL sites </a:t>
                      </a:r>
                    </a:p>
                  </p:txBody>
                </p:sp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FACBC4AC-0A09-7FA2-A672-4808277C8E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23447" y="5492502"/>
                      <a:ext cx="82988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</a:t>
                      </a:r>
                    </a:p>
                  </p:txBody>
                </p:sp>
                <p:cxnSp>
                  <p:nvCxnSpPr>
                    <p:cNvPr id="66" name="Straight Arrow Connector 65">
                      <a:extLst>
                        <a:ext uri="{FF2B5EF4-FFF2-40B4-BE49-F238E27FC236}">
                          <a16:creationId xmlns:a16="http://schemas.microsoft.com/office/drawing/2014/main" id="{68E21A2C-9962-9AA3-3ADE-DAA6E94A9E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781137" y="2151112"/>
                      <a:ext cx="104953" cy="516177"/>
                    </a:xfrm>
                    <a:prstGeom prst="straightConnector1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sp>
                  <p:nvSpPr>
                    <p:cNvPr id="67" name="Oval 66">
                      <a:extLst>
                        <a:ext uri="{FF2B5EF4-FFF2-40B4-BE49-F238E27FC236}">
                          <a16:creationId xmlns:a16="http://schemas.microsoft.com/office/drawing/2014/main" id="{95432487-2727-3599-3D7E-222BD1C25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2513" y="2697413"/>
                      <a:ext cx="161051" cy="174501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D32F67CB-BE6A-01C3-DE5C-818F791451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84680" y="2223755"/>
                      <a:ext cx="559393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</a:t>
                      </a:r>
                    </a:p>
                  </p:txBody>
                </p:sp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0E7F6D69-E284-C0D4-0D86-9461B09639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3086" y="1958226"/>
                      <a:ext cx="161051" cy="174501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Oval 69">
                      <a:extLst>
                        <a:ext uri="{FF2B5EF4-FFF2-40B4-BE49-F238E27FC236}">
                          <a16:creationId xmlns:a16="http://schemas.microsoft.com/office/drawing/2014/main" id="{C6FA8831-EB38-C8D5-9426-EDEE19B565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58658" y="1535895"/>
                      <a:ext cx="161051" cy="174501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TextBox 70">
                      <a:extLst>
                        <a:ext uri="{FF2B5EF4-FFF2-40B4-BE49-F238E27FC236}">
                          <a16:creationId xmlns:a16="http://schemas.microsoft.com/office/drawing/2014/main" id="{05B4C4B3-A27D-FB37-E14F-8DC0BBA76F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45556" y="1369229"/>
                      <a:ext cx="55449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DK_B</a:t>
                      </a:r>
                    </a:p>
                  </p:txBody>
                </p:sp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AE4E067E-76CE-7692-1C60-A65A2AADCC5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24379" y="2041267"/>
                      <a:ext cx="55449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</a:t>
                      </a:r>
                    </a:p>
                  </p:txBody>
                </p:sp>
                <p:sp>
                  <p:nvSpPr>
                    <p:cNvPr id="73" name="Freeform 16">
                      <a:extLst>
                        <a:ext uri="{FF2B5EF4-FFF2-40B4-BE49-F238E27FC236}">
                          <a16:creationId xmlns:a16="http://schemas.microsoft.com/office/drawing/2014/main" id="{2CF04DB9-7DD6-B526-7113-7CA93F29E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9438" y="5006984"/>
                      <a:ext cx="2432648" cy="1380967"/>
                    </a:xfrm>
                    <a:custGeom>
                      <a:avLst/>
                      <a:gdLst>
                        <a:gd name="connsiteX0" fmla="*/ 0 w 2306595"/>
                        <a:gd name="connsiteY0" fmla="*/ 1339778 h 1380967"/>
                        <a:gd name="connsiteX1" fmla="*/ 403654 w 2306595"/>
                        <a:gd name="connsiteY1" fmla="*/ 1191497 h 1380967"/>
                        <a:gd name="connsiteX2" fmla="*/ 650789 w 2306595"/>
                        <a:gd name="connsiteY2" fmla="*/ 614848 h 1380967"/>
                        <a:gd name="connsiteX3" fmla="*/ 757881 w 2306595"/>
                        <a:gd name="connsiteY3" fmla="*/ 87627 h 1380967"/>
                        <a:gd name="connsiteX4" fmla="*/ 1103870 w 2306595"/>
                        <a:gd name="connsiteY4" fmla="*/ 5248 h 1380967"/>
                        <a:gd name="connsiteX5" fmla="*/ 1507524 w 2306595"/>
                        <a:gd name="connsiteY5" fmla="*/ 54675 h 1380967"/>
                        <a:gd name="connsiteX6" fmla="*/ 1614616 w 2306595"/>
                        <a:gd name="connsiteY6" fmla="*/ 425378 h 1380967"/>
                        <a:gd name="connsiteX7" fmla="*/ 1820562 w 2306595"/>
                        <a:gd name="connsiteY7" fmla="*/ 1166784 h 1380967"/>
                        <a:gd name="connsiteX8" fmla="*/ 2306595 w 2306595"/>
                        <a:gd name="connsiteY8" fmla="*/ 1380967 h 1380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06595" h="1380967">
                          <a:moveTo>
                            <a:pt x="0" y="1339778"/>
                          </a:moveTo>
                          <a:cubicBezTo>
                            <a:pt x="147594" y="1326048"/>
                            <a:pt x="295189" y="1312319"/>
                            <a:pt x="403654" y="1191497"/>
                          </a:cubicBezTo>
                          <a:cubicBezTo>
                            <a:pt x="512119" y="1070675"/>
                            <a:pt x="591751" y="798826"/>
                            <a:pt x="650789" y="614848"/>
                          </a:cubicBezTo>
                          <a:cubicBezTo>
                            <a:pt x="709827" y="430870"/>
                            <a:pt x="682368" y="189227"/>
                            <a:pt x="757881" y="87627"/>
                          </a:cubicBezTo>
                          <a:cubicBezTo>
                            <a:pt x="833395" y="-13973"/>
                            <a:pt x="978930" y="10740"/>
                            <a:pt x="1103870" y="5248"/>
                          </a:cubicBezTo>
                          <a:cubicBezTo>
                            <a:pt x="1228810" y="-244"/>
                            <a:pt x="1422400" y="-15347"/>
                            <a:pt x="1507524" y="54675"/>
                          </a:cubicBezTo>
                          <a:cubicBezTo>
                            <a:pt x="1592648" y="124697"/>
                            <a:pt x="1562443" y="240027"/>
                            <a:pt x="1614616" y="425378"/>
                          </a:cubicBezTo>
                          <a:cubicBezTo>
                            <a:pt x="1666789" y="610729"/>
                            <a:pt x="1705232" y="1007519"/>
                            <a:pt x="1820562" y="1166784"/>
                          </a:cubicBezTo>
                          <a:cubicBezTo>
                            <a:pt x="1935892" y="1326049"/>
                            <a:pt x="2121243" y="1353508"/>
                            <a:pt x="2306595" y="1380967"/>
                          </a:cubicBezTo>
                        </a:path>
                      </a:pathLst>
                    </a:custGeom>
                    <a:solidFill>
                      <a:srgbClr val="A5A5A5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4" name="Straight Arrow Connector 73">
                      <a:extLst>
                        <a:ext uri="{FF2B5EF4-FFF2-40B4-BE49-F238E27FC236}">
                          <a16:creationId xmlns:a16="http://schemas.microsoft.com/office/drawing/2014/main" id="{6BAA5959-E410-90E7-8927-CD19AB551B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6686267" y="4993875"/>
                      <a:ext cx="189739" cy="0"/>
                    </a:xfrm>
                    <a:prstGeom prst="straightConnector1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29C35D11-F95B-65CB-B499-AFE57DF995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16256" y="4807628"/>
                      <a:ext cx="55449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</a:p>
                  </p:txBody>
                </p: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74B32A7F-09FA-53F6-3F03-C62ECD856335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8877156" y="3670103"/>
                      <a:ext cx="1" cy="2702011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5299B2B3-2600-3518-768F-C75FE1A4D5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29893" y="6348757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p:txBody>
                </p: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04B5FA59-B524-9B08-3E03-C020F33A11B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8883507" y="6372114"/>
                      <a:ext cx="2718486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D0075B46-B99C-1328-C788-BEE168C449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92549" y="6334705"/>
                      <a:ext cx="1537863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moisture content </a:t>
                      </a:r>
                    </a:p>
                  </p:txBody>
                </p:sp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4832D1C1-F5E1-BCF5-A1AC-D8641E4DB7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106649" y="6334704"/>
                      <a:ext cx="57760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p:txBody>
                </p:sp>
                <p:sp>
                  <p:nvSpPr>
                    <p:cNvPr id="81" name="Freeform 134">
                      <a:extLst>
                        <a:ext uri="{FF2B5EF4-FFF2-40B4-BE49-F238E27FC236}">
                          <a16:creationId xmlns:a16="http://schemas.microsoft.com/office/drawing/2014/main" id="{6A9CF6C1-A47D-53C9-C985-BC16ADFA36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81888" y="4919838"/>
                      <a:ext cx="2374032" cy="1458307"/>
                    </a:xfrm>
                    <a:custGeom>
                      <a:avLst/>
                      <a:gdLst>
                        <a:gd name="connsiteX0" fmla="*/ 0 w 2306595"/>
                        <a:gd name="connsiteY0" fmla="*/ 1339778 h 1380967"/>
                        <a:gd name="connsiteX1" fmla="*/ 403654 w 2306595"/>
                        <a:gd name="connsiteY1" fmla="*/ 1191497 h 1380967"/>
                        <a:gd name="connsiteX2" fmla="*/ 650789 w 2306595"/>
                        <a:gd name="connsiteY2" fmla="*/ 614848 h 1380967"/>
                        <a:gd name="connsiteX3" fmla="*/ 757881 w 2306595"/>
                        <a:gd name="connsiteY3" fmla="*/ 87627 h 1380967"/>
                        <a:gd name="connsiteX4" fmla="*/ 1103870 w 2306595"/>
                        <a:gd name="connsiteY4" fmla="*/ 5248 h 1380967"/>
                        <a:gd name="connsiteX5" fmla="*/ 1507524 w 2306595"/>
                        <a:gd name="connsiteY5" fmla="*/ 54675 h 1380967"/>
                        <a:gd name="connsiteX6" fmla="*/ 1614616 w 2306595"/>
                        <a:gd name="connsiteY6" fmla="*/ 425378 h 1380967"/>
                        <a:gd name="connsiteX7" fmla="*/ 1820562 w 2306595"/>
                        <a:gd name="connsiteY7" fmla="*/ 1166784 h 1380967"/>
                        <a:gd name="connsiteX8" fmla="*/ 2306595 w 2306595"/>
                        <a:gd name="connsiteY8" fmla="*/ 1380967 h 1380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06595" h="1380967">
                          <a:moveTo>
                            <a:pt x="0" y="1339778"/>
                          </a:moveTo>
                          <a:cubicBezTo>
                            <a:pt x="147594" y="1326048"/>
                            <a:pt x="295189" y="1312319"/>
                            <a:pt x="403654" y="1191497"/>
                          </a:cubicBezTo>
                          <a:cubicBezTo>
                            <a:pt x="512119" y="1070675"/>
                            <a:pt x="591751" y="798826"/>
                            <a:pt x="650789" y="614848"/>
                          </a:cubicBezTo>
                          <a:cubicBezTo>
                            <a:pt x="709827" y="430870"/>
                            <a:pt x="682368" y="189227"/>
                            <a:pt x="757881" y="87627"/>
                          </a:cubicBezTo>
                          <a:cubicBezTo>
                            <a:pt x="833395" y="-13973"/>
                            <a:pt x="978930" y="10740"/>
                            <a:pt x="1103870" y="5248"/>
                          </a:cubicBezTo>
                          <a:cubicBezTo>
                            <a:pt x="1228810" y="-244"/>
                            <a:pt x="1422400" y="-15347"/>
                            <a:pt x="1507524" y="54675"/>
                          </a:cubicBezTo>
                          <a:cubicBezTo>
                            <a:pt x="1592648" y="124697"/>
                            <a:pt x="1562443" y="240027"/>
                            <a:pt x="1614616" y="425378"/>
                          </a:cubicBezTo>
                          <a:cubicBezTo>
                            <a:pt x="1666789" y="610729"/>
                            <a:pt x="1705232" y="1007519"/>
                            <a:pt x="1820562" y="1166784"/>
                          </a:cubicBezTo>
                          <a:cubicBezTo>
                            <a:pt x="1935892" y="1326049"/>
                            <a:pt x="2121243" y="1353508"/>
                            <a:pt x="2306595" y="1380967"/>
                          </a:cubicBezTo>
                        </a:path>
                      </a:pathLst>
                    </a:custGeom>
                    <a:solidFill>
                      <a:srgbClr val="A5A5A5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82" name="Straight Arrow Connector 81">
                      <a:extLst>
                        <a:ext uri="{FF2B5EF4-FFF2-40B4-BE49-F238E27FC236}">
                          <a16:creationId xmlns:a16="http://schemas.microsoft.com/office/drawing/2014/main" id="{9DB4FCED-AB39-5FE6-402D-9994CB153E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882334" y="4912804"/>
                      <a:ext cx="195083" cy="158601"/>
                    </a:xfrm>
                    <a:prstGeom prst="straightConnector1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83" name="Straight Arrow Connector 82">
                      <a:extLst>
                        <a:ext uri="{FF2B5EF4-FFF2-40B4-BE49-F238E27FC236}">
                          <a16:creationId xmlns:a16="http://schemas.microsoft.com/office/drawing/2014/main" id="{6287FB53-7A5F-B63E-BB26-CD94953AF1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911221" y="5032317"/>
                      <a:ext cx="236664" cy="453431"/>
                    </a:xfrm>
                    <a:prstGeom prst="straightConnector1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78EB664E-F43A-A4B5-96AC-8A1DB2FCB3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76511" y="4683070"/>
                      <a:ext cx="55449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</a:p>
                  </p:txBody>
                </p:sp>
                <p:cxnSp>
                  <p:nvCxnSpPr>
                    <p:cNvPr id="85" name="Straight Connector 84">
                      <a:extLst>
                        <a:ext uri="{FF2B5EF4-FFF2-40B4-BE49-F238E27FC236}">
                          <a16:creationId xmlns:a16="http://schemas.microsoft.com/office/drawing/2014/main" id="{CF827C65-7B97-B1D5-2E02-4C3DA05D68A9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898010" y="5053849"/>
                      <a:ext cx="217819" cy="1263489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ysDash"/>
                      <a:miter lim="800000"/>
                    </a:ln>
                    <a:effectLst/>
                  </p:spPr>
                </p:cxnSp>
                <p:cxnSp>
                  <p:nvCxnSpPr>
                    <p:cNvPr id="86" name="Straight Arrow Connector 85">
                      <a:extLst>
                        <a:ext uri="{FF2B5EF4-FFF2-40B4-BE49-F238E27FC236}">
                          <a16:creationId xmlns:a16="http://schemas.microsoft.com/office/drawing/2014/main" id="{0D8387C1-5F2E-46F4-F5A8-C9C88257C4F6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4753298" y="4930837"/>
                      <a:ext cx="123286" cy="217522"/>
                    </a:xfrm>
                    <a:prstGeom prst="straightConnector1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DAAA6793-D1AF-021C-E06B-49B137B0D4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56731" y="5376080"/>
                      <a:ext cx="55449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</a:t>
                      </a:r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F3F199D0-4189-AD94-B84E-13F693FAFD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7683" y="5223440"/>
                      <a:ext cx="161051" cy="174501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BC166AFB-E112-5187-4F24-357948BBC8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4591" y="5249088"/>
                      <a:ext cx="161051" cy="174501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B4A377C5-7E3D-F27E-379F-D53207283B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42486" y="5300103"/>
                      <a:ext cx="912594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DK-M</a:t>
                      </a:r>
                    </a:p>
                  </p:txBody>
                </p:sp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914F3F41-D307-4D9F-01F5-01EDD6125A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94520" y="3569848"/>
                      <a:ext cx="186824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e) UK</a:t>
                      </a:r>
                    </a:p>
                  </p:txBody>
                </p:sp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038EACF2-1ADA-6205-41BB-FF296B0242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07323" y="4144160"/>
                      <a:ext cx="1308883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Warming induced slightly decrease of </a:t>
                      </a:r>
                      <a:r>
                        <a:rPr kumimoji="0" lang="en-GB" sz="1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</a:t>
                      </a: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3F447758-099F-9056-079C-AA4C008F5E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0526" y="4834254"/>
                      <a:ext cx="161051" cy="174501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5A792956-B5A7-D172-B381-2F4085D159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4434" y="4916811"/>
                      <a:ext cx="161051" cy="174501"/>
                    </a:xfrm>
                    <a:prstGeom prst="ellipse">
                      <a:avLst/>
                    </a:prstGeom>
                    <a:solidFill>
                      <a:sysClr val="window" lastClr="FFFFFF">
                        <a:lumMod val="50000"/>
                      </a:sys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9188188-8B70-3389-8F35-A4B26E95E68A}"/>
                    </a:ext>
                  </a:extLst>
                </p:cNvPr>
                <p:cNvSpPr txBox="1"/>
                <p:nvPr/>
              </p:nvSpPr>
              <p:spPr>
                <a:xfrm>
                  <a:off x="4279602" y="2578429"/>
                  <a:ext cx="55449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IT</a:t>
                  </a:r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43D4581-46DC-9507-0D3C-A855CAB02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16392" y="2602275"/>
                <a:ext cx="555076" cy="27448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D59C62A-D470-5FAE-11D5-E4DFBA3616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4539" y="2319360"/>
                <a:ext cx="255703" cy="324305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F4F4DF1-0149-5F64-7166-2C72018DF3A0}"/>
                  </a:ext>
                </a:extLst>
              </p:cNvPr>
              <p:cNvSpPr/>
              <p:nvPr/>
            </p:nvSpPr>
            <p:spPr>
              <a:xfrm>
                <a:off x="5862112" y="2656075"/>
                <a:ext cx="161051" cy="174501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86DBC5-E926-0A83-C68F-197FA629D34A}"/>
                </a:ext>
              </a:extLst>
            </p:cNvPr>
            <p:cNvSpPr txBox="1"/>
            <p:nvPr/>
          </p:nvSpPr>
          <p:spPr>
            <a:xfrm>
              <a:off x="1100151" y="4996659"/>
              <a:ext cx="76108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DK-B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A51B9F-38A4-4EBA-84FF-B7AADE422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7178" y="5266600"/>
              <a:ext cx="176799" cy="188992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F45A0D91-B9D2-94A7-FD5C-5F9BB4C51535}"/>
              </a:ext>
            </a:extLst>
          </p:cNvPr>
          <p:cNvSpPr txBox="1"/>
          <p:nvPr/>
        </p:nvSpPr>
        <p:spPr>
          <a:xfrm>
            <a:off x="6638488" y="1648186"/>
            <a:ext cx="53421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Effects of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soil moisture (dark grey)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warming (light grey)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gross primary production (GPP) and ecosystem respiration (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lang="en-GB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70C6656-F043-596C-B51B-2FBB40E42556}"/>
              </a:ext>
            </a:extLst>
          </p:cNvPr>
          <p:cNvSpPr/>
          <p:nvPr/>
        </p:nvSpPr>
        <p:spPr>
          <a:xfrm>
            <a:off x="2140572" y="1503822"/>
            <a:ext cx="161051" cy="174501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1A7C90-D8EA-68E8-0117-9D3A3EF33AFE}"/>
              </a:ext>
            </a:extLst>
          </p:cNvPr>
          <p:cNvSpPr txBox="1"/>
          <p:nvPr/>
        </p:nvSpPr>
        <p:spPr>
          <a:xfrm>
            <a:off x="2253767" y="1424867"/>
            <a:ext cx="554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DK_M</a:t>
            </a:r>
          </a:p>
        </p:txBody>
      </p:sp>
    </p:spTree>
    <p:extLst>
      <p:ext uri="{BB962C8B-B14F-4D97-AF65-F5344CB8AC3E}">
        <p14:creationId xmlns:p14="http://schemas.microsoft.com/office/powerpoint/2010/main" val="1276515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19AA7-CD05-4A8C-865D-0323A81CFA49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6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8654E-2039-27AE-F0F9-94AFCA9D1561}"/>
              </a:ext>
            </a:extLst>
          </p:cNvPr>
          <p:cNvSpPr txBox="1"/>
          <p:nvPr/>
        </p:nvSpPr>
        <p:spPr>
          <a:xfrm>
            <a:off x="512629" y="600075"/>
            <a:ext cx="487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4">
                    <a:lumMod val="50000"/>
                  </a:schemeClr>
                </a:solidFill>
              </a:rPr>
              <a:t>Take home message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D3422-2F1A-BAAE-26EB-37B59D924F68}"/>
              </a:ext>
            </a:extLst>
          </p:cNvPr>
          <p:cNvSpPr txBox="1"/>
          <p:nvPr/>
        </p:nvSpPr>
        <p:spPr>
          <a:xfrm>
            <a:off x="1047508" y="1810246"/>
            <a:ext cx="99041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Both"/>
            </a:pPr>
            <a:r>
              <a:rPr lang="en-GB" sz="2000" dirty="0" err="1">
                <a:solidFill>
                  <a:schemeClr val="accent4">
                    <a:lumMod val="50000"/>
                  </a:schemeClr>
                </a:solidFill>
              </a:rPr>
              <a:t>Reco</a:t>
            </a: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is more sensitive to drought than warming, while NEE is relatively more sensitive to warming than drought.</a:t>
            </a:r>
          </a:p>
          <a:p>
            <a:pPr marL="457200" indent="-457200">
              <a:buAutoNum type="arabicParenBoth"/>
            </a:pP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arenBoth"/>
            </a:pP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FontTx/>
              <a:buAutoNum type="arabicParenBoth"/>
            </a:pP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 The site-specific variations like plant species, soil texture and nutrient conditions are deeply coupled with drought and warming, which leading to the prolonged different influences on the ecosystem carbon balances. </a:t>
            </a:r>
          </a:p>
          <a:p>
            <a:pPr marL="457200" indent="-457200">
              <a:buFontTx/>
              <a:buAutoNum type="arabicParenBoth"/>
            </a:pP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FontTx/>
              <a:buAutoNum type="arabicParenBoth"/>
            </a:pPr>
            <a:r>
              <a:rPr lang="en-GB" sz="2000" dirty="0">
                <a:solidFill>
                  <a:schemeClr val="accent4">
                    <a:lumMod val="50000"/>
                  </a:schemeClr>
                </a:solidFill>
              </a:rPr>
              <a:t>Compare to our previous Rs results, we could infer that plant dominated the ecosystem-related fluxes and has more complicated responses to climate change.</a:t>
            </a:r>
          </a:p>
          <a:p>
            <a:pPr marL="457200" indent="-457200">
              <a:buAutoNum type="arabicParenBoth"/>
            </a:pPr>
            <a:endParaRPr lang="en-GB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FB598-229D-6D83-7776-FBEDEAE680FB}"/>
              </a:ext>
            </a:extLst>
          </p:cNvPr>
          <p:cNvSpPr txBox="1"/>
          <p:nvPr/>
        </p:nvSpPr>
        <p:spPr>
          <a:xfrm>
            <a:off x="7847543" y="6653216"/>
            <a:ext cx="403859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/>
              <a:t>PhD fellow: Qiaoyan Li    E-mail:qli@ign.ku.dk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637643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1A3112-305E-958E-13DF-F5999A4C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F0BAA-CF6C-5A95-1498-FCA6F5F8F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83826"/>
            <a:ext cx="12192000" cy="1274174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A81018A-977C-3915-CF05-5BBEF3BB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2767" y="6508753"/>
            <a:ext cx="2844800" cy="144463"/>
          </a:xfrm>
        </p:spPr>
        <p:txBody>
          <a:bodyPr/>
          <a:lstStyle/>
          <a:p>
            <a:pPr>
              <a:spcAft>
                <a:spcPts val="600"/>
              </a:spcAft>
            </a:pPr>
            <a:fld id="{70119AA7-CD05-4A8C-865D-0323A81CFA49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4ACC1B-4504-EB49-4D95-388BFB8EE6B1}"/>
              </a:ext>
            </a:extLst>
          </p:cNvPr>
          <p:cNvSpPr txBox="1"/>
          <p:nvPr/>
        </p:nvSpPr>
        <p:spPr>
          <a:xfrm>
            <a:off x="5715000" y="1822417"/>
            <a:ext cx="7143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4">
                    <a:lumMod val="50000"/>
                  </a:schemeClr>
                </a:solidFill>
              </a:rPr>
              <a:t>Contact me if you are interested in more details:</a:t>
            </a:r>
          </a:p>
          <a:p>
            <a:r>
              <a:rPr lang="en-GB" b="1">
                <a:solidFill>
                  <a:schemeClr val="accent4">
                    <a:lumMod val="50000"/>
                  </a:schemeClr>
                </a:solidFill>
              </a:rPr>
              <a:t>E-mail:qli@ign.ku.dk</a:t>
            </a:r>
            <a:endParaRPr lang="en-GB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AF06E4E9-3C0A-E8EA-4625-C0624DD97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833" y="295358"/>
            <a:ext cx="1333333" cy="1333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A9D491-10EE-1EB8-B4D3-C27E2B2DC9E8}"/>
              </a:ext>
            </a:extLst>
          </p:cNvPr>
          <p:cNvSpPr txBox="1"/>
          <p:nvPr/>
        </p:nvSpPr>
        <p:spPr>
          <a:xfrm>
            <a:off x="6173585" y="315693"/>
            <a:ext cx="3786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Scan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&amp;</a:t>
            </a: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 give more feedback</a:t>
            </a:r>
          </a:p>
          <a:p>
            <a:pPr algn="ctr"/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(OSPP)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2C77316-E09C-13C9-2C0A-B2875D678141}"/>
              </a:ext>
            </a:extLst>
          </p:cNvPr>
          <p:cNvSpPr/>
          <p:nvPr/>
        </p:nvSpPr>
        <p:spPr>
          <a:xfrm>
            <a:off x="9081991" y="916305"/>
            <a:ext cx="942975" cy="457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7A5B5B-3E7F-5052-EFAF-2BBD8E735D49}"/>
              </a:ext>
            </a:extLst>
          </p:cNvPr>
          <p:cNvSpPr/>
          <p:nvPr/>
        </p:nvSpPr>
        <p:spPr>
          <a:xfrm>
            <a:off x="536619" y="800183"/>
            <a:ext cx="3260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248525813"/>
      </p:ext>
    </p:extLst>
  </p:cSld>
  <p:clrMapOvr>
    <a:masterClrMapping/>
  </p:clrMapOvr>
</p:sld>
</file>

<file path=ppt/theme/theme1.xml><?xml version="1.0" encoding="utf-8"?>
<a:theme xmlns:a="http://schemas.openxmlformats.org/drawingml/2006/main" name="ku_dk">
  <a:themeElements>
    <a:clrScheme name="ku_dk 1">
      <a:dk1>
        <a:srgbClr val="6E6E6E"/>
      </a:dk1>
      <a:lt1>
        <a:srgbClr val="FFFFFF"/>
      </a:lt1>
      <a:dk2>
        <a:srgbClr val="933027"/>
      </a:dk2>
      <a:lt2>
        <a:srgbClr val="6E6E6E"/>
      </a:lt2>
      <a:accent1>
        <a:srgbClr val="933027"/>
      </a:accent1>
      <a:accent2>
        <a:srgbClr val="B2523C"/>
      </a:accent2>
      <a:accent3>
        <a:srgbClr val="FFFFFF"/>
      </a:accent3>
      <a:accent4>
        <a:srgbClr val="5D5D5D"/>
      </a:accent4>
      <a:accent5>
        <a:srgbClr val="C8ADAC"/>
      </a:accent5>
      <a:accent6>
        <a:srgbClr val="A14935"/>
      </a:accent6>
      <a:hlink>
        <a:srgbClr val="C98872"/>
      </a:hlink>
      <a:folHlink>
        <a:srgbClr val="E3C3B6"/>
      </a:folHlink>
    </a:clrScheme>
    <a:fontScheme name="ku_d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u_dk 1">
        <a:dk1>
          <a:srgbClr val="6E6E6E"/>
        </a:dk1>
        <a:lt1>
          <a:srgbClr val="FFFFFF"/>
        </a:lt1>
        <a:dk2>
          <a:srgbClr val="933027"/>
        </a:dk2>
        <a:lt2>
          <a:srgbClr val="6E6E6E"/>
        </a:lt2>
        <a:accent1>
          <a:srgbClr val="933027"/>
        </a:accent1>
        <a:accent2>
          <a:srgbClr val="B2523C"/>
        </a:accent2>
        <a:accent3>
          <a:srgbClr val="FFFFFF"/>
        </a:accent3>
        <a:accent4>
          <a:srgbClr val="5D5D5D"/>
        </a:accent4>
        <a:accent5>
          <a:srgbClr val="C8ADAC"/>
        </a:accent5>
        <a:accent6>
          <a:srgbClr val="A14935"/>
        </a:accent6>
        <a:hlink>
          <a:srgbClr val="C98872"/>
        </a:hlink>
        <a:folHlink>
          <a:srgbClr val="E3C3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515</Words>
  <Application>Microsoft Office PowerPoint</Application>
  <PresentationFormat>Widescreen</PresentationFormat>
  <Paragraphs>118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Times New Roman</vt:lpstr>
      <vt:lpstr>Verdana</vt:lpstr>
      <vt:lpstr>ku_dk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Copenhagen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Qiaoyan Li</dc:creator>
  <cp:lastModifiedBy>Qiaoyan Li</cp:lastModifiedBy>
  <cp:revision>28</cp:revision>
  <dcterms:created xsi:type="dcterms:W3CDTF">2022-05-18T20:12:43Z</dcterms:created>
  <dcterms:modified xsi:type="dcterms:W3CDTF">2022-05-26T20:22:51Z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_DocumentLanguage">
    <vt:lpwstr>en-GB</vt:lpwstr>
  </property>
</Properties>
</file>