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3" r:id="rId4"/>
    <p:sldId id="264" r:id="rId5"/>
    <p:sldId id="265" r:id="rId6"/>
    <p:sldId id="257" r:id="rId7"/>
    <p:sldId id="261" r:id="rId8"/>
    <p:sldId id="268" r:id="rId9"/>
    <p:sldId id="258" r:id="rId10"/>
    <p:sldId id="269"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BE5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72" d="100"/>
          <a:sy n="72" d="100"/>
        </p:scale>
        <p:origin x="5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84503-2344-4654-BC25-9997CE6F825B}"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EFF4B-494E-428F-BF02-35C812F15081}" type="slidenum">
              <a:rPr lang="en-US" smtClean="0"/>
              <a:t>‹#›</a:t>
            </a:fld>
            <a:endParaRPr lang="en-US"/>
          </a:p>
        </p:txBody>
      </p:sp>
    </p:spTree>
    <p:extLst>
      <p:ext uri="{BB962C8B-B14F-4D97-AF65-F5344CB8AC3E}">
        <p14:creationId xmlns:p14="http://schemas.microsoft.com/office/powerpoint/2010/main" val="8789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Warm sea in Japan is oveblown by Siberian winds, Great lakes are overblown with arctic air from Canada and over warm Mediterreanean Sea run cold european air masses from atlantic ocean</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Europe, the prevailing Icelandic low and the Azores high</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pressure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systems can produce intense low-pressure systems</a:t>
            </a:r>
          </a:p>
          <a:p>
            <a:r>
              <a:rPr lang="en-US" sz="1200" b="0" i="0" u="none" strike="noStrike" kern="1200" baseline="0" dirty="0" smtClean="0">
                <a:solidFill>
                  <a:schemeClr val="tx1"/>
                </a:solidFill>
                <a:latin typeface="+mn-lt"/>
                <a:ea typeface="+mn-ea"/>
                <a:cs typeface="+mn-cs"/>
              </a:rPr>
              <a:t>developing over the warm Gulf Stream, </a:t>
            </a:r>
            <a:r>
              <a:rPr lang="cs-CZ" sz="1200" b="1" dirty="0" smtClean="0">
                <a:solidFill>
                  <a:schemeClr val="bg1"/>
                </a:solidFill>
              </a:rPr>
              <a:t>cold unstable </a:t>
            </a:r>
            <a:r>
              <a:rPr lang="en-US" sz="1200" b="1" dirty="0" smtClean="0">
                <a:solidFill>
                  <a:schemeClr val="bg1"/>
                </a:solidFill>
              </a:rPr>
              <a:t>arctic air masses </a:t>
            </a:r>
            <a:r>
              <a:rPr lang="cs-CZ" sz="1200" b="1" dirty="0" smtClean="0">
                <a:solidFill>
                  <a:schemeClr val="bg1"/>
                </a:solidFill>
              </a:rPr>
              <a:t>transported  from the Atlantic ocean </a:t>
            </a:r>
            <a:r>
              <a:rPr lang="en-US" sz="1200" b="1" dirty="0" smtClean="0">
                <a:solidFill>
                  <a:schemeClr val="bg1"/>
                </a:solidFill>
              </a:rPr>
              <a:t>often stagnate in the area of the Mediterranean Sea,</a:t>
            </a:r>
            <a:r>
              <a:rPr lang="cs-CZ" sz="1200" b="1" dirty="0" smtClean="0">
                <a:solidFill>
                  <a:schemeClr val="bg1"/>
                </a:solidFill>
              </a:rPr>
              <a:t> </a:t>
            </a:r>
            <a:r>
              <a:rPr lang="en-US" sz="1200" b="1" dirty="0" smtClean="0">
                <a:solidFill>
                  <a:schemeClr val="bg1"/>
                </a:solidFill>
              </a:rPr>
              <a:t>forming Genoa lows with a high number of fall/winter thunderstorms. </a:t>
            </a:r>
            <a:endParaRPr lang="cs-CZ" sz="1200" b="1" dirty="0" smtClean="0">
              <a:solidFill>
                <a:schemeClr val="bg1"/>
              </a:solidFill>
            </a:endParaRPr>
          </a:p>
          <a:p>
            <a:endParaRPr lang="cs-CZ" sz="1200" b="1" dirty="0" smtClean="0">
              <a:solidFill>
                <a:schemeClr val="bg1"/>
              </a:solidFill>
            </a:endParaRPr>
          </a:p>
          <a:p>
            <a:r>
              <a:rPr lang="en-GB" sz="1200" b="0" i="0" kern="1200" dirty="0" smtClean="0">
                <a:solidFill>
                  <a:schemeClr val="tx1"/>
                </a:solidFill>
                <a:effectLst/>
                <a:latin typeface="+mn-lt"/>
                <a:ea typeface="+mn-ea"/>
                <a:cs typeface="+mn-cs"/>
              </a:rPr>
              <a:t>Lightning Activity in Winter Storms: A Meteorological and Cloud Microphysical Perspective</a:t>
            </a:r>
            <a:r>
              <a:rPr lang="cs-CZ" sz="1200" b="0" i="0" kern="1200" dirty="0" smtClean="0">
                <a:solidFill>
                  <a:schemeClr val="tx1"/>
                </a:solidFill>
                <a:effectLst/>
                <a:latin typeface="+mn-lt"/>
                <a:ea typeface="+mn-ea"/>
                <a:cs typeface="+mn-cs"/>
              </a:rPr>
              <a:t>  E. Williams</a:t>
            </a:r>
            <a:endParaRPr lang="en-US" sz="1200" b="1" dirty="0" smtClean="0">
              <a:solidFill>
                <a:schemeClr val="bg1"/>
              </a:solidFill>
            </a:endParaRPr>
          </a:p>
          <a:p>
            <a:endParaRPr lang="en-US" sz="1200" b="1" dirty="0" smtClean="0">
              <a:solidFill>
                <a:schemeClr val="bg1"/>
              </a:solidFill>
            </a:endParaRPr>
          </a:p>
          <a:p>
            <a:r>
              <a:rPr lang="en-US" sz="1200" b="0" i="0" u="none" strike="noStrike" kern="1200" baseline="0" dirty="0" smtClean="0">
                <a:solidFill>
                  <a:schemeClr val="tx1"/>
                </a:solidFill>
                <a:latin typeface="+mn-lt"/>
                <a:ea typeface="+mn-ea"/>
                <a:cs typeface="+mn-cs"/>
              </a:rPr>
              <a:t>Figure 4. Seasonal variation of the winter lightning stroke density distribution for the period of 2009–2013. The values are calculated as the</a:t>
            </a:r>
          </a:p>
          <a:p>
            <a:r>
              <a:rPr lang="en-US" sz="1200" b="0" i="0" u="none" strike="noStrike" kern="1200" baseline="0" dirty="0" smtClean="0">
                <a:solidFill>
                  <a:schemeClr val="tx1"/>
                </a:solidFill>
                <a:latin typeface="+mn-lt"/>
                <a:ea typeface="+mn-ea"/>
                <a:cs typeface="+mn-cs"/>
              </a:rPr>
              <a:t>average number of strokes for the 5 years in each grid cell divided by the area of the cell.</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kern="1200" dirty="0" smtClean="0">
                <a:solidFill>
                  <a:schemeClr val="tx1"/>
                </a:solidFill>
                <a:effectLst/>
                <a:latin typeface="+mn-lt"/>
                <a:ea typeface="+mn-ea"/>
                <a:cs typeface="+mn-cs"/>
              </a:rPr>
              <a:t>Wang LMA v Japonsku </a:t>
            </a:r>
            <a:r>
              <a:rPr lang="en-GB" sz="1200" b="0" i="0" kern="1200" dirty="0" smtClean="0">
                <a:solidFill>
                  <a:schemeClr val="tx1"/>
                </a:solidFill>
                <a:effectLst/>
                <a:latin typeface="+mn-lt"/>
                <a:ea typeface="+mn-ea"/>
                <a:cs typeface="+mn-cs"/>
              </a:rPr>
              <a:t>The results show that compared to summer thunderstorm, winter thunderstorm can exhibit extremely complicated charge structures. </a:t>
            </a:r>
            <a:endParaRPr lang="cs-CZ" sz="1200" b="1" dirty="0" smtClean="0">
              <a:solidFill>
                <a:schemeClr val="bg1"/>
              </a:solidFill>
            </a:endParaRPr>
          </a:p>
          <a:p>
            <a:r>
              <a:rPr lang="en-GB" sz="1200" b="0" i="0" kern="1200" dirty="0" smtClean="0">
                <a:solidFill>
                  <a:schemeClr val="tx1"/>
                </a:solidFill>
                <a:effectLst/>
                <a:latin typeface="+mn-lt"/>
                <a:ea typeface="+mn-ea"/>
                <a:cs typeface="+mn-cs"/>
              </a:rPr>
              <a:t>the vertical distance between the two charge layers in opposite polarity is usually small, around 1 or 2km</a:t>
            </a:r>
            <a:r>
              <a:rPr lang="cs-CZ"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Dipole and </a:t>
            </a:r>
            <a:r>
              <a:rPr lang="en-GB" sz="1200" b="0" i="0" kern="1200" dirty="0" err="1" smtClean="0">
                <a:solidFill>
                  <a:schemeClr val="tx1"/>
                </a:solidFill>
                <a:effectLst/>
                <a:latin typeface="+mn-lt"/>
                <a:ea typeface="+mn-ea"/>
                <a:cs typeface="+mn-cs"/>
              </a:rPr>
              <a:t>tripole</a:t>
            </a:r>
            <a:r>
              <a:rPr lang="en-GB" sz="1200" b="0" i="0" kern="1200" dirty="0" smtClean="0">
                <a:solidFill>
                  <a:schemeClr val="tx1"/>
                </a:solidFill>
                <a:effectLst/>
                <a:latin typeface="+mn-lt"/>
                <a:ea typeface="+mn-ea"/>
                <a:cs typeface="+mn-cs"/>
              </a:rPr>
              <a:t> structures of both positive and negative polarities have all been observed</a:t>
            </a:r>
            <a:endParaRPr lang="cs-CZ" sz="1200" b="1" dirty="0" smtClean="0">
              <a:solidFill>
                <a:schemeClr val="bg1"/>
              </a:solidFill>
            </a:endParaRPr>
          </a:p>
        </p:txBody>
      </p:sp>
      <p:sp>
        <p:nvSpPr>
          <p:cNvPr id="4" name="Slide Number Placeholder 3"/>
          <p:cNvSpPr>
            <a:spLocks noGrp="1"/>
          </p:cNvSpPr>
          <p:nvPr>
            <p:ph type="sldNum" sz="quarter" idx="10"/>
          </p:nvPr>
        </p:nvSpPr>
        <p:spPr/>
        <p:txBody>
          <a:bodyPr/>
          <a:lstStyle/>
          <a:p>
            <a:fld id="{A7BBCA9F-FF34-47DB-BD66-25E5A44EFFBF}" type="slidenum">
              <a:rPr lang="cs-CZ" smtClean="0"/>
              <a:t>2</a:t>
            </a:fld>
            <a:endParaRPr lang="cs-CZ"/>
          </a:p>
        </p:txBody>
      </p:sp>
    </p:spTree>
    <p:extLst>
      <p:ext uri="{BB962C8B-B14F-4D97-AF65-F5344CB8AC3E}">
        <p14:creationId xmlns:p14="http://schemas.microsoft.com/office/powerpoint/2010/main" val="375105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7BBCA9F-FF34-47DB-BD66-25E5A44EFFBF}" type="slidenum">
              <a:rPr lang="cs-CZ" smtClean="0"/>
              <a:t>4</a:t>
            </a:fld>
            <a:endParaRPr lang="cs-CZ"/>
          </a:p>
        </p:txBody>
      </p:sp>
    </p:spTree>
    <p:extLst>
      <p:ext uri="{BB962C8B-B14F-4D97-AF65-F5344CB8AC3E}">
        <p14:creationId xmlns:p14="http://schemas.microsoft.com/office/powerpoint/2010/main" val="122504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BBCA9F-FF34-47DB-BD66-25E5A44EFFBF}" type="slidenum">
              <a:rPr lang="cs-CZ" smtClean="0"/>
              <a:t>5</a:t>
            </a:fld>
            <a:endParaRPr lang="cs-CZ"/>
          </a:p>
        </p:txBody>
      </p:sp>
    </p:spTree>
    <p:extLst>
      <p:ext uri="{BB962C8B-B14F-4D97-AF65-F5344CB8AC3E}">
        <p14:creationId xmlns:p14="http://schemas.microsoft.com/office/powerpoint/2010/main" val="131607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7BBCA9F-FF34-47DB-BD66-25E5A44EFFBF}" type="slidenum">
              <a:rPr lang="cs-CZ" smtClean="0"/>
              <a:t>8</a:t>
            </a:fld>
            <a:endParaRPr lang="cs-CZ"/>
          </a:p>
        </p:txBody>
      </p:sp>
    </p:spTree>
    <p:extLst>
      <p:ext uri="{BB962C8B-B14F-4D97-AF65-F5344CB8AC3E}">
        <p14:creationId xmlns:p14="http://schemas.microsoft.com/office/powerpoint/2010/main" val="1581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dirty="0"/>
          </a:p>
        </p:txBody>
      </p:sp>
      <p:sp>
        <p:nvSpPr>
          <p:cNvPr id="4" name="Slide Number Placeholder 3"/>
          <p:cNvSpPr>
            <a:spLocks noGrp="1"/>
          </p:cNvSpPr>
          <p:nvPr>
            <p:ph type="sldNum" sz="quarter" idx="10"/>
          </p:nvPr>
        </p:nvSpPr>
        <p:spPr/>
        <p:txBody>
          <a:bodyPr/>
          <a:lstStyle/>
          <a:p>
            <a:fld id="{A7BBCA9F-FF34-47DB-BD66-25E5A44EFFBF}" type="slidenum">
              <a:rPr lang="cs-CZ" smtClean="0"/>
              <a:t>11</a:t>
            </a:fld>
            <a:endParaRPr lang="cs-CZ"/>
          </a:p>
        </p:txBody>
      </p:sp>
    </p:spTree>
    <p:extLst>
      <p:ext uri="{BB962C8B-B14F-4D97-AF65-F5344CB8AC3E}">
        <p14:creationId xmlns:p14="http://schemas.microsoft.com/office/powerpoint/2010/main" val="98476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dirty="0"/>
          </a:p>
        </p:txBody>
      </p:sp>
      <p:sp>
        <p:nvSpPr>
          <p:cNvPr id="4" name="Slide Number Placeholder 3"/>
          <p:cNvSpPr>
            <a:spLocks noGrp="1"/>
          </p:cNvSpPr>
          <p:nvPr>
            <p:ph type="sldNum" sz="quarter" idx="10"/>
          </p:nvPr>
        </p:nvSpPr>
        <p:spPr/>
        <p:txBody>
          <a:bodyPr/>
          <a:lstStyle/>
          <a:p>
            <a:fld id="{A7BBCA9F-FF34-47DB-BD66-25E5A44EFFBF}" type="slidenum">
              <a:rPr lang="cs-CZ" smtClean="0"/>
              <a:t>12</a:t>
            </a:fld>
            <a:endParaRPr lang="cs-CZ"/>
          </a:p>
        </p:txBody>
      </p:sp>
    </p:spTree>
    <p:extLst>
      <p:ext uri="{BB962C8B-B14F-4D97-AF65-F5344CB8AC3E}">
        <p14:creationId xmlns:p14="http://schemas.microsoft.com/office/powerpoint/2010/main" val="301346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73C78-9AA5-4A42-A62A-C1F98C051854}"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11535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3C78-9AA5-4A42-A62A-C1F98C051854}"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362566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3C78-9AA5-4A42-A62A-C1F98C051854}"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407192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3C78-9AA5-4A42-A62A-C1F98C051854}"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85916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973C78-9AA5-4A42-A62A-C1F98C051854}"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88415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73C78-9AA5-4A42-A62A-C1F98C051854}"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207279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73C78-9AA5-4A42-A62A-C1F98C051854}"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408013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73C78-9AA5-4A42-A62A-C1F98C051854}"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221498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73C78-9AA5-4A42-A62A-C1F98C051854}"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35661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973C78-9AA5-4A42-A62A-C1F98C051854}"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75252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973C78-9AA5-4A42-A62A-C1F98C051854}"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E8CD1-DD25-46F1-8394-6BE8A1B1A3A6}" type="slidenum">
              <a:rPr lang="en-US" smtClean="0"/>
              <a:t>‹#›</a:t>
            </a:fld>
            <a:endParaRPr lang="en-US"/>
          </a:p>
        </p:txBody>
      </p:sp>
    </p:spTree>
    <p:extLst>
      <p:ext uri="{BB962C8B-B14F-4D97-AF65-F5344CB8AC3E}">
        <p14:creationId xmlns:p14="http://schemas.microsoft.com/office/powerpoint/2010/main" val="390766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73C78-9AA5-4A42-A62A-C1F98C051854}" type="datetimeFigureOut">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8CD1-DD25-46F1-8394-6BE8A1B1A3A6}" type="slidenum">
              <a:rPr lang="en-US" smtClean="0"/>
              <a:t>‹#›</a:t>
            </a:fld>
            <a:endParaRPr lang="en-US"/>
          </a:p>
        </p:txBody>
      </p:sp>
    </p:spTree>
    <p:extLst>
      <p:ext uri="{BB962C8B-B14F-4D97-AF65-F5344CB8AC3E}">
        <p14:creationId xmlns:p14="http://schemas.microsoft.com/office/powerpoint/2010/main" val="127615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224" y="927558"/>
            <a:ext cx="11474605" cy="1754326"/>
          </a:xfrm>
          <a:prstGeom prst="rect">
            <a:avLst/>
          </a:prstGeom>
        </p:spPr>
        <p:txBody>
          <a:bodyPr wrap="square">
            <a:spAutoFit/>
          </a:bodyPr>
          <a:lstStyle/>
          <a:p>
            <a:pPr algn="ctr">
              <a:spcAft>
                <a:spcPts val="0"/>
              </a:spcAft>
            </a:pPr>
            <a:r>
              <a:rPr lang="en-US" sz="3600" b="1" kern="1400" dirty="0">
                <a:solidFill>
                  <a:schemeClr val="bg1"/>
                </a:solidFill>
                <a:latin typeface="Consolas" panose="020B0609020204030204" pitchFamily="49" charset="0"/>
                <a:ea typeface="MS Mincho"/>
              </a:rPr>
              <a:t>Characteristics of pulse trains observed during the initial stage of high peak current winter flashes </a:t>
            </a:r>
          </a:p>
        </p:txBody>
      </p:sp>
      <p:sp>
        <p:nvSpPr>
          <p:cNvPr id="6" name="Rectangle 5"/>
          <p:cNvSpPr/>
          <p:nvPr/>
        </p:nvSpPr>
        <p:spPr>
          <a:xfrm>
            <a:off x="469981" y="2918441"/>
            <a:ext cx="8508381" cy="830997"/>
          </a:xfrm>
          <a:prstGeom prst="rect">
            <a:avLst/>
          </a:prstGeom>
        </p:spPr>
        <p:txBody>
          <a:bodyPr wrap="square">
            <a:spAutoFit/>
          </a:bodyPr>
          <a:lstStyle/>
          <a:p>
            <a:pPr algn="ctr"/>
            <a:r>
              <a:rPr lang="cs-CZ" sz="2400" dirty="0" smtClean="0">
                <a:solidFill>
                  <a:srgbClr val="00B0F0"/>
                </a:solidFill>
              </a:rPr>
              <a:t>I </a:t>
            </a:r>
            <a:r>
              <a:rPr lang="en-US" sz="2400" dirty="0" smtClean="0">
                <a:solidFill>
                  <a:srgbClr val="00B0F0"/>
                </a:solidFill>
              </a:rPr>
              <a:t>. </a:t>
            </a:r>
            <a:r>
              <a:rPr lang="en-US" sz="2400" dirty="0" err="1" smtClean="0">
                <a:solidFill>
                  <a:srgbClr val="00B0F0"/>
                </a:solidFill>
              </a:rPr>
              <a:t>Kolma</a:t>
            </a:r>
            <a:r>
              <a:rPr lang="cs-CZ" sz="2400" dirty="0" smtClean="0">
                <a:solidFill>
                  <a:srgbClr val="00B0F0"/>
                </a:solidFill>
              </a:rPr>
              <a:t>š</a:t>
            </a:r>
            <a:r>
              <a:rPr lang="en-US" sz="2400" dirty="0" err="1" smtClean="0">
                <a:solidFill>
                  <a:srgbClr val="00B0F0"/>
                </a:solidFill>
              </a:rPr>
              <a:t>ov</a:t>
            </a:r>
            <a:r>
              <a:rPr lang="cs-CZ" sz="2400" dirty="0" smtClean="0">
                <a:solidFill>
                  <a:srgbClr val="00B0F0"/>
                </a:solidFill>
              </a:rPr>
              <a:t>á</a:t>
            </a:r>
            <a:r>
              <a:rPr lang="en-US" sz="2400" dirty="0" smtClean="0">
                <a:solidFill>
                  <a:srgbClr val="00B0F0"/>
                </a:solidFill>
              </a:rPr>
              <a:t>(1,2), O. </a:t>
            </a:r>
            <a:r>
              <a:rPr lang="en-US" sz="2400" dirty="0" err="1" smtClean="0">
                <a:solidFill>
                  <a:srgbClr val="00B0F0"/>
                </a:solidFill>
              </a:rPr>
              <a:t>Santol</a:t>
            </a:r>
            <a:r>
              <a:rPr lang="cs-CZ" sz="2400" dirty="0" smtClean="0">
                <a:solidFill>
                  <a:srgbClr val="00B0F0"/>
                </a:solidFill>
              </a:rPr>
              <a:t>í</a:t>
            </a:r>
            <a:r>
              <a:rPr lang="en-US" sz="2400" dirty="0" smtClean="0">
                <a:solidFill>
                  <a:srgbClr val="00B0F0"/>
                </a:solidFill>
              </a:rPr>
              <a:t>k(1,2), S. </a:t>
            </a:r>
            <a:r>
              <a:rPr lang="en-US" sz="2400" dirty="0" err="1" smtClean="0">
                <a:solidFill>
                  <a:srgbClr val="00B0F0"/>
                </a:solidFill>
              </a:rPr>
              <a:t>Pedeboy</a:t>
            </a:r>
            <a:r>
              <a:rPr lang="en-US" sz="2400" dirty="0" smtClean="0">
                <a:solidFill>
                  <a:srgbClr val="00B0F0"/>
                </a:solidFill>
              </a:rPr>
              <a:t>(3), A. </a:t>
            </a:r>
            <a:r>
              <a:rPr lang="en-US" sz="2400" dirty="0" err="1" smtClean="0">
                <a:solidFill>
                  <a:srgbClr val="00B0F0"/>
                </a:solidFill>
              </a:rPr>
              <a:t>Kolínská</a:t>
            </a:r>
            <a:r>
              <a:rPr lang="en-US" sz="2400" dirty="0" smtClean="0">
                <a:solidFill>
                  <a:srgbClr val="00B0F0"/>
                </a:solidFill>
              </a:rPr>
              <a:t>(2,1), S. </a:t>
            </a:r>
            <a:r>
              <a:rPr lang="en-US" sz="2400" dirty="0" err="1" smtClean="0">
                <a:solidFill>
                  <a:srgbClr val="00B0F0"/>
                </a:solidFill>
              </a:rPr>
              <a:t>Amrich</a:t>
            </a:r>
            <a:r>
              <a:rPr lang="en-US" sz="2400" dirty="0" smtClean="0">
                <a:solidFill>
                  <a:srgbClr val="00B0F0"/>
                </a:solidFill>
              </a:rPr>
              <a:t> (2,1), R. L</a:t>
            </a:r>
            <a:r>
              <a:rPr lang="cs-CZ" sz="2400" dirty="0" smtClean="0">
                <a:solidFill>
                  <a:srgbClr val="00B0F0"/>
                </a:solidFill>
              </a:rPr>
              <a:t>á</a:t>
            </a:r>
            <a:r>
              <a:rPr lang="en-US" sz="2400" dirty="0" smtClean="0">
                <a:solidFill>
                  <a:srgbClr val="00B0F0"/>
                </a:solidFill>
              </a:rPr>
              <a:t>n(1), and L. </a:t>
            </a:r>
            <a:r>
              <a:rPr lang="en-US" sz="2400" dirty="0" err="1" smtClean="0">
                <a:solidFill>
                  <a:srgbClr val="00B0F0"/>
                </a:solidFill>
              </a:rPr>
              <a:t>Uhl</a:t>
            </a:r>
            <a:r>
              <a:rPr lang="cs-CZ" sz="2400" dirty="0" err="1" smtClean="0">
                <a:solidFill>
                  <a:srgbClr val="00B0F0"/>
                </a:solidFill>
              </a:rPr>
              <a:t>íř</a:t>
            </a:r>
            <a:r>
              <a:rPr lang="en-US" sz="2400" dirty="0" smtClean="0">
                <a:solidFill>
                  <a:srgbClr val="00B0F0"/>
                </a:solidFill>
              </a:rPr>
              <a:t>(1)</a:t>
            </a:r>
            <a:endParaRPr lang="en-US" sz="2400" dirty="0">
              <a:solidFill>
                <a:srgbClr val="00B0F0"/>
              </a:solidFill>
            </a:endParaRPr>
          </a:p>
        </p:txBody>
      </p:sp>
      <p:sp>
        <p:nvSpPr>
          <p:cNvPr id="8" name="Rectangle 7"/>
          <p:cNvSpPr/>
          <p:nvPr/>
        </p:nvSpPr>
        <p:spPr>
          <a:xfrm>
            <a:off x="469981" y="4005800"/>
            <a:ext cx="8615931" cy="1200329"/>
          </a:xfrm>
          <a:prstGeom prst="rect">
            <a:avLst/>
          </a:prstGeom>
        </p:spPr>
        <p:txBody>
          <a:bodyPr wrap="square">
            <a:spAutoFit/>
          </a:bodyPr>
          <a:lstStyle/>
          <a:p>
            <a:r>
              <a:rPr lang="en-US" dirty="0" smtClean="0">
                <a:solidFill>
                  <a:schemeClr val="bg1"/>
                </a:solidFill>
              </a:rPr>
              <a:t>(1) Department of Space Physics, Institute of Atmospheric Physics of the Czech Academy of Sciences, Prague, </a:t>
            </a:r>
            <a:r>
              <a:rPr lang="en-US" dirty="0" err="1" smtClean="0">
                <a:solidFill>
                  <a:schemeClr val="bg1"/>
                </a:solidFill>
              </a:rPr>
              <a:t>Czechia</a:t>
            </a:r>
            <a:r>
              <a:rPr lang="en-US" dirty="0" smtClean="0">
                <a:solidFill>
                  <a:schemeClr val="bg1"/>
                </a:solidFill>
              </a:rPr>
              <a:t> </a:t>
            </a:r>
          </a:p>
          <a:p>
            <a:r>
              <a:rPr lang="en-US" dirty="0" smtClean="0">
                <a:solidFill>
                  <a:schemeClr val="bg1"/>
                </a:solidFill>
              </a:rPr>
              <a:t>(2) Faculty of Mathematics and Physics, Charles University, Prague, </a:t>
            </a:r>
            <a:r>
              <a:rPr lang="en-US" dirty="0" err="1" smtClean="0">
                <a:solidFill>
                  <a:schemeClr val="bg1"/>
                </a:solidFill>
              </a:rPr>
              <a:t>Czechia</a:t>
            </a:r>
            <a:endParaRPr lang="en-US" dirty="0" smtClean="0">
              <a:solidFill>
                <a:schemeClr val="bg1"/>
              </a:solidFill>
            </a:endParaRPr>
          </a:p>
          <a:p>
            <a:r>
              <a:rPr lang="en-US" dirty="0" smtClean="0">
                <a:solidFill>
                  <a:schemeClr val="bg1"/>
                </a:solidFill>
              </a:rPr>
              <a:t>(3) </a:t>
            </a:r>
            <a:r>
              <a:rPr lang="en-US" dirty="0" err="1" smtClean="0">
                <a:solidFill>
                  <a:schemeClr val="bg1"/>
                </a:solidFill>
              </a:rPr>
              <a:t>Météorage</a:t>
            </a:r>
            <a:r>
              <a:rPr lang="en-US" dirty="0" smtClean="0">
                <a:solidFill>
                  <a:schemeClr val="bg1"/>
                </a:solidFill>
              </a:rPr>
              <a:t>, Pau, France</a:t>
            </a:r>
            <a:endParaRPr lang="en-US" dirty="0">
              <a:solidFill>
                <a:schemeClr val="bg1"/>
              </a:solidFill>
            </a:endParaRPr>
          </a:p>
        </p:txBody>
      </p:sp>
      <p:sp>
        <p:nvSpPr>
          <p:cNvPr id="10" name="Rectangle 9"/>
          <p:cNvSpPr/>
          <p:nvPr/>
        </p:nvSpPr>
        <p:spPr>
          <a:xfrm>
            <a:off x="9791149" y="173067"/>
            <a:ext cx="2278188" cy="584775"/>
          </a:xfrm>
          <a:prstGeom prst="rect">
            <a:avLst/>
          </a:prstGeom>
        </p:spPr>
        <p:txBody>
          <a:bodyPr wrap="none">
            <a:spAutoFit/>
          </a:bodyPr>
          <a:lstStyle/>
          <a:p>
            <a:r>
              <a:rPr lang="en-US" sz="3200" b="1" dirty="0" smtClean="0">
                <a:solidFill>
                  <a:srgbClr val="00B0F0"/>
                </a:solidFill>
              </a:rPr>
              <a:t>EGU22-3752</a:t>
            </a:r>
            <a:endParaRPr lang="en-US" sz="3200" b="1" dirty="0">
              <a:solidFill>
                <a:srgbClr val="00B0F0"/>
              </a:solidFill>
            </a:endParaRPr>
          </a:p>
        </p:txBody>
      </p:sp>
      <p:pic>
        <p:nvPicPr>
          <p:cNvPr id="7" name="Picture 6"/>
          <p:cNvPicPr>
            <a:picLocks noChangeAspect="1"/>
          </p:cNvPicPr>
          <p:nvPr/>
        </p:nvPicPr>
        <p:blipFill>
          <a:blip r:embed="rId2"/>
          <a:stretch>
            <a:fillRect/>
          </a:stretch>
        </p:blipFill>
        <p:spPr>
          <a:xfrm>
            <a:off x="9345667" y="3212682"/>
            <a:ext cx="2516366" cy="3256999"/>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54" y="5679244"/>
            <a:ext cx="1282262" cy="85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0" descr="http://carolina.mff.cuni.cz/~jana/kombinatorika/img/mff.gif"/>
          <p:cNvPicPr>
            <a:picLocks noChangeAspect="1" noChangeArrowheads="1"/>
          </p:cNvPicPr>
          <p:nvPr/>
        </p:nvPicPr>
        <p:blipFill>
          <a:blip r:embed="rId4" cstate="print"/>
          <a:srcRect/>
          <a:stretch>
            <a:fillRect/>
          </a:stretch>
        </p:blipFill>
        <p:spPr bwMode="auto">
          <a:xfrm>
            <a:off x="1983834" y="5679244"/>
            <a:ext cx="868883" cy="854176"/>
          </a:xfrm>
          <a:prstGeom prst="rect">
            <a:avLst/>
          </a:prstGeom>
          <a:noFill/>
          <a:ln w="9525">
            <a:noFill/>
            <a:miter lim="800000"/>
            <a:headEnd/>
            <a:tailEnd/>
          </a:ln>
        </p:spPr>
      </p:pic>
      <p:pic>
        <p:nvPicPr>
          <p:cNvPr id="1026" name="Picture 2" descr="lsbb – A new platform for fundamental &amp; applied low background  inter-Disciplinary Underground Science &amp; Technolo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3195" y="5765625"/>
            <a:ext cx="2350846" cy="843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Logo météorage.jp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519" y="5718852"/>
            <a:ext cx="851008" cy="85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1886" y="2107724"/>
            <a:ext cx="7847325" cy="3179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340577" y="2190844"/>
            <a:ext cx="3705824" cy="3013450"/>
          </a:xfrm>
          <a:prstGeom prst="rect">
            <a:avLst/>
          </a:prstGeom>
        </p:spPr>
      </p:pic>
      <p:pic>
        <p:nvPicPr>
          <p:cNvPr id="3" name="Picture 2"/>
          <p:cNvPicPr>
            <a:picLocks noChangeAspect="1"/>
          </p:cNvPicPr>
          <p:nvPr/>
        </p:nvPicPr>
        <p:blipFill>
          <a:blip r:embed="rId3"/>
          <a:stretch>
            <a:fillRect/>
          </a:stretch>
        </p:blipFill>
        <p:spPr>
          <a:xfrm>
            <a:off x="4207681" y="2237407"/>
            <a:ext cx="3672800" cy="2923372"/>
          </a:xfrm>
          <a:prstGeom prst="rect">
            <a:avLst/>
          </a:prstGeom>
        </p:spPr>
      </p:pic>
      <p:sp>
        <p:nvSpPr>
          <p:cNvPr id="4" name="TextBox 3"/>
          <p:cNvSpPr txBox="1"/>
          <p:nvPr/>
        </p:nvSpPr>
        <p:spPr>
          <a:xfrm>
            <a:off x="2200887" y="2388172"/>
            <a:ext cx="1661032" cy="369332"/>
          </a:xfrm>
          <a:prstGeom prst="rect">
            <a:avLst/>
          </a:prstGeom>
          <a:noFill/>
        </p:spPr>
        <p:txBody>
          <a:bodyPr wrap="none" rtlCol="0">
            <a:spAutoFit/>
          </a:bodyPr>
          <a:lstStyle/>
          <a:p>
            <a:r>
              <a:rPr lang="cs-CZ" b="1" dirty="0" smtClean="0">
                <a:solidFill>
                  <a:srgbClr val="00B0F0"/>
                </a:solidFill>
              </a:rPr>
              <a:t>24±16 </a:t>
            </a:r>
            <a:r>
              <a:rPr lang="en-US" b="1" dirty="0" smtClean="0">
                <a:solidFill>
                  <a:srgbClr val="00B0F0"/>
                </a:solidFill>
              </a:rPr>
              <a:t>%</a:t>
            </a:r>
            <a:r>
              <a:rPr lang="cs-CZ" b="1" dirty="0" smtClean="0">
                <a:solidFill>
                  <a:srgbClr val="00B0F0"/>
                </a:solidFill>
              </a:rPr>
              <a:t>/100µs</a:t>
            </a:r>
            <a:endParaRPr lang="en-US" b="1" dirty="0">
              <a:solidFill>
                <a:srgbClr val="00B0F0"/>
              </a:solidFill>
            </a:endParaRPr>
          </a:p>
        </p:txBody>
      </p:sp>
      <p:sp>
        <p:nvSpPr>
          <p:cNvPr id="5" name="TextBox 4"/>
          <p:cNvSpPr txBox="1"/>
          <p:nvPr/>
        </p:nvSpPr>
        <p:spPr>
          <a:xfrm>
            <a:off x="4832832" y="2388172"/>
            <a:ext cx="1491114" cy="369332"/>
          </a:xfrm>
          <a:prstGeom prst="rect">
            <a:avLst/>
          </a:prstGeom>
          <a:noFill/>
        </p:spPr>
        <p:txBody>
          <a:bodyPr wrap="none" rtlCol="0">
            <a:spAutoFit/>
          </a:bodyPr>
          <a:lstStyle/>
          <a:p>
            <a:r>
              <a:rPr lang="en-US" b="1" dirty="0" smtClean="0">
                <a:solidFill>
                  <a:srgbClr val="00B0F0"/>
                </a:solidFill>
              </a:rPr>
              <a:t>-49</a:t>
            </a:r>
            <a:r>
              <a:rPr lang="cs-CZ" b="1" dirty="0" smtClean="0">
                <a:solidFill>
                  <a:srgbClr val="00B0F0"/>
                </a:solidFill>
              </a:rPr>
              <a:t>±</a:t>
            </a:r>
            <a:r>
              <a:rPr lang="en-US" b="1" dirty="0" smtClean="0">
                <a:solidFill>
                  <a:srgbClr val="00B0F0"/>
                </a:solidFill>
              </a:rPr>
              <a:t>52</a:t>
            </a:r>
            <a:r>
              <a:rPr lang="cs-CZ" b="1" dirty="0" smtClean="0">
                <a:solidFill>
                  <a:srgbClr val="00B0F0"/>
                </a:solidFill>
              </a:rPr>
              <a:t> </a:t>
            </a:r>
            <a:r>
              <a:rPr lang="en-US" b="1" dirty="0" smtClean="0">
                <a:solidFill>
                  <a:srgbClr val="00B0F0"/>
                </a:solidFill>
              </a:rPr>
              <a:t>µs/</a:t>
            </a:r>
            <a:r>
              <a:rPr lang="en-US" b="1" dirty="0" err="1" smtClean="0">
                <a:solidFill>
                  <a:srgbClr val="00B0F0"/>
                </a:solidFill>
              </a:rPr>
              <a:t>ms</a:t>
            </a:r>
            <a:endParaRPr lang="en-US" b="1" dirty="0">
              <a:solidFill>
                <a:srgbClr val="00B0F0"/>
              </a:solidFill>
            </a:endParaRPr>
          </a:p>
        </p:txBody>
      </p:sp>
      <p:cxnSp>
        <p:nvCxnSpPr>
          <p:cNvPr id="6" name="Straight Arrow Connector 5"/>
          <p:cNvCxnSpPr/>
          <p:nvPr/>
        </p:nvCxnSpPr>
        <p:spPr>
          <a:xfrm flipH="1">
            <a:off x="6943853" y="3430970"/>
            <a:ext cx="8389" cy="9226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58337" y="2769878"/>
            <a:ext cx="8389" cy="9226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92556" y="2829139"/>
            <a:ext cx="1595309" cy="861774"/>
          </a:xfrm>
          <a:prstGeom prst="rect">
            <a:avLst/>
          </a:prstGeom>
          <a:noFill/>
        </p:spPr>
        <p:txBody>
          <a:bodyPr wrap="none" rtlCol="0">
            <a:spAutoFit/>
          </a:bodyPr>
          <a:lstStyle/>
          <a:p>
            <a:r>
              <a:rPr lang="cs-CZ" b="1" dirty="0" smtClean="0">
                <a:solidFill>
                  <a:srgbClr val="FF0000"/>
                </a:solidFill>
              </a:rPr>
              <a:t>143 </a:t>
            </a:r>
            <a:r>
              <a:rPr lang="cs-CZ" b="1" dirty="0" err="1" smtClean="0">
                <a:solidFill>
                  <a:srgbClr val="FF0000"/>
                </a:solidFill>
              </a:rPr>
              <a:t>neg</a:t>
            </a:r>
            <a:r>
              <a:rPr lang="cs-CZ" b="1" dirty="0" smtClean="0">
                <a:solidFill>
                  <a:srgbClr val="FF0000"/>
                </a:solidFill>
              </a:rPr>
              <a:t>. </a:t>
            </a:r>
            <a:r>
              <a:rPr lang="cs-CZ" b="1" dirty="0" err="1" smtClean="0">
                <a:solidFill>
                  <a:srgbClr val="FF0000"/>
                </a:solidFill>
              </a:rPr>
              <a:t>CGs</a:t>
            </a:r>
            <a:endParaRPr lang="en-US" b="1" dirty="0" smtClean="0">
              <a:solidFill>
                <a:srgbClr val="FF0000"/>
              </a:solidFill>
            </a:endParaRPr>
          </a:p>
          <a:p>
            <a:r>
              <a:rPr lang="en-US" sz="1600" b="1" dirty="0" smtClean="0">
                <a:solidFill>
                  <a:srgbClr val="FF0000"/>
                </a:solidFill>
              </a:rPr>
              <a:t>“diamonds”</a:t>
            </a:r>
          </a:p>
          <a:p>
            <a:r>
              <a:rPr lang="en-US" sz="1600" b="1" dirty="0" smtClean="0">
                <a:solidFill>
                  <a:srgbClr val="FF0000"/>
                </a:solidFill>
              </a:rPr>
              <a:t>“half-diamonds”</a:t>
            </a:r>
            <a:endParaRPr lang="en-US" sz="1600" b="1" dirty="0">
              <a:solidFill>
                <a:srgbClr val="FF0000"/>
              </a:solidFill>
            </a:endParaRPr>
          </a:p>
        </p:txBody>
      </p:sp>
      <p:sp>
        <p:nvSpPr>
          <p:cNvPr id="9" name="TextBox 8"/>
          <p:cNvSpPr txBox="1"/>
          <p:nvPr/>
        </p:nvSpPr>
        <p:spPr>
          <a:xfrm>
            <a:off x="4733511" y="2996013"/>
            <a:ext cx="1487267" cy="923330"/>
          </a:xfrm>
          <a:prstGeom prst="rect">
            <a:avLst/>
          </a:prstGeom>
          <a:noFill/>
        </p:spPr>
        <p:txBody>
          <a:bodyPr wrap="none" rtlCol="0">
            <a:spAutoFit/>
          </a:bodyPr>
          <a:lstStyle/>
          <a:p>
            <a:r>
              <a:rPr lang="cs-CZ" b="1" dirty="0" smtClean="0">
                <a:solidFill>
                  <a:srgbClr val="FF0000"/>
                </a:solidFill>
              </a:rPr>
              <a:t>75 </a:t>
            </a:r>
            <a:r>
              <a:rPr lang="cs-CZ" b="1" dirty="0" err="1" smtClean="0">
                <a:solidFill>
                  <a:srgbClr val="FF0000"/>
                </a:solidFill>
              </a:rPr>
              <a:t>neg</a:t>
            </a:r>
            <a:r>
              <a:rPr lang="cs-CZ" b="1" dirty="0" smtClean="0">
                <a:solidFill>
                  <a:srgbClr val="FF0000"/>
                </a:solidFill>
              </a:rPr>
              <a:t>. </a:t>
            </a:r>
            <a:r>
              <a:rPr lang="cs-CZ" b="1" dirty="0" err="1" smtClean="0">
                <a:solidFill>
                  <a:srgbClr val="FF0000"/>
                </a:solidFill>
              </a:rPr>
              <a:t>CGs</a:t>
            </a:r>
            <a:r>
              <a:rPr lang="cs-CZ" b="1" dirty="0" smtClean="0">
                <a:solidFill>
                  <a:srgbClr val="FF0000"/>
                </a:solidFill>
              </a:rPr>
              <a:t> </a:t>
            </a:r>
            <a:endParaRPr lang="en-US" b="1" dirty="0" smtClean="0">
              <a:solidFill>
                <a:srgbClr val="FF0000"/>
              </a:solidFill>
            </a:endParaRPr>
          </a:p>
          <a:p>
            <a:r>
              <a:rPr lang="en-US" b="1" dirty="0" smtClean="0">
                <a:solidFill>
                  <a:srgbClr val="FF0000"/>
                </a:solidFill>
              </a:rPr>
              <a:t>regular</a:t>
            </a:r>
            <a:r>
              <a:rPr lang="cs-CZ" b="1" dirty="0" smtClean="0">
                <a:solidFill>
                  <a:srgbClr val="FF0000"/>
                </a:solidFill>
              </a:rPr>
              <a:t> </a:t>
            </a:r>
            <a:endParaRPr lang="en-US" b="1" dirty="0" smtClean="0">
              <a:solidFill>
                <a:srgbClr val="FF0000"/>
              </a:solidFill>
            </a:endParaRPr>
          </a:p>
          <a:p>
            <a:r>
              <a:rPr lang="cs-CZ" b="1" dirty="0" smtClean="0">
                <a:solidFill>
                  <a:srgbClr val="FF0000"/>
                </a:solidFill>
              </a:rPr>
              <a:t>PB-RS</a:t>
            </a:r>
            <a:r>
              <a:rPr lang="en-US" b="1" dirty="0" smtClean="0">
                <a:solidFill>
                  <a:srgbClr val="FF0000"/>
                </a:solidFill>
              </a:rPr>
              <a:t>&gt;1.5 </a:t>
            </a:r>
            <a:r>
              <a:rPr lang="en-US" b="1" dirty="0" err="1" smtClean="0">
                <a:solidFill>
                  <a:srgbClr val="FF0000"/>
                </a:solidFill>
              </a:rPr>
              <a:t>ms</a:t>
            </a:r>
            <a:endParaRPr lang="en-US" b="1" dirty="0">
              <a:solidFill>
                <a:srgbClr val="FF0000"/>
              </a:solidFill>
            </a:endParaRPr>
          </a:p>
        </p:txBody>
      </p:sp>
      <p:sp>
        <p:nvSpPr>
          <p:cNvPr id="10" name="Oval 9"/>
          <p:cNvSpPr/>
          <p:nvPr/>
        </p:nvSpPr>
        <p:spPr>
          <a:xfrm>
            <a:off x="8596444" y="2481652"/>
            <a:ext cx="2848304" cy="5780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428488" y="4209081"/>
            <a:ext cx="1309705" cy="187697"/>
          </a:xfrm>
          <a:prstGeom prst="ellipse">
            <a:avLst/>
          </a:prstGeom>
          <a:pattFill prst="pct80">
            <a:fgClr>
              <a:srgbClr val="FF33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214913" y="1960015"/>
            <a:ext cx="3707875" cy="461665"/>
          </a:xfrm>
          <a:prstGeom prst="rect">
            <a:avLst/>
          </a:prstGeom>
          <a:noFill/>
        </p:spPr>
        <p:txBody>
          <a:bodyPr wrap="none" rtlCol="0">
            <a:spAutoFit/>
          </a:bodyPr>
          <a:lstStyle/>
          <a:p>
            <a:r>
              <a:rPr lang="cs-CZ" sz="2400" b="1" dirty="0" err="1" smtClean="0">
                <a:solidFill>
                  <a:schemeClr val="bg1"/>
                </a:solidFill>
              </a:rPr>
              <a:t>Bottom</a:t>
            </a:r>
            <a:r>
              <a:rPr lang="cs-CZ" sz="2400" b="1" dirty="0" smtClean="0">
                <a:solidFill>
                  <a:schemeClr val="bg1"/>
                </a:solidFill>
              </a:rPr>
              <a:t> </a:t>
            </a:r>
            <a:r>
              <a:rPr lang="cs-CZ" sz="2400" b="1" dirty="0" err="1" smtClean="0">
                <a:solidFill>
                  <a:schemeClr val="bg1"/>
                </a:solidFill>
              </a:rPr>
              <a:t>thundecloud</a:t>
            </a:r>
            <a:r>
              <a:rPr lang="cs-CZ" sz="2400" b="1" dirty="0" smtClean="0">
                <a:solidFill>
                  <a:schemeClr val="bg1"/>
                </a:solidFill>
              </a:rPr>
              <a:t> </a:t>
            </a:r>
            <a:r>
              <a:rPr lang="cs-CZ" sz="2400" b="1" dirty="0" err="1" smtClean="0">
                <a:solidFill>
                  <a:schemeClr val="bg1"/>
                </a:solidFill>
              </a:rPr>
              <a:t>dipole</a:t>
            </a:r>
            <a:endParaRPr lang="en-US" sz="2400" b="1" dirty="0">
              <a:solidFill>
                <a:schemeClr val="bg1"/>
              </a:solidFill>
            </a:endParaRPr>
          </a:p>
        </p:txBody>
      </p:sp>
      <p:sp>
        <p:nvSpPr>
          <p:cNvPr id="13" name="Oval 12"/>
          <p:cNvSpPr/>
          <p:nvPr/>
        </p:nvSpPr>
        <p:spPr>
          <a:xfrm>
            <a:off x="9666356" y="3440464"/>
            <a:ext cx="833968" cy="181279"/>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55093" y="3064572"/>
            <a:ext cx="1312650" cy="923330"/>
          </a:xfrm>
          <a:prstGeom prst="rect">
            <a:avLst/>
          </a:prstGeom>
          <a:noFill/>
        </p:spPr>
        <p:txBody>
          <a:bodyPr wrap="square" rtlCol="0">
            <a:spAutoFit/>
          </a:bodyPr>
          <a:lstStyle/>
          <a:p>
            <a:r>
              <a:rPr lang="cs-CZ" b="1" dirty="0" err="1" smtClean="0">
                <a:solidFill>
                  <a:srgbClr val="FF0000"/>
                </a:solidFill>
              </a:rPr>
              <a:t>Dense</a:t>
            </a:r>
            <a:r>
              <a:rPr lang="cs-CZ" b="1" dirty="0" smtClean="0">
                <a:solidFill>
                  <a:srgbClr val="FF0000"/>
                </a:solidFill>
              </a:rPr>
              <a:t> </a:t>
            </a:r>
            <a:r>
              <a:rPr lang="cs-CZ" b="1" dirty="0" err="1" smtClean="0">
                <a:solidFill>
                  <a:srgbClr val="FF0000"/>
                </a:solidFill>
              </a:rPr>
              <a:t>charge</a:t>
            </a:r>
            <a:r>
              <a:rPr lang="cs-CZ" b="1" dirty="0" smtClean="0">
                <a:solidFill>
                  <a:srgbClr val="FF0000"/>
                </a:solidFill>
              </a:rPr>
              <a:t> </a:t>
            </a:r>
            <a:r>
              <a:rPr lang="cs-CZ" b="1" dirty="0" err="1" smtClean="0">
                <a:solidFill>
                  <a:srgbClr val="FF0000"/>
                </a:solidFill>
              </a:rPr>
              <a:t>pocket</a:t>
            </a:r>
            <a:endParaRPr lang="en-US" b="1" dirty="0">
              <a:solidFill>
                <a:srgbClr val="FF0000"/>
              </a:solidFill>
            </a:endParaRPr>
          </a:p>
        </p:txBody>
      </p:sp>
      <p:cxnSp>
        <p:nvCxnSpPr>
          <p:cNvPr id="15" name="Straight Arrow Connector 14"/>
          <p:cNvCxnSpPr/>
          <p:nvPr/>
        </p:nvCxnSpPr>
        <p:spPr>
          <a:xfrm>
            <a:off x="10083340" y="3098523"/>
            <a:ext cx="0" cy="26161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083340" y="3360133"/>
            <a:ext cx="0" cy="26161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083340" y="3621743"/>
            <a:ext cx="0" cy="26161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3" idx="19"/>
          </p:cNvCxnSpPr>
          <p:nvPr/>
        </p:nvCxnSpPr>
        <p:spPr>
          <a:xfrm>
            <a:off x="10083340" y="3883353"/>
            <a:ext cx="11931" cy="93937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726588" y="594343"/>
            <a:ext cx="9006088" cy="646331"/>
          </a:xfrm>
          <a:prstGeom prst="rect">
            <a:avLst/>
          </a:prstGeom>
        </p:spPr>
        <p:txBody>
          <a:bodyPr wrap="square">
            <a:spAutoFit/>
          </a:bodyPr>
          <a:lstStyle/>
          <a:p>
            <a:pPr algn="ctr">
              <a:spcAft>
                <a:spcPts val="0"/>
              </a:spcAft>
            </a:pPr>
            <a:r>
              <a:rPr lang="cs-CZ" sz="3600" b="1" kern="1400" dirty="0" err="1" smtClean="0">
                <a:solidFill>
                  <a:schemeClr val="bg1"/>
                </a:solidFill>
                <a:latin typeface="Consolas" panose="020B0609020204030204" pitchFamily="49" charset="0"/>
                <a:ea typeface="MS Mincho"/>
              </a:rPr>
              <a:t>Properties</a:t>
            </a:r>
            <a:r>
              <a:rPr lang="cs-CZ" sz="3600" b="1" kern="1400" dirty="0" smtClean="0">
                <a:solidFill>
                  <a:schemeClr val="bg1"/>
                </a:solidFill>
                <a:latin typeface="Consolas" panose="020B0609020204030204" pitchFamily="49" charset="0"/>
                <a:ea typeface="MS Mincho"/>
              </a:rPr>
              <a:t> </a:t>
            </a:r>
            <a:r>
              <a:rPr lang="cs-CZ" sz="3600" b="1" kern="1400" dirty="0" err="1" smtClean="0">
                <a:solidFill>
                  <a:schemeClr val="bg1"/>
                </a:solidFill>
                <a:latin typeface="Consolas" panose="020B0609020204030204" pitchFamily="49" charset="0"/>
                <a:ea typeface="MS Mincho"/>
              </a:rPr>
              <a:t>of</a:t>
            </a:r>
            <a:r>
              <a:rPr lang="cs-CZ" sz="3600" b="1" kern="1400" dirty="0" smtClean="0">
                <a:solidFill>
                  <a:schemeClr val="bg1"/>
                </a:solidFill>
                <a:latin typeface="Consolas" panose="020B0609020204030204" pitchFamily="49" charset="0"/>
                <a:ea typeface="MS Mincho"/>
              </a:rPr>
              <a:t> </a:t>
            </a:r>
            <a:r>
              <a:rPr lang="en-US" sz="3600" b="1" kern="1400" dirty="0" smtClean="0">
                <a:solidFill>
                  <a:schemeClr val="bg1"/>
                </a:solidFill>
                <a:latin typeface="Consolas" panose="020B0609020204030204" pitchFamily="49" charset="0"/>
                <a:ea typeface="MS Mincho"/>
              </a:rPr>
              <a:t>regular </a:t>
            </a:r>
            <a:r>
              <a:rPr lang="cs-CZ" sz="3600" b="1" kern="1400" dirty="0" smtClean="0">
                <a:solidFill>
                  <a:schemeClr val="bg1"/>
                </a:solidFill>
                <a:latin typeface="Consolas" panose="020B0609020204030204" pitchFamily="49" charset="0"/>
                <a:ea typeface="MS Mincho"/>
              </a:rPr>
              <a:t>pulse </a:t>
            </a:r>
            <a:r>
              <a:rPr lang="cs-CZ" sz="3600" b="1" kern="1400" dirty="0" err="1" smtClean="0">
                <a:solidFill>
                  <a:schemeClr val="bg1"/>
                </a:solidFill>
                <a:latin typeface="Consolas" panose="020B0609020204030204" pitchFamily="49" charset="0"/>
                <a:ea typeface="MS Mincho"/>
              </a:rPr>
              <a:t>trains</a:t>
            </a:r>
            <a:endParaRPr lang="en-US" sz="3600" b="1" kern="1400" dirty="0">
              <a:solidFill>
                <a:schemeClr val="bg1"/>
              </a:solidFill>
              <a:latin typeface="Consolas" panose="020B0609020204030204" pitchFamily="49" charset="0"/>
              <a:ea typeface="MS Mincho"/>
            </a:endParaRPr>
          </a:p>
        </p:txBody>
      </p:sp>
      <p:sp>
        <p:nvSpPr>
          <p:cNvPr id="23" name="Freeform 22"/>
          <p:cNvSpPr/>
          <p:nvPr/>
        </p:nvSpPr>
        <p:spPr>
          <a:xfrm>
            <a:off x="8568813" y="4771103"/>
            <a:ext cx="3067664" cy="302342"/>
          </a:xfrm>
          <a:custGeom>
            <a:avLst/>
            <a:gdLst>
              <a:gd name="connsiteX0" fmla="*/ 0 w 3067664"/>
              <a:gd name="connsiteY0" fmla="*/ 302342 h 302342"/>
              <a:gd name="connsiteX1" fmla="*/ 169606 w 3067664"/>
              <a:gd name="connsiteY1" fmla="*/ 265471 h 302342"/>
              <a:gd name="connsiteX2" fmla="*/ 243348 w 3067664"/>
              <a:gd name="connsiteY2" fmla="*/ 235974 h 302342"/>
              <a:gd name="connsiteX3" fmla="*/ 258097 w 3067664"/>
              <a:gd name="connsiteY3" fmla="*/ 221226 h 302342"/>
              <a:gd name="connsiteX4" fmla="*/ 280219 w 3067664"/>
              <a:gd name="connsiteY4" fmla="*/ 191729 h 302342"/>
              <a:gd name="connsiteX5" fmla="*/ 339213 w 3067664"/>
              <a:gd name="connsiteY5" fmla="*/ 176981 h 302342"/>
              <a:gd name="connsiteX6" fmla="*/ 368710 w 3067664"/>
              <a:gd name="connsiteY6" fmla="*/ 162232 h 302342"/>
              <a:gd name="connsiteX7" fmla="*/ 508819 w 3067664"/>
              <a:gd name="connsiteY7" fmla="*/ 140110 h 302342"/>
              <a:gd name="connsiteX8" fmla="*/ 700548 w 3067664"/>
              <a:gd name="connsiteY8" fmla="*/ 125362 h 302342"/>
              <a:gd name="connsiteX9" fmla="*/ 803787 w 3067664"/>
              <a:gd name="connsiteY9" fmla="*/ 88491 h 302342"/>
              <a:gd name="connsiteX10" fmla="*/ 862781 w 3067664"/>
              <a:gd name="connsiteY10" fmla="*/ 73742 h 302342"/>
              <a:gd name="connsiteX11" fmla="*/ 892277 w 3067664"/>
              <a:gd name="connsiteY11" fmla="*/ 66368 h 302342"/>
              <a:gd name="connsiteX12" fmla="*/ 958645 w 3067664"/>
              <a:gd name="connsiteY12" fmla="*/ 51620 h 302342"/>
              <a:gd name="connsiteX13" fmla="*/ 1025013 w 3067664"/>
              <a:gd name="connsiteY13" fmla="*/ 29497 h 302342"/>
              <a:gd name="connsiteX14" fmla="*/ 1054510 w 3067664"/>
              <a:gd name="connsiteY14" fmla="*/ 14749 h 302342"/>
              <a:gd name="connsiteX15" fmla="*/ 1201993 w 3067664"/>
              <a:gd name="connsiteY15" fmla="*/ 0 h 302342"/>
              <a:gd name="connsiteX16" fmla="*/ 1342103 w 3067664"/>
              <a:gd name="connsiteY16" fmla="*/ 7374 h 302342"/>
              <a:gd name="connsiteX17" fmla="*/ 1401097 w 3067664"/>
              <a:gd name="connsiteY17" fmla="*/ 22123 h 302342"/>
              <a:gd name="connsiteX18" fmla="*/ 1482213 w 3067664"/>
              <a:gd name="connsiteY18" fmla="*/ 44245 h 302342"/>
              <a:gd name="connsiteX19" fmla="*/ 1526458 w 3067664"/>
              <a:gd name="connsiteY19" fmla="*/ 51620 h 302342"/>
              <a:gd name="connsiteX20" fmla="*/ 1718187 w 3067664"/>
              <a:gd name="connsiteY20" fmla="*/ 36871 h 302342"/>
              <a:gd name="connsiteX21" fmla="*/ 1791929 w 3067664"/>
              <a:gd name="connsiteY21" fmla="*/ 44245 h 302342"/>
              <a:gd name="connsiteX22" fmla="*/ 1983658 w 3067664"/>
              <a:gd name="connsiteY22" fmla="*/ 58994 h 302342"/>
              <a:gd name="connsiteX23" fmla="*/ 2020529 w 3067664"/>
              <a:gd name="connsiteY23" fmla="*/ 73742 h 302342"/>
              <a:gd name="connsiteX24" fmla="*/ 2182761 w 3067664"/>
              <a:gd name="connsiteY24" fmla="*/ 88491 h 302342"/>
              <a:gd name="connsiteX25" fmla="*/ 2676832 w 3067664"/>
              <a:gd name="connsiteY25" fmla="*/ 95865 h 302342"/>
              <a:gd name="connsiteX26" fmla="*/ 2743200 w 3067664"/>
              <a:gd name="connsiteY26" fmla="*/ 110613 h 302342"/>
              <a:gd name="connsiteX27" fmla="*/ 2765322 w 3067664"/>
              <a:gd name="connsiteY27" fmla="*/ 117987 h 302342"/>
              <a:gd name="connsiteX28" fmla="*/ 2816942 w 3067664"/>
              <a:gd name="connsiteY28" fmla="*/ 125362 h 302342"/>
              <a:gd name="connsiteX29" fmla="*/ 2890684 w 3067664"/>
              <a:gd name="connsiteY29" fmla="*/ 176981 h 302342"/>
              <a:gd name="connsiteX30" fmla="*/ 2927555 w 3067664"/>
              <a:gd name="connsiteY30" fmla="*/ 213852 h 302342"/>
              <a:gd name="connsiteX31" fmla="*/ 3067664 w 3067664"/>
              <a:gd name="connsiteY31" fmla="*/ 221226 h 30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67664" h="302342">
                <a:moveTo>
                  <a:pt x="0" y="302342"/>
                </a:moveTo>
                <a:cubicBezTo>
                  <a:pt x="9755" y="300391"/>
                  <a:pt x="139219" y="276324"/>
                  <a:pt x="169606" y="265471"/>
                </a:cubicBezTo>
                <a:cubicBezTo>
                  <a:pt x="294010" y="221041"/>
                  <a:pt x="154160" y="258274"/>
                  <a:pt x="243348" y="235974"/>
                </a:cubicBezTo>
                <a:cubicBezTo>
                  <a:pt x="248264" y="231058"/>
                  <a:pt x="253646" y="226567"/>
                  <a:pt x="258097" y="221226"/>
                </a:cubicBezTo>
                <a:cubicBezTo>
                  <a:pt x="265965" y="211784"/>
                  <a:pt x="270777" y="199597"/>
                  <a:pt x="280219" y="191729"/>
                </a:cubicBezTo>
                <a:cubicBezTo>
                  <a:pt x="287379" y="185762"/>
                  <a:pt x="338019" y="177220"/>
                  <a:pt x="339213" y="176981"/>
                </a:cubicBezTo>
                <a:cubicBezTo>
                  <a:pt x="349045" y="172065"/>
                  <a:pt x="358281" y="165708"/>
                  <a:pt x="368710" y="162232"/>
                </a:cubicBezTo>
                <a:cubicBezTo>
                  <a:pt x="422904" y="144167"/>
                  <a:pt x="449226" y="144942"/>
                  <a:pt x="508819" y="140110"/>
                </a:cubicBezTo>
                <a:lnTo>
                  <a:pt x="700548" y="125362"/>
                </a:lnTo>
                <a:cubicBezTo>
                  <a:pt x="877776" y="81053"/>
                  <a:pt x="658244" y="140470"/>
                  <a:pt x="803787" y="88491"/>
                </a:cubicBezTo>
                <a:cubicBezTo>
                  <a:pt x="822876" y="81674"/>
                  <a:pt x="843116" y="78658"/>
                  <a:pt x="862781" y="73742"/>
                </a:cubicBezTo>
                <a:cubicBezTo>
                  <a:pt x="872613" y="71284"/>
                  <a:pt x="882384" y="68566"/>
                  <a:pt x="892277" y="66368"/>
                </a:cubicBezTo>
                <a:cubicBezTo>
                  <a:pt x="914400" y="61452"/>
                  <a:pt x="936809" y="57685"/>
                  <a:pt x="958645" y="51620"/>
                </a:cubicBezTo>
                <a:cubicBezTo>
                  <a:pt x="981114" y="45379"/>
                  <a:pt x="1004155" y="39925"/>
                  <a:pt x="1025013" y="29497"/>
                </a:cubicBezTo>
                <a:cubicBezTo>
                  <a:pt x="1034845" y="24581"/>
                  <a:pt x="1044081" y="18225"/>
                  <a:pt x="1054510" y="14749"/>
                </a:cubicBezTo>
                <a:cubicBezTo>
                  <a:pt x="1091068" y="2563"/>
                  <a:pt x="1186625" y="1024"/>
                  <a:pt x="1201993" y="0"/>
                </a:cubicBezTo>
                <a:cubicBezTo>
                  <a:pt x="1248696" y="2458"/>
                  <a:pt x="1295621" y="2209"/>
                  <a:pt x="1342103" y="7374"/>
                </a:cubicBezTo>
                <a:cubicBezTo>
                  <a:pt x="1362249" y="9612"/>
                  <a:pt x="1381221" y="18148"/>
                  <a:pt x="1401097" y="22123"/>
                </a:cubicBezTo>
                <a:cubicBezTo>
                  <a:pt x="1528614" y="47626"/>
                  <a:pt x="1332554" y="6829"/>
                  <a:pt x="1482213" y="44245"/>
                </a:cubicBezTo>
                <a:cubicBezTo>
                  <a:pt x="1496718" y="47871"/>
                  <a:pt x="1511710" y="49162"/>
                  <a:pt x="1526458" y="51620"/>
                </a:cubicBezTo>
                <a:cubicBezTo>
                  <a:pt x="1590368" y="46704"/>
                  <a:pt x="1654113" y="38651"/>
                  <a:pt x="1718187" y="36871"/>
                </a:cubicBezTo>
                <a:cubicBezTo>
                  <a:pt x="1742881" y="36185"/>
                  <a:pt x="1767304" y="42275"/>
                  <a:pt x="1791929" y="44245"/>
                </a:cubicBezTo>
                <a:cubicBezTo>
                  <a:pt x="2097970" y="68729"/>
                  <a:pt x="1742059" y="37031"/>
                  <a:pt x="1983658" y="58994"/>
                </a:cubicBezTo>
                <a:cubicBezTo>
                  <a:pt x="1995948" y="63910"/>
                  <a:pt x="2007850" y="69938"/>
                  <a:pt x="2020529" y="73742"/>
                </a:cubicBezTo>
                <a:cubicBezTo>
                  <a:pt x="2065000" y="87083"/>
                  <a:pt x="2156589" y="87868"/>
                  <a:pt x="2182761" y="88491"/>
                </a:cubicBezTo>
                <a:lnTo>
                  <a:pt x="2676832" y="95865"/>
                </a:lnTo>
                <a:cubicBezTo>
                  <a:pt x="2702174" y="100933"/>
                  <a:pt x="2718902" y="103671"/>
                  <a:pt x="2743200" y="110613"/>
                </a:cubicBezTo>
                <a:cubicBezTo>
                  <a:pt x="2750674" y="112748"/>
                  <a:pt x="2757700" y="116463"/>
                  <a:pt x="2765322" y="117987"/>
                </a:cubicBezTo>
                <a:cubicBezTo>
                  <a:pt x="2782366" y="121396"/>
                  <a:pt x="2799735" y="122904"/>
                  <a:pt x="2816942" y="125362"/>
                </a:cubicBezTo>
                <a:cubicBezTo>
                  <a:pt x="2858024" y="145902"/>
                  <a:pt x="2847751" y="137951"/>
                  <a:pt x="2890684" y="176981"/>
                </a:cubicBezTo>
                <a:cubicBezTo>
                  <a:pt x="2903545" y="188673"/>
                  <a:pt x="2910308" y="211696"/>
                  <a:pt x="2927555" y="213852"/>
                </a:cubicBezTo>
                <a:cubicBezTo>
                  <a:pt x="3013378" y="224580"/>
                  <a:pt x="2966731" y="221226"/>
                  <a:pt x="3067664" y="221226"/>
                </a:cubicBezTo>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inus 24"/>
          <p:cNvSpPr/>
          <p:nvPr/>
        </p:nvSpPr>
        <p:spPr>
          <a:xfrm>
            <a:off x="9913993" y="2654016"/>
            <a:ext cx="309716" cy="182897"/>
          </a:xfrm>
          <a:prstGeom prst="mathMinus">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25"/>
          <p:cNvSpPr/>
          <p:nvPr/>
        </p:nvSpPr>
        <p:spPr>
          <a:xfrm>
            <a:off x="10566757" y="3362825"/>
            <a:ext cx="331838" cy="33626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26"/>
          <p:cNvSpPr/>
          <p:nvPr/>
        </p:nvSpPr>
        <p:spPr>
          <a:xfrm>
            <a:off x="10826529" y="4139815"/>
            <a:ext cx="331838" cy="336268"/>
          </a:xfrm>
          <a:prstGeom prst="mathPlus">
            <a:avLst/>
          </a:prstGeom>
          <a:pattFill prst="pct7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958811" y="5133070"/>
            <a:ext cx="2485937" cy="461665"/>
          </a:xfrm>
          <a:prstGeom prst="rect">
            <a:avLst/>
          </a:prstGeom>
          <a:noFill/>
        </p:spPr>
        <p:txBody>
          <a:bodyPr wrap="none" rtlCol="0">
            <a:spAutoFit/>
          </a:bodyPr>
          <a:lstStyle/>
          <a:p>
            <a:r>
              <a:rPr lang="cs-CZ" sz="2400" b="1" dirty="0" smtClean="0">
                <a:solidFill>
                  <a:schemeClr val="bg1"/>
                </a:solidFill>
              </a:rPr>
              <a:t>-CG </a:t>
            </a:r>
            <a:r>
              <a:rPr lang="cs-CZ" sz="2400" b="1" dirty="0" err="1" smtClean="0">
                <a:solidFill>
                  <a:schemeClr val="bg1"/>
                </a:solidFill>
              </a:rPr>
              <a:t>diamond</a:t>
            </a:r>
            <a:r>
              <a:rPr lang="cs-CZ" sz="2400" b="1" dirty="0" smtClean="0">
                <a:solidFill>
                  <a:schemeClr val="bg1"/>
                </a:solidFill>
              </a:rPr>
              <a:t> type</a:t>
            </a:r>
            <a:endParaRPr lang="en-US" sz="2400" b="1" dirty="0">
              <a:solidFill>
                <a:schemeClr val="bg1"/>
              </a:solidFill>
            </a:endParaRPr>
          </a:p>
        </p:txBody>
      </p:sp>
    </p:spTree>
    <p:extLst>
      <p:ext uri="{BB962C8B-B14F-4D97-AF65-F5344CB8AC3E}">
        <p14:creationId xmlns:p14="http://schemas.microsoft.com/office/powerpoint/2010/main" val="381774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7103"/>
            <a:ext cx="12192000" cy="5988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5"/>
          <p:cNvSpPr txBox="1"/>
          <p:nvPr/>
        </p:nvSpPr>
        <p:spPr>
          <a:xfrm>
            <a:off x="1524000" y="73434"/>
            <a:ext cx="9143999" cy="707886"/>
          </a:xfrm>
          <a:prstGeom prst="rect">
            <a:avLst/>
          </a:prstGeom>
          <a:noFill/>
        </p:spPr>
        <p:txBody>
          <a:bodyPr wrap="square" rtlCol="0">
            <a:spAutoFit/>
          </a:bodyPr>
          <a:lstStyle/>
          <a:p>
            <a:pPr algn="ctr"/>
            <a:r>
              <a:rPr lang="cs-CZ" sz="4000" b="1" dirty="0">
                <a:solidFill>
                  <a:schemeClr val="bg1"/>
                </a:solidFill>
                <a:latin typeface="Comic Sans MS" pitchFamily="66" charset="0"/>
              </a:rPr>
              <a:t>Estimation of the initiation height </a:t>
            </a:r>
            <a:endParaRPr lang="cs-CZ" sz="4000" b="1" dirty="0">
              <a:solidFill>
                <a:schemeClr val="bg1"/>
              </a:solidFill>
              <a:latin typeface="Comic Sans MS" pitchFamily="66" charset="0"/>
            </a:endParaRPr>
          </a:p>
        </p:txBody>
      </p:sp>
      <p:sp>
        <p:nvSpPr>
          <p:cNvPr id="7" name="TextBox 6"/>
          <p:cNvSpPr txBox="1"/>
          <p:nvPr/>
        </p:nvSpPr>
        <p:spPr>
          <a:xfrm>
            <a:off x="2655142" y="5410189"/>
            <a:ext cx="2352677" cy="1323439"/>
          </a:xfrm>
          <a:prstGeom prst="rect">
            <a:avLst/>
          </a:prstGeom>
          <a:noFill/>
        </p:spPr>
        <p:txBody>
          <a:bodyPr wrap="square" rtlCol="0">
            <a:spAutoFit/>
          </a:bodyPr>
          <a:lstStyle/>
          <a:p>
            <a:r>
              <a:rPr lang="cs-CZ" sz="2000" b="1" dirty="0">
                <a:solidFill>
                  <a:srgbClr val="0000FF"/>
                </a:solidFill>
              </a:rPr>
              <a:t>PBP-RS= 0.7 ms</a:t>
            </a:r>
            <a:r>
              <a:rPr lang="en-US" sz="2000" b="1" dirty="0">
                <a:solidFill>
                  <a:srgbClr val="0000FF"/>
                </a:solidFill>
              </a:rPr>
              <a:t>; PBP/RS=</a:t>
            </a:r>
            <a:r>
              <a:rPr lang="cs-CZ" sz="2000" b="1" dirty="0">
                <a:solidFill>
                  <a:srgbClr val="0000FF"/>
                </a:solidFill>
              </a:rPr>
              <a:t> 21</a:t>
            </a:r>
            <a:r>
              <a:rPr lang="en-US" sz="2000" b="1" dirty="0">
                <a:solidFill>
                  <a:srgbClr val="0000FF"/>
                </a:solidFill>
              </a:rPr>
              <a:t>%;</a:t>
            </a:r>
          </a:p>
          <a:p>
            <a:r>
              <a:rPr lang="en-US" sz="2000" b="1" dirty="0">
                <a:solidFill>
                  <a:srgbClr val="0000FF"/>
                </a:solidFill>
              </a:rPr>
              <a:t>I peak  RS = - </a:t>
            </a:r>
            <a:r>
              <a:rPr lang="cs-CZ" sz="2000" b="1" dirty="0">
                <a:solidFill>
                  <a:srgbClr val="0000FF"/>
                </a:solidFill>
              </a:rPr>
              <a:t>256 </a:t>
            </a:r>
            <a:r>
              <a:rPr lang="en-US" sz="2000" b="1" dirty="0">
                <a:solidFill>
                  <a:srgbClr val="0000FF"/>
                </a:solidFill>
              </a:rPr>
              <a:t>kA</a:t>
            </a:r>
            <a:endParaRPr lang="cs-CZ" sz="2000" b="1" dirty="0">
              <a:solidFill>
                <a:srgbClr val="0000FF"/>
              </a:solidFill>
            </a:endParaRPr>
          </a:p>
          <a:p>
            <a:endParaRPr lang="cs-CZ" sz="2000" b="1" dirty="0">
              <a:solidFill>
                <a:srgbClr val="0000FF"/>
              </a:solidFill>
            </a:endParaRPr>
          </a:p>
        </p:txBody>
      </p:sp>
      <p:sp>
        <p:nvSpPr>
          <p:cNvPr id="16" name="Rectangle 15"/>
          <p:cNvSpPr/>
          <p:nvPr/>
        </p:nvSpPr>
        <p:spPr>
          <a:xfrm>
            <a:off x="474004" y="979887"/>
            <a:ext cx="3505200" cy="369332"/>
          </a:xfrm>
          <a:prstGeom prst="rect">
            <a:avLst/>
          </a:prstGeom>
        </p:spPr>
        <p:txBody>
          <a:bodyPr wrap="square">
            <a:spAutoFit/>
          </a:bodyPr>
          <a:lstStyle/>
          <a:p>
            <a:r>
              <a:rPr lang="cs-CZ" b="1" dirty="0">
                <a:solidFill>
                  <a:srgbClr val="FF0000"/>
                </a:solidFill>
              </a:rPr>
              <a:t>12 km from the </a:t>
            </a:r>
            <a:r>
              <a:rPr lang="cs-CZ" b="1" dirty="0">
                <a:solidFill>
                  <a:srgbClr val="FF0000"/>
                </a:solidFill>
              </a:rPr>
              <a:t>receiving station</a:t>
            </a:r>
            <a:endParaRPr lang="en-US" b="1" dirty="0">
              <a:solidFill>
                <a:srgbClr val="FF0000"/>
              </a:solidFill>
            </a:endParaRPr>
          </a:p>
        </p:txBody>
      </p:sp>
      <p:pic>
        <p:nvPicPr>
          <p:cNvPr id="17" name="Picture 16"/>
          <p:cNvPicPr>
            <a:picLocks noChangeAspect="1"/>
          </p:cNvPicPr>
          <p:nvPr/>
        </p:nvPicPr>
        <p:blipFill>
          <a:blip r:embed="rId3"/>
          <a:stretch>
            <a:fillRect/>
          </a:stretch>
        </p:blipFill>
        <p:spPr>
          <a:xfrm>
            <a:off x="5159797" y="1143367"/>
            <a:ext cx="5186101" cy="2666633"/>
          </a:xfrm>
          <a:prstGeom prst="rect">
            <a:avLst/>
          </a:prstGeom>
        </p:spPr>
      </p:pic>
      <p:pic>
        <p:nvPicPr>
          <p:cNvPr id="20" name="Picture 19"/>
          <p:cNvPicPr>
            <a:picLocks noChangeAspect="1"/>
          </p:cNvPicPr>
          <p:nvPr/>
        </p:nvPicPr>
        <p:blipFill>
          <a:blip r:embed="rId4"/>
          <a:stretch>
            <a:fillRect/>
          </a:stretch>
        </p:blipFill>
        <p:spPr>
          <a:xfrm>
            <a:off x="1652991" y="1457704"/>
            <a:ext cx="8558626" cy="3355335"/>
          </a:xfrm>
          <a:prstGeom prst="rect">
            <a:avLst/>
          </a:prstGeom>
        </p:spPr>
      </p:pic>
      <p:pic>
        <p:nvPicPr>
          <p:cNvPr id="18" name="Picture 17"/>
          <p:cNvPicPr>
            <a:picLocks noChangeAspect="1"/>
          </p:cNvPicPr>
          <p:nvPr/>
        </p:nvPicPr>
        <p:blipFill>
          <a:blip r:embed="rId5"/>
          <a:stretch>
            <a:fillRect/>
          </a:stretch>
        </p:blipFill>
        <p:spPr>
          <a:xfrm>
            <a:off x="5189540" y="3986569"/>
            <a:ext cx="5126613" cy="2650891"/>
          </a:xfrm>
          <a:prstGeom prst="rect">
            <a:avLst/>
          </a:prstGeom>
        </p:spPr>
      </p:pic>
      <p:sp>
        <p:nvSpPr>
          <p:cNvPr id="21" name="TextBox 20"/>
          <p:cNvSpPr txBox="1"/>
          <p:nvPr/>
        </p:nvSpPr>
        <p:spPr>
          <a:xfrm>
            <a:off x="3979204" y="4964667"/>
            <a:ext cx="4700716" cy="369332"/>
          </a:xfrm>
          <a:prstGeom prst="rect">
            <a:avLst/>
          </a:prstGeom>
          <a:solidFill>
            <a:schemeClr val="bg1"/>
          </a:solidFill>
        </p:spPr>
        <p:txBody>
          <a:bodyPr wrap="square" rtlCol="0">
            <a:spAutoFit/>
          </a:bodyPr>
          <a:lstStyle/>
          <a:p>
            <a:r>
              <a:rPr lang="cs-CZ" dirty="0"/>
              <a:t>Time from 2014-11-15T05:46:33.010.7</a:t>
            </a:r>
            <a:endParaRPr lang="en-GB" dirty="0"/>
          </a:p>
        </p:txBody>
      </p:sp>
      <p:cxnSp>
        <p:nvCxnSpPr>
          <p:cNvPr id="23" name="Straight Arrow Connector 22"/>
          <p:cNvCxnSpPr/>
          <p:nvPr/>
        </p:nvCxnSpPr>
        <p:spPr>
          <a:xfrm>
            <a:off x="4064559" y="2570703"/>
            <a:ext cx="0" cy="666882"/>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61882" y="2552282"/>
            <a:ext cx="0" cy="666882"/>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01958" y="2224817"/>
            <a:ext cx="457200" cy="369332"/>
          </a:xfrm>
          <a:prstGeom prst="rect">
            <a:avLst/>
          </a:prstGeom>
          <a:noFill/>
        </p:spPr>
        <p:txBody>
          <a:bodyPr wrap="square" rtlCol="0">
            <a:spAutoFit/>
          </a:bodyPr>
          <a:lstStyle/>
          <a:p>
            <a:r>
              <a:rPr lang="cs-CZ" b="1" dirty="0">
                <a:solidFill>
                  <a:srgbClr val="FF00FF"/>
                </a:solidFill>
              </a:rPr>
              <a:t>A</a:t>
            </a:r>
            <a:endParaRPr lang="en-GB" b="1" dirty="0">
              <a:solidFill>
                <a:srgbClr val="FF00FF"/>
              </a:solidFill>
            </a:endParaRPr>
          </a:p>
        </p:txBody>
      </p:sp>
      <p:sp>
        <p:nvSpPr>
          <p:cNvPr id="26" name="TextBox 25"/>
          <p:cNvSpPr txBox="1"/>
          <p:nvPr/>
        </p:nvSpPr>
        <p:spPr>
          <a:xfrm>
            <a:off x="3926378" y="2235573"/>
            <a:ext cx="457200" cy="369332"/>
          </a:xfrm>
          <a:prstGeom prst="rect">
            <a:avLst/>
          </a:prstGeom>
          <a:noFill/>
        </p:spPr>
        <p:txBody>
          <a:bodyPr wrap="square" rtlCol="0">
            <a:spAutoFit/>
          </a:bodyPr>
          <a:lstStyle/>
          <a:p>
            <a:r>
              <a:rPr lang="cs-CZ" dirty="0">
                <a:solidFill>
                  <a:srgbClr val="FF00FF"/>
                </a:solidFill>
              </a:rPr>
              <a:t>B</a:t>
            </a:r>
            <a:endParaRPr lang="en-GB" dirty="0">
              <a:solidFill>
                <a:srgbClr val="FF00FF"/>
              </a:solidFill>
            </a:endParaRPr>
          </a:p>
        </p:txBody>
      </p:sp>
      <p:sp>
        <p:nvSpPr>
          <p:cNvPr id="27" name="TextBox 26"/>
          <p:cNvSpPr txBox="1"/>
          <p:nvPr/>
        </p:nvSpPr>
        <p:spPr>
          <a:xfrm>
            <a:off x="5436147" y="1200541"/>
            <a:ext cx="457200" cy="369332"/>
          </a:xfrm>
          <a:prstGeom prst="rect">
            <a:avLst/>
          </a:prstGeom>
          <a:noFill/>
        </p:spPr>
        <p:txBody>
          <a:bodyPr wrap="square" rtlCol="0">
            <a:spAutoFit/>
          </a:bodyPr>
          <a:lstStyle/>
          <a:p>
            <a:r>
              <a:rPr lang="cs-CZ" b="1" dirty="0">
                <a:solidFill>
                  <a:srgbClr val="FF00FF"/>
                </a:solidFill>
              </a:rPr>
              <a:t>A</a:t>
            </a:r>
            <a:endParaRPr lang="en-GB" b="1" dirty="0">
              <a:solidFill>
                <a:srgbClr val="FF00FF"/>
              </a:solidFill>
            </a:endParaRPr>
          </a:p>
        </p:txBody>
      </p:sp>
      <p:sp>
        <p:nvSpPr>
          <p:cNvPr id="28" name="TextBox 27"/>
          <p:cNvSpPr txBox="1"/>
          <p:nvPr/>
        </p:nvSpPr>
        <p:spPr>
          <a:xfrm>
            <a:off x="5394315" y="4018001"/>
            <a:ext cx="457200" cy="369332"/>
          </a:xfrm>
          <a:prstGeom prst="rect">
            <a:avLst/>
          </a:prstGeom>
          <a:noFill/>
        </p:spPr>
        <p:txBody>
          <a:bodyPr wrap="square" rtlCol="0">
            <a:spAutoFit/>
          </a:bodyPr>
          <a:lstStyle/>
          <a:p>
            <a:r>
              <a:rPr lang="cs-CZ" dirty="0">
                <a:solidFill>
                  <a:srgbClr val="FF00FF"/>
                </a:solidFill>
              </a:rPr>
              <a:t>B</a:t>
            </a:r>
            <a:endParaRPr lang="en-GB" dirty="0">
              <a:solidFill>
                <a:srgbClr val="FF00FF"/>
              </a:solidFill>
            </a:endParaRPr>
          </a:p>
        </p:txBody>
      </p:sp>
      <p:sp>
        <p:nvSpPr>
          <p:cNvPr id="29" name="TextBox 28"/>
          <p:cNvSpPr txBox="1"/>
          <p:nvPr/>
        </p:nvSpPr>
        <p:spPr>
          <a:xfrm flipH="1">
            <a:off x="2988603" y="2044006"/>
            <a:ext cx="2726397" cy="5262979"/>
          </a:xfrm>
          <a:prstGeom prst="rect">
            <a:avLst/>
          </a:prstGeom>
          <a:noFill/>
        </p:spPr>
        <p:txBody>
          <a:bodyPr wrap="square" rtlCol="0">
            <a:spAutoFit/>
          </a:bodyPr>
          <a:lstStyle/>
          <a:p>
            <a:r>
              <a:rPr lang="cs-CZ" sz="2800" dirty="0">
                <a:solidFill>
                  <a:srgbClr val="FF00FF"/>
                </a:solidFill>
              </a:rPr>
              <a:t>H</a:t>
            </a:r>
            <a:r>
              <a:rPr lang="cs-CZ" sz="2800" baseline="-25000" dirty="0">
                <a:solidFill>
                  <a:srgbClr val="FF00FF"/>
                </a:solidFill>
              </a:rPr>
              <a:t>A</a:t>
            </a:r>
            <a:r>
              <a:rPr lang="cs-CZ" sz="2800" dirty="0">
                <a:solidFill>
                  <a:srgbClr val="FF00FF"/>
                </a:solidFill>
              </a:rPr>
              <a:t> ~ 5.6 km</a:t>
            </a:r>
          </a:p>
          <a:p>
            <a:endParaRPr lang="cs-CZ" sz="2800" dirty="0">
              <a:solidFill>
                <a:srgbClr val="FF00FF"/>
              </a:solidFill>
            </a:endParaRPr>
          </a:p>
          <a:p>
            <a:endParaRPr lang="cs-CZ" sz="2800" dirty="0">
              <a:solidFill>
                <a:srgbClr val="FF00FF"/>
              </a:solidFill>
            </a:endParaRPr>
          </a:p>
          <a:p>
            <a:endParaRPr lang="cs-CZ" sz="2800" dirty="0">
              <a:solidFill>
                <a:srgbClr val="FF00FF"/>
              </a:solidFill>
            </a:endParaRPr>
          </a:p>
          <a:p>
            <a:endParaRPr lang="cs-CZ" sz="2800" dirty="0">
              <a:solidFill>
                <a:srgbClr val="FF00FF"/>
              </a:solidFill>
            </a:endParaRPr>
          </a:p>
          <a:p>
            <a:endParaRPr lang="cs-CZ" sz="2800" dirty="0">
              <a:solidFill>
                <a:srgbClr val="FF00FF"/>
              </a:solidFill>
            </a:endParaRPr>
          </a:p>
          <a:p>
            <a:r>
              <a:rPr lang="cs-CZ" sz="2800" dirty="0">
                <a:solidFill>
                  <a:srgbClr val="FF00FF"/>
                </a:solidFill>
              </a:rPr>
              <a:t>H</a:t>
            </a:r>
            <a:r>
              <a:rPr lang="cs-CZ" sz="2800" baseline="-25000" dirty="0">
                <a:solidFill>
                  <a:srgbClr val="FF00FF"/>
                </a:solidFill>
              </a:rPr>
              <a:t>B</a:t>
            </a:r>
            <a:r>
              <a:rPr lang="cs-CZ" sz="2800" dirty="0">
                <a:solidFill>
                  <a:srgbClr val="FF00FF"/>
                </a:solidFill>
              </a:rPr>
              <a:t> </a:t>
            </a:r>
            <a:r>
              <a:rPr lang="cs-CZ" sz="2800" dirty="0">
                <a:solidFill>
                  <a:srgbClr val="FF00FF"/>
                </a:solidFill>
              </a:rPr>
              <a:t>~ </a:t>
            </a:r>
            <a:r>
              <a:rPr lang="cs-CZ" sz="2800" dirty="0">
                <a:solidFill>
                  <a:srgbClr val="FF00FF"/>
                </a:solidFill>
              </a:rPr>
              <a:t>4.6 km</a:t>
            </a:r>
            <a:endParaRPr lang="en-US" sz="2800" dirty="0">
              <a:solidFill>
                <a:srgbClr val="FF00FF"/>
              </a:solidFill>
            </a:endParaRPr>
          </a:p>
          <a:p>
            <a:endParaRPr lang="en-US" sz="2800" dirty="0">
              <a:solidFill>
                <a:srgbClr val="FF00FF"/>
              </a:solidFill>
            </a:endParaRPr>
          </a:p>
          <a:p>
            <a:r>
              <a:rPr lang="en-US" sz="2800" dirty="0">
                <a:solidFill>
                  <a:srgbClr val="FF00FF"/>
                </a:solidFill>
              </a:rPr>
              <a:t> </a:t>
            </a:r>
            <a:r>
              <a:rPr lang="en-US" sz="2800" dirty="0" err="1">
                <a:solidFill>
                  <a:srgbClr val="FF00FF"/>
                </a:solidFill>
              </a:rPr>
              <a:t>dt</a:t>
            </a:r>
            <a:r>
              <a:rPr lang="en-US" sz="2800" dirty="0">
                <a:solidFill>
                  <a:srgbClr val="FF00FF"/>
                </a:solidFill>
              </a:rPr>
              <a:t>=130 µs</a:t>
            </a:r>
            <a:endParaRPr lang="en-US" sz="2800" dirty="0">
              <a:solidFill>
                <a:srgbClr val="FF00FF"/>
              </a:solidFill>
            </a:endParaRPr>
          </a:p>
          <a:p>
            <a:r>
              <a:rPr lang="en-US" sz="2800" dirty="0">
                <a:solidFill>
                  <a:srgbClr val="FF00FF"/>
                </a:solidFill>
              </a:rPr>
              <a:t> v </a:t>
            </a:r>
            <a:r>
              <a:rPr lang="en-US" sz="2800" dirty="0">
                <a:solidFill>
                  <a:srgbClr val="FF00FF"/>
                </a:solidFill>
              </a:rPr>
              <a:t>= 7.7·10</a:t>
            </a:r>
            <a:r>
              <a:rPr lang="en-US" sz="2800" baseline="30000" dirty="0">
                <a:solidFill>
                  <a:srgbClr val="FF00FF"/>
                </a:solidFill>
              </a:rPr>
              <a:t>6</a:t>
            </a:r>
            <a:r>
              <a:rPr lang="en-US" sz="2800" dirty="0">
                <a:solidFill>
                  <a:srgbClr val="FF00FF"/>
                </a:solidFill>
              </a:rPr>
              <a:t> m/s  </a:t>
            </a:r>
            <a:endParaRPr lang="en-US" sz="2800" dirty="0">
              <a:solidFill>
                <a:srgbClr val="FF00FF"/>
              </a:solidFill>
            </a:endParaRPr>
          </a:p>
          <a:p>
            <a:r>
              <a:rPr lang="en-US" sz="2800" dirty="0">
                <a:solidFill>
                  <a:srgbClr val="FF00FF"/>
                </a:solidFill>
              </a:rPr>
              <a:t> </a:t>
            </a:r>
            <a:r>
              <a:rPr lang="en-US" sz="2800" dirty="0">
                <a:solidFill>
                  <a:srgbClr val="FF00FF"/>
                </a:solidFill>
              </a:rPr>
              <a:t> </a:t>
            </a:r>
            <a:endParaRPr lang="cs-CZ" sz="2800" dirty="0">
              <a:solidFill>
                <a:srgbClr val="FF00FF"/>
              </a:solidFill>
            </a:endParaRPr>
          </a:p>
          <a:p>
            <a:endParaRPr lang="en-GB" sz="2800" dirty="0">
              <a:solidFill>
                <a:srgbClr val="FF00FF"/>
              </a:solidFill>
            </a:endParaRPr>
          </a:p>
        </p:txBody>
      </p:sp>
    </p:spTree>
    <p:extLst>
      <p:ext uri="{BB962C8B-B14F-4D97-AF65-F5344CB8AC3E}">
        <p14:creationId xmlns:p14="http://schemas.microsoft.com/office/powerpoint/2010/main" val="17000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0539" y="164020"/>
            <a:ext cx="5943599" cy="769441"/>
          </a:xfrm>
          <a:prstGeom prst="rect">
            <a:avLst/>
          </a:prstGeom>
          <a:noFill/>
        </p:spPr>
        <p:txBody>
          <a:bodyPr wrap="square" rtlCol="0">
            <a:spAutoFit/>
          </a:bodyPr>
          <a:lstStyle/>
          <a:p>
            <a:pPr algn="ctr"/>
            <a:r>
              <a:rPr lang="en-US" sz="4400" b="1" dirty="0">
                <a:solidFill>
                  <a:schemeClr val="bg1"/>
                </a:solidFill>
                <a:latin typeface="Comic Sans MS" pitchFamily="66" charset="0"/>
              </a:rPr>
              <a:t>Summary</a:t>
            </a:r>
            <a:endParaRPr lang="en-US" sz="4400" b="1" dirty="0">
              <a:solidFill>
                <a:schemeClr val="bg1"/>
              </a:solidFill>
              <a:latin typeface="Comic Sans MS" pitchFamily="66" charset="0"/>
            </a:endParaRPr>
          </a:p>
        </p:txBody>
      </p:sp>
      <p:sp>
        <p:nvSpPr>
          <p:cNvPr id="4" name="TextBox 3"/>
          <p:cNvSpPr txBox="1"/>
          <p:nvPr/>
        </p:nvSpPr>
        <p:spPr>
          <a:xfrm>
            <a:off x="194637" y="1007808"/>
            <a:ext cx="11557519" cy="5632311"/>
          </a:xfrm>
          <a:prstGeom prst="rect">
            <a:avLst/>
          </a:prstGeom>
          <a:noFill/>
        </p:spPr>
        <p:txBody>
          <a:bodyPr wrap="square" rtlCol="0">
            <a:spAutoFit/>
          </a:bodyPr>
          <a:lstStyle/>
          <a:p>
            <a:pPr marL="457200" indent="-457200">
              <a:buFont typeface="Arial" pitchFamily="34" charset="0"/>
              <a:buChar char="•"/>
            </a:pPr>
            <a:r>
              <a:rPr lang="cs-CZ" sz="2400" b="1" dirty="0" smtClean="0">
                <a:solidFill>
                  <a:schemeClr val="bg1"/>
                </a:solidFill>
              </a:rPr>
              <a:t>w</a:t>
            </a:r>
            <a:r>
              <a:rPr lang="en-US" sz="2400" b="1" dirty="0">
                <a:solidFill>
                  <a:schemeClr val="bg1"/>
                </a:solidFill>
              </a:rPr>
              <a:t>inter thunderstorms in </a:t>
            </a:r>
            <a:r>
              <a:rPr lang="cs-CZ" sz="2400" b="1" dirty="0">
                <a:solidFill>
                  <a:schemeClr val="bg1"/>
                </a:solidFill>
              </a:rPr>
              <a:t>the </a:t>
            </a:r>
            <a:r>
              <a:rPr lang="en-US" sz="2400" b="1" dirty="0">
                <a:solidFill>
                  <a:schemeClr val="bg1"/>
                </a:solidFill>
              </a:rPr>
              <a:t>West Mediterranean </a:t>
            </a:r>
            <a:r>
              <a:rPr lang="cs-CZ" sz="2400" b="1" dirty="0">
                <a:solidFill>
                  <a:schemeClr val="bg1"/>
                </a:solidFill>
              </a:rPr>
              <a:t>region </a:t>
            </a:r>
            <a:r>
              <a:rPr lang="en-US" sz="2400" b="1" dirty="0">
                <a:solidFill>
                  <a:schemeClr val="bg1"/>
                </a:solidFill>
              </a:rPr>
              <a:t>exhibit similar electromagnetic  signatures as the thunderstorms </a:t>
            </a:r>
            <a:r>
              <a:rPr lang="cs-CZ" sz="2400" b="1" dirty="0">
                <a:solidFill>
                  <a:schemeClr val="bg1"/>
                </a:solidFill>
              </a:rPr>
              <a:t>in </a:t>
            </a:r>
            <a:r>
              <a:rPr lang="cs-CZ" sz="2400" b="1" dirty="0" err="1" smtClean="0">
                <a:solidFill>
                  <a:schemeClr val="bg1"/>
                </a:solidFill>
              </a:rPr>
              <a:t>the</a:t>
            </a:r>
            <a:r>
              <a:rPr lang="cs-CZ" sz="2400" b="1" dirty="0" smtClean="0">
                <a:solidFill>
                  <a:schemeClr val="bg1"/>
                </a:solidFill>
              </a:rPr>
              <a:t> </a:t>
            </a:r>
            <a:r>
              <a:rPr lang="en-US" sz="2400" b="1" dirty="0" smtClean="0">
                <a:solidFill>
                  <a:schemeClr val="bg1"/>
                </a:solidFill>
              </a:rPr>
              <a:t>other </a:t>
            </a:r>
            <a:r>
              <a:rPr lang="en-US" sz="2400" b="1" dirty="0">
                <a:solidFill>
                  <a:schemeClr val="bg1"/>
                </a:solidFill>
              </a:rPr>
              <a:t>active regions of</a:t>
            </a:r>
            <a:r>
              <a:rPr lang="cs-CZ" sz="2400" b="1" dirty="0">
                <a:solidFill>
                  <a:schemeClr val="bg1"/>
                </a:solidFill>
              </a:rPr>
              <a:t> </a:t>
            </a:r>
            <a:r>
              <a:rPr lang="en-US" sz="2400" b="1" dirty="0">
                <a:solidFill>
                  <a:schemeClr val="bg1"/>
                </a:solidFill>
              </a:rPr>
              <a:t>the Northern hemisphere</a:t>
            </a:r>
            <a:endParaRPr lang="cs-CZ" sz="2400" b="1" dirty="0">
              <a:solidFill>
                <a:schemeClr val="bg1"/>
              </a:solidFill>
            </a:endParaRPr>
          </a:p>
          <a:p>
            <a:pPr marL="457200" indent="-457200">
              <a:buFont typeface="Arial" pitchFamily="34" charset="0"/>
              <a:buChar char="•"/>
            </a:pPr>
            <a:endParaRPr lang="cs-CZ" sz="2400" b="1" dirty="0">
              <a:solidFill>
                <a:schemeClr val="bg1"/>
              </a:solidFill>
            </a:endParaRPr>
          </a:p>
          <a:p>
            <a:pPr marL="457200" indent="-457200">
              <a:buFont typeface="Arial" pitchFamily="34" charset="0"/>
              <a:buChar char="•"/>
            </a:pPr>
            <a:r>
              <a:rPr lang="en-GB" sz="2400" b="1" dirty="0">
                <a:solidFill>
                  <a:schemeClr val="bg1"/>
                </a:solidFill>
              </a:rPr>
              <a:t>s</a:t>
            </a:r>
            <a:r>
              <a:rPr lang="cs-CZ" sz="2400" b="1" dirty="0">
                <a:solidFill>
                  <a:schemeClr val="bg1"/>
                </a:solidFill>
              </a:rPr>
              <a:t>hort PB-RS separation indicates strong negative charge centres inside </a:t>
            </a:r>
            <a:r>
              <a:rPr lang="cs-CZ" sz="2400" b="1" dirty="0">
                <a:solidFill>
                  <a:schemeClr val="bg1"/>
                </a:solidFill>
              </a:rPr>
              <a:t>thundeclouds </a:t>
            </a:r>
            <a:r>
              <a:rPr lang="cs-CZ" sz="2400" b="1" dirty="0">
                <a:solidFill>
                  <a:schemeClr val="bg1"/>
                </a:solidFill>
              </a:rPr>
              <a:t>and </a:t>
            </a:r>
            <a:r>
              <a:rPr lang="cs-CZ" sz="2400" b="1" dirty="0">
                <a:solidFill>
                  <a:schemeClr val="bg1"/>
                </a:solidFill>
              </a:rPr>
              <a:t>very fast lightning </a:t>
            </a:r>
            <a:r>
              <a:rPr lang="cs-CZ" sz="2400" b="1" dirty="0" err="1">
                <a:solidFill>
                  <a:schemeClr val="bg1"/>
                </a:solidFill>
              </a:rPr>
              <a:t>leaders</a:t>
            </a:r>
            <a:r>
              <a:rPr lang="cs-CZ" sz="2400" b="1" dirty="0">
                <a:solidFill>
                  <a:schemeClr val="bg1"/>
                </a:solidFill>
              </a:rPr>
              <a:t> </a:t>
            </a:r>
            <a:r>
              <a:rPr lang="cs-CZ" sz="2400" b="1" dirty="0" smtClean="0">
                <a:solidFill>
                  <a:schemeClr val="bg1"/>
                </a:solidFill>
              </a:rPr>
              <a:t>  </a:t>
            </a:r>
            <a:r>
              <a:rPr lang="cs-CZ" sz="2400" b="1" dirty="0">
                <a:solidFill>
                  <a:schemeClr val="bg1"/>
                </a:solidFill>
              </a:rPr>
              <a:t>( ~ 8 ·10</a:t>
            </a:r>
            <a:r>
              <a:rPr lang="cs-CZ" sz="2400" b="1" baseline="30000" dirty="0">
                <a:solidFill>
                  <a:schemeClr val="bg1"/>
                </a:solidFill>
              </a:rPr>
              <a:t>6</a:t>
            </a:r>
            <a:r>
              <a:rPr lang="cs-CZ" sz="2400" b="1" dirty="0">
                <a:solidFill>
                  <a:schemeClr val="bg1"/>
                </a:solidFill>
              </a:rPr>
              <a:t> m</a:t>
            </a:r>
            <a:r>
              <a:rPr lang="en-GB" sz="2400" b="1" dirty="0">
                <a:solidFill>
                  <a:schemeClr val="bg1"/>
                </a:solidFill>
              </a:rPr>
              <a:t>/s</a:t>
            </a:r>
            <a:r>
              <a:rPr lang="cs-CZ" sz="2400" b="1" dirty="0">
                <a:solidFill>
                  <a:schemeClr val="bg1"/>
                </a:solidFill>
              </a:rPr>
              <a:t> for</a:t>
            </a:r>
            <a:r>
              <a:rPr lang="cs-CZ" sz="2400" b="1" dirty="0">
                <a:solidFill>
                  <a:schemeClr val="bg1"/>
                </a:solidFill>
              </a:rPr>
              <a:t> CG-, </a:t>
            </a:r>
            <a:r>
              <a:rPr lang="cs-CZ" sz="2400" b="1" dirty="0" smtClean="0">
                <a:solidFill>
                  <a:schemeClr val="bg1"/>
                </a:solidFill>
              </a:rPr>
              <a:t>-256 </a:t>
            </a:r>
            <a:r>
              <a:rPr lang="cs-CZ" sz="2400" b="1" dirty="0">
                <a:solidFill>
                  <a:schemeClr val="bg1"/>
                </a:solidFill>
              </a:rPr>
              <a:t>kA</a:t>
            </a:r>
            <a:r>
              <a:rPr lang="cs-CZ" sz="2400" b="1" dirty="0">
                <a:solidFill>
                  <a:schemeClr val="bg1"/>
                </a:solidFill>
              </a:rPr>
              <a:t>) </a:t>
            </a:r>
            <a:endParaRPr lang="cs-CZ" sz="2400" b="1" dirty="0" smtClean="0">
              <a:solidFill>
                <a:schemeClr val="bg1"/>
              </a:solidFill>
            </a:endParaRPr>
          </a:p>
          <a:p>
            <a:pPr marL="457200" indent="-457200">
              <a:buFont typeface="Arial" pitchFamily="34" charset="0"/>
              <a:buChar char="•"/>
            </a:pPr>
            <a:endParaRPr lang="cs-CZ" sz="2400" b="1" dirty="0" smtClean="0">
              <a:solidFill>
                <a:schemeClr val="bg1"/>
              </a:solidFill>
            </a:endParaRPr>
          </a:p>
          <a:p>
            <a:pPr marL="457200" indent="-457200">
              <a:buFont typeface="Arial" pitchFamily="34" charset="0"/>
              <a:buChar char="•"/>
            </a:pPr>
            <a:r>
              <a:rPr lang="cs-CZ" sz="2400" b="1" dirty="0" err="1" smtClean="0">
                <a:solidFill>
                  <a:schemeClr val="bg1"/>
                </a:solidFill>
              </a:rPr>
              <a:t>the</a:t>
            </a:r>
            <a:r>
              <a:rPr lang="cs-CZ" sz="2400" b="1" dirty="0" smtClean="0">
                <a:solidFill>
                  <a:schemeClr val="bg1"/>
                </a:solidFill>
              </a:rPr>
              <a:t> </a:t>
            </a:r>
            <a:r>
              <a:rPr lang="cs-CZ" sz="2400" b="1" dirty="0" err="1" smtClean="0">
                <a:solidFill>
                  <a:schemeClr val="bg1"/>
                </a:solidFill>
              </a:rPr>
              <a:t>strongest</a:t>
            </a:r>
            <a:r>
              <a:rPr lang="cs-CZ" sz="2400" b="1" dirty="0" smtClean="0">
                <a:solidFill>
                  <a:schemeClr val="bg1"/>
                </a:solidFill>
              </a:rPr>
              <a:t> </a:t>
            </a:r>
            <a:r>
              <a:rPr lang="cs-CZ" sz="2400" b="1" dirty="0" err="1" smtClean="0">
                <a:solidFill>
                  <a:schemeClr val="bg1"/>
                </a:solidFill>
              </a:rPr>
              <a:t>discharges</a:t>
            </a:r>
            <a:r>
              <a:rPr lang="cs-CZ" sz="2400" b="1" dirty="0" smtClean="0">
                <a:solidFill>
                  <a:schemeClr val="bg1"/>
                </a:solidFill>
              </a:rPr>
              <a:t> are </a:t>
            </a:r>
            <a:r>
              <a:rPr lang="cs-CZ" sz="2400" b="1" dirty="0" err="1" smtClean="0">
                <a:solidFill>
                  <a:schemeClr val="bg1"/>
                </a:solidFill>
              </a:rPr>
              <a:t>the</a:t>
            </a:r>
            <a:r>
              <a:rPr lang="cs-CZ" sz="2400" b="1" dirty="0" smtClean="0">
                <a:solidFill>
                  <a:schemeClr val="bg1"/>
                </a:solidFill>
              </a:rPr>
              <a:t> </a:t>
            </a:r>
            <a:r>
              <a:rPr lang="cs-CZ" sz="2400" b="1" dirty="0" err="1" smtClean="0">
                <a:solidFill>
                  <a:schemeClr val="bg1"/>
                </a:solidFill>
              </a:rPr>
              <a:t>shortest</a:t>
            </a:r>
            <a:r>
              <a:rPr lang="cs-CZ" sz="2400" b="1" dirty="0" smtClean="0">
                <a:solidFill>
                  <a:schemeClr val="bg1"/>
                </a:solidFill>
              </a:rPr>
              <a:t> </a:t>
            </a:r>
            <a:r>
              <a:rPr lang="cs-CZ" sz="2400" b="1" dirty="0" err="1" smtClean="0">
                <a:solidFill>
                  <a:schemeClr val="bg1"/>
                </a:solidFill>
              </a:rPr>
              <a:t>ones</a:t>
            </a:r>
            <a:endParaRPr lang="cs-CZ" sz="2400" b="1" dirty="0" smtClean="0">
              <a:solidFill>
                <a:schemeClr val="bg1"/>
              </a:solidFill>
            </a:endParaRPr>
          </a:p>
          <a:p>
            <a:pPr marL="457200" indent="-457200">
              <a:buFont typeface="Arial" pitchFamily="34" charset="0"/>
              <a:buChar char="•"/>
            </a:pPr>
            <a:endParaRPr lang="cs-CZ" sz="2400" b="1" dirty="0">
              <a:solidFill>
                <a:schemeClr val="bg1"/>
              </a:solidFill>
            </a:endParaRPr>
          </a:p>
          <a:p>
            <a:pPr marL="457200" indent="-457200">
              <a:buFont typeface="Arial" pitchFamily="34" charset="0"/>
              <a:buChar char="•"/>
            </a:pPr>
            <a:r>
              <a:rPr lang="en-US" sz="2400" b="1" dirty="0" smtClean="0">
                <a:solidFill>
                  <a:schemeClr val="bg1"/>
                </a:solidFill>
              </a:rPr>
              <a:t>pulse peak amplitudes in </a:t>
            </a:r>
            <a:r>
              <a:rPr lang="cs-CZ" sz="2400" b="1" dirty="0" smtClean="0">
                <a:solidFill>
                  <a:schemeClr val="bg1"/>
                </a:solidFill>
              </a:rPr>
              <a:t>7</a:t>
            </a:r>
            <a:r>
              <a:rPr lang="en-US" sz="2400" b="1" dirty="0" smtClean="0">
                <a:solidFill>
                  <a:schemeClr val="bg1"/>
                </a:solidFill>
              </a:rPr>
              <a:t>8</a:t>
            </a:r>
            <a:r>
              <a:rPr lang="cs-CZ" sz="2400" b="1" dirty="0" smtClean="0">
                <a:solidFill>
                  <a:schemeClr val="bg1"/>
                </a:solidFill>
              </a:rPr>
              <a:t> </a:t>
            </a:r>
            <a:r>
              <a:rPr lang="en-US" sz="2400" b="1" dirty="0" smtClean="0">
                <a:solidFill>
                  <a:schemeClr val="bg1"/>
                </a:solidFill>
              </a:rPr>
              <a:t>% of PBP sequences follow one of the patterns </a:t>
            </a:r>
            <a:r>
              <a:rPr lang="cs-CZ" sz="2400" b="1" dirty="0" smtClean="0">
                <a:solidFill>
                  <a:schemeClr val="bg1"/>
                </a:solidFill>
              </a:rPr>
              <a:t>(</a:t>
            </a:r>
            <a:r>
              <a:rPr lang="en-US" sz="2400" b="1" dirty="0" smtClean="0">
                <a:solidFill>
                  <a:schemeClr val="bg1"/>
                </a:solidFill>
              </a:rPr>
              <a:t>“diamond”, “half-diamond”, or “first big”</a:t>
            </a:r>
            <a:r>
              <a:rPr lang="cs-CZ" sz="2400" b="1" dirty="0" smtClean="0">
                <a:solidFill>
                  <a:schemeClr val="bg1"/>
                </a:solidFill>
              </a:rPr>
              <a:t>)</a:t>
            </a:r>
          </a:p>
          <a:p>
            <a:pPr marL="457200" indent="-457200">
              <a:buFont typeface="Arial" pitchFamily="34" charset="0"/>
              <a:buChar char="•"/>
            </a:pPr>
            <a:endParaRPr lang="cs-CZ" sz="2400" b="1" dirty="0">
              <a:solidFill>
                <a:schemeClr val="bg1"/>
              </a:solidFill>
            </a:endParaRPr>
          </a:p>
          <a:p>
            <a:pPr marL="457200" indent="-457200">
              <a:buFont typeface="Arial" pitchFamily="34" charset="0"/>
              <a:buChar char="•"/>
            </a:pPr>
            <a:r>
              <a:rPr lang="cs-CZ" sz="2400" b="1" dirty="0" err="1" smtClean="0">
                <a:solidFill>
                  <a:schemeClr val="bg1"/>
                </a:solidFill>
              </a:rPr>
              <a:t>the</a:t>
            </a:r>
            <a:r>
              <a:rPr lang="cs-CZ" sz="2400" b="1" dirty="0" smtClean="0">
                <a:solidFill>
                  <a:schemeClr val="bg1"/>
                </a:solidFill>
              </a:rPr>
              <a:t> </a:t>
            </a:r>
            <a:r>
              <a:rPr lang="cs-CZ" sz="2400" b="1" dirty="0" err="1" smtClean="0">
                <a:solidFill>
                  <a:schemeClr val="bg1"/>
                </a:solidFill>
              </a:rPr>
              <a:t>time</a:t>
            </a:r>
            <a:r>
              <a:rPr lang="cs-CZ" sz="2400" b="1" dirty="0" smtClean="0">
                <a:solidFill>
                  <a:schemeClr val="bg1"/>
                </a:solidFill>
              </a:rPr>
              <a:t> </a:t>
            </a:r>
            <a:r>
              <a:rPr lang="cs-CZ" sz="2400" b="1" dirty="0" err="1" smtClean="0">
                <a:solidFill>
                  <a:schemeClr val="bg1"/>
                </a:solidFill>
              </a:rPr>
              <a:t>evolution</a:t>
            </a:r>
            <a:r>
              <a:rPr lang="cs-CZ" sz="2400" b="1" dirty="0" smtClean="0">
                <a:solidFill>
                  <a:schemeClr val="bg1"/>
                </a:solidFill>
              </a:rPr>
              <a:t> </a:t>
            </a:r>
            <a:r>
              <a:rPr lang="cs-CZ" sz="2400" b="1" dirty="0" err="1" smtClean="0">
                <a:solidFill>
                  <a:schemeClr val="bg1"/>
                </a:solidFill>
              </a:rPr>
              <a:t>of</a:t>
            </a:r>
            <a:r>
              <a:rPr lang="cs-CZ" sz="2400" b="1" dirty="0" smtClean="0">
                <a:solidFill>
                  <a:schemeClr val="bg1"/>
                </a:solidFill>
              </a:rPr>
              <a:t> pulse </a:t>
            </a:r>
            <a:r>
              <a:rPr lang="cs-CZ" sz="2400" b="1" dirty="0" err="1" smtClean="0">
                <a:solidFill>
                  <a:schemeClr val="bg1"/>
                </a:solidFill>
              </a:rPr>
              <a:t>peak</a:t>
            </a:r>
            <a:r>
              <a:rPr lang="cs-CZ" sz="2400" b="1" dirty="0" smtClean="0">
                <a:solidFill>
                  <a:schemeClr val="bg1"/>
                </a:solidFill>
              </a:rPr>
              <a:t> </a:t>
            </a:r>
            <a:r>
              <a:rPr lang="cs-CZ" sz="2400" b="1" dirty="0" err="1" smtClean="0">
                <a:solidFill>
                  <a:schemeClr val="bg1"/>
                </a:solidFill>
              </a:rPr>
              <a:t>amplitudes</a:t>
            </a:r>
            <a:r>
              <a:rPr lang="cs-CZ" sz="2400" b="1" dirty="0" smtClean="0">
                <a:solidFill>
                  <a:schemeClr val="bg1"/>
                </a:solidFill>
              </a:rPr>
              <a:t> and inter-pulse </a:t>
            </a:r>
            <a:r>
              <a:rPr lang="cs-CZ" sz="2400" b="1" dirty="0" err="1" smtClean="0">
                <a:solidFill>
                  <a:schemeClr val="bg1"/>
                </a:solidFill>
              </a:rPr>
              <a:t>intervals</a:t>
            </a:r>
            <a:r>
              <a:rPr lang="cs-CZ" sz="2400" b="1" dirty="0" smtClean="0">
                <a:solidFill>
                  <a:schemeClr val="bg1"/>
                </a:solidFill>
              </a:rPr>
              <a:t> </a:t>
            </a:r>
            <a:r>
              <a:rPr lang="cs-CZ" sz="2400" b="1" dirty="0" err="1" smtClean="0">
                <a:solidFill>
                  <a:schemeClr val="bg1"/>
                </a:solidFill>
              </a:rPr>
              <a:t>reflects</a:t>
            </a:r>
            <a:r>
              <a:rPr lang="cs-CZ" sz="2400" b="1" dirty="0" smtClean="0">
                <a:solidFill>
                  <a:schemeClr val="bg1"/>
                </a:solidFill>
              </a:rPr>
              <a:t> </a:t>
            </a:r>
            <a:r>
              <a:rPr lang="cs-CZ" sz="2400" b="1" dirty="0" err="1" smtClean="0">
                <a:solidFill>
                  <a:schemeClr val="bg1"/>
                </a:solidFill>
              </a:rPr>
              <a:t>the</a:t>
            </a:r>
            <a:r>
              <a:rPr lang="cs-CZ" sz="2400" b="1" dirty="0" smtClean="0">
                <a:solidFill>
                  <a:schemeClr val="bg1"/>
                </a:solidFill>
              </a:rPr>
              <a:t> </a:t>
            </a:r>
            <a:r>
              <a:rPr lang="cs-CZ" sz="2400" b="1" dirty="0" err="1" smtClean="0">
                <a:solidFill>
                  <a:schemeClr val="bg1"/>
                </a:solidFill>
              </a:rPr>
              <a:t>charg</a:t>
            </a:r>
            <a:r>
              <a:rPr lang="en-US" sz="2400" b="1" dirty="0" smtClean="0">
                <a:solidFill>
                  <a:schemeClr val="bg1"/>
                </a:solidFill>
              </a:rPr>
              <a:t>e</a:t>
            </a:r>
            <a:r>
              <a:rPr lang="cs-CZ" sz="2400" b="1" dirty="0" smtClean="0">
                <a:solidFill>
                  <a:schemeClr val="bg1"/>
                </a:solidFill>
              </a:rPr>
              <a:t> </a:t>
            </a:r>
            <a:r>
              <a:rPr lang="cs-CZ" sz="2400" b="1" dirty="0" err="1" smtClean="0">
                <a:solidFill>
                  <a:schemeClr val="bg1"/>
                </a:solidFill>
              </a:rPr>
              <a:t>distribution</a:t>
            </a:r>
            <a:r>
              <a:rPr lang="cs-CZ" sz="2400" b="1" dirty="0" smtClean="0">
                <a:solidFill>
                  <a:schemeClr val="bg1"/>
                </a:solidFill>
              </a:rPr>
              <a:t> in </a:t>
            </a:r>
            <a:r>
              <a:rPr lang="cs-CZ" sz="2400" b="1" dirty="0" err="1" smtClean="0">
                <a:solidFill>
                  <a:schemeClr val="bg1"/>
                </a:solidFill>
              </a:rPr>
              <a:t>the</a:t>
            </a:r>
            <a:r>
              <a:rPr lang="cs-CZ" sz="2400" b="1" dirty="0" smtClean="0">
                <a:solidFill>
                  <a:schemeClr val="bg1"/>
                </a:solidFill>
              </a:rPr>
              <a:t> </a:t>
            </a:r>
            <a:r>
              <a:rPr lang="cs-CZ" sz="2400" b="1" dirty="0" err="1" smtClean="0">
                <a:solidFill>
                  <a:schemeClr val="bg1"/>
                </a:solidFill>
              </a:rPr>
              <a:t>lower</a:t>
            </a:r>
            <a:r>
              <a:rPr lang="cs-CZ" sz="2400" b="1" dirty="0" smtClean="0">
                <a:solidFill>
                  <a:schemeClr val="bg1"/>
                </a:solidFill>
              </a:rPr>
              <a:t> </a:t>
            </a:r>
            <a:r>
              <a:rPr lang="cs-CZ" sz="2400" b="1" dirty="0" err="1" smtClean="0">
                <a:solidFill>
                  <a:schemeClr val="bg1"/>
                </a:solidFill>
              </a:rPr>
              <a:t>thundecloud</a:t>
            </a:r>
            <a:r>
              <a:rPr lang="cs-CZ" sz="2400" b="1" dirty="0" smtClean="0">
                <a:solidFill>
                  <a:schemeClr val="bg1"/>
                </a:solidFill>
              </a:rPr>
              <a:t> </a:t>
            </a:r>
            <a:r>
              <a:rPr lang="cs-CZ" sz="2400" b="1" dirty="0" err="1" smtClean="0">
                <a:solidFill>
                  <a:schemeClr val="bg1"/>
                </a:solidFill>
              </a:rPr>
              <a:t>dipole</a:t>
            </a:r>
            <a:r>
              <a:rPr lang="cs-CZ" sz="2400" b="1" dirty="0" smtClean="0">
                <a:solidFill>
                  <a:schemeClr val="bg1"/>
                </a:solidFill>
              </a:rPr>
              <a:t>  -</a:t>
            </a:r>
            <a:r>
              <a:rPr lang="en-US" sz="2400" b="1" dirty="0" smtClean="0">
                <a:solidFill>
                  <a:schemeClr val="bg1"/>
                </a:solidFill>
              </a:rPr>
              <a:t>&gt; </a:t>
            </a:r>
            <a:r>
              <a:rPr lang="cs-CZ" sz="2400" b="1" dirty="0" smtClean="0">
                <a:solidFill>
                  <a:schemeClr val="bg1"/>
                </a:solidFill>
              </a:rPr>
              <a:t> </a:t>
            </a:r>
            <a:r>
              <a:rPr lang="cs-CZ" sz="2400" b="1" dirty="0" err="1" smtClean="0">
                <a:solidFill>
                  <a:schemeClr val="bg1"/>
                </a:solidFill>
              </a:rPr>
              <a:t>follow</a:t>
            </a:r>
            <a:r>
              <a:rPr lang="cs-CZ" sz="2400" b="1" dirty="0" smtClean="0">
                <a:solidFill>
                  <a:schemeClr val="bg1"/>
                </a:solidFill>
              </a:rPr>
              <a:t> up study</a:t>
            </a:r>
            <a:endParaRPr lang="cs-CZ" sz="2400" b="1" dirty="0">
              <a:solidFill>
                <a:schemeClr val="bg1"/>
              </a:solidFill>
            </a:endParaRPr>
          </a:p>
          <a:p>
            <a:pPr marL="457200" indent="-457200">
              <a:buFont typeface="Arial" pitchFamily="34" charset="0"/>
              <a:buChar char="•"/>
            </a:pPr>
            <a:endParaRPr lang="cs-CZ" sz="2400" b="1" dirty="0">
              <a:solidFill>
                <a:srgbClr val="FF0000"/>
              </a:solidFill>
            </a:endParaRPr>
          </a:p>
        </p:txBody>
      </p:sp>
    </p:spTree>
    <p:extLst>
      <p:ext uri="{BB962C8B-B14F-4D97-AF65-F5344CB8AC3E}">
        <p14:creationId xmlns:p14="http://schemas.microsoft.com/office/powerpoint/2010/main" val="53799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68335" y="67972"/>
            <a:ext cx="8534400" cy="769441"/>
          </a:xfrm>
          <a:prstGeom prst="rect">
            <a:avLst/>
          </a:prstGeom>
          <a:noFill/>
        </p:spPr>
        <p:txBody>
          <a:bodyPr wrap="square" rtlCol="0">
            <a:spAutoFit/>
          </a:bodyPr>
          <a:lstStyle/>
          <a:p>
            <a:pPr algn="ctr"/>
            <a:r>
              <a:rPr lang="en-US" sz="4400" b="1" dirty="0">
                <a:solidFill>
                  <a:schemeClr val="bg1"/>
                </a:solidFill>
                <a:latin typeface="Comic Sans MS" pitchFamily="66" charset="0"/>
              </a:rPr>
              <a:t>Motivation</a:t>
            </a:r>
            <a:endParaRPr lang="cs-CZ" sz="4400" b="1" dirty="0">
              <a:solidFill>
                <a:schemeClr val="bg1"/>
              </a:solidFill>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335" y="3615094"/>
            <a:ext cx="5276850" cy="271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0136" y="6324600"/>
            <a:ext cx="3983013" cy="369332"/>
          </a:xfrm>
          <a:prstGeom prst="rect">
            <a:avLst/>
          </a:prstGeom>
          <a:noFill/>
        </p:spPr>
        <p:txBody>
          <a:bodyPr wrap="none" rtlCol="0">
            <a:spAutoFit/>
          </a:bodyPr>
          <a:lstStyle/>
          <a:p>
            <a:r>
              <a:rPr lang="cs-CZ" b="1" dirty="0">
                <a:solidFill>
                  <a:schemeClr val="bg1"/>
                </a:solidFill>
              </a:rPr>
              <a:t>Montanya et al., 2016,   </a:t>
            </a:r>
            <a:r>
              <a:rPr lang="cs-CZ" b="1" dirty="0">
                <a:solidFill>
                  <a:schemeClr val="bg1">
                    <a:lumMod val="50000"/>
                  </a:schemeClr>
                </a:solidFill>
              </a:rPr>
              <a:t>Williams, 2018</a:t>
            </a:r>
            <a:endParaRPr lang="cs-CZ" b="1" dirty="0">
              <a:solidFill>
                <a:schemeClr val="bg1">
                  <a:lumMod val="50000"/>
                </a:schemeClr>
              </a:solidFill>
            </a:endParaRPr>
          </a:p>
        </p:txBody>
      </p:sp>
      <p:sp>
        <p:nvSpPr>
          <p:cNvPr id="3" name="Rectangle 2"/>
          <p:cNvSpPr/>
          <p:nvPr/>
        </p:nvSpPr>
        <p:spPr>
          <a:xfrm>
            <a:off x="115546" y="788629"/>
            <a:ext cx="11551298" cy="2462213"/>
          </a:xfrm>
          <a:prstGeom prst="rect">
            <a:avLst/>
          </a:prstGeom>
        </p:spPr>
        <p:txBody>
          <a:bodyPr wrap="square">
            <a:spAutoFit/>
          </a:bodyPr>
          <a:lstStyle/>
          <a:p>
            <a:pPr marL="342900" indent="-342900">
              <a:buFont typeface="Arial" pitchFamily="34" charset="0"/>
              <a:buChar char="•"/>
            </a:pPr>
            <a:r>
              <a:rPr lang="cs-CZ" sz="2200" b="1" dirty="0">
                <a:solidFill>
                  <a:schemeClr val="bg1"/>
                </a:solidFill>
              </a:rPr>
              <a:t>global </a:t>
            </a:r>
            <a:r>
              <a:rPr lang="cs-CZ" sz="2200" b="1" dirty="0">
                <a:solidFill>
                  <a:schemeClr val="bg1"/>
                </a:solidFill>
              </a:rPr>
              <a:t>lightning </a:t>
            </a:r>
            <a:r>
              <a:rPr lang="cs-CZ" sz="2200" b="1" dirty="0">
                <a:solidFill>
                  <a:schemeClr val="bg1"/>
                </a:solidFill>
              </a:rPr>
              <a:t>activity </a:t>
            </a:r>
            <a:r>
              <a:rPr lang="en-US" sz="2200" b="1" dirty="0">
                <a:solidFill>
                  <a:schemeClr val="bg1"/>
                </a:solidFill>
              </a:rPr>
              <a:t>associated with </a:t>
            </a:r>
            <a:r>
              <a:rPr lang="en-US" sz="2200" b="1" dirty="0">
                <a:solidFill>
                  <a:schemeClr val="bg1"/>
                </a:solidFill>
              </a:rPr>
              <a:t>winter thunderstorms is relatively low </a:t>
            </a:r>
            <a:r>
              <a:rPr lang="en-US" sz="2200" b="1" dirty="0">
                <a:solidFill>
                  <a:schemeClr val="bg1"/>
                </a:solidFill>
              </a:rPr>
              <a:t>compared</a:t>
            </a:r>
            <a:r>
              <a:rPr lang="cs-CZ" sz="2200" b="1" dirty="0">
                <a:solidFill>
                  <a:schemeClr val="bg1"/>
                </a:solidFill>
              </a:rPr>
              <a:t> </a:t>
            </a:r>
            <a:r>
              <a:rPr lang="en-US" sz="2200" b="1" dirty="0">
                <a:solidFill>
                  <a:schemeClr val="bg1"/>
                </a:solidFill>
              </a:rPr>
              <a:t>to </a:t>
            </a:r>
            <a:r>
              <a:rPr lang="en-US" sz="2200" b="1" dirty="0">
                <a:solidFill>
                  <a:schemeClr val="bg1"/>
                </a:solidFill>
              </a:rPr>
              <a:t>summer </a:t>
            </a:r>
            <a:r>
              <a:rPr lang="en-US" sz="2200" b="1" dirty="0">
                <a:solidFill>
                  <a:schemeClr val="bg1"/>
                </a:solidFill>
              </a:rPr>
              <a:t>thunderstorms</a:t>
            </a:r>
          </a:p>
          <a:p>
            <a:pPr marL="342900" indent="-342900">
              <a:buFont typeface="Arial" pitchFamily="34" charset="0"/>
              <a:buChar char="•"/>
            </a:pPr>
            <a:r>
              <a:rPr lang="en-US" sz="2200" b="1" dirty="0">
                <a:solidFill>
                  <a:schemeClr val="bg1"/>
                </a:solidFill>
              </a:rPr>
              <a:t>winter </a:t>
            </a:r>
            <a:r>
              <a:rPr lang="en-US" sz="2200" b="1" dirty="0">
                <a:solidFill>
                  <a:schemeClr val="bg1"/>
                </a:solidFill>
              </a:rPr>
              <a:t>storms can </a:t>
            </a:r>
            <a:r>
              <a:rPr lang="en-US" sz="2200" b="1" dirty="0">
                <a:solidFill>
                  <a:schemeClr val="bg1"/>
                </a:solidFill>
              </a:rPr>
              <a:t>produce</a:t>
            </a:r>
            <a:r>
              <a:rPr lang="cs-CZ" sz="2200" b="1" dirty="0">
                <a:solidFill>
                  <a:schemeClr val="bg1"/>
                </a:solidFill>
              </a:rPr>
              <a:t> </a:t>
            </a:r>
            <a:r>
              <a:rPr lang="en-US" sz="2200" b="1" dirty="0">
                <a:solidFill>
                  <a:schemeClr val="bg1"/>
                </a:solidFill>
              </a:rPr>
              <a:t>very </a:t>
            </a:r>
            <a:r>
              <a:rPr lang="en-US" sz="2200" b="1" dirty="0">
                <a:solidFill>
                  <a:schemeClr val="bg1"/>
                </a:solidFill>
              </a:rPr>
              <a:t>energetic lightning events </a:t>
            </a:r>
            <a:endParaRPr lang="cs-CZ" sz="2200" b="1" dirty="0">
              <a:solidFill>
                <a:schemeClr val="bg1"/>
              </a:solidFill>
            </a:endParaRPr>
          </a:p>
          <a:p>
            <a:pPr marL="342900" indent="-342900">
              <a:buFont typeface="Arial" pitchFamily="34" charset="0"/>
              <a:buChar char="•"/>
            </a:pPr>
            <a:r>
              <a:rPr lang="en-US" sz="2200" b="1" dirty="0">
                <a:solidFill>
                  <a:schemeClr val="bg1"/>
                </a:solidFill>
              </a:rPr>
              <a:t>during the </a:t>
            </a:r>
            <a:r>
              <a:rPr lang="en-US" sz="2200" b="1" dirty="0">
                <a:solidFill>
                  <a:schemeClr val="bg1"/>
                </a:solidFill>
              </a:rPr>
              <a:t>winter, the </a:t>
            </a:r>
            <a:r>
              <a:rPr lang="en-US" sz="2200" b="1" dirty="0">
                <a:solidFill>
                  <a:schemeClr val="bg1"/>
                </a:solidFill>
              </a:rPr>
              <a:t>most active regions </a:t>
            </a:r>
            <a:r>
              <a:rPr lang="en-US" sz="2200" b="1" dirty="0">
                <a:solidFill>
                  <a:schemeClr val="bg1"/>
                </a:solidFill>
              </a:rPr>
              <a:t>of </a:t>
            </a:r>
            <a:r>
              <a:rPr lang="en-US" sz="2200" b="1" dirty="0">
                <a:solidFill>
                  <a:schemeClr val="bg1"/>
                </a:solidFill>
              </a:rPr>
              <a:t>the </a:t>
            </a:r>
            <a:r>
              <a:rPr lang="en-US" sz="2200" b="1" dirty="0">
                <a:solidFill>
                  <a:schemeClr val="bg1"/>
                </a:solidFill>
              </a:rPr>
              <a:t>northern </a:t>
            </a:r>
            <a:r>
              <a:rPr lang="cs-CZ" sz="2200" b="1" dirty="0">
                <a:solidFill>
                  <a:schemeClr val="bg1"/>
                </a:solidFill>
              </a:rPr>
              <a:t>h</a:t>
            </a:r>
            <a:r>
              <a:rPr lang="en-US" sz="2200" b="1" dirty="0" err="1">
                <a:solidFill>
                  <a:schemeClr val="bg1"/>
                </a:solidFill>
              </a:rPr>
              <a:t>emisphere</a:t>
            </a:r>
            <a:r>
              <a:rPr lang="cs-CZ" sz="2200" b="1" dirty="0">
                <a:solidFill>
                  <a:schemeClr val="bg1"/>
                </a:solidFill>
              </a:rPr>
              <a:t> are Japan,  </a:t>
            </a:r>
            <a:r>
              <a:rPr lang="en-US" sz="2200" b="1" dirty="0">
                <a:solidFill>
                  <a:schemeClr val="bg1"/>
                </a:solidFill>
              </a:rPr>
              <a:t>Mediterranean </a:t>
            </a:r>
            <a:r>
              <a:rPr lang="en-US" sz="2200" b="1" dirty="0">
                <a:solidFill>
                  <a:schemeClr val="bg1"/>
                </a:solidFill>
              </a:rPr>
              <a:t>and the </a:t>
            </a:r>
            <a:r>
              <a:rPr lang="en-US" sz="2200" b="1" dirty="0">
                <a:solidFill>
                  <a:schemeClr val="bg1"/>
                </a:solidFill>
              </a:rPr>
              <a:t>USA</a:t>
            </a:r>
            <a:endParaRPr lang="cs-CZ" sz="2200" b="1" dirty="0">
              <a:solidFill>
                <a:schemeClr val="bg1"/>
              </a:solidFill>
            </a:endParaRPr>
          </a:p>
          <a:p>
            <a:pPr marL="342900" indent="-342900">
              <a:buFont typeface="Arial" pitchFamily="34" charset="0"/>
              <a:buChar char="•"/>
            </a:pPr>
            <a:r>
              <a:rPr lang="cs-CZ" sz="2200" b="1" dirty="0">
                <a:solidFill>
                  <a:schemeClr val="bg1"/>
                </a:solidFill>
              </a:rPr>
              <a:t>meteorological scenario for winter lightning: cold air spread over warmer lake, ocean or sea water </a:t>
            </a:r>
            <a:endParaRPr lang="cs-CZ" sz="2200" b="1" dirty="0">
              <a:solidFill>
                <a:schemeClr val="bg1"/>
              </a:solidFill>
            </a:endParaRPr>
          </a:p>
        </p:txBody>
      </p:sp>
      <p:sp>
        <p:nvSpPr>
          <p:cNvPr id="4" name="TextBox 3"/>
          <p:cNvSpPr txBox="1"/>
          <p:nvPr/>
        </p:nvSpPr>
        <p:spPr>
          <a:xfrm flipH="1">
            <a:off x="7592112" y="3967255"/>
            <a:ext cx="4206702" cy="2308324"/>
          </a:xfrm>
          <a:prstGeom prst="rect">
            <a:avLst/>
          </a:prstGeom>
          <a:noFill/>
          <a:ln>
            <a:solidFill>
              <a:srgbClr val="FF0000"/>
            </a:solidFill>
          </a:ln>
        </p:spPr>
        <p:txBody>
          <a:bodyPr wrap="square" rtlCol="0">
            <a:spAutoFit/>
          </a:bodyPr>
          <a:lstStyle/>
          <a:p>
            <a:r>
              <a:rPr lang="en-US" sz="2400" b="1" i="1" dirty="0">
                <a:solidFill>
                  <a:srgbClr val="00B0F0"/>
                </a:solidFill>
              </a:rPr>
              <a:t>This study:</a:t>
            </a:r>
            <a:endParaRPr lang="cs-CZ" sz="2400" b="1" i="1" dirty="0">
              <a:solidFill>
                <a:srgbClr val="00B0F0"/>
              </a:solidFill>
            </a:endParaRPr>
          </a:p>
          <a:p>
            <a:r>
              <a:rPr lang="cs-CZ" sz="2400" b="1" i="1" dirty="0">
                <a:solidFill>
                  <a:schemeClr val="bg1"/>
                </a:solidFill>
              </a:rPr>
              <a:t>analysis</a:t>
            </a:r>
            <a:r>
              <a:rPr lang="en-US" sz="2400" b="1" i="1" dirty="0">
                <a:solidFill>
                  <a:schemeClr val="bg1"/>
                </a:solidFill>
              </a:rPr>
              <a:t> of </a:t>
            </a:r>
            <a:r>
              <a:rPr lang="cs-CZ" sz="2400" b="1" i="1" dirty="0">
                <a:solidFill>
                  <a:schemeClr val="bg1"/>
                </a:solidFill>
              </a:rPr>
              <a:t> e</a:t>
            </a:r>
            <a:r>
              <a:rPr lang="en-US" sz="2400" b="1" i="1" dirty="0" err="1">
                <a:solidFill>
                  <a:schemeClr val="bg1"/>
                </a:solidFill>
              </a:rPr>
              <a:t>lectromagnetic</a:t>
            </a:r>
            <a:r>
              <a:rPr lang="en-US" sz="2400" b="1" i="1" dirty="0">
                <a:solidFill>
                  <a:schemeClr val="bg1"/>
                </a:solidFill>
              </a:rPr>
              <a:t> signatures of </a:t>
            </a:r>
            <a:r>
              <a:rPr lang="cs-CZ" sz="2400" b="1" i="1" dirty="0">
                <a:solidFill>
                  <a:schemeClr val="bg1"/>
                </a:solidFill>
              </a:rPr>
              <a:t>lightning initiation of  strong </a:t>
            </a:r>
            <a:r>
              <a:rPr lang="en-US" sz="2400" b="1" i="1" dirty="0">
                <a:solidFill>
                  <a:schemeClr val="bg1"/>
                </a:solidFill>
              </a:rPr>
              <a:t>winter </a:t>
            </a:r>
            <a:r>
              <a:rPr lang="cs-CZ" sz="2400" b="1" i="1" dirty="0" smtClean="0">
                <a:solidFill>
                  <a:schemeClr val="bg1"/>
                </a:solidFill>
              </a:rPr>
              <a:t>(</a:t>
            </a:r>
            <a:r>
              <a:rPr lang="en-US" sz="2400" b="1" i="1" dirty="0" smtClean="0">
                <a:solidFill>
                  <a:schemeClr val="bg1"/>
                </a:solidFill>
              </a:rPr>
              <a:t>&gt;100 kA</a:t>
            </a:r>
            <a:r>
              <a:rPr lang="cs-CZ" sz="2400" b="1" i="1" dirty="0" smtClean="0">
                <a:solidFill>
                  <a:schemeClr val="bg1"/>
                </a:solidFill>
              </a:rPr>
              <a:t>) </a:t>
            </a:r>
            <a:r>
              <a:rPr lang="en-US" sz="2400" b="1" i="1" dirty="0" smtClean="0">
                <a:solidFill>
                  <a:schemeClr val="bg1"/>
                </a:solidFill>
              </a:rPr>
              <a:t>lightning </a:t>
            </a:r>
            <a:r>
              <a:rPr lang="en-US" sz="2400" b="1" i="1" dirty="0">
                <a:solidFill>
                  <a:schemeClr val="bg1"/>
                </a:solidFill>
              </a:rPr>
              <a:t>produced in </a:t>
            </a:r>
            <a:r>
              <a:rPr lang="cs-CZ" sz="2400" b="1" i="1" dirty="0">
                <a:solidFill>
                  <a:schemeClr val="bg1"/>
                </a:solidFill>
              </a:rPr>
              <a:t>the Mediterrainean region</a:t>
            </a:r>
            <a:endParaRPr lang="cs-CZ" sz="2400" b="1" i="1" dirty="0">
              <a:solidFill>
                <a:schemeClr val="bg1"/>
              </a:solidFill>
            </a:endParaRPr>
          </a:p>
        </p:txBody>
      </p:sp>
      <p:cxnSp>
        <p:nvCxnSpPr>
          <p:cNvPr id="7" name="Straight Arrow Connector 6"/>
          <p:cNvCxnSpPr/>
          <p:nvPr/>
        </p:nvCxnSpPr>
        <p:spPr>
          <a:xfrm flipV="1">
            <a:off x="3458481" y="4360985"/>
            <a:ext cx="0" cy="914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48727" y="4391465"/>
            <a:ext cx="0" cy="8839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084450" y="4516670"/>
            <a:ext cx="0" cy="10693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0" y="3153029"/>
            <a:ext cx="1331198" cy="369332"/>
          </a:xfrm>
          <a:prstGeom prst="rect">
            <a:avLst/>
          </a:prstGeom>
          <a:noFill/>
        </p:spPr>
        <p:txBody>
          <a:bodyPr wrap="none" rtlCol="0">
            <a:spAutoFit/>
          </a:bodyPr>
          <a:lstStyle/>
          <a:p>
            <a:r>
              <a:rPr lang="en-US" b="1" dirty="0">
                <a:solidFill>
                  <a:srgbClr val="00B0F0"/>
                </a:solidFill>
              </a:rPr>
              <a:t>Brook, 1992</a:t>
            </a:r>
            <a:endParaRPr lang="cs-CZ" b="1" dirty="0">
              <a:solidFill>
                <a:srgbClr val="00B0F0"/>
              </a:solidFill>
            </a:endParaRPr>
          </a:p>
        </p:txBody>
      </p:sp>
      <p:sp>
        <p:nvSpPr>
          <p:cNvPr id="16" name="TextBox 15"/>
          <p:cNvSpPr txBox="1"/>
          <p:nvPr/>
        </p:nvSpPr>
        <p:spPr>
          <a:xfrm>
            <a:off x="5437390" y="2918563"/>
            <a:ext cx="1843453" cy="646331"/>
          </a:xfrm>
          <a:prstGeom prst="rect">
            <a:avLst/>
          </a:prstGeom>
          <a:noFill/>
        </p:spPr>
        <p:txBody>
          <a:bodyPr wrap="none" rtlCol="0">
            <a:spAutoFit/>
          </a:bodyPr>
          <a:lstStyle/>
          <a:p>
            <a:r>
              <a:rPr lang="en-US" b="1" dirty="0">
                <a:solidFill>
                  <a:srgbClr val="00B0F0"/>
                </a:solidFill>
              </a:rPr>
              <a:t>Wu et al., 2013</a:t>
            </a:r>
            <a:r>
              <a:rPr lang="cs-CZ" b="1" dirty="0">
                <a:solidFill>
                  <a:srgbClr val="00B0F0"/>
                </a:solidFill>
              </a:rPr>
              <a:t>, </a:t>
            </a:r>
          </a:p>
          <a:p>
            <a:r>
              <a:rPr lang="cs-CZ" b="1" dirty="0">
                <a:solidFill>
                  <a:schemeClr val="bg1">
                    <a:lumMod val="65000"/>
                  </a:schemeClr>
                </a:solidFill>
              </a:rPr>
              <a:t>Wang et al., 2018</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378" y="3615094"/>
            <a:ext cx="449465" cy="271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6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35039" y="152401"/>
            <a:ext cx="8991599" cy="646331"/>
          </a:xfrm>
          <a:prstGeom prst="rect">
            <a:avLst/>
          </a:prstGeom>
          <a:noFill/>
        </p:spPr>
        <p:txBody>
          <a:bodyPr wrap="square" rtlCol="0">
            <a:spAutoFit/>
          </a:bodyPr>
          <a:lstStyle/>
          <a:p>
            <a:pPr algn="ctr"/>
            <a:r>
              <a:rPr lang="en-US" sz="3600" b="1" dirty="0">
                <a:solidFill>
                  <a:schemeClr val="bg1"/>
                </a:solidFill>
                <a:latin typeface="Comic Sans MS" pitchFamily="66" charset="0"/>
              </a:rPr>
              <a:t>Receiving site</a:t>
            </a:r>
            <a:endParaRPr lang="cs-CZ" sz="3600" b="1" dirty="0">
              <a:solidFill>
                <a:schemeClr val="bg1"/>
              </a:solidFill>
              <a:latin typeface="Comic Sans MS" pitchFamily="66" charset="0"/>
            </a:endParaRPr>
          </a:p>
        </p:txBody>
      </p:sp>
      <p:pic>
        <p:nvPicPr>
          <p:cNvPr id="4" name="Obrázek 56" descr="DSC06184.JPG"/>
          <p:cNvPicPr>
            <a:picLocks noChangeAspect="1"/>
          </p:cNvPicPr>
          <p:nvPr/>
        </p:nvPicPr>
        <p:blipFill>
          <a:blip r:embed="rId2" cstate="print"/>
          <a:stretch>
            <a:fillRect/>
          </a:stretch>
        </p:blipFill>
        <p:spPr>
          <a:xfrm>
            <a:off x="5899216" y="2388832"/>
            <a:ext cx="4716193" cy="3661985"/>
          </a:xfrm>
          <a:prstGeom prst="rect">
            <a:avLst/>
          </a:prstGeom>
        </p:spPr>
      </p:pic>
      <p:sp>
        <p:nvSpPr>
          <p:cNvPr id="2" name="Rectangle 1"/>
          <p:cNvSpPr/>
          <p:nvPr/>
        </p:nvSpPr>
        <p:spPr>
          <a:xfrm>
            <a:off x="870857" y="1143000"/>
            <a:ext cx="10406743" cy="769441"/>
          </a:xfrm>
          <a:prstGeom prst="rect">
            <a:avLst/>
          </a:prstGeom>
        </p:spPr>
        <p:txBody>
          <a:bodyPr wrap="square">
            <a:spAutoFit/>
          </a:bodyPr>
          <a:lstStyle/>
          <a:p>
            <a:r>
              <a:rPr lang="en-US" sz="2200" b="1" dirty="0">
                <a:solidFill>
                  <a:schemeClr val="bg1"/>
                </a:solidFill>
              </a:rPr>
              <a:t>La </a:t>
            </a:r>
            <a:r>
              <a:rPr lang="en-US" sz="2200" b="1" dirty="0">
                <a:solidFill>
                  <a:schemeClr val="bg1"/>
                </a:solidFill>
              </a:rPr>
              <a:t>Grande Montagne (1028 m, 43.9410N, 5.4836E), Plateau </a:t>
            </a:r>
            <a:r>
              <a:rPr lang="en-US" sz="2200" b="1" dirty="0" err="1">
                <a:solidFill>
                  <a:schemeClr val="bg1"/>
                </a:solidFill>
              </a:rPr>
              <a:t>d'Albion</a:t>
            </a:r>
            <a:r>
              <a:rPr lang="en-US" sz="2200" b="1" dirty="0">
                <a:solidFill>
                  <a:schemeClr val="bg1"/>
                </a:solidFill>
              </a:rPr>
              <a:t>, France </a:t>
            </a:r>
            <a:r>
              <a:rPr lang="en-US" sz="2200" b="1" dirty="0">
                <a:solidFill>
                  <a:schemeClr val="bg1"/>
                </a:solidFill>
              </a:rPr>
              <a:t>– external measurement site of the </a:t>
            </a:r>
            <a:r>
              <a:rPr lang="en-US" sz="2200" b="1" dirty="0" err="1">
                <a:solidFill>
                  <a:schemeClr val="bg1"/>
                </a:solidFill>
              </a:rPr>
              <a:t>Laboratoire</a:t>
            </a:r>
            <a:r>
              <a:rPr lang="en-US" sz="2200" b="1" dirty="0">
                <a:solidFill>
                  <a:schemeClr val="bg1"/>
                </a:solidFill>
              </a:rPr>
              <a:t> </a:t>
            </a:r>
            <a:r>
              <a:rPr lang="en-US" sz="2200" b="1" dirty="0" err="1">
                <a:solidFill>
                  <a:schemeClr val="bg1"/>
                </a:solidFill>
              </a:rPr>
              <a:t>souterrain</a:t>
            </a:r>
            <a:r>
              <a:rPr lang="en-US" sz="2200" b="1" dirty="0">
                <a:solidFill>
                  <a:schemeClr val="bg1"/>
                </a:solidFill>
              </a:rPr>
              <a:t> a bas bruit (LSBB), </a:t>
            </a:r>
            <a:r>
              <a:rPr lang="en-US" sz="2200" b="1" dirty="0" err="1">
                <a:solidFill>
                  <a:schemeClr val="bg1"/>
                </a:solidFill>
              </a:rPr>
              <a:t>Rustrel</a:t>
            </a:r>
            <a:r>
              <a:rPr lang="en-US" sz="2200" b="1" dirty="0">
                <a:solidFill>
                  <a:schemeClr val="bg1"/>
                </a:solidFill>
              </a:rPr>
              <a:t>, France</a:t>
            </a:r>
            <a:endParaRPr lang="cs-CZ" sz="22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963" y="2388832"/>
            <a:ext cx="4112486" cy="366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62400" y="3733800"/>
            <a:ext cx="811504" cy="369332"/>
          </a:xfrm>
          <a:prstGeom prst="rect">
            <a:avLst/>
          </a:prstGeom>
          <a:noFill/>
        </p:spPr>
        <p:txBody>
          <a:bodyPr wrap="none" rtlCol="0">
            <a:spAutoFit/>
          </a:bodyPr>
          <a:lstStyle/>
          <a:p>
            <a:r>
              <a:rPr lang="cs-CZ" dirty="0">
                <a:solidFill>
                  <a:srgbClr val="FFFF00"/>
                </a:solidFill>
              </a:rPr>
              <a:t>France</a:t>
            </a:r>
            <a:endParaRPr lang="cs-CZ" dirty="0">
              <a:solidFill>
                <a:srgbClr val="FFFF00"/>
              </a:solidFill>
            </a:endParaRPr>
          </a:p>
        </p:txBody>
      </p:sp>
      <p:sp>
        <p:nvSpPr>
          <p:cNvPr id="13" name="TextBox 12"/>
          <p:cNvSpPr txBox="1"/>
          <p:nvPr/>
        </p:nvSpPr>
        <p:spPr>
          <a:xfrm>
            <a:off x="2590801" y="4953000"/>
            <a:ext cx="697627" cy="369332"/>
          </a:xfrm>
          <a:prstGeom prst="rect">
            <a:avLst/>
          </a:prstGeom>
          <a:noFill/>
        </p:spPr>
        <p:txBody>
          <a:bodyPr wrap="none" rtlCol="0">
            <a:spAutoFit/>
          </a:bodyPr>
          <a:lstStyle/>
          <a:p>
            <a:r>
              <a:rPr lang="cs-CZ" dirty="0">
                <a:solidFill>
                  <a:srgbClr val="FFFF00"/>
                </a:solidFill>
              </a:rPr>
              <a:t>Spain</a:t>
            </a:r>
            <a:endParaRPr lang="cs-CZ" dirty="0">
              <a:solidFill>
                <a:srgbClr val="FFFF00"/>
              </a:solidFill>
            </a:endParaRPr>
          </a:p>
        </p:txBody>
      </p:sp>
    </p:spTree>
    <p:extLst>
      <p:ext uri="{BB962C8B-B14F-4D97-AF65-F5344CB8AC3E}">
        <p14:creationId xmlns:p14="http://schemas.microsoft.com/office/powerpoint/2010/main" val="32967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7011" y="1"/>
            <a:ext cx="8991599" cy="646331"/>
          </a:xfrm>
          <a:prstGeom prst="rect">
            <a:avLst/>
          </a:prstGeom>
          <a:noFill/>
        </p:spPr>
        <p:txBody>
          <a:bodyPr wrap="square" rtlCol="0">
            <a:spAutoFit/>
          </a:bodyPr>
          <a:lstStyle/>
          <a:p>
            <a:pPr algn="ctr"/>
            <a:r>
              <a:rPr lang="en-US" sz="3600" b="1" dirty="0">
                <a:solidFill>
                  <a:schemeClr val="bg1"/>
                </a:solidFill>
                <a:latin typeface="Comic Sans MS" pitchFamily="66" charset="0"/>
              </a:rPr>
              <a:t>Instrumentation</a:t>
            </a:r>
            <a:endParaRPr lang="cs-CZ" sz="3600" b="1" dirty="0">
              <a:solidFill>
                <a:schemeClr val="bg1"/>
              </a:solidFill>
              <a:latin typeface="Comic Sans MS" pitchFamily="66" charset="0"/>
            </a:endParaRPr>
          </a:p>
        </p:txBody>
      </p:sp>
      <p:pic>
        <p:nvPicPr>
          <p:cNvPr id="14" name="Picture 35"/>
          <p:cNvPicPr>
            <a:picLocks noChangeAspect="1" noChangeArrowheads="1"/>
          </p:cNvPicPr>
          <p:nvPr/>
        </p:nvPicPr>
        <p:blipFill>
          <a:blip r:embed="rId3" cstate="print"/>
          <a:srcRect/>
          <a:stretch>
            <a:fillRect/>
          </a:stretch>
        </p:blipFill>
        <p:spPr bwMode="auto">
          <a:xfrm>
            <a:off x="2859340" y="802856"/>
            <a:ext cx="3343069" cy="2334937"/>
          </a:xfrm>
          <a:prstGeom prst="rect">
            <a:avLst/>
          </a:prstGeom>
          <a:noFill/>
          <a:ln w="25400">
            <a:solidFill>
              <a:schemeClr val="bg1"/>
            </a:solidFill>
            <a:miter lim="800000"/>
            <a:headEnd/>
            <a:tailEnd/>
          </a:ln>
        </p:spPr>
      </p:pic>
      <p:sp>
        <p:nvSpPr>
          <p:cNvPr id="15" name="Rectangle 14"/>
          <p:cNvSpPr/>
          <p:nvPr/>
        </p:nvSpPr>
        <p:spPr>
          <a:xfrm>
            <a:off x="8184992" y="1805667"/>
            <a:ext cx="1224136" cy="831097"/>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Rectangle 15"/>
          <p:cNvSpPr/>
          <p:nvPr/>
        </p:nvSpPr>
        <p:spPr>
          <a:xfrm>
            <a:off x="6654112" y="1661613"/>
            <a:ext cx="2917645" cy="1152128"/>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Rectangle 16"/>
          <p:cNvSpPr/>
          <p:nvPr/>
        </p:nvSpPr>
        <p:spPr>
          <a:xfrm>
            <a:off x="6731107" y="1791220"/>
            <a:ext cx="1224136" cy="831097"/>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Box 17"/>
          <p:cNvSpPr txBox="1"/>
          <p:nvPr/>
        </p:nvSpPr>
        <p:spPr>
          <a:xfrm>
            <a:off x="8360015" y="2022102"/>
            <a:ext cx="936104" cy="338554"/>
          </a:xfrm>
          <a:prstGeom prst="rect">
            <a:avLst/>
          </a:prstGeom>
          <a:noFill/>
        </p:spPr>
        <p:txBody>
          <a:bodyPr wrap="square" rtlCol="0">
            <a:spAutoFit/>
          </a:bodyPr>
          <a:lstStyle/>
          <a:p>
            <a:r>
              <a:rPr lang="en-US" sz="1600" b="1" dirty="0">
                <a:solidFill>
                  <a:schemeClr val="tx2">
                    <a:lumMod val="60000"/>
                    <a:lumOff val="40000"/>
                  </a:schemeClr>
                </a:solidFill>
              </a:rPr>
              <a:t>Battery</a:t>
            </a:r>
            <a:endParaRPr lang="cs-CZ" sz="1600" b="1" dirty="0">
              <a:solidFill>
                <a:schemeClr val="tx2">
                  <a:lumMod val="60000"/>
                  <a:lumOff val="40000"/>
                </a:schemeClr>
              </a:solidFill>
            </a:endParaRPr>
          </a:p>
        </p:txBody>
      </p:sp>
      <p:sp>
        <p:nvSpPr>
          <p:cNvPr id="20" name="TextBox 19"/>
          <p:cNvSpPr txBox="1"/>
          <p:nvPr/>
        </p:nvSpPr>
        <p:spPr>
          <a:xfrm>
            <a:off x="6908137" y="1883604"/>
            <a:ext cx="1047107" cy="584775"/>
          </a:xfrm>
          <a:prstGeom prst="rect">
            <a:avLst/>
          </a:prstGeom>
          <a:noFill/>
        </p:spPr>
        <p:txBody>
          <a:bodyPr wrap="square" rtlCol="0">
            <a:spAutoFit/>
          </a:bodyPr>
          <a:lstStyle/>
          <a:p>
            <a:r>
              <a:rPr lang="en-US" sz="1600" b="1" dirty="0">
                <a:solidFill>
                  <a:schemeClr val="tx2">
                    <a:lumMod val="60000"/>
                    <a:lumOff val="40000"/>
                  </a:schemeClr>
                </a:solidFill>
              </a:rPr>
              <a:t>Power supply</a:t>
            </a:r>
            <a:endParaRPr lang="cs-CZ" sz="1600" b="1" dirty="0">
              <a:solidFill>
                <a:schemeClr val="tx2">
                  <a:lumMod val="60000"/>
                  <a:lumOff val="40000"/>
                </a:schemeClr>
              </a:solidFill>
            </a:endParaRPr>
          </a:p>
        </p:txBody>
      </p:sp>
      <p:cxnSp>
        <p:nvCxnSpPr>
          <p:cNvPr id="21" name="Straight Arrow Connector 20"/>
          <p:cNvCxnSpPr/>
          <p:nvPr/>
        </p:nvCxnSpPr>
        <p:spPr>
          <a:xfrm flipH="1">
            <a:off x="7939557" y="2165780"/>
            <a:ext cx="260160" cy="1"/>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Left Arrow 21"/>
          <p:cNvSpPr/>
          <p:nvPr/>
        </p:nvSpPr>
        <p:spPr>
          <a:xfrm>
            <a:off x="9560955" y="2138796"/>
            <a:ext cx="775698" cy="225655"/>
          </a:xfrm>
          <a:prstGeom prst="lef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Box 22"/>
          <p:cNvSpPr txBox="1"/>
          <p:nvPr/>
        </p:nvSpPr>
        <p:spPr>
          <a:xfrm>
            <a:off x="9622810" y="1788720"/>
            <a:ext cx="691308" cy="338554"/>
          </a:xfrm>
          <a:prstGeom prst="rect">
            <a:avLst/>
          </a:prstGeom>
          <a:noFill/>
        </p:spPr>
        <p:txBody>
          <a:bodyPr wrap="square" rtlCol="0">
            <a:spAutoFit/>
          </a:bodyPr>
          <a:lstStyle/>
          <a:p>
            <a:r>
              <a:rPr lang="cs-CZ" sz="1600" b="1" dirty="0">
                <a:solidFill>
                  <a:srgbClr val="FF0000"/>
                </a:solidFill>
              </a:rPr>
              <a:t>220V</a:t>
            </a:r>
            <a:endParaRPr lang="cs-CZ" sz="1600" b="1" dirty="0">
              <a:solidFill>
                <a:srgbClr val="FF0000"/>
              </a:solidFill>
            </a:endParaRPr>
          </a:p>
        </p:txBody>
      </p:sp>
      <p:sp>
        <p:nvSpPr>
          <p:cNvPr id="24" name="Rectangle 23"/>
          <p:cNvSpPr/>
          <p:nvPr/>
        </p:nvSpPr>
        <p:spPr>
          <a:xfrm>
            <a:off x="8107471" y="5160596"/>
            <a:ext cx="1224136" cy="562157"/>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Rectangle 24"/>
          <p:cNvSpPr/>
          <p:nvPr/>
        </p:nvSpPr>
        <p:spPr>
          <a:xfrm>
            <a:off x="5009480" y="3485723"/>
            <a:ext cx="4399649" cy="2345591"/>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Rectangle 25"/>
          <p:cNvSpPr/>
          <p:nvPr/>
        </p:nvSpPr>
        <p:spPr>
          <a:xfrm>
            <a:off x="8118605" y="3677698"/>
            <a:ext cx="1224136" cy="831097"/>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TextBox 26"/>
          <p:cNvSpPr txBox="1"/>
          <p:nvPr/>
        </p:nvSpPr>
        <p:spPr>
          <a:xfrm>
            <a:off x="8262621" y="3765372"/>
            <a:ext cx="936104" cy="584775"/>
          </a:xfrm>
          <a:prstGeom prst="rect">
            <a:avLst/>
          </a:prstGeom>
          <a:noFill/>
        </p:spPr>
        <p:txBody>
          <a:bodyPr wrap="square" rtlCol="0">
            <a:spAutoFit/>
          </a:bodyPr>
          <a:lstStyle/>
          <a:p>
            <a:r>
              <a:rPr lang="en-US" sz="1600" b="1" dirty="0">
                <a:solidFill>
                  <a:schemeClr val="tx2">
                    <a:lumMod val="60000"/>
                    <a:lumOff val="40000"/>
                  </a:schemeClr>
                </a:solidFill>
              </a:rPr>
              <a:t>Data logger</a:t>
            </a:r>
            <a:endParaRPr lang="cs-CZ" sz="1600" b="1" dirty="0">
              <a:solidFill>
                <a:schemeClr val="tx2">
                  <a:lumMod val="60000"/>
                  <a:lumOff val="40000"/>
                </a:schemeClr>
              </a:solidFill>
            </a:endParaRPr>
          </a:p>
        </p:txBody>
      </p:sp>
      <p:sp>
        <p:nvSpPr>
          <p:cNvPr id="28" name="TextBox 27"/>
          <p:cNvSpPr txBox="1"/>
          <p:nvPr/>
        </p:nvSpPr>
        <p:spPr>
          <a:xfrm>
            <a:off x="8423282" y="5298790"/>
            <a:ext cx="614783" cy="338554"/>
          </a:xfrm>
          <a:prstGeom prst="rect">
            <a:avLst/>
          </a:prstGeom>
          <a:noFill/>
        </p:spPr>
        <p:txBody>
          <a:bodyPr wrap="square" rtlCol="0">
            <a:spAutoFit/>
          </a:bodyPr>
          <a:lstStyle/>
          <a:p>
            <a:r>
              <a:rPr lang="en-US" sz="1600" b="1" dirty="0">
                <a:solidFill>
                  <a:schemeClr val="tx2">
                    <a:lumMod val="60000"/>
                    <a:lumOff val="40000"/>
                  </a:schemeClr>
                </a:solidFill>
              </a:rPr>
              <a:t>GPS</a:t>
            </a:r>
            <a:r>
              <a:rPr lang="en-US" sz="1600" dirty="0">
                <a:solidFill>
                  <a:schemeClr val="tx2">
                    <a:lumMod val="60000"/>
                    <a:lumOff val="40000"/>
                  </a:schemeClr>
                </a:solidFill>
              </a:rPr>
              <a:t> </a:t>
            </a:r>
            <a:endParaRPr lang="cs-CZ" sz="1600" dirty="0">
              <a:solidFill>
                <a:schemeClr val="tx2">
                  <a:lumMod val="60000"/>
                  <a:lumOff val="40000"/>
                </a:schemeClr>
              </a:solidFill>
            </a:endParaRPr>
          </a:p>
        </p:txBody>
      </p:sp>
      <p:cxnSp>
        <p:nvCxnSpPr>
          <p:cNvPr id="29" name="Straight Arrow Connector 28"/>
          <p:cNvCxnSpPr/>
          <p:nvPr/>
        </p:nvCxnSpPr>
        <p:spPr>
          <a:xfrm>
            <a:off x="7322453" y="3952560"/>
            <a:ext cx="796153" cy="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6" idx="2"/>
          </p:cNvCxnSpPr>
          <p:nvPr/>
        </p:nvCxnSpPr>
        <p:spPr>
          <a:xfrm flipV="1">
            <a:off x="8725107" y="4508794"/>
            <a:ext cx="5567" cy="575096"/>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Left-Right Arrow 30"/>
          <p:cNvSpPr/>
          <p:nvPr/>
        </p:nvSpPr>
        <p:spPr>
          <a:xfrm>
            <a:off x="9415799" y="4570778"/>
            <a:ext cx="778455" cy="243537"/>
          </a:xfrm>
          <a:prstGeom prst="lef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2" name="Straight Arrow Connector 31"/>
          <p:cNvCxnSpPr/>
          <p:nvPr/>
        </p:nvCxnSpPr>
        <p:spPr>
          <a:xfrm>
            <a:off x="7343175" y="2813741"/>
            <a:ext cx="0" cy="70449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59707" y="4181864"/>
            <a:ext cx="1120353" cy="338554"/>
          </a:xfrm>
          <a:prstGeom prst="rect">
            <a:avLst/>
          </a:prstGeom>
          <a:noFill/>
          <a:ln>
            <a:solidFill>
              <a:schemeClr val="accent1"/>
            </a:solidFill>
          </a:ln>
        </p:spPr>
        <p:txBody>
          <a:bodyPr wrap="square" rtlCol="0">
            <a:spAutoFit/>
          </a:bodyPr>
          <a:lstStyle/>
          <a:p>
            <a:r>
              <a:rPr lang="cs-CZ" sz="1600" b="1" dirty="0">
                <a:solidFill>
                  <a:srgbClr val="FF0000"/>
                </a:solidFill>
              </a:rPr>
              <a:t>Ethernet</a:t>
            </a:r>
            <a:endParaRPr lang="cs-CZ" sz="1600" b="1" dirty="0">
              <a:solidFill>
                <a:srgbClr val="FF0000"/>
              </a:solidFill>
            </a:endParaRPr>
          </a:p>
        </p:txBody>
      </p:sp>
      <p:sp>
        <p:nvSpPr>
          <p:cNvPr id="35" name="Rectangle 34"/>
          <p:cNvSpPr/>
          <p:nvPr/>
        </p:nvSpPr>
        <p:spPr>
          <a:xfrm>
            <a:off x="5131438" y="3672990"/>
            <a:ext cx="2191015" cy="623551"/>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Left-Right Arrow 39"/>
          <p:cNvSpPr/>
          <p:nvPr/>
        </p:nvSpPr>
        <p:spPr>
          <a:xfrm>
            <a:off x="4419600" y="4520419"/>
            <a:ext cx="596549" cy="243537"/>
          </a:xfrm>
          <a:prstGeom prst="lef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 name="obrázek 17"/>
          <p:cNvPicPr/>
          <p:nvPr/>
        </p:nvPicPr>
        <p:blipFill>
          <a:blip r:embed="rId4" cstate="print"/>
          <a:srcRect/>
          <a:stretch>
            <a:fillRect/>
          </a:stretch>
        </p:blipFill>
        <p:spPr bwMode="auto">
          <a:xfrm>
            <a:off x="2057401" y="3553777"/>
            <a:ext cx="2362199" cy="2277537"/>
          </a:xfrm>
          <a:prstGeom prst="rect">
            <a:avLst/>
          </a:prstGeom>
          <a:noFill/>
          <a:ln w="25400">
            <a:solidFill>
              <a:schemeClr val="bg1"/>
            </a:solidFill>
            <a:miter lim="800000"/>
            <a:headEnd/>
            <a:tailEnd/>
          </a:ln>
        </p:spPr>
      </p:pic>
      <p:sp>
        <p:nvSpPr>
          <p:cNvPr id="42" name="TextBox 41"/>
          <p:cNvSpPr txBox="1"/>
          <p:nvPr/>
        </p:nvSpPr>
        <p:spPr>
          <a:xfrm>
            <a:off x="4560617" y="4773497"/>
            <a:ext cx="314512" cy="338554"/>
          </a:xfrm>
          <a:prstGeom prst="rect">
            <a:avLst/>
          </a:prstGeom>
          <a:noFill/>
        </p:spPr>
        <p:txBody>
          <a:bodyPr wrap="square" rtlCol="0">
            <a:spAutoFit/>
          </a:bodyPr>
          <a:lstStyle/>
          <a:p>
            <a:r>
              <a:rPr lang="cs-CZ" sz="1600" b="1" dirty="0">
                <a:solidFill>
                  <a:srgbClr val="FF0000"/>
                </a:solidFill>
              </a:rPr>
              <a:t>4</a:t>
            </a:r>
            <a:endParaRPr lang="cs-CZ" sz="1600" b="1" dirty="0">
              <a:solidFill>
                <a:srgbClr val="FF0000"/>
              </a:solidFill>
            </a:endParaRPr>
          </a:p>
        </p:txBody>
      </p:sp>
      <p:cxnSp>
        <p:nvCxnSpPr>
          <p:cNvPr id="46" name="Straight Arrow Connector 45"/>
          <p:cNvCxnSpPr>
            <a:stCxn id="16" idx="1"/>
          </p:cNvCxnSpPr>
          <p:nvPr/>
        </p:nvCxnSpPr>
        <p:spPr>
          <a:xfrm flipH="1" flipV="1">
            <a:off x="5632921" y="1999651"/>
            <a:ext cx="1021191" cy="238027"/>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659432" y="1836146"/>
            <a:ext cx="1802371" cy="163463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403641" y="3966319"/>
            <a:ext cx="1446230" cy="338554"/>
          </a:xfrm>
          <a:prstGeom prst="rect">
            <a:avLst/>
          </a:prstGeom>
        </p:spPr>
        <p:txBody>
          <a:bodyPr wrap="none">
            <a:spAutoFit/>
          </a:bodyPr>
          <a:lstStyle/>
          <a:p>
            <a:r>
              <a:rPr lang="en-US" sz="1600" b="1" dirty="0">
                <a:solidFill>
                  <a:srgbClr val="CC3300"/>
                </a:solidFill>
              </a:rPr>
              <a:t>5 kHz </a:t>
            </a:r>
            <a:r>
              <a:rPr lang="cs-CZ" sz="1600" b="1" dirty="0">
                <a:solidFill>
                  <a:srgbClr val="CC3300"/>
                </a:solidFill>
              </a:rPr>
              <a:t>-</a:t>
            </a:r>
            <a:r>
              <a:rPr lang="en-US" sz="1600" b="1" dirty="0">
                <a:solidFill>
                  <a:srgbClr val="CC3300"/>
                </a:solidFill>
              </a:rPr>
              <a:t> 90 MHz</a:t>
            </a:r>
            <a:endParaRPr lang="cs-CZ" sz="1600" b="1" dirty="0"/>
          </a:p>
        </p:txBody>
      </p:sp>
      <p:sp>
        <p:nvSpPr>
          <p:cNvPr id="50" name="Rectangle 49"/>
          <p:cNvSpPr/>
          <p:nvPr/>
        </p:nvSpPr>
        <p:spPr>
          <a:xfrm>
            <a:off x="5513448" y="3721666"/>
            <a:ext cx="1214371" cy="338554"/>
          </a:xfrm>
          <a:prstGeom prst="rect">
            <a:avLst/>
          </a:prstGeom>
        </p:spPr>
        <p:txBody>
          <a:bodyPr wrap="none">
            <a:spAutoFit/>
          </a:bodyPr>
          <a:lstStyle/>
          <a:p>
            <a:r>
              <a:rPr lang="en-US" sz="1600" b="1" dirty="0">
                <a:solidFill>
                  <a:schemeClr val="tx2">
                    <a:lumMod val="60000"/>
                    <a:lumOff val="40000"/>
                  </a:schemeClr>
                </a:solidFill>
              </a:rPr>
              <a:t>o</a:t>
            </a:r>
            <a:r>
              <a:rPr lang="cs-CZ" sz="1600" b="1" dirty="0">
                <a:solidFill>
                  <a:schemeClr val="tx2">
                    <a:lumMod val="60000"/>
                    <a:lumOff val="40000"/>
                  </a:schemeClr>
                </a:solidFill>
              </a:rPr>
              <a:t>scilloscope</a:t>
            </a:r>
            <a:endParaRPr lang="cs-CZ" sz="1600" dirty="0"/>
          </a:p>
        </p:txBody>
      </p:sp>
      <p:sp>
        <p:nvSpPr>
          <p:cNvPr id="58" name="Rectangle 57"/>
          <p:cNvSpPr/>
          <p:nvPr/>
        </p:nvSpPr>
        <p:spPr>
          <a:xfrm>
            <a:off x="5152161" y="4460340"/>
            <a:ext cx="2191015" cy="623551"/>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Rectangle 58"/>
          <p:cNvSpPr/>
          <p:nvPr/>
        </p:nvSpPr>
        <p:spPr>
          <a:xfrm>
            <a:off x="5375678" y="4508794"/>
            <a:ext cx="1214371" cy="338554"/>
          </a:xfrm>
          <a:prstGeom prst="rect">
            <a:avLst/>
          </a:prstGeom>
        </p:spPr>
        <p:txBody>
          <a:bodyPr wrap="none">
            <a:spAutoFit/>
          </a:bodyPr>
          <a:lstStyle/>
          <a:p>
            <a:r>
              <a:rPr lang="en-US" sz="1600" b="1" dirty="0">
                <a:solidFill>
                  <a:schemeClr val="tx2">
                    <a:lumMod val="60000"/>
                    <a:lumOff val="40000"/>
                  </a:schemeClr>
                </a:solidFill>
              </a:rPr>
              <a:t>o</a:t>
            </a:r>
            <a:r>
              <a:rPr lang="cs-CZ" sz="1600" b="1" dirty="0">
                <a:solidFill>
                  <a:schemeClr val="tx2">
                    <a:lumMod val="60000"/>
                    <a:lumOff val="40000"/>
                  </a:schemeClr>
                </a:solidFill>
              </a:rPr>
              <a:t>scilloscope</a:t>
            </a:r>
            <a:endParaRPr lang="cs-CZ" sz="1600" dirty="0"/>
          </a:p>
        </p:txBody>
      </p:sp>
      <p:sp>
        <p:nvSpPr>
          <p:cNvPr id="60" name="Rectangle 59"/>
          <p:cNvSpPr/>
          <p:nvPr/>
        </p:nvSpPr>
        <p:spPr>
          <a:xfrm>
            <a:off x="5461562" y="4764505"/>
            <a:ext cx="1446230" cy="338554"/>
          </a:xfrm>
          <a:prstGeom prst="rect">
            <a:avLst/>
          </a:prstGeom>
        </p:spPr>
        <p:txBody>
          <a:bodyPr wrap="none">
            <a:spAutoFit/>
          </a:bodyPr>
          <a:lstStyle/>
          <a:p>
            <a:r>
              <a:rPr lang="en-US" sz="1600" b="1" dirty="0">
                <a:solidFill>
                  <a:srgbClr val="CC3300"/>
                </a:solidFill>
              </a:rPr>
              <a:t>5 kHz </a:t>
            </a:r>
            <a:r>
              <a:rPr lang="cs-CZ" sz="1600" b="1" dirty="0">
                <a:solidFill>
                  <a:srgbClr val="CC3300"/>
                </a:solidFill>
              </a:rPr>
              <a:t>-</a:t>
            </a:r>
            <a:r>
              <a:rPr lang="en-US" sz="1600" b="1" dirty="0">
                <a:solidFill>
                  <a:srgbClr val="CC3300"/>
                </a:solidFill>
              </a:rPr>
              <a:t> 90 MHz</a:t>
            </a:r>
            <a:endParaRPr lang="cs-CZ" sz="1600" b="1" dirty="0"/>
          </a:p>
        </p:txBody>
      </p:sp>
      <p:cxnSp>
        <p:nvCxnSpPr>
          <p:cNvPr id="61" name="Straight Arrow Connector 60"/>
          <p:cNvCxnSpPr/>
          <p:nvPr/>
        </p:nvCxnSpPr>
        <p:spPr>
          <a:xfrm flipV="1">
            <a:off x="7343175" y="4296540"/>
            <a:ext cx="764296" cy="517775"/>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686305" y="6400800"/>
            <a:ext cx="4596964" cy="338554"/>
          </a:xfrm>
          <a:prstGeom prst="rect">
            <a:avLst/>
          </a:prstGeom>
          <a:noFill/>
        </p:spPr>
        <p:txBody>
          <a:bodyPr wrap="none" rtlCol="0">
            <a:spAutoFit/>
          </a:bodyPr>
          <a:lstStyle/>
          <a:p>
            <a:r>
              <a:rPr lang="cs-CZ" sz="1600" b="1" dirty="0">
                <a:solidFill>
                  <a:schemeClr val="bg1">
                    <a:lumMod val="65000"/>
                  </a:schemeClr>
                </a:solidFill>
              </a:rPr>
              <a:t>3 – component VLF measurement, electric field mill</a:t>
            </a:r>
            <a:endParaRPr lang="cs-CZ" sz="1600" b="1" dirty="0">
              <a:solidFill>
                <a:schemeClr val="bg1">
                  <a:lumMod val="65000"/>
                </a:schemeClr>
              </a:solidFill>
            </a:endParaRPr>
          </a:p>
        </p:txBody>
      </p:sp>
    </p:spTree>
    <p:extLst>
      <p:ext uri="{BB962C8B-B14F-4D97-AF65-F5344CB8AC3E}">
        <p14:creationId xmlns:p14="http://schemas.microsoft.com/office/powerpoint/2010/main" val="301080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886" y="1218360"/>
            <a:ext cx="767489"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98964" y="138546"/>
            <a:ext cx="8534400" cy="646331"/>
          </a:xfrm>
          <a:prstGeom prst="rect">
            <a:avLst/>
          </a:prstGeom>
          <a:noFill/>
        </p:spPr>
        <p:txBody>
          <a:bodyPr wrap="square" rtlCol="0">
            <a:spAutoFit/>
          </a:bodyPr>
          <a:lstStyle/>
          <a:p>
            <a:pPr algn="ctr"/>
            <a:r>
              <a:rPr lang="cs-CZ" sz="3600" b="1" dirty="0">
                <a:solidFill>
                  <a:schemeClr val="bg1"/>
                </a:solidFill>
                <a:latin typeface="Comic Sans MS" pitchFamily="66" charset="0"/>
              </a:rPr>
              <a:t>D</a:t>
            </a:r>
            <a:r>
              <a:rPr lang="en-US" sz="3600" b="1" dirty="0" err="1">
                <a:solidFill>
                  <a:schemeClr val="bg1"/>
                </a:solidFill>
                <a:latin typeface="Comic Sans MS" pitchFamily="66" charset="0"/>
              </a:rPr>
              <a:t>istribution</a:t>
            </a:r>
            <a:r>
              <a:rPr lang="en-US" sz="3600" b="1" dirty="0">
                <a:solidFill>
                  <a:schemeClr val="bg1"/>
                </a:solidFill>
                <a:latin typeface="Comic Sans MS" pitchFamily="66" charset="0"/>
              </a:rPr>
              <a:t> of RS peak currents</a:t>
            </a:r>
            <a:endParaRPr lang="cs-CZ" sz="3600" b="1" dirty="0">
              <a:solidFill>
                <a:schemeClr val="bg1"/>
              </a:solidFill>
              <a:latin typeface="Comic Sans MS" pitchFamily="66"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849" y="1217978"/>
            <a:ext cx="6831511" cy="470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a:stretch>
            <a:fillRect/>
          </a:stretch>
        </p:blipFill>
        <p:spPr>
          <a:xfrm>
            <a:off x="2385849" y="1218179"/>
            <a:ext cx="6866508" cy="4705531"/>
          </a:xfrm>
          <a:prstGeom prst="rect">
            <a:avLst/>
          </a:prstGeom>
        </p:spPr>
      </p:pic>
      <p:sp>
        <p:nvSpPr>
          <p:cNvPr id="9" name="TextBox 8"/>
          <p:cNvSpPr txBox="1"/>
          <p:nvPr/>
        </p:nvSpPr>
        <p:spPr>
          <a:xfrm>
            <a:off x="2667001" y="1524000"/>
            <a:ext cx="883127" cy="400110"/>
          </a:xfrm>
          <a:prstGeom prst="rect">
            <a:avLst/>
          </a:prstGeom>
          <a:solidFill>
            <a:schemeClr val="bg1">
              <a:lumMod val="85000"/>
            </a:schemeClr>
          </a:solidFill>
        </p:spPr>
        <p:txBody>
          <a:bodyPr wrap="none" rtlCol="0">
            <a:spAutoFit/>
          </a:bodyPr>
          <a:lstStyle/>
          <a:p>
            <a:r>
              <a:rPr lang="cs-CZ" sz="2000" dirty="0"/>
              <a:t>France</a:t>
            </a:r>
            <a:endParaRPr lang="en-US" sz="2000" dirty="0"/>
          </a:p>
        </p:txBody>
      </p:sp>
      <p:sp>
        <p:nvSpPr>
          <p:cNvPr id="10" name="TextBox 9"/>
          <p:cNvSpPr txBox="1"/>
          <p:nvPr/>
        </p:nvSpPr>
        <p:spPr>
          <a:xfrm>
            <a:off x="7086601" y="1524000"/>
            <a:ext cx="630365" cy="400110"/>
          </a:xfrm>
          <a:prstGeom prst="rect">
            <a:avLst/>
          </a:prstGeom>
          <a:solidFill>
            <a:schemeClr val="bg1">
              <a:lumMod val="85000"/>
            </a:schemeClr>
          </a:solidFill>
        </p:spPr>
        <p:txBody>
          <a:bodyPr wrap="none" rtlCol="0">
            <a:spAutoFit/>
          </a:bodyPr>
          <a:lstStyle/>
          <a:p>
            <a:r>
              <a:rPr lang="cs-CZ" sz="2000" dirty="0"/>
              <a:t>Italy</a:t>
            </a:r>
            <a:endParaRPr lang="en-US" sz="2000" dirty="0"/>
          </a:p>
        </p:txBody>
      </p:sp>
      <p:sp>
        <p:nvSpPr>
          <p:cNvPr id="6" name="TextBox 5"/>
          <p:cNvSpPr txBox="1"/>
          <p:nvPr/>
        </p:nvSpPr>
        <p:spPr>
          <a:xfrm>
            <a:off x="2794119" y="5257800"/>
            <a:ext cx="2185214" cy="400110"/>
          </a:xfrm>
          <a:prstGeom prst="rect">
            <a:avLst/>
          </a:prstGeom>
          <a:solidFill>
            <a:schemeClr val="bg1">
              <a:lumMod val="85000"/>
            </a:schemeClr>
          </a:solidFill>
        </p:spPr>
        <p:txBody>
          <a:bodyPr wrap="none" rtlCol="0">
            <a:spAutoFit/>
          </a:bodyPr>
          <a:lstStyle/>
          <a:p>
            <a:r>
              <a:rPr lang="en-US" sz="2000" dirty="0"/>
              <a:t>Mediterranean Sea</a:t>
            </a:r>
            <a:endParaRPr lang="en-US" sz="2000" dirty="0"/>
          </a:p>
        </p:txBody>
      </p:sp>
      <p:sp>
        <p:nvSpPr>
          <p:cNvPr id="12" name="TextBox 11"/>
          <p:cNvSpPr txBox="1"/>
          <p:nvPr/>
        </p:nvSpPr>
        <p:spPr>
          <a:xfrm>
            <a:off x="4628751" y="1594411"/>
            <a:ext cx="689612" cy="400110"/>
          </a:xfrm>
          <a:prstGeom prst="rect">
            <a:avLst/>
          </a:prstGeom>
          <a:solidFill>
            <a:schemeClr val="bg1"/>
          </a:solidFill>
        </p:spPr>
        <p:txBody>
          <a:bodyPr wrap="none" rtlCol="0">
            <a:spAutoFit/>
          </a:bodyPr>
          <a:lstStyle/>
          <a:p>
            <a:r>
              <a:rPr lang="en-US" sz="2000" dirty="0"/>
              <a:t>LSBB</a:t>
            </a:r>
            <a:endParaRPr lang="en-US" sz="2000" dirty="0"/>
          </a:p>
        </p:txBody>
      </p:sp>
      <p:cxnSp>
        <p:nvCxnSpPr>
          <p:cNvPr id="4" name="Straight Arrow Connector 3"/>
          <p:cNvCxnSpPr/>
          <p:nvPr/>
        </p:nvCxnSpPr>
        <p:spPr>
          <a:xfrm>
            <a:off x="4973558" y="1924110"/>
            <a:ext cx="208043" cy="514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2416" y="6125978"/>
            <a:ext cx="11981037" cy="461665"/>
          </a:xfrm>
          <a:prstGeom prst="rect">
            <a:avLst/>
          </a:prstGeom>
          <a:noFill/>
        </p:spPr>
        <p:txBody>
          <a:bodyPr wrap="none" rtlCol="0">
            <a:spAutoFit/>
          </a:bodyPr>
          <a:lstStyle/>
          <a:p>
            <a:r>
              <a:rPr lang="cs-CZ" sz="2400" b="1" dirty="0" err="1" smtClean="0">
                <a:solidFill>
                  <a:schemeClr val="bg1"/>
                </a:solidFill>
              </a:rPr>
              <a:t>All</a:t>
            </a:r>
            <a:r>
              <a:rPr lang="cs-CZ" sz="2400" b="1" dirty="0" smtClean="0">
                <a:solidFill>
                  <a:schemeClr val="bg1"/>
                </a:solidFill>
              </a:rPr>
              <a:t> </a:t>
            </a:r>
            <a:r>
              <a:rPr lang="cs-CZ" sz="2400" b="1" dirty="0" err="1" smtClean="0">
                <a:solidFill>
                  <a:schemeClr val="bg1"/>
                </a:solidFill>
              </a:rPr>
              <a:t>detected</a:t>
            </a:r>
            <a:r>
              <a:rPr lang="cs-CZ" sz="2400" b="1" dirty="0" smtClean="0">
                <a:solidFill>
                  <a:schemeClr val="bg1"/>
                </a:solidFill>
              </a:rPr>
              <a:t> </a:t>
            </a:r>
            <a:r>
              <a:rPr lang="cs-CZ" sz="2400" b="1" dirty="0" err="1" smtClean="0">
                <a:solidFill>
                  <a:schemeClr val="bg1"/>
                </a:solidFill>
              </a:rPr>
              <a:t>lightning</a:t>
            </a:r>
            <a:r>
              <a:rPr lang="cs-CZ" sz="2400" b="1" dirty="0" smtClean="0">
                <a:solidFill>
                  <a:schemeClr val="bg1"/>
                </a:solidFill>
              </a:rPr>
              <a:t> </a:t>
            </a:r>
            <a:r>
              <a:rPr lang="cs-CZ" sz="2400" b="1" dirty="0" err="1" smtClean="0">
                <a:solidFill>
                  <a:schemeClr val="bg1"/>
                </a:solidFill>
              </a:rPr>
              <a:t>discharges</a:t>
            </a:r>
            <a:r>
              <a:rPr lang="cs-CZ" sz="2400" b="1" dirty="0" smtClean="0">
                <a:solidFill>
                  <a:schemeClr val="bg1"/>
                </a:solidFill>
              </a:rPr>
              <a:t> </a:t>
            </a:r>
            <a:r>
              <a:rPr lang="cs-CZ" sz="2400" b="1" dirty="0" err="1" smtClean="0">
                <a:solidFill>
                  <a:schemeClr val="bg1"/>
                </a:solidFill>
              </a:rPr>
              <a:t>with</a:t>
            </a:r>
            <a:r>
              <a:rPr lang="cs-CZ" sz="2400" b="1" dirty="0" smtClean="0">
                <a:solidFill>
                  <a:schemeClr val="bg1"/>
                </a:solidFill>
              </a:rPr>
              <a:t> </a:t>
            </a:r>
            <a:r>
              <a:rPr lang="cs-CZ" sz="2400" b="1" dirty="0" err="1" smtClean="0">
                <a:solidFill>
                  <a:schemeClr val="bg1"/>
                </a:solidFill>
              </a:rPr>
              <a:t>recognisable</a:t>
            </a:r>
            <a:r>
              <a:rPr lang="cs-CZ" sz="2400" b="1" dirty="0" smtClean="0">
                <a:solidFill>
                  <a:schemeClr val="bg1"/>
                </a:solidFill>
              </a:rPr>
              <a:t> </a:t>
            </a:r>
            <a:r>
              <a:rPr lang="cs-CZ" sz="2400" b="1" dirty="0" err="1" smtClean="0">
                <a:solidFill>
                  <a:schemeClr val="bg1"/>
                </a:solidFill>
              </a:rPr>
              <a:t>initial</a:t>
            </a:r>
            <a:r>
              <a:rPr lang="cs-CZ" sz="2400" b="1" dirty="0" smtClean="0">
                <a:solidFill>
                  <a:schemeClr val="bg1"/>
                </a:solidFill>
              </a:rPr>
              <a:t> </a:t>
            </a:r>
            <a:r>
              <a:rPr lang="cs-CZ" sz="2400" b="1" dirty="0" err="1" smtClean="0">
                <a:solidFill>
                  <a:schemeClr val="bg1"/>
                </a:solidFill>
              </a:rPr>
              <a:t>breakdown</a:t>
            </a:r>
            <a:r>
              <a:rPr lang="cs-CZ" sz="2400" b="1" dirty="0" smtClean="0">
                <a:solidFill>
                  <a:schemeClr val="bg1"/>
                </a:solidFill>
              </a:rPr>
              <a:t> </a:t>
            </a:r>
            <a:r>
              <a:rPr lang="cs-CZ" sz="2400" b="1" dirty="0" err="1" smtClean="0">
                <a:solidFill>
                  <a:schemeClr val="bg1"/>
                </a:solidFill>
              </a:rPr>
              <a:t>phase</a:t>
            </a:r>
            <a:r>
              <a:rPr lang="cs-CZ" sz="2400" b="1" dirty="0" smtClean="0">
                <a:solidFill>
                  <a:schemeClr val="bg1"/>
                </a:solidFill>
              </a:rPr>
              <a:t> (</a:t>
            </a:r>
            <a:r>
              <a:rPr lang="cs-CZ" sz="2400" b="1" dirty="0" err="1" smtClean="0">
                <a:solidFill>
                  <a:schemeClr val="bg1"/>
                </a:solidFill>
              </a:rPr>
              <a:t>both</a:t>
            </a:r>
            <a:r>
              <a:rPr lang="cs-CZ" sz="2400" b="1" dirty="0" smtClean="0">
                <a:solidFill>
                  <a:schemeClr val="bg1"/>
                </a:solidFill>
              </a:rPr>
              <a:t> </a:t>
            </a:r>
            <a:r>
              <a:rPr lang="cs-CZ" sz="2400" b="1" dirty="0" err="1" smtClean="0">
                <a:solidFill>
                  <a:schemeClr val="bg1"/>
                </a:solidFill>
              </a:rPr>
              <a:t>polarities</a:t>
            </a:r>
            <a:r>
              <a:rPr lang="cs-CZ" sz="2400" b="1" dirty="0" smtClean="0">
                <a:solidFill>
                  <a:schemeClr val="bg1"/>
                </a:solidFill>
              </a:rPr>
              <a:t>) </a:t>
            </a:r>
            <a:endParaRPr lang="en-US" sz="2400" b="1" dirty="0">
              <a:solidFill>
                <a:schemeClr val="bg1"/>
              </a:solidFill>
            </a:endParaRPr>
          </a:p>
        </p:txBody>
      </p:sp>
      <p:sp>
        <p:nvSpPr>
          <p:cNvPr id="13" name="TextBox 12"/>
          <p:cNvSpPr txBox="1"/>
          <p:nvPr/>
        </p:nvSpPr>
        <p:spPr>
          <a:xfrm>
            <a:off x="-43907" y="6125977"/>
            <a:ext cx="12513682" cy="461665"/>
          </a:xfrm>
          <a:prstGeom prst="rect">
            <a:avLst/>
          </a:prstGeom>
          <a:noFill/>
        </p:spPr>
        <p:txBody>
          <a:bodyPr wrap="none" rtlCol="0">
            <a:spAutoFit/>
          </a:bodyPr>
          <a:lstStyle/>
          <a:p>
            <a:r>
              <a:rPr lang="cs-CZ" sz="2400" b="1" dirty="0" err="1" smtClean="0">
                <a:solidFill>
                  <a:schemeClr val="bg1"/>
                </a:solidFill>
              </a:rPr>
              <a:t>Subset</a:t>
            </a:r>
            <a:r>
              <a:rPr lang="cs-CZ" sz="2400" b="1" dirty="0" smtClean="0">
                <a:solidFill>
                  <a:schemeClr val="bg1"/>
                </a:solidFill>
              </a:rPr>
              <a:t> </a:t>
            </a:r>
            <a:r>
              <a:rPr lang="cs-CZ" sz="2400" b="1" dirty="0" err="1" smtClean="0">
                <a:solidFill>
                  <a:schemeClr val="bg1"/>
                </a:solidFill>
              </a:rPr>
              <a:t>of</a:t>
            </a:r>
            <a:r>
              <a:rPr lang="cs-CZ" sz="2400" b="1" dirty="0" smtClean="0">
                <a:solidFill>
                  <a:schemeClr val="bg1"/>
                </a:solidFill>
              </a:rPr>
              <a:t> </a:t>
            </a:r>
            <a:r>
              <a:rPr lang="cs-CZ" sz="2400" b="1" dirty="0" err="1" smtClean="0">
                <a:solidFill>
                  <a:schemeClr val="bg1"/>
                </a:solidFill>
              </a:rPr>
              <a:t>strong</a:t>
            </a:r>
            <a:r>
              <a:rPr lang="cs-CZ" sz="2400" b="1" dirty="0" smtClean="0">
                <a:solidFill>
                  <a:schemeClr val="bg1"/>
                </a:solidFill>
              </a:rPr>
              <a:t> </a:t>
            </a:r>
            <a:r>
              <a:rPr lang="cs-CZ" sz="2400" b="1" dirty="0" err="1" smtClean="0">
                <a:solidFill>
                  <a:schemeClr val="bg1"/>
                </a:solidFill>
              </a:rPr>
              <a:t>lightning</a:t>
            </a:r>
            <a:r>
              <a:rPr lang="cs-CZ" sz="2400" b="1" dirty="0" smtClean="0">
                <a:solidFill>
                  <a:schemeClr val="bg1"/>
                </a:solidFill>
              </a:rPr>
              <a:t> </a:t>
            </a:r>
            <a:r>
              <a:rPr lang="cs-CZ" sz="2400" b="1" dirty="0" err="1" smtClean="0">
                <a:solidFill>
                  <a:schemeClr val="bg1"/>
                </a:solidFill>
              </a:rPr>
              <a:t>discharges</a:t>
            </a:r>
            <a:r>
              <a:rPr lang="cs-CZ" sz="2400" b="1" dirty="0" smtClean="0">
                <a:solidFill>
                  <a:schemeClr val="bg1"/>
                </a:solidFill>
              </a:rPr>
              <a:t> </a:t>
            </a:r>
            <a:r>
              <a:rPr lang="cs-CZ" sz="2400" b="1" dirty="0" err="1" smtClean="0">
                <a:solidFill>
                  <a:schemeClr val="bg1"/>
                </a:solidFill>
              </a:rPr>
              <a:t>with</a:t>
            </a:r>
            <a:r>
              <a:rPr lang="cs-CZ" sz="2400" b="1" dirty="0" smtClean="0">
                <a:solidFill>
                  <a:schemeClr val="bg1"/>
                </a:solidFill>
              </a:rPr>
              <a:t> </a:t>
            </a:r>
            <a:r>
              <a:rPr lang="cs-CZ" sz="2400" b="1" dirty="0" err="1" smtClean="0">
                <a:solidFill>
                  <a:schemeClr val="bg1"/>
                </a:solidFill>
              </a:rPr>
              <a:t>recognisable</a:t>
            </a:r>
            <a:r>
              <a:rPr lang="cs-CZ" sz="2400" b="1" dirty="0" smtClean="0">
                <a:solidFill>
                  <a:schemeClr val="bg1"/>
                </a:solidFill>
              </a:rPr>
              <a:t> </a:t>
            </a:r>
            <a:r>
              <a:rPr lang="cs-CZ" sz="2400" b="1" dirty="0" err="1" smtClean="0">
                <a:solidFill>
                  <a:schemeClr val="bg1"/>
                </a:solidFill>
              </a:rPr>
              <a:t>initial</a:t>
            </a:r>
            <a:r>
              <a:rPr lang="cs-CZ" sz="2400" b="1" dirty="0" smtClean="0">
                <a:solidFill>
                  <a:schemeClr val="bg1"/>
                </a:solidFill>
              </a:rPr>
              <a:t> </a:t>
            </a:r>
            <a:r>
              <a:rPr lang="cs-CZ" sz="2400" b="1" dirty="0" err="1" smtClean="0">
                <a:solidFill>
                  <a:schemeClr val="bg1"/>
                </a:solidFill>
              </a:rPr>
              <a:t>breakdown</a:t>
            </a:r>
            <a:r>
              <a:rPr lang="cs-CZ" sz="2400" b="1" dirty="0" smtClean="0">
                <a:solidFill>
                  <a:schemeClr val="bg1"/>
                </a:solidFill>
              </a:rPr>
              <a:t> </a:t>
            </a:r>
            <a:r>
              <a:rPr lang="cs-CZ" sz="2400" b="1" dirty="0" err="1" smtClean="0">
                <a:solidFill>
                  <a:schemeClr val="bg1"/>
                </a:solidFill>
              </a:rPr>
              <a:t>phase</a:t>
            </a:r>
            <a:r>
              <a:rPr lang="cs-CZ" sz="2400" b="1" dirty="0" smtClean="0">
                <a:solidFill>
                  <a:schemeClr val="bg1"/>
                </a:solidFill>
              </a:rPr>
              <a:t> </a:t>
            </a:r>
            <a:r>
              <a:rPr lang="cs-CZ" sz="2400" b="1" dirty="0">
                <a:solidFill>
                  <a:schemeClr val="bg1"/>
                </a:solidFill>
              </a:rPr>
              <a:t>(</a:t>
            </a:r>
            <a:r>
              <a:rPr lang="cs-CZ" sz="2400" b="1" dirty="0" err="1">
                <a:solidFill>
                  <a:schemeClr val="bg1"/>
                </a:solidFill>
              </a:rPr>
              <a:t>both</a:t>
            </a:r>
            <a:r>
              <a:rPr lang="cs-CZ" sz="2400" b="1" dirty="0">
                <a:solidFill>
                  <a:schemeClr val="bg1"/>
                </a:solidFill>
              </a:rPr>
              <a:t> </a:t>
            </a:r>
            <a:r>
              <a:rPr lang="cs-CZ" sz="2400" b="1" dirty="0" err="1">
                <a:solidFill>
                  <a:schemeClr val="bg1"/>
                </a:solidFill>
              </a:rPr>
              <a:t>polarities</a:t>
            </a:r>
            <a:r>
              <a:rPr lang="cs-CZ" sz="2400" b="1" dirty="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285467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722010" y="73572"/>
            <a:ext cx="5280804" cy="6705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8612" y="0"/>
            <a:ext cx="7077064" cy="646331"/>
          </a:xfrm>
          <a:prstGeom prst="rect">
            <a:avLst/>
          </a:prstGeom>
        </p:spPr>
        <p:txBody>
          <a:bodyPr wrap="square">
            <a:spAutoFit/>
          </a:bodyPr>
          <a:lstStyle/>
          <a:p>
            <a:pPr algn="ctr">
              <a:spcAft>
                <a:spcPts val="0"/>
              </a:spcAft>
            </a:pPr>
            <a:r>
              <a:rPr lang="cs-CZ" sz="3600" b="1" kern="1400" dirty="0" smtClean="0">
                <a:solidFill>
                  <a:schemeClr val="bg1"/>
                </a:solidFill>
                <a:latin typeface="Consolas" panose="020B0609020204030204" pitchFamily="49" charset="0"/>
                <a:ea typeface="MS Mincho"/>
              </a:rPr>
              <a:t>Data set</a:t>
            </a:r>
            <a:endParaRPr lang="en-US" sz="3600" b="1" kern="1400" dirty="0">
              <a:solidFill>
                <a:schemeClr val="bg1"/>
              </a:solidFill>
              <a:latin typeface="Consolas" panose="020B0609020204030204" pitchFamily="49" charset="0"/>
              <a:ea typeface="MS Mincho"/>
            </a:endParaRPr>
          </a:p>
        </p:txBody>
      </p:sp>
      <p:sp>
        <p:nvSpPr>
          <p:cNvPr id="4" name="Rectangle 3"/>
          <p:cNvSpPr/>
          <p:nvPr/>
        </p:nvSpPr>
        <p:spPr>
          <a:xfrm>
            <a:off x="348728" y="793720"/>
            <a:ext cx="6231788" cy="5747727"/>
          </a:xfrm>
          <a:prstGeom prst="rect">
            <a:avLst/>
          </a:prstGeom>
          <a:ln w="34925">
            <a:solidFill>
              <a:srgbClr val="00B0F0"/>
            </a:solidFill>
          </a:ln>
        </p:spPr>
        <p:txBody>
          <a:bodyPr wrap="square">
            <a:spAutoFit/>
          </a:bodyPr>
          <a:lstStyle/>
          <a:p>
            <a:pPr marL="342900" indent="-342900">
              <a:spcAft>
                <a:spcPts val="1500"/>
              </a:spcAft>
              <a:buFont typeface="Wingdings" panose="05000000000000000000" pitchFamily="2" charset="2"/>
              <a:buChar char="§"/>
            </a:pPr>
            <a:r>
              <a:rPr lang="en-US" sz="2200" i="1" dirty="0" smtClean="0">
                <a:solidFill>
                  <a:schemeClr val="bg1"/>
                </a:solidFill>
              </a:rPr>
              <a:t>We analyzed broadband magnetic-field measurements recorded in the West Mediterranean region in winter 2014/2015.</a:t>
            </a:r>
          </a:p>
          <a:p>
            <a:pPr marL="342900" indent="-342900">
              <a:spcAft>
                <a:spcPts val="1500"/>
              </a:spcAft>
              <a:buFont typeface="Wingdings" panose="05000000000000000000" pitchFamily="2" charset="2"/>
              <a:buChar char="§"/>
            </a:pPr>
            <a:r>
              <a:rPr lang="en-US" sz="2200" i="1" dirty="0" smtClean="0">
                <a:solidFill>
                  <a:schemeClr val="bg1"/>
                </a:solidFill>
              </a:rPr>
              <a:t>By combining our data with information provided by the French national lightning locating system MÉTÉORAGE, we selected </a:t>
            </a:r>
            <a:r>
              <a:rPr lang="en-US" sz="2200" i="1" dirty="0" smtClean="0">
                <a:solidFill>
                  <a:schemeClr val="accent1"/>
                </a:solidFill>
              </a:rPr>
              <a:t>193</a:t>
            </a:r>
            <a:r>
              <a:rPr lang="en-US" sz="2200" i="1" dirty="0" smtClean="0">
                <a:solidFill>
                  <a:schemeClr val="bg1"/>
                </a:solidFill>
              </a:rPr>
              <a:t> waveform captures, which contained return stroke (RS) pulses emitted by </a:t>
            </a:r>
            <a:r>
              <a:rPr lang="en-US" sz="2200" i="1" dirty="0" smtClean="0">
                <a:solidFill>
                  <a:schemeClr val="accent1"/>
                </a:solidFill>
              </a:rPr>
              <a:t>negative CG discharges </a:t>
            </a:r>
            <a:r>
              <a:rPr lang="en-US" sz="2200" i="1" dirty="0" smtClean="0">
                <a:solidFill>
                  <a:schemeClr val="bg1"/>
                </a:solidFill>
              </a:rPr>
              <a:t>with peak currents exceeding </a:t>
            </a:r>
            <a:r>
              <a:rPr lang="en-US" sz="2200" i="1" dirty="0" smtClean="0">
                <a:solidFill>
                  <a:schemeClr val="accent1"/>
                </a:solidFill>
              </a:rPr>
              <a:t>100</a:t>
            </a:r>
            <a:r>
              <a:rPr lang="en-US" sz="2200" i="1" dirty="0" smtClean="0">
                <a:solidFill>
                  <a:schemeClr val="bg1"/>
                </a:solidFill>
              </a:rPr>
              <a:t> kA. </a:t>
            </a:r>
          </a:p>
          <a:p>
            <a:pPr marL="342900" indent="-342900">
              <a:spcAft>
                <a:spcPts val="1500"/>
              </a:spcAft>
              <a:buFont typeface="Wingdings" panose="05000000000000000000" pitchFamily="2" charset="2"/>
              <a:buChar char="§"/>
            </a:pPr>
            <a:r>
              <a:rPr lang="en-US" sz="2200" i="1" dirty="0" smtClean="0">
                <a:solidFill>
                  <a:schemeClr val="bg1"/>
                </a:solidFill>
              </a:rPr>
              <a:t>The frequency band of our instrumentation (5 kHz-90 MHz) allowed us to investigate fine details of recorded waveforms. </a:t>
            </a:r>
          </a:p>
          <a:p>
            <a:pPr marL="342900" indent="-342900">
              <a:spcAft>
                <a:spcPts val="1500"/>
              </a:spcAft>
              <a:buFont typeface="Wingdings" panose="05000000000000000000" pitchFamily="2" charset="2"/>
              <a:buChar char="§"/>
            </a:pPr>
            <a:r>
              <a:rPr lang="en-US" sz="2200" i="1" dirty="0" smtClean="0">
                <a:solidFill>
                  <a:schemeClr val="bg1"/>
                </a:solidFill>
              </a:rPr>
              <a:t>We focused on the properties of trains of preliminary (initial) breakdown pulses preceding RS pulses.</a:t>
            </a:r>
            <a:endParaRPr lang="en-US" sz="2200" i="1" dirty="0">
              <a:solidFill>
                <a:schemeClr val="bg1"/>
              </a:solidFill>
            </a:endParaRPr>
          </a:p>
        </p:txBody>
      </p:sp>
      <p:pic>
        <p:nvPicPr>
          <p:cNvPr id="6" name="Picture 5"/>
          <p:cNvPicPr>
            <a:picLocks noChangeAspect="1"/>
          </p:cNvPicPr>
          <p:nvPr/>
        </p:nvPicPr>
        <p:blipFill>
          <a:blip r:embed="rId2"/>
          <a:stretch>
            <a:fillRect/>
          </a:stretch>
        </p:blipFill>
        <p:spPr>
          <a:xfrm>
            <a:off x="6847539" y="3528521"/>
            <a:ext cx="5033394" cy="3147150"/>
          </a:xfrm>
          <a:prstGeom prst="rect">
            <a:avLst/>
          </a:prstGeom>
        </p:spPr>
      </p:pic>
      <p:pic>
        <p:nvPicPr>
          <p:cNvPr id="7" name="Picture 6"/>
          <p:cNvPicPr>
            <a:picLocks noChangeAspect="1"/>
          </p:cNvPicPr>
          <p:nvPr/>
        </p:nvPicPr>
        <p:blipFill>
          <a:blip r:embed="rId3"/>
          <a:stretch>
            <a:fillRect/>
          </a:stretch>
        </p:blipFill>
        <p:spPr>
          <a:xfrm>
            <a:off x="6848452" y="237793"/>
            <a:ext cx="5033394" cy="3290728"/>
          </a:xfrm>
          <a:prstGeom prst="rect">
            <a:avLst/>
          </a:prstGeom>
          <a:solidFill>
            <a:schemeClr val="bg2">
              <a:lumMod val="75000"/>
            </a:schemeClr>
          </a:solidFill>
        </p:spPr>
      </p:pic>
      <p:cxnSp>
        <p:nvCxnSpPr>
          <p:cNvPr id="9" name="Straight Arrow Connector 8"/>
          <p:cNvCxnSpPr/>
          <p:nvPr/>
        </p:nvCxnSpPr>
        <p:spPr>
          <a:xfrm>
            <a:off x="9020287" y="646331"/>
            <a:ext cx="360727" cy="0"/>
          </a:xfrm>
          <a:prstGeom prst="straightConnector1">
            <a:avLst/>
          </a:prstGeom>
          <a:ln w="158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830204" y="5559972"/>
            <a:ext cx="1454526" cy="10511"/>
          </a:xfrm>
          <a:prstGeom prst="straightConnector1">
            <a:avLst/>
          </a:prstGeom>
          <a:ln w="158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20552" y="5896303"/>
            <a:ext cx="909223" cy="369332"/>
          </a:xfrm>
          <a:prstGeom prst="rect">
            <a:avLst/>
          </a:prstGeom>
          <a:noFill/>
        </p:spPr>
        <p:txBody>
          <a:bodyPr wrap="none" rtlCol="0">
            <a:spAutoFit/>
          </a:bodyPr>
          <a:lstStyle/>
          <a:p>
            <a:r>
              <a:rPr lang="cs-CZ" b="1" dirty="0" smtClean="0">
                <a:solidFill>
                  <a:srgbClr val="00B0F0"/>
                </a:solidFill>
              </a:rPr>
              <a:t>-193 </a:t>
            </a:r>
            <a:r>
              <a:rPr lang="cs-CZ" b="1" dirty="0" err="1" smtClean="0">
                <a:solidFill>
                  <a:srgbClr val="00B0F0"/>
                </a:solidFill>
              </a:rPr>
              <a:t>kA</a:t>
            </a:r>
            <a:endParaRPr lang="en-US" b="1" dirty="0">
              <a:solidFill>
                <a:srgbClr val="00B0F0"/>
              </a:solidFill>
            </a:endParaRPr>
          </a:p>
        </p:txBody>
      </p:sp>
      <p:sp>
        <p:nvSpPr>
          <p:cNvPr id="16" name="TextBox 15"/>
          <p:cNvSpPr txBox="1"/>
          <p:nvPr/>
        </p:nvSpPr>
        <p:spPr>
          <a:xfrm>
            <a:off x="10720551" y="2590799"/>
            <a:ext cx="909223" cy="369332"/>
          </a:xfrm>
          <a:prstGeom prst="rect">
            <a:avLst/>
          </a:prstGeom>
          <a:noFill/>
        </p:spPr>
        <p:txBody>
          <a:bodyPr wrap="none" rtlCol="0">
            <a:spAutoFit/>
          </a:bodyPr>
          <a:lstStyle/>
          <a:p>
            <a:r>
              <a:rPr lang="cs-CZ" b="1" dirty="0" smtClean="0">
                <a:solidFill>
                  <a:srgbClr val="00B0F0"/>
                </a:solidFill>
              </a:rPr>
              <a:t>-168 </a:t>
            </a:r>
            <a:r>
              <a:rPr lang="cs-CZ" b="1" dirty="0" err="1" smtClean="0">
                <a:solidFill>
                  <a:srgbClr val="00B0F0"/>
                </a:solidFill>
              </a:rPr>
              <a:t>kA</a:t>
            </a:r>
            <a:endParaRPr lang="en-US" b="1" dirty="0">
              <a:solidFill>
                <a:srgbClr val="00B0F0"/>
              </a:solidFill>
            </a:endParaRPr>
          </a:p>
        </p:txBody>
      </p:sp>
      <p:sp>
        <p:nvSpPr>
          <p:cNvPr id="17" name="TextBox 16"/>
          <p:cNvSpPr txBox="1"/>
          <p:nvPr/>
        </p:nvSpPr>
        <p:spPr>
          <a:xfrm>
            <a:off x="8830118" y="280568"/>
            <a:ext cx="928459" cy="369332"/>
          </a:xfrm>
          <a:prstGeom prst="rect">
            <a:avLst/>
          </a:prstGeom>
          <a:noFill/>
        </p:spPr>
        <p:txBody>
          <a:bodyPr wrap="none" rtlCol="0">
            <a:spAutoFit/>
          </a:bodyPr>
          <a:lstStyle/>
          <a:p>
            <a:r>
              <a:rPr lang="cs-CZ" b="1" dirty="0" smtClean="0">
                <a:solidFill>
                  <a:srgbClr val="00B0F0"/>
                </a:solidFill>
              </a:rPr>
              <a:t>0.57 </a:t>
            </a:r>
            <a:r>
              <a:rPr lang="cs-CZ" b="1" dirty="0" err="1" smtClean="0">
                <a:solidFill>
                  <a:srgbClr val="00B0F0"/>
                </a:solidFill>
              </a:rPr>
              <a:t>ms</a:t>
            </a:r>
            <a:endParaRPr lang="en-US" b="1" dirty="0">
              <a:solidFill>
                <a:srgbClr val="00B0F0"/>
              </a:solidFill>
            </a:endParaRPr>
          </a:p>
        </p:txBody>
      </p:sp>
      <p:sp>
        <p:nvSpPr>
          <p:cNvPr id="18" name="TextBox 17"/>
          <p:cNvSpPr txBox="1"/>
          <p:nvPr/>
        </p:nvSpPr>
        <p:spPr>
          <a:xfrm>
            <a:off x="8093237" y="5526971"/>
            <a:ext cx="811441" cy="369332"/>
          </a:xfrm>
          <a:prstGeom prst="rect">
            <a:avLst/>
          </a:prstGeom>
          <a:noFill/>
        </p:spPr>
        <p:txBody>
          <a:bodyPr wrap="none" rtlCol="0">
            <a:spAutoFit/>
          </a:bodyPr>
          <a:lstStyle/>
          <a:p>
            <a:r>
              <a:rPr lang="cs-CZ" b="1" dirty="0" smtClean="0">
                <a:solidFill>
                  <a:srgbClr val="00B0F0"/>
                </a:solidFill>
              </a:rPr>
              <a:t>3.4 </a:t>
            </a:r>
            <a:r>
              <a:rPr lang="cs-CZ" b="1" dirty="0" err="1" smtClean="0">
                <a:solidFill>
                  <a:srgbClr val="00B0F0"/>
                </a:solidFill>
              </a:rPr>
              <a:t>ms</a:t>
            </a:r>
            <a:endParaRPr lang="en-US" b="1" dirty="0">
              <a:solidFill>
                <a:srgbClr val="00B0F0"/>
              </a:solidFill>
            </a:endParaRPr>
          </a:p>
        </p:txBody>
      </p:sp>
      <p:sp>
        <p:nvSpPr>
          <p:cNvPr id="19" name="Oval 18"/>
          <p:cNvSpPr/>
          <p:nvPr/>
        </p:nvSpPr>
        <p:spPr>
          <a:xfrm>
            <a:off x="8933620" y="1384535"/>
            <a:ext cx="360727" cy="70467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732510" y="4158184"/>
            <a:ext cx="360727" cy="70467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8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54475" y="1101995"/>
            <a:ext cx="3879116" cy="31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63333" y="1101995"/>
            <a:ext cx="7725493" cy="31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38660" y="215388"/>
            <a:ext cx="7077064" cy="646331"/>
          </a:xfrm>
          <a:prstGeom prst="rect">
            <a:avLst/>
          </a:prstGeom>
        </p:spPr>
        <p:txBody>
          <a:bodyPr wrap="square">
            <a:spAutoFit/>
          </a:bodyPr>
          <a:lstStyle/>
          <a:p>
            <a:pPr algn="ctr">
              <a:spcAft>
                <a:spcPts val="0"/>
              </a:spcAft>
            </a:pPr>
            <a:r>
              <a:rPr lang="cs-CZ" sz="3600" b="1" kern="1400" dirty="0" err="1" smtClean="0">
                <a:solidFill>
                  <a:schemeClr val="bg1"/>
                </a:solidFill>
                <a:latin typeface="Consolas" panose="020B0609020204030204" pitchFamily="49" charset="0"/>
                <a:ea typeface="MS Mincho"/>
              </a:rPr>
              <a:t>Properties</a:t>
            </a:r>
            <a:r>
              <a:rPr lang="cs-CZ" sz="3600" b="1" kern="1400" dirty="0" smtClean="0">
                <a:solidFill>
                  <a:schemeClr val="bg1"/>
                </a:solidFill>
                <a:latin typeface="Consolas" panose="020B0609020204030204" pitchFamily="49" charset="0"/>
                <a:ea typeface="MS Mincho"/>
              </a:rPr>
              <a:t> </a:t>
            </a:r>
            <a:r>
              <a:rPr lang="cs-CZ" sz="3600" b="1" kern="1400" dirty="0" err="1" smtClean="0">
                <a:solidFill>
                  <a:schemeClr val="bg1"/>
                </a:solidFill>
                <a:latin typeface="Consolas" panose="020B0609020204030204" pitchFamily="49" charset="0"/>
                <a:ea typeface="MS Mincho"/>
              </a:rPr>
              <a:t>of</a:t>
            </a:r>
            <a:r>
              <a:rPr lang="cs-CZ" sz="3600" b="1" kern="1400" dirty="0" smtClean="0">
                <a:solidFill>
                  <a:schemeClr val="bg1"/>
                </a:solidFill>
                <a:latin typeface="Consolas" panose="020B0609020204030204" pitchFamily="49" charset="0"/>
                <a:ea typeface="MS Mincho"/>
              </a:rPr>
              <a:t> pulse </a:t>
            </a:r>
            <a:r>
              <a:rPr lang="cs-CZ" sz="3600" b="1" kern="1400" dirty="0" err="1" smtClean="0">
                <a:solidFill>
                  <a:schemeClr val="bg1"/>
                </a:solidFill>
                <a:latin typeface="Consolas" panose="020B0609020204030204" pitchFamily="49" charset="0"/>
                <a:ea typeface="MS Mincho"/>
              </a:rPr>
              <a:t>trains</a:t>
            </a:r>
            <a:endParaRPr lang="en-US" sz="3600" b="1" kern="1400" dirty="0">
              <a:solidFill>
                <a:schemeClr val="bg1"/>
              </a:solidFill>
              <a:latin typeface="Consolas" panose="020B0609020204030204" pitchFamily="49" charset="0"/>
              <a:ea typeface="MS Mincho"/>
            </a:endParaRPr>
          </a:p>
        </p:txBody>
      </p:sp>
      <p:pic>
        <p:nvPicPr>
          <p:cNvPr id="23" name="Picture 22"/>
          <p:cNvPicPr>
            <a:picLocks noChangeAspect="1"/>
          </p:cNvPicPr>
          <p:nvPr/>
        </p:nvPicPr>
        <p:blipFill>
          <a:blip r:embed="rId2"/>
          <a:stretch>
            <a:fillRect/>
          </a:stretch>
        </p:blipFill>
        <p:spPr>
          <a:xfrm>
            <a:off x="4263333" y="1155234"/>
            <a:ext cx="3716735" cy="3003267"/>
          </a:xfrm>
          <a:prstGeom prst="rect">
            <a:avLst/>
          </a:prstGeom>
        </p:spPr>
      </p:pic>
      <p:sp>
        <p:nvSpPr>
          <p:cNvPr id="24" name="TextBox 23"/>
          <p:cNvSpPr txBox="1"/>
          <p:nvPr/>
        </p:nvSpPr>
        <p:spPr>
          <a:xfrm>
            <a:off x="6623368" y="1362582"/>
            <a:ext cx="1210588" cy="369332"/>
          </a:xfrm>
          <a:prstGeom prst="rect">
            <a:avLst/>
          </a:prstGeom>
          <a:noFill/>
        </p:spPr>
        <p:txBody>
          <a:bodyPr wrap="none" rtlCol="0">
            <a:spAutoFit/>
          </a:bodyPr>
          <a:lstStyle/>
          <a:p>
            <a:r>
              <a:rPr lang="cs-CZ" b="1" dirty="0" smtClean="0">
                <a:solidFill>
                  <a:srgbClr val="00B0F0"/>
                </a:solidFill>
              </a:rPr>
              <a:t>1.7±0.9 </a:t>
            </a:r>
            <a:r>
              <a:rPr lang="cs-CZ" b="1" dirty="0" err="1" smtClean="0">
                <a:solidFill>
                  <a:srgbClr val="00B0F0"/>
                </a:solidFill>
              </a:rPr>
              <a:t>ms</a:t>
            </a:r>
            <a:endParaRPr lang="en-US" b="1" dirty="0">
              <a:solidFill>
                <a:srgbClr val="00B0F0"/>
              </a:solidFill>
            </a:endParaRPr>
          </a:p>
        </p:txBody>
      </p:sp>
      <p:cxnSp>
        <p:nvCxnSpPr>
          <p:cNvPr id="25" name="Straight Arrow Connector 24"/>
          <p:cNvCxnSpPr/>
          <p:nvPr/>
        </p:nvCxnSpPr>
        <p:spPr>
          <a:xfrm flipH="1">
            <a:off x="5606047" y="1697087"/>
            <a:ext cx="8389" cy="9226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stretch>
            <a:fillRect/>
          </a:stretch>
        </p:blipFill>
        <p:spPr>
          <a:xfrm>
            <a:off x="8109811" y="1205995"/>
            <a:ext cx="3724665" cy="2957158"/>
          </a:xfrm>
          <a:prstGeom prst="rect">
            <a:avLst/>
          </a:prstGeom>
        </p:spPr>
      </p:pic>
      <p:sp>
        <p:nvSpPr>
          <p:cNvPr id="27" name="TextBox 26"/>
          <p:cNvSpPr txBox="1"/>
          <p:nvPr/>
        </p:nvSpPr>
        <p:spPr>
          <a:xfrm>
            <a:off x="10521826" y="1313239"/>
            <a:ext cx="1124026" cy="369332"/>
          </a:xfrm>
          <a:prstGeom prst="rect">
            <a:avLst/>
          </a:prstGeom>
          <a:noFill/>
        </p:spPr>
        <p:txBody>
          <a:bodyPr wrap="none" rtlCol="0">
            <a:spAutoFit/>
          </a:bodyPr>
          <a:lstStyle/>
          <a:p>
            <a:r>
              <a:rPr lang="cs-CZ" b="1" dirty="0" smtClean="0">
                <a:solidFill>
                  <a:srgbClr val="00B0F0"/>
                </a:solidFill>
              </a:rPr>
              <a:t>0.24±0.14</a:t>
            </a:r>
            <a:endParaRPr lang="en-US" b="1" dirty="0">
              <a:solidFill>
                <a:srgbClr val="00B0F0"/>
              </a:solidFill>
            </a:endParaRPr>
          </a:p>
        </p:txBody>
      </p:sp>
      <p:cxnSp>
        <p:nvCxnSpPr>
          <p:cNvPr id="28" name="Straight Arrow Connector 27"/>
          <p:cNvCxnSpPr/>
          <p:nvPr/>
        </p:nvCxnSpPr>
        <p:spPr>
          <a:xfrm flipH="1">
            <a:off x="9507335" y="1540449"/>
            <a:ext cx="8389" cy="9226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444824" y="1219786"/>
            <a:ext cx="3672397" cy="2961475"/>
          </a:xfrm>
          <a:prstGeom prst="rect">
            <a:avLst/>
          </a:prstGeom>
        </p:spPr>
      </p:pic>
      <p:sp>
        <p:nvSpPr>
          <p:cNvPr id="30" name="TextBox 29"/>
          <p:cNvSpPr txBox="1"/>
          <p:nvPr/>
        </p:nvSpPr>
        <p:spPr>
          <a:xfrm>
            <a:off x="955949" y="1326223"/>
            <a:ext cx="1713867" cy="369332"/>
          </a:xfrm>
          <a:prstGeom prst="rect">
            <a:avLst/>
          </a:prstGeom>
          <a:noFill/>
        </p:spPr>
        <p:txBody>
          <a:bodyPr wrap="none" rtlCol="0">
            <a:spAutoFit/>
          </a:bodyPr>
          <a:lstStyle/>
          <a:p>
            <a:r>
              <a:rPr lang="cs-CZ" b="1" dirty="0" err="1" smtClean="0">
                <a:solidFill>
                  <a:srgbClr val="FF0000"/>
                </a:solidFill>
              </a:rPr>
              <a:t>All</a:t>
            </a:r>
            <a:r>
              <a:rPr lang="cs-CZ" b="1" dirty="0" smtClean="0">
                <a:solidFill>
                  <a:srgbClr val="FF0000"/>
                </a:solidFill>
              </a:rPr>
              <a:t> 193 </a:t>
            </a:r>
            <a:r>
              <a:rPr lang="cs-CZ" b="1" dirty="0" err="1" smtClean="0">
                <a:solidFill>
                  <a:srgbClr val="FF0000"/>
                </a:solidFill>
              </a:rPr>
              <a:t>neg</a:t>
            </a:r>
            <a:r>
              <a:rPr lang="cs-CZ" b="1" dirty="0" smtClean="0">
                <a:solidFill>
                  <a:srgbClr val="FF0000"/>
                </a:solidFill>
              </a:rPr>
              <a:t>. </a:t>
            </a:r>
            <a:r>
              <a:rPr lang="cs-CZ" b="1" dirty="0" err="1" smtClean="0">
                <a:solidFill>
                  <a:srgbClr val="FF0000"/>
                </a:solidFill>
              </a:rPr>
              <a:t>CGs</a:t>
            </a:r>
            <a:endParaRPr lang="en-US" b="1" dirty="0">
              <a:solidFill>
                <a:srgbClr val="FF0000"/>
              </a:solidFill>
            </a:endParaRPr>
          </a:p>
        </p:txBody>
      </p:sp>
      <p:cxnSp>
        <p:nvCxnSpPr>
          <p:cNvPr id="33" name="Straight Arrow Connector 32"/>
          <p:cNvCxnSpPr/>
          <p:nvPr/>
        </p:nvCxnSpPr>
        <p:spPr>
          <a:xfrm>
            <a:off x="2592519" y="1377511"/>
            <a:ext cx="251387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623368" y="1362582"/>
            <a:ext cx="251387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3767" y="1101996"/>
            <a:ext cx="3859823" cy="3104856"/>
          </a:xfrm>
          <a:prstGeom prst="rect">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254475" y="4379213"/>
            <a:ext cx="6922448" cy="2236184"/>
          </a:xfrm>
          <a:prstGeom prst="rect">
            <a:avLst/>
          </a:prstGeom>
        </p:spPr>
      </p:pic>
      <p:sp>
        <p:nvSpPr>
          <p:cNvPr id="10" name="Pentagon 9"/>
          <p:cNvSpPr/>
          <p:nvPr/>
        </p:nvSpPr>
        <p:spPr>
          <a:xfrm flipH="1">
            <a:off x="7461536" y="4687404"/>
            <a:ext cx="3060290" cy="1619802"/>
          </a:xfrm>
          <a:prstGeom prst="homePlate">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b="1" dirty="0">
                <a:solidFill>
                  <a:schemeClr val="bg1"/>
                </a:solidFill>
              </a:rPr>
              <a:t>PBP-RS= 2.9 </a:t>
            </a:r>
            <a:r>
              <a:rPr lang="cs-CZ" b="1" dirty="0" err="1">
                <a:solidFill>
                  <a:schemeClr val="bg1"/>
                </a:solidFill>
              </a:rPr>
              <a:t>ms</a:t>
            </a:r>
            <a:r>
              <a:rPr lang="en-US" b="1" dirty="0">
                <a:solidFill>
                  <a:schemeClr val="bg1"/>
                </a:solidFill>
              </a:rPr>
              <a:t>; </a:t>
            </a:r>
            <a:endParaRPr lang="en-US" b="1" dirty="0" smtClean="0">
              <a:solidFill>
                <a:schemeClr val="bg1"/>
              </a:solidFill>
            </a:endParaRPr>
          </a:p>
          <a:p>
            <a:pPr algn="r"/>
            <a:r>
              <a:rPr lang="en-US" b="1" dirty="0" smtClean="0">
                <a:solidFill>
                  <a:schemeClr val="bg1"/>
                </a:solidFill>
              </a:rPr>
              <a:t>PBP/RS</a:t>
            </a:r>
            <a:r>
              <a:rPr lang="en-US" b="1" dirty="0">
                <a:solidFill>
                  <a:schemeClr val="bg1"/>
                </a:solidFill>
              </a:rPr>
              <a:t>=</a:t>
            </a:r>
            <a:r>
              <a:rPr lang="cs-CZ" b="1" dirty="0">
                <a:solidFill>
                  <a:schemeClr val="bg1"/>
                </a:solidFill>
              </a:rPr>
              <a:t> 38 </a:t>
            </a:r>
            <a:r>
              <a:rPr lang="en-US" b="1" dirty="0">
                <a:solidFill>
                  <a:schemeClr val="bg1"/>
                </a:solidFill>
              </a:rPr>
              <a:t>%;</a:t>
            </a:r>
          </a:p>
          <a:p>
            <a:pPr algn="r"/>
            <a:r>
              <a:rPr lang="en-US" b="1" dirty="0">
                <a:solidFill>
                  <a:schemeClr val="bg1"/>
                </a:solidFill>
              </a:rPr>
              <a:t>I peak  RS = - </a:t>
            </a:r>
            <a:r>
              <a:rPr lang="cs-CZ" b="1" dirty="0">
                <a:solidFill>
                  <a:schemeClr val="bg1"/>
                </a:solidFill>
              </a:rPr>
              <a:t>118 </a:t>
            </a:r>
            <a:r>
              <a:rPr lang="en-US" b="1" dirty="0">
                <a:solidFill>
                  <a:schemeClr val="bg1"/>
                </a:solidFill>
              </a:rPr>
              <a:t>kA; </a:t>
            </a:r>
            <a:endParaRPr lang="en-US" b="1" dirty="0" smtClean="0">
              <a:solidFill>
                <a:schemeClr val="bg1"/>
              </a:solidFill>
            </a:endParaRPr>
          </a:p>
          <a:p>
            <a:pPr algn="r"/>
            <a:r>
              <a:rPr lang="en-US" b="1" dirty="0" smtClean="0">
                <a:solidFill>
                  <a:schemeClr val="bg1"/>
                </a:solidFill>
              </a:rPr>
              <a:t> </a:t>
            </a:r>
            <a:r>
              <a:rPr lang="en-US" b="1" dirty="0">
                <a:solidFill>
                  <a:schemeClr val="bg1"/>
                </a:solidFill>
              </a:rPr>
              <a:t>I peak PBP= - </a:t>
            </a:r>
            <a:r>
              <a:rPr lang="cs-CZ" b="1" dirty="0">
                <a:solidFill>
                  <a:schemeClr val="bg1"/>
                </a:solidFill>
              </a:rPr>
              <a:t>46 </a:t>
            </a:r>
            <a:r>
              <a:rPr lang="en-US" b="1" dirty="0">
                <a:solidFill>
                  <a:schemeClr val="bg1"/>
                </a:solidFill>
              </a:rPr>
              <a:t>kA</a:t>
            </a:r>
          </a:p>
          <a:p>
            <a:pPr algn="r"/>
            <a:r>
              <a:rPr lang="en-US" b="1" dirty="0">
                <a:solidFill>
                  <a:schemeClr val="bg1"/>
                </a:solidFill>
              </a:rPr>
              <a:t>PBP-RS distance= </a:t>
            </a:r>
            <a:r>
              <a:rPr lang="cs-CZ" b="1" dirty="0">
                <a:solidFill>
                  <a:schemeClr val="bg1"/>
                </a:solidFill>
              </a:rPr>
              <a:t>2 k</a:t>
            </a:r>
            <a:r>
              <a:rPr lang="en-US" b="1" dirty="0">
                <a:solidFill>
                  <a:schemeClr val="bg1"/>
                </a:solidFill>
              </a:rPr>
              <a:t>m</a:t>
            </a:r>
            <a:endParaRPr lang="cs-CZ" b="1" dirty="0">
              <a:solidFill>
                <a:schemeClr val="bg1"/>
              </a:solidFill>
            </a:endParaRPr>
          </a:p>
        </p:txBody>
      </p:sp>
      <p:sp>
        <p:nvSpPr>
          <p:cNvPr id="70" name="Rectangle 69"/>
          <p:cNvSpPr/>
          <p:nvPr/>
        </p:nvSpPr>
        <p:spPr>
          <a:xfrm>
            <a:off x="254475" y="4379213"/>
            <a:ext cx="6922448" cy="2236184"/>
          </a:xfrm>
          <a:prstGeom prst="rect">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7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5892" y="2724619"/>
            <a:ext cx="10762390" cy="404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Box 3"/>
          <p:cNvSpPr txBox="1"/>
          <p:nvPr/>
        </p:nvSpPr>
        <p:spPr>
          <a:xfrm>
            <a:off x="1865929" y="1"/>
            <a:ext cx="8534400" cy="769441"/>
          </a:xfrm>
          <a:prstGeom prst="rect">
            <a:avLst/>
          </a:prstGeom>
          <a:noFill/>
        </p:spPr>
        <p:txBody>
          <a:bodyPr wrap="square" rtlCol="0">
            <a:spAutoFit/>
          </a:bodyPr>
          <a:lstStyle/>
          <a:p>
            <a:pPr algn="ctr"/>
            <a:r>
              <a:rPr lang="cs-CZ" sz="4400" b="1" dirty="0">
                <a:solidFill>
                  <a:schemeClr val="bg1"/>
                </a:solidFill>
                <a:latin typeface="Comic Sans MS" pitchFamily="66" charset="0"/>
              </a:rPr>
              <a:t>PB properties</a:t>
            </a:r>
            <a:endParaRPr lang="cs-CZ" sz="4400" b="1" dirty="0">
              <a:solidFill>
                <a:schemeClr val="bg1"/>
              </a:solidFill>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96444222"/>
              </p:ext>
            </p:extLst>
          </p:nvPr>
        </p:nvGraphicFramePr>
        <p:xfrm>
          <a:off x="1529080" y="846178"/>
          <a:ext cx="9226129" cy="1613529"/>
        </p:xfrm>
        <a:graphic>
          <a:graphicData uri="http://schemas.openxmlformats.org/drawingml/2006/table">
            <a:tbl>
              <a:tblPr firstRow="1" bandRow="1">
                <a:tableStyleId>{5202B0CA-FC54-4496-8BCA-5EF66A818D29}</a:tableStyleId>
              </a:tblPr>
              <a:tblGrid>
                <a:gridCol w="3959670">
                  <a:extLst>
                    <a:ext uri="{9D8B030D-6E8A-4147-A177-3AD203B41FA5}">
                      <a16:colId xmlns:a16="http://schemas.microsoft.com/office/drawing/2014/main" val="1473483570"/>
                    </a:ext>
                  </a:extLst>
                </a:gridCol>
                <a:gridCol w="3134739">
                  <a:extLst>
                    <a:ext uri="{9D8B030D-6E8A-4147-A177-3AD203B41FA5}">
                      <a16:colId xmlns:a16="http://schemas.microsoft.com/office/drawing/2014/main" val="1625570045"/>
                    </a:ext>
                  </a:extLst>
                </a:gridCol>
                <a:gridCol w="2131720">
                  <a:extLst>
                    <a:ext uri="{9D8B030D-6E8A-4147-A177-3AD203B41FA5}">
                      <a16:colId xmlns:a16="http://schemas.microsoft.com/office/drawing/2014/main" val="3946713880"/>
                    </a:ext>
                  </a:extLst>
                </a:gridCol>
              </a:tblGrid>
              <a:tr h="541654">
                <a:tc>
                  <a:txBody>
                    <a:bodyPr/>
                    <a:lstStyle/>
                    <a:p>
                      <a:pPr algn="ctr" fontAlgn="t"/>
                      <a:r>
                        <a:rPr lang="en-GB" sz="1800" b="1" u="none" strike="noStrike" dirty="0">
                          <a:solidFill>
                            <a:schemeClr val="tx1"/>
                          </a:solidFill>
                          <a:effectLst/>
                        </a:rPr>
                        <a:t> </a:t>
                      </a:r>
                      <a:endParaRPr lang="en-GB" sz="1800" b="1" i="0" u="none" strike="noStrike" dirty="0">
                        <a:solidFill>
                          <a:schemeClr val="tx1"/>
                        </a:solidFill>
                        <a:effectLst/>
                        <a:latin typeface="Arial" panose="020B0604020202020204" pitchFamily="34" charset="0"/>
                      </a:endParaRPr>
                    </a:p>
                  </a:txBody>
                  <a:tcPr marL="7125" marR="7125" marT="71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1" u="none" strike="noStrike" dirty="0">
                          <a:solidFill>
                            <a:schemeClr val="tx1"/>
                          </a:solidFill>
                          <a:effectLst/>
                        </a:rPr>
                        <a:t>PBP- RS time separation (</a:t>
                      </a:r>
                      <a:r>
                        <a:rPr lang="en-GB" sz="1800" b="1" u="none" strike="noStrike" dirty="0" err="1">
                          <a:solidFill>
                            <a:schemeClr val="tx1"/>
                          </a:solidFill>
                          <a:effectLst/>
                        </a:rPr>
                        <a:t>ms</a:t>
                      </a:r>
                      <a:r>
                        <a:rPr lang="en-GB" sz="1800" b="1" u="none" strike="noStrike" dirty="0">
                          <a:solidFill>
                            <a:schemeClr val="tx1"/>
                          </a:solidFill>
                          <a:effectLst/>
                        </a:rPr>
                        <a:t>)</a:t>
                      </a:r>
                      <a:endParaRPr lang="en-GB" sz="1800" b="1"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1" u="none" strike="noStrike" dirty="0">
                          <a:solidFill>
                            <a:schemeClr val="tx1"/>
                          </a:solidFill>
                          <a:effectLst/>
                        </a:rPr>
                        <a:t>PBP/RS ratio </a:t>
                      </a:r>
                      <a:endParaRPr lang="en-GB" sz="1800" b="1"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290037"/>
                  </a:ext>
                </a:extLst>
              </a:tr>
              <a:tr h="435077">
                <a:tc>
                  <a:txBody>
                    <a:bodyPr/>
                    <a:lstStyle/>
                    <a:p>
                      <a:pPr algn="ctr" rtl="0" fontAlgn="ctr"/>
                      <a:r>
                        <a:rPr lang="en-GB" sz="1800" b="1" dirty="0">
                          <a:solidFill>
                            <a:schemeClr val="tx1"/>
                          </a:solidFill>
                        </a:rPr>
                        <a:t>Mediterranean, France, &gt;100 </a:t>
                      </a:r>
                      <a:r>
                        <a:rPr lang="en-GB" sz="1800" b="1" dirty="0" smtClean="0">
                          <a:solidFill>
                            <a:schemeClr val="tx1"/>
                          </a:solidFill>
                        </a:rPr>
                        <a:t>kA</a:t>
                      </a:r>
                      <a:r>
                        <a:rPr lang="cs-CZ" sz="1800" b="1" dirty="0" smtClean="0">
                          <a:solidFill>
                            <a:schemeClr val="tx1"/>
                          </a:solidFill>
                        </a:rPr>
                        <a:t> (</a:t>
                      </a:r>
                      <a:r>
                        <a:rPr lang="cs-CZ" sz="1800" b="1" dirty="0" err="1" smtClean="0">
                          <a:solidFill>
                            <a:schemeClr val="tx1"/>
                          </a:solidFill>
                        </a:rPr>
                        <a:t>neg</a:t>
                      </a:r>
                      <a:r>
                        <a:rPr lang="cs-CZ" sz="1800" b="1" dirty="0" smtClean="0">
                          <a:solidFill>
                            <a:schemeClr val="tx1"/>
                          </a:solidFill>
                        </a:rPr>
                        <a:t>.)</a:t>
                      </a:r>
                      <a:endParaRPr lang="en-GB" sz="1800" b="1" dirty="0">
                        <a:solidFill>
                          <a:schemeClr val="tx1"/>
                        </a:solidFill>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cs-CZ" sz="1800" b="1" dirty="0" smtClean="0">
                          <a:solidFill>
                            <a:schemeClr val="tx1"/>
                          </a:solidFill>
                        </a:rPr>
                        <a:t>1.7</a:t>
                      </a:r>
                      <a:endParaRPr lang="en-GB" sz="1800" b="1" dirty="0">
                        <a:solidFill>
                          <a:schemeClr val="tx1"/>
                        </a:solidFill>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GB" sz="1800" b="1" dirty="0" smtClean="0">
                          <a:solidFill>
                            <a:schemeClr val="tx1"/>
                          </a:solidFill>
                        </a:rPr>
                        <a:t>0.2</a:t>
                      </a:r>
                      <a:r>
                        <a:rPr lang="cs-CZ" sz="1800" b="1" dirty="0" smtClean="0">
                          <a:solidFill>
                            <a:schemeClr val="tx1"/>
                          </a:solidFill>
                        </a:rPr>
                        <a:t>4</a:t>
                      </a:r>
                      <a:endParaRPr lang="en-GB" sz="1800" b="1" dirty="0">
                        <a:solidFill>
                          <a:schemeClr val="tx1"/>
                        </a:solidFill>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097693534"/>
                  </a:ext>
                </a:extLst>
              </a:tr>
              <a:tr h="318399">
                <a:tc>
                  <a:txBody>
                    <a:bodyPr/>
                    <a:lstStyle/>
                    <a:p>
                      <a:pPr algn="ctr" rtl="0" fontAlgn="ctr"/>
                      <a:r>
                        <a:rPr lang="en-GB" sz="1800" b="0" u="none" strike="noStrike" dirty="0">
                          <a:solidFill>
                            <a:schemeClr val="tx1"/>
                          </a:solidFill>
                          <a:effectLst/>
                        </a:rPr>
                        <a:t>Albany, NY, USA (Brook, 1992)</a:t>
                      </a:r>
                      <a:endParaRPr lang="en-GB" sz="1800" b="0"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0" u="none" strike="noStrike" dirty="0">
                          <a:solidFill>
                            <a:schemeClr val="tx1"/>
                          </a:solidFill>
                          <a:effectLst/>
                        </a:rPr>
                        <a:t>2.8</a:t>
                      </a:r>
                      <a:endParaRPr lang="en-GB" sz="1800" b="0"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0" u="none" strike="noStrike">
                          <a:solidFill>
                            <a:schemeClr val="tx1"/>
                          </a:solidFill>
                          <a:effectLst/>
                        </a:rPr>
                        <a:t>0.7</a:t>
                      </a:r>
                      <a:endParaRPr lang="en-GB" sz="1800" b="0" i="0" u="none" strike="noStrike">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960096"/>
                  </a:ext>
                </a:extLst>
              </a:tr>
              <a:tr h="318399">
                <a:tc>
                  <a:txBody>
                    <a:bodyPr/>
                    <a:lstStyle/>
                    <a:p>
                      <a:pPr algn="ctr" rtl="0" fontAlgn="ctr"/>
                      <a:r>
                        <a:rPr lang="en-GB" sz="1800" b="0" u="none" strike="noStrike" dirty="0">
                          <a:solidFill>
                            <a:schemeClr val="tx1"/>
                          </a:solidFill>
                          <a:effectLst/>
                        </a:rPr>
                        <a:t>Hokuriku, Japan (Wu et al., 2013)</a:t>
                      </a:r>
                      <a:endParaRPr lang="en-GB" sz="1800" b="0"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0" u="none" strike="noStrike" dirty="0">
                          <a:solidFill>
                            <a:schemeClr val="tx1"/>
                          </a:solidFill>
                          <a:effectLst/>
                        </a:rPr>
                        <a:t>5.4</a:t>
                      </a:r>
                      <a:endParaRPr lang="en-GB" sz="1800" b="0"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0" u="none" strike="noStrike" dirty="0">
                          <a:solidFill>
                            <a:schemeClr val="tx1"/>
                          </a:solidFill>
                          <a:effectLst/>
                        </a:rPr>
                        <a:t>0.47</a:t>
                      </a:r>
                      <a:endParaRPr lang="en-GB" sz="1800" b="0" i="0" u="none" strike="noStrike" dirty="0">
                        <a:solidFill>
                          <a:schemeClr val="tx1"/>
                        </a:solidFill>
                        <a:effectLst/>
                        <a:latin typeface="Calibri" panose="020F0502020204030204" pitchFamily="34" charset="0"/>
                      </a:endParaRPr>
                    </a:p>
                  </a:txBody>
                  <a:tcPr marL="7125" marR="7125" marT="7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305618"/>
                  </a:ext>
                </a:extLst>
              </a:tr>
            </a:tbl>
          </a:graphicData>
        </a:graphic>
      </p:graphicFrame>
      <p:pic>
        <p:nvPicPr>
          <p:cNvPr id="5" name="Picture 4"/>
          <p:cNvPicPr>
            <a:picLocks noChangeAspect="1"/>
          </p:cNvPicPr>
          <p:nvPr/>
        </p:nvPicPr>
        <p:blipFill>
          <a:blip r:embed="rId3"/>
          <a:stretch>
            <a:fillRect/>
          </a:stretch>
        </p:blipFill>
        <p:spPr>
          <a:xfrm>
            <a:off x="884902" y="2899619"/>
            <a:ext cx="4861705" cy="3797436"/>
          </a:xfrm>
          <a:prstGeom prst="rect">
            <a:avLst/>
          </a:prstGeom>
        </p:spPr>
      </p:pic>
      <p:pic>
        <p:nvPicPr>
          <p:cNvPr id="6" name="Picture 5"/>
          <p:cNvPicPr>
            <a:picLocks noChangeAspect="1"/>
          </p:cNvPicPr>
          <p:nvPr/>
        </p:nvPicPr>
        <p:blipFill>
          <a:blip r:embed="rId4"/>
          <a:stretch>
            <a:fillRect/>
          </a:stretch>
        </p:blipFill>
        <p:spPr>
          <a:xfrm>
            <a:off x="6067087" y="2863861"/>
            <a:ext cx="4913333" cy="3794424"/>
          </a:xfrm>
          <a:prstGeom prst="rect">
            <a:avLst/>
          </a:prstGeom>
        </p:spPr>
      </p:pic>
    </p:spTree>
    <p:extLst>
      <p:ext uri="{BB962C8B-B14F-4D97-AF65-F5344CB8AC3E}">
        <p14:creationId xmlns:p14="http://schemas.microsoft.com/office/powerpoint/2010/main" val="225068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73711" y="713443"/>
            <a:ext cx="11123875" cy="608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62250" y="67112"/>
            <a:ext cx="7077064" cy="646331"/>
          </a:xfrm>
          <a:prstGeom prst="rect">
            <a:avLst/>
          </a:prstGeom>
        </p:spPr>
        <p:txBody>
          <a:bodyPr wrap="square">
            <a:spAutoFit/>
          </a:bodyPr>
          <a:lstStyle/>
          <a:p>
            <a:pPr algn="ctr">
              <a:spcAft>
                <a:spcPts val="0"/>
              </a:spcAft>
            </a:pPr>
            <a:r>
              <a:rPr lang="cs-CZ" sz="3600" b="1" kern="1400" dirty="0" err="1" smtClean="0">
                <a:solidFill>
                  <a:schemeClr val="bg1"/>
                </a:solidFill>
                <a:latin typeface="Consolas" panose="020B0609020204030204" pitchFamily="49" charset="0"/>
                <a:ea typeface="MS Mincho"/>
              </a:rPr>
              <a:t>Examples</a:t>
            </a:r>
            <a:r>
              <a:rPr lang="cs-CZ" sz="3600" b="1" kern="1400" dirty="0" smtClean="0">
                <a:solidFill>
                  <a:schemeClr val="bg1"/>
                </a:solidFill>
                <a:latin typeface="Consolas" panose="020B0609020204030204" pitchFamily="49" charset="0"/>
                <a:ea typeface="MS Mincho"/>
              </a:rPr>
              <a:t> </a:t>
            </a:r>
            <a:r>
              <a:rPr lang="cs-CZ" sz="3600" b="1" kern="1400" dirty="0" err="1" smtClean="0">
                <a:solidFill>
                  <a:schemeClr val="bg1"/>
                </a:solidFill>
                <a:latin typeface="Consolas" panose="020B0609020204030204" pitchFamily="49" charset="0"/>
                <a:ea typeface="MS Mincho"/>
              </a:rPr>
              <a:t>of</a:t>
            </a:r>
            <a:r>
              <a:rPr lang="cs-CZ" sz="3600" b="1" kern="1400" dirty="0" smtClean="0">
                <a:solidFill>
                  <a:schemeClr val="bg1"/>
                </a:solidFill>
                <a:latin typeface="Consolas" panose="020B0609020204030204" pitchFamily="49" charset="0"/>
                <a:ea typeface="MS Mincho"/>
              </a:rPr>
              <a:t> pulse </a:t>
            </a:r>
            <a:r>
              <a:rPr lang="cs-CZ" sz="3600" b="1" kern="1400" dirty="0" err="1" smtClean="0">
                <a:solidFill>
                  <a:schemeClr val="bg1"/>
                </a:solidFill>
                <a:latin typeface="Consolas" panose="020B0609020204030204" pitchFamily="49" charset="0"/>
                <a:ea typeface="MS Mincho"/>
              </a:rPr>
              <a:t>trains</a:t>
            </a:r>
            <a:endParaRPr lang="en-US" sz="3600" b="1" kern="1400" dirty="0">
              <a:solidFill>
                <a:schemeClr val="bg1"/>
              </a:solidFill>
              <a:latin typeface="Consolas" panose="020B0609020204030204" pitchFamily="49" charset="0"/>
              <a:ea typeface="MS Mincho"/>
            </a:endParaRPr>
          </a:p>
        </p:txBody>
      </p:sp>
      <p:pic>
        <p:nvPicPr>
          <p:cNvPr id="6" name="Picture 5"/>
          <p:cNvPicPr>
            <a:picLocks noChangeAspect="1"/>
          </p:cNvPicPr>
          <p:nvPr/>
        </p:nvPicPr>
        <p:blipFill>
          <a:blip r:embed="rId2"/>
          <a:stretch>
            <a:fillRect/>
          </a:stretch>
        </p:blipFill>
        <p:spPr>
          <a:xfrm>
            <a:off x="685800" y="792026"/>
            <a:ext cx="4834143" cy="2867712"/>
          </a:xfrm>
          <a:prstGeom prst="rect">
            <a:avLst/>
          </a:prstGeom>
        </p:spPr>
      </p:pic>
      <p:pic>
        <p:nvPicPr>
          <p:cNvPr id="7" name="Picture 6"/>
          <p:cNvPicPr>
            <a:picLocks noChangeAspect="1"/>
          </p:cNvPicPr>
          <p:nvPr/>
        </p:nvPicPr>
        <p:blipFill>
          <a:blip r:embed="rId3"/>
          <a:stretch>
            <a:fillRect/>
          </a:stretch>
        </p:blipFill>
        <p:spPr>
          <a:xfrm>
            <a:off x="6122503" y="792026"/>
            <a:ext cx="4826691" cy="2885867"/>
          </a:xfrm>
          <a:prstGeom prst="rect">
            <a:avLst/>
          </a:prstGeom>
        </p:spPr>
      </p:pic>
      <p:pic>
        <p:nvPicPr>
          <p:cNvPr id="8" name="Picture 7"/>
          <p:cNvPicPr>
            <a:picLocks noChangeAspect="1"/>
          </p:cNvPicPr>
          <p:nvPr/>
        </p:nvPicPr>
        <p:blipFill>
          <a:blip r:embed="rId4"/>
          <a:stretch>
            <a:fillRect/>
          </a:stretch>
        </p:blipFill>
        <p:spPr>
          <a:xfrm>
            <a:off x="6197032" y="3819583"/>
            <a:ext cx="4744109" cy="2881140"/>
          </a:xfrm>
          <a:prstGeom prst="rect">
            <a:avLst/>
          </a:prstGeom>
        </p:spPr>
      </p:pic>
      <p:pic>
        <p:nvPicPr>
          <p:cNvPr id="9" name="Picture 8"/>
          <p:cNvPicPr>
            <a:picLocks noChangeAspect="1"/>
          </p:cNvPicPr>
          <p:nvPr/>
        </p:nvPicPr>
        <p:blipFill>
          <a:blip r:embed="rId5"/>
          <a:stretch>
            <a:fillRect/>
          </a:stretch>
        </p:blipFill>
        <p:spPr>
          <a:xfrm>
            <a:off x="685800" y="3824144"/>
            <a:ext cx="4826691" cy="2870708"/>
          </a:xfrm>
          <a:prstGeom prst="rect">
            <a:avLst/>
          </a:prstGeom>
        </p:spPr>
      </p:pic>
      <p:cxnSp>
        <p:nvCxnSpPr>
          <p:cNvPr id="11" name="Straight Arrow Connector 10"/>
          <p:cNvCxnSpPr/>
          <p:nvPr/>
        </p:nvCxnSpPr>
        <p:spPr>
          <a:xfrm flipV="1">
            <a:off x="1679713" y="1043609"/>
            <a:ext cx="805070" cy="62958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19470" y="2037522"/>
            <a:ext cx="675860" cy="82494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53748" y="1077772"/>
            <a:ext cx="655982" cy="28062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653748" y="2355574"/>
            <a:ext cx="655982" cy="58640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239000" y="1093460"/>
            <a:ext cx="1080052" cy="579733"/>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159900" y="2648778"/>
            <a:ext cx="1159152" cy="42738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731250" y="4265294"/>
            <a:ext cx="805070" cy="59303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731250" y="5427656"/>
            <a:ext cx="711891" cy="69294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99705" y="2942977"/>
            <a:ext cx="2290206" cy="646331"/>
          </a:xfrm>
          <a:prstGeom prst="rect">
            <a:avLst/>
          </a:prstGeom>
          <a:noFill/>
        </p:spPr>
        <p:txBody>
          <a:bodyPr wrap="square" rtlCol="0">
            <a:spAutoFit/>
          </a:bodyPr>
          <a:lstStyle/>
          <a:p>
            <a:r>
              <a:rPr lang="en-US" b="1" dirty="0" smtClean="0">
                <a:solidFill>
                  <a:srgbClr val="00B0F0"/>
                </a:solidFill>
              </a:rPr>
              <a:t>“diamond” – 65 %</a:t>
            </a:r>
          </a:p>
          <a:p>
            <a:endParaRPr lang="en-US" b="1" dirty="0">
              <a:solidFill>
                <a:srgbClr val="00B0F0"/>
              </a:solidFill>
            </a:endParaRPr>
          </a:p>
        </p:txBody>
      </p:sp>
      <p:sp>
        <p:nvSpPr>
          <p:cNvPr id="33" name="Rectangle 32"/>
          <p:cNvSpPr/>
          <p:nvPr/>
        </p:nvSpPr>
        <p:spPr>
          <a:xfrm>
            <a:off x="2890402" y="4060893"/>
            <a:ext cx="2334293" cy="369332"/>
          </a:xfrm>
          <a:prstGeom prst="rect">
            <a:avLst/>
          </a:prstGeom>
        </p:spPr>
        <p:txBody>
          <a:bodyPr wrap="none">
            <a:spAutoFit/>
          </a:bodyPr>
          <a:lstStyle/>
          <a:p>
            <a:r>
              <a:rPr lang="en-US" b="1" dirty="0">
                <a:solidFill>
                  <a:srgbClr val="00B0F0"/>
                </a:solidFill>
              </a:rPr>
              <a:t>“half diamond” – </a:t>
            </a:r>
            <a:r>
              <a:rPr lang="en-US" b="1" dirty="0" smtClean="0">
                <a:solidFill>
                  <a:srgbClr val="00B0F0"/>
                </a:solidFill>
              </a:rPr>
              <a:t>10 </a:t>
            </a:r>
            <a:r>
              <a:rPr lang="en-US" b="1" dirty="0">
                <a:solidFill>
                  <a:srgbClr val="00B0F0"/>
                </a:solidFill>
              </a:rPr>
              <a:t>%</a:t>
            </a:r>
          </a:p>
        </p:txBody>
      </p:sp>
      <p:sp>
        <p:nvSpPr>
          <p:cNvPr id="34" name="Rectangle 33"/>
          <p:cNvSpPr/>
          <p:nvPr/>
        </p:nvSpPr>
        <p:spPr>
          <a:xfrm>
            <a:off x="3037583" y="6050044"/>
            <a:ext cx="2474908" cy="369332"/>
          </a:xfrm>
          <a:prstGeom prst="rect">
            <a:avLst/>
          </a:prstGeom>
        </p:spPr>
        <p:txBody>
          <a:bodyPr wrap="none">
            <a:spAutoFit/>
          </a:bodyPr>
          <a:lstStyle/>
          <a:p>
            <a:r>
              <a:rPr lang="en-US" dirty="0" smtClean="0"/>
              <a:t>       “2 trains” </a:t>
            </a:r>
            <a:r>
              <a:rPr lang="en-US" dirty="0"/>
              <a:t>– </a:t>
            </a:r>
            <a:r>
              <a:rPr lang="en-US" dirty="0" smtClean="0"/>
              <a:t>3 events</a:t>
            </a:r>
            <a:endParaRPr lang="en-US" dirty="0"/>
          </a:p>
        </p:txBody>
      </p:sp>
      <p:sp>
        <p:nvSpPr>
          <p:cNvPr id="35" name="TextBox 34"/>
          <p:cNvSpPr txBox="1"/>
          <p:nvPr/>
        </p:nvSpPr>
        <p:spPr>
          <a:xfrm>
            <a:off x="8681336" y="3955722"/>
            <a:ext cx="2290206" cy="646331"/>
          </a:xfrm>
          <a:prstGeom prst="rect">
            <a:avLst/>
          </a:prstGeom>
          <a:noFill/>
        </p:spPr>
        <p:txBody>
          <a:bodyPr wrap="square" rtlCol="0">
            <a:spAutoFit/>
          </a:bodyPr>
          <a:lstStyle/>
          <a:p>
            <a:r>
              <a:rPr lang="en-US" b="1" dirty="0" smtClean="0">
                <a:solidFill>
                  <a:srgbClr val="00B0F0"/>
                </a:solidFill>
              </a:rPr>
              <a:t>“irregular” – 22 %</a:t>
            </a:r>
          </a:p>
          <a:p>
            <a:endParaRPr lang="en-US" b="1" dirty="0">
              <a:solidFill>
                <a:srgbClr val="00B0F0"/>
              </a:solidFill>
            </a:endParaRPr>
          </a:p>
        </p:txBody>
      </p:sp>
      <p:sp>
        <p:nvSpPr>
          <p:cNvPr id="36" name="TextBox 35"/>
          <p:cNvSpPr txBox="1"/>
          <p:nvPr/>
        </p:nvSpPr>
        <p:spPr>
          <a:xfrm>
            <a:off x="8650935" y="1043609"/>
            <a:ext cx="2290206" cy="646331"/>
          </a:xfrm>
          <a:prstGeom prst="rect">
            <a:avLst/>
          </a:prstGeom>
          <a:noFill/>
        </p:spPr>
        <p:txBody>
          <a:bodyPr wrap="square" rtlCol="0">
            <a:spAutoFit/>
          </a:bodyPr>
          <a:lstStyle/>
          <a:p>
            <a:r>
              <a:rPr lang="en-US" b="1" dirty="0" smtClean="0">
                <a:solidFill>
                  <a:srgbClr val="00B0F0"/>
                </a:solidFill>
              </a:rPr>
              <a:t>“first big” – 3 %</a:t>
            </a:r>
          </a:p>
          <a:p>
            <a:endParaRPr lang="en-US" b="1" dirty="0">
              <a:solidFill>
                <a:srgbClr val="00B0F0"/>
              </a:solidFill>
            </a:endParaRPr>
          </a:p>
        </p:txBody>
      </p:sp>
    </p:spTree>
    <p:extLst>
      <p:ext uri="{BB962C8B-B14F-4D97-AF65-F5344CB8AC3E}">
        <p14:creationId xmlns:p14="http://schemas.microsoft.com/office/powerpoint/2010/main" val="3917266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973</Words>
  <Application>Microsoft Office PowerPoint</Application>
  <PresentationFormat>Widescreen</PresentationFormat>
  <Paragraphs>139</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Comic Sans MS</vt:lpstr>
      <vt:lpstr>Consolas</vt:lpstr>
      <vt:lpstr>MS Mincho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iko@ufa.cas.cz</dc:creator>
  <cp:lastModifiedBy>Ivana Kolmasova</cp:lastModifiedBy>
  <cp:revision>39</cp:revision>
  <dcterms:created xsi:type="dcterms:W3CDTF">2022-04-29T16:40:15Z</dcterms:created>
  <dcterms:modified xsi:type="dcterms:W3CDTF">2022-05-20T19:00:56Z</dcterms:modified>
</cp:coreProperties>
</file>