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4"/>
  </p:notesMasterIdLst>
  <p:sldIdLst>
    <p:sldId id="267" r:id="rId3"/>
    <p:sldId id="266" r:id="rId4"/>
    <p:sldId id="265" r:id="rId5"/>
    <p:sldId id="264" r:id="rId6"/>
    <p:sldId id="263" r:id="rId7"/>
    <p:sldId id="262" r:id="rId8"/>
    <p:sldId id="261" r:id="rId9"/>
    <p:sldId id="260" r:id="rId10"/>
    <p:sldId id="259" r:id="rId11"/>
    <p:sldId id="258" r:id="rId12"/>
    <p:sldId id="25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73443F-CC02-0613-0F2F-8C2FD765C0BA}" v="24" dt="2022-05-22T18:56:30.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88C38E-CCF5-43A2-88CC-3EAD81ED39D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53B8BE8-2E7A-4D16-B610-0704AE63B532}">
      <dgm:prSet/>
      <dgm:spPr/>
      <dgm:t>
        <a:bodyPr/>
        <a:lstStyle/>
        <a:p>
          <a:r>
            <a:rPr lang="en-US"/>
            <a:t>Seismic Survey Data (Bird Data)</a:t>
          </a:r>
        </a:p>
      </dgm:t>
    </dgm:pt>
    <dgm:pt modelId="{5D9F07F1-5E3C-4903-94D3-A8EDD257ECD3}" type="parTrans" cxnId="{ACB59C4C-3DA2-4792-959B-977735F357EA}">
      <dgm:prSet/>
      <dgm:spPr/>
      <dgm:t>
        <a:bodyPr/>
        <a:lstStyle/>
        <a:p>
          <a:endParaRPr lang="en-US"/>
        </a:p>
      </dgm:t>
    </dgm:pt>
    <dgm:pt modelId="{8FA58FC8-B4EA-4BF8-ABD5-D48F3D2456B6}" type="sibTrans" cxnId="{ACB59C4C-3DA2-4792-959B-977735F357EA}">
      <dgm:prSet/>
      <dgm:spPr/>
      <dgm:t>
        <a:bodyPr/>
        <a:lstStyle/>
        <a:p>
          <a:endParaRPr lang="en-US"/>
        </a:p>
      </dgm:t>
    </dgm:pt>
    <dgm:pt modelId="{1D96BBD3-DC76-46CB-94B2-428A2147C768}">
      <dgm:prSet/>
      <dgm:spPr/>
      <dgm:t>
        <a:bodyPr/>
        <a:lstStyle/>
        <a:p>
          <a:r>
            <a:rPr lang="en-US"/>
            <a:t>Nebraska Oil and Gas Commission driller call outs</a:t>
          </a:r>
        </a:p>
      </dgm:t>
    </dgm:pt>
    <dgm:pt modelId="{BC58D5AA-0A74-4960-8750-5DC2E7732444}" type="parTrans" cxnId="{37FEAF2C-5CDC-4228-8661-9F701F5FF2C7}">
      <dgm:prSet/>
      <dgm:spPr/>
      <dgm:t>
        <a:bodyPr/>
        <a:lstStyle/>
        <a:p>
          <a:endParaRPr lang="en-US"/>
        </a:p>
      </dgm:t>
    </dgm:pt>
    <dgm:pt modelId="{AE72D18D-E44D-44C4-99F6-B1C6210B2B9F}" type="sibTrans" cxnId="{37FEAF2C-5CDC-4228-8661-9F701F5FF2C7}">
      <dgm:prSet/>
      <dgm:spPr/>
      <dgm:t>
        <a:bodyPr/>
        <a:lstStyle/>
        <a:p>
          <a:endParaRPr lang="en-US"/>
        </a:p>
      </dgm:t>
    </dgm:pt>
    <dgm:pt modelId="{581F0A1B-14CB-4E09-A343-E31E7125F548}">
      <dgm:prSet/>
      <dgm:spPr/>
      <dgm:t>
        <a:bodyPr/>
        <a:lstStyle/>
        <a:p>
          <a:r>
            <a:rPr lang="en-US"/>
            <a:t>Rock Core (CSD and USGS Core Store</a:t>
          </a:r>
          <a:r>
            <a:rPr lang="en-US">
              <a:latin typeface="Calibri Light" panose="020F0302020204030204"/>
            </a:rPr>
            <a:t>)</a:t>
          </a:r>
          <a:endParaRPr lang="en-US"/>
        </a:p>
      </dgm:t>
    </dgm:pt>
    <dgm:pt modelId="{951A3369-1F45-4397-9806-900F9DDE9877}" type="parTrans" cxnId="{8EB5A8A1-3385-4D28-A075-294A9FA7C9E6}">
      <dgm:prSet/>
      <dgm:spPr/>
      <dgm:t>
        <a:bodyPr/>
        <a:lstStyle/>
        <a:p>
          <a:endParaRPr lang="en-US"/>
        </a:p>
      </dgm:t>
    </dgm:pt>
    <dgm:pt modelId="{8286F6F2-CD5B-49B2-9AFA-4382CB78B397}" type="sibTrans" cxnId="{8EB5A8A1-3385-4D28-A075-294A9FA7C9E6}">
      <dgm:prSet/>
      <dgm:spPr/>
      <dgm:t>
        <a:bodyPr/>
        <a:lstStyle/>
        <a:p>
          <a:endParaRPr lang="en-US"/>
        </a:p>
      </dgm:t>
    </dgm:pt>
    <dgm:pt modelId="{DC8DBE68-8096-4860-B709-2B54B5C97DFB}">
      <dgm:prSet/>
      <dgm:spPr/>
      <dgm:t>
        <a:bodyPr/>
        <a:lstStyle/>
        <a:p>
          <a:r>
            <a:rPr lang="en-US"/>
            <a:t>Gamma-Ray/Well logging data suites</a:t>
          </a:r>
        </a:p>
      </dgm:t>
    </dgm:pt>
    <dgm:pt modelId="{4984E379-D05C-4988-8371-6F4638B883EB}" type="parTrans" cxnId="{24EC12ED-9BB0-423A-A44D-624AC1C005BA}">
      <dgm:prSet/>
      <dgm:spPr/>
      <dgm:t>
        <a:bodyPr/>
        <a:lstStyle/>
        <a:p>
          <a:endParaRPr lang="en-US"/>
        </a:p>
      </dgm:t>
    </dgm:pt>
    <dgm:pt modelId="{75F2DF8F-32F3-406A-8032-B92B2A3D0255}" type="sibTrans" cxnId="{24EC12ED-9BB0-423A-A44D-624AC1C005BA}">
      <dgm:prSet/>
      <dgm:spPr/>
      <dgm:t>
        <a:bodyPr/>
        <a:lstStyle/>
        <a:p>
          <a:endParaRPr lang="en-US"/>
        </a:p>
      </dgm:t>
    </dgm:pt>
    <dgm:pt modelId="{F05D3358-4A99-4CEB-892E-69E209233065}">
      <dgm:prSet/>
      <dgm:spPr/>
      <dgm:t>
        <a:bodyPr/>
        <a:lstStyle/>
        <a:p>
          <a:r>
            <a:rPr lang="en-US"/>
            <a:t>Drone-based Magnetometer surveys*</a:t>
          </a:r>
        </a:p>
      </dgm:t>
    </dgm:pt>
    <dgm:pt modelId="{3F749CE8-9B24-4DBD-A480-6FBB1C61FBC1}" type="parTrans" cxnId="{23A7EF99-DDA5-4CF2-AC8F-BF973A9B4B16}">
      <dgm:prSet/>
      <dgm:spPr/>
      <dgm:t>
        <a:bodyPr/>
        <a:lstStyle/>
        <a:p>
          <a:endParaRPr lang="en-US"/>
        </a:p>
      </dgm:t>
    </dgm:pt>
    <dgm:pt modelId="{2932D54B-795F-41A9-BD33-89B830D60B18}" type="sibTrans" cxnId="{23A7EF99-DDA5-4CF2-AC8F-BF973A9B4B16}">
      <dgm:prSet/>
      <dgm:spPr/>
      <dgm:t>
        <a:bodyPr/>
        <a:lstStyle/>
        <a:p>
          <a:endParaRPr lang="en-US"/>
        </a:p>
      </dgm:t>
    </dgm:pt>
    <dgm:pt modelId="{2026AF92-9C6F-4AE7-8244-0F4E04C8DCA4}" type="pres">
      <dgm:prSet presAssocID="{5B88C38E-CCF5-43A2-88CC-3EAD81ED39DD}" presName="root" presStyleCnt="0">
        <dgm:presLayoutVars>
          <dgm:dir/>
          <dgm:resizeHandles val="exact"/>
        </dgm:presLayoutVars>
      </dgm:prSet>
      <dgm:spPr/>
    </dgm:pt>
    <dgm:pt modelId="{BA98F633-F744-401D-885A-8362CC558A14}" type="pres">
      <dgm:prSet presAssocID="{953B8BE8-2E7A-4D16-B610-0704AE63B532}" presName="compNode" presStyleCnt="0"/>
      <dgm:spPr/>
    </dgm:pt>
    <dgm:pt modelId="{46FAF625-7B96-49A7-9496-52D675B7389C}" type="pres">
      <dgm:prSet presAssocID="{953B8BE8-2E7A-4D16-B610-0704AE63B532}" presName="bgRect" presStyleLbl="bgShp" presStyleIdx="0" presStyleCnt="5"/>
      <dgm:spPr/>
    </dgm:pt>
    <dgm:pt modelId="{92C4327C-55F4-4ABC-91F9-47F7AC3C64EF}" type="pres">
      <dgm:prSet presAssocID="{953B8BE8-2E7A-4D16-B610-0704AE63B53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yncing Cloud"/>
        </a:ext>
      </dgm:extLst>
    </dgm:pt>
    <dgm:pt modelId="{9AAEBD7C-C18D-4F85-8D21-21A3E56AEBCE}" type="pres">
      <dgm:prSet presAssocID="{953B8BE8-2E7A-4D16-B610-0704AE63B532}" presName="spaceRect" presStyleCnt="0"/>
      <dgm:spPr/>
    </dgm:pt>
    <dgm:pt modelId="{AE961D8E-0850-4CEE-9AC8-AF3963888549}" type="pres">
      <dgm:prSet presAssocID="{953B8BE8-2E7A-4D16-B610-0704AE63B532}" presName="parTx" presStyleLbl="revTx" presStyleIdx="0" presStyleCnt="5">
        <dgm:presLayoutVars>
          <dgm:chMax val="0"/>
          <dgm:chPref val="0"/>
        </dgm:presLayoutVars>
      </dgm:prSet>
      <dgm:spPr/>
    </dgm:pt>
    <dgm:pt modelId="{F8BE6BBF-3C1B-445A-886D-D9D054988F10}" type="pres">
      <dgm:prSet presAssocID="{8FA58FC8-B4EA-4BF8-ABD5-D48F3D2456B6}" presName="sibTrans" presStyleCnt="0"/>
      <dgm:spPr/>
    </dgm:pt>
    <dgm:pt modelId="{7DD6F487-2AE6-4674-A401-165051DC8655}" type="pres">
      <dgm:prSet presAssocID="{1D96BBD3-DC76-46CB-94B2-428A2147C768}" presName="compNode" presStyleCnt="0"/>
      <dgm:spPr/>
    </dgm:pt>
    <dgm:pt modelId="{2F9DE08F-E89C-40A5-90C3-14C6DBBC6F5D}" type="pres">
      <dgm:prSet presAssocID="{1D96BBD3-DC76-46CB-94B2-428A2147C768}" presName="bgRect" presStyleLbl="bgShp" presStyleIdx="1" presStyleCnt="5"/>
      <dgm:spPr/>
    </dgm:pt>
    <dgm:pt modelId="{CC30592C-F89F-4FB1-B0BC-730CA6B0A3CA}" type="pres">
      <dgm:prSet presAssocID="{1D96BBD3-DC76-46CB-94B2-428A2147C76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65DC4848-A74B-4B19-971D-2A44FCB76475}" type="pres">
      <dgm:prSet presAssocID="{1D96BBD3-DC76-46CB-94B2-428A2147C768}" presName="spaceRect" presStyleCnt="0"/>
      <dgm:spPr/>
    </dgm:pt>
    <dgm:pt modelId="{9A654DCB-C18B-4429-9E76-13CDEB669BCA}" type="pres">
      <dgm:prSet presAssocID="{1D96BBD3-DC76-46CB-94B2-428A2147C768}" presName="parTx" presStyleLbl="revTx" presStyleIdx="1" presStyleCnt="5">
        <dgm:presLayoutVars>
          <dgm:chMax val="0"/>
          <dgm:chPref val="0"/>
        </dgm:presLayoutVars>
      </dgm:prSet>
      <dgm:spPr/>
    </dgm:pt>
    <dgm:pt modelId="{8F1E779E-74F5-4306-9925-1C459CB5A0FD}" type="pres">
      <dgm:prSet presAssocID="{AE72D18D-E44D-44C4-99F6-B1C6210B2B9F}" presName="sibTrans" presStyleCnt="0"/>
      <dgm:spPr/>
    </dgm:pt>
    <dgm:pt modelId="{53EE2F71-65A5-4FD7-A203-BCB985EC3546}" type="pres">
      <dgm:prSet presAssocID="{581F0A1B-14CB-4E09-A343-E31E7125F548}" presName="compNode" presStyleCnt="0"/>
      <dgm:spPr/>
    </dgm:pt>
    <dgm:pt modelId="{8B4690F3-99A9-4F7D-AD47-CAB4FBAACCD2}" type="pres">
      <dgm:prSet presAssocID="{581F0A1B-14CB-4E09-A343-E31E7125F548}" presName="bgRect" presStyleLbl="bgShp" presStyleIdx="2" presStyleCnt="5"/>
      <dgm:spPr/>
    </dgm:pt>
    <dgm:pt modelId="{2ECDF1FC-A5A3-4636-AC42-4102E6ADFB9B}" type="pres">
      <dgm:prSet presAssocID="{581F0A1B-14CB-4E09-A343-E31E7125F54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untains"/>
        </a:ext>
      </dgm:extLst>
    </dgm:pt>
    <dgm:pt modelId="{6659CF31-D582-4F61-A8C5-17D40DF6D5CD}" type="pres">
      <dgm:prSet presAssocID="{581F0A1B-14CB-4E09-A343-E31E7125F548}" presName="spaceRect" presStyleCnt="0"/>
      <dgm:spPr/>
    </dgm:pt>
    <dgm:pt modelId="{08935583-9A91-4900-8888-55A21E54741A}" type="pres">
      <dgm:prSet presAssocID="{581F0A1B-14CB-4E09-A343-E31E7125F548}" presName="parTx" presStyleLbl="revTx" presStyleIdx="2" presStyleCnt="5">
        <dgm:presLayoutVars>
          <dgm:chMax val="0"/>
          <dgm:chPref val="0"/>
        </dgm:presLayoutVars>
      </dgm:prSet>
      <dgm:spPr/>
    </dgm:pt>
    <dgm:pt modelId="{4AA7513C-0A10-4D92-8F63-9FFC5AC426C3}" type="pres">
      <dgm:prSet presAssocID="{8286F6F2-CD5B-49B2-9AFA-4382CB78B397}" presName="sibTrans" presStyleCnt="0"/>
      <dgm:spPr/>
    </dgm:pt>
    <dgm:pt modelId="{04254A66-5B28-4909-847F-CAE599EB1D82}" type="pres">
      <dgm:prSet presAssocID="{DC8DBE68-8096-4860-B709-2B54B5C97DFB}" presName="compNode" presStyleCnt="0"/>
      <dgm:spPr/>
    </dgm:pt>
    <dgm:pt modelId="{9EEFC9F1-FBF6-4EB7-9CAF-19AF88E9D89F}" type="pres">
      <dgm:prSet presAssocID="{DC8DBE68-8096-4860-B709-2B54B5C97DFB}" presName="bgRect" presStyleLbl="bgShp" presStyleIdx="3" presStyleCnt="5"/>
      <dgm:spPr/>
    </dgm:pt>
    <dgm:pt modelId="{9F3B3D74-623D-47FF-8F9E-135B1D86C020}" type="pres">
      <dgm:prSet presAssocID="{DC8DBE68-8096-4860-B709-2B54B5C97DF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adioactive Sign"/>
        </a:ext>
      </dgm:extLst>
    </dgm:pt>
    <dgm:pt modelId="{786E6045-5B53-4DA3-A60E-DAABA2405C51}" type="pres">
      <dgm:prSet presAssocID="{DC8DBE68-8096-4860-B709-2B54B5C97DFB}" presName="spaceRect" presStyleCnt="0"/>
      <dgm:spPr/>
    </dgm:pt>
    <dgm:pt modelId="{1582A3DC-D133-40E3-B819-AB7E84DBC0C5}" type="pres">
      <dgm:prSet presAssocID="{DC8DBE68-8096-4860-B709-2B54B5C97DFB}" presName="parTx" presStyleLbl="revTx" presStyleIdx="3" presStyleCnt="5">
        <dgm:presLayoutVars>
          <dgm:chMax val="0"/>
          <dgm:chPref val="0"/>
        </dgm:presLayoutVars>
      </dgm:prSet>
      <dgm:spPr/>
    </dgm:pt>
    <dgm:pt modelId="{D319D95F-8A0B-4259-BDE8-629612C5BCD9}" type="pres">
      <dgm:prSet presAssocID="{75F2DF8F-32F3-406A-8032-B92B2A3D0255}" presName="sibTrans" presStyleCnt="0"/>
      <dgm:spPr/>
    </dgm:pt>
    <dgm:pt modelId="{CD51CAF6-5B87-4DFD-9734-F6449123E97A}" type="pres">
      <dgm:prSet presAssocID="{F05D3358-4A99-4CEB-892E-69E209233065}" presName="compNode" presStyleCnt="0"/>
      <dgm:spPr/>
    </dgm:pt>
    <dgm:pt modelId="{33A48B24-36DF-4F41-A246-378D581A303B}" type="pres">
      <dgm:prSet presAssocID="{F05D3358-4A99-4CEB-892E-69E209233065}" presName="bgRect" presStyleLbl="bgShp" presStyleIdx="4" presStyleCnt="5"/>
      <dgm:spPr/>
    </dgm:pt>
    <dgm:pt modelId="{1D56811F-F960-4160-81B4-310F0BC19019}" type="pres">
      <dgm:prSet presAssocID="{F05D3358-4A99-4CEB-892E-69E20923306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gnet"/>
        </a:ext>
      </dgm:extLst>
    </dgm:pt>
    <dgm:pt modelId="{B19FA47D-5E34-4965-9A27-35AE519DB062}" type="pres">
      <dgm:prSet presAssocID="{F05D3358-4A99-4CEB-892E-69E209233065}" presName="spaceRect" presStyleCnt="0"/>
      <dgm:spPr/>
    </dgm:pt>
    <dgm:pt modelId="{60B493EE-ABC1-4201-8292-FD80BA00DD1C}" type="pres">
      <dgm:prSet presAssocID="{F05D3358-4A99-4CEB-892E-69E209233065}" presName="parTx" presStyleLbl="revTx" presStyleIdx="4" presStyleCnt="5">
        <dgm:presLayoutVars>
          <dgm:chMax val="0"/>
          <dgm:chPref val="0"/>
        </dgm:presLayoutVars>
      </dgm:prSet>
      <dgm:spPr/>
    </dgm:pt>
  </dgm:ptLst>
  <dgm:cxnLst>
    <dgm:cxn modelId="{BA239B1E-3500-4165-97E4-B3D649647B37}" type="presOf" srcId="{953B8BE8-2E7A-4D16-B610-0704AE63B532}" destId="{AE961D8E-0850-4CEE-9AC8-AF3963888549}" srcOrd="0" destOrd="0" presId="urn:microsoft.com/office/officeart/2018/2/layout/IconVerticalSolidList"/>
    <dgm:cxn modelId="{37FEAF2C-5CDC-4228-8661-9F701F5FF2C7}" srcId="{5B88C38E-CCF5-43A2-88CC-3EAD81ED39DD}" destId="{1D96BBD3-DC76-46CB-94B2-428A2147C768}" srcOrd="1" destOrd="0" parTransId="{BC58D5AA-0A74-4960-8750-5DC2E7732444}" sibTransId="{AE72D18D-E44D-44C4-99F6-B1C6210B2B9F}"/>
    <dgm:cxn modelId="{CE311765-4468-49DE-BE59-B3DB50C84C0E}" type="presOf" srcId="{1D96BBD3-DC76-46CB-94B2-428A2147C768}" destId="{9A654DCB-C18B-4429-9E76-13CDEB669BCA}" srcOrd="0" destOrd="0" presId="urn:microsoft.com/office/officeart/2018/2/layout/IconVerticalSolidList"/>
    <dgm:cxn modelId="{1302BC66-4BEF-4FCC-B126-273057F81D47}" type="presOf" srcId="{F05D3358-4A99-4CEB-892E-69E209233065}" destId="{60B493EE-ABC1-4201-8292-FD80BA00DD1C}" srcOrd="0" destOrd="0" presId="urn:microsoft.com/office/officeart/2018/2/layout/IconVerticalSolidList"/>
    <dgm:cxn modelId="{ACB59C4C-3DA2-4792-959B-977735F357EA}" srcId="{5B88C38E-CCF5-43A2-88CC-3EAD81ED39DD}" destId="{953B8BE8-2E7A-4D16-B610-0704AE63B532}" srcOrd="0" destOrd="0" parTransId="{5D9F07F1-5E3C-4903-94D3-A8EDD257ECD3}" sibTransId="{8FA58FC8-B4EA-4BF8-ABD5-D48F3D2456B6}"/>
    <dgm:cxn modelId="{1FA46877-EC1A-46CE-B44A-F0BF0DBA623E}" type="presOf" srcId="{5B88C38E-CCF5-43A2-88CC-3EAD81ED39DD}" destId="{2026AF92-9C6F-4AE7-8244-0F4E04C8DCA4}" srcOrd="0" destOrd="0" presId="urn:microsoft.com/office/officeart/2018/2/layout/IconVerticalSolidList"/>
    <dgm:cxn modelId="{23A7EF99-DDA5-4CF2-AC8F-BF973A9B4B16}" srcId="{5B88C38E-CCF5-43A2-88CC-3EAD81ED39DD}" destId="{F05D3358-4A99-4CEB-892E-69E209233065}" srcOrd="4" destOrd="0" parTransId="{3F749CE8-9B24-4DBD-A480-6FBB1C61FBC1}" sibTransId="{2932D54B-795F-41A9-BD33-89B830D60B18}"/>
    <dgm:cxn modelId="{8EB5A8A1-3385-4D28-A075-294A9FA7C9E6}" srcId="{5B88C38E-CCF5-43A2-88CC-3EAD81ED39DD}" destId="{581F0A1B-14CB-4E09-A343-E31E7125F548}" srcOrd="2" destOrd="0" parTransId="{951A3369-1F45-4397-9806-900F9DDE9877}" sibTransId="{8286F6F2-CD5B-49B2-9AFA-4382CB78B397}"/>
    <dgm:cxn modelId="{B27999AC-F4FD-490C-8928-B5F3FBF98BF2}" type="presOf" srcId="{581F0A1B-14CB-4E09-A343-E31E7125F548}" destId="{08935583-9A91-4900-8888-55A21E54741A}" srcOrd="0" destOrd="0" presId="urn:microsoft.com/office/officeart/2018/2/layout/IconVerticalSolidList"/>
    <dgm:cxn modelId="{1E7583D8-E5CE-46D2-9BBF-B7A35248BCD4}" type="presOf" srcId="{DC8DBE68-8096-4860-B709-2B54B5C97DFB}" destId="{1582A3DC-D133-40E3-B819-AB7E84DBC0C5}" srcOrd="0" destOrd="0" presId="urn:microsoft.com/office/officeart/2018/2/layout/IconVerticalSolidList"/>
    <dgm:cxn modelId="{24EC12ED-9BB0-423A-A44D-624AC1C005BA}" srcId="{5B88C38E-CCF5-43A2-88CC-3EAD81ED39DD}" destId="{DC8DBE68-8096-4860-B709-2B54B5C97DFB}" srcOrd="3" destOrd="0" parTransId="{4984E379-D05C-4988-8371-6F4638B883EB}" sibTransId="{75F2DF8F-32F3-406A-8032-B92B2A3D0255}"/>
    <dgm:cxn modelId="{0067144B-B95F-448C-A7C4-BC0D16064DCF}" type="presParOf" srcId="{2026AF92-9C6F-4AE7-8244-0F4E04C8DCA4}" destId="{BA98F633-F744-401D-885A-8362CC558A14}" srcOrd="0" destOrd="0" presId="urn:microsoft.com/office/officeart/2018/2/layout/IconVerticalSolidList"/>
    <dgm:cxn modelId="{8F5C1A95-839D-4016-96B9-C44066FC449E}" type="presParOf" srcId="{BA98F633-F744-401D-885A-8362CC558A14}" destId="{46FAF625-7B96-49A7-9496-52D675B7389C}" srcOrd="0" destOrd="0" presId="urn:microsoft.com/office/officeart/2018/2/layout/IconVerticalSolidList"/>
    <dgm:cxn modelId="{45118ABF-2DB0-424B-9847-6ABC71163E4D}" type="presParOf" srcId="{BA98F633-F744-401D-885A-8362CC558A14}" destId="{92C4327C-55F4-4ABC-91F9-47F7AC3C64EF}" srcOrd="1" destOrd="0" presId="urn:microsoft.com/office/officeart/2018/2/layout/IconVerticalSolidList"/>
    <dgm:cxn modelId="{98E716D7-CB01-4E06-A3EF-DB8AD5A67C4F}" type="presParOf" srcId="{BA98F633-F744-401D-885A-8362CC558A14}" destId="{9AAEBD7C-C18D-4F85-8D21-21A3E56AEBCE}" srcOrd="2" destOrd="0" presId="urn:microsoft.com/office/officeart/2018/2/layout/IconVerticalSolidList"/>
    <dgm:cxn modelId="{A0991928-ACD9-4C03-8B1E-BD7E87A37DA4}" type="presParOf" srcId="{BA98F633-F744-401D-885A-8362CC558A14}" destId="{AE961D8E-0850-4CEE-9AC8-AF3963888549}" srcOrd="3" destOrd="0" presId="urn:microsoft.com/office/officeart/2018/2/layout/IconVerticalSolidList"/>
    <dgm:cxn modelId="{B18DF26D-89C8-4AE9-A499-CE3F6572D161}" type="presParOf" srcId="{2026AF92-9C6F-4AE7-8244-0F4E04C8DCA4}" destId="{F8BE6BBF-3C1B-445A-886D-D9D054988F10}" srcOrd="1" destOrd="0" presId="urn:microsoft.com/office/officeart/2018/2/layout/IconVerticalSolidList"/>
    <dgm:cxn modelId="{70D7EF18-C143-4427-A02B-272F36E38008}" type="presParOf" srcId="{2026AF92-9C6F-4AE7-8244-0F4E04C8DCA4}" destId="{7DD6F487-2AE6-4674-A401-165051DC8655}" srcOrd="2" destOrd="0" presId="urn:microsoft.com/office/officeart/2018/2/layout/IconVerticalSolidList"/>
    <dgm:cxn modelId="{04132CD2-7E25-4537-ABE3-9B837332F64D}" type="presParOf" srcId="{7DD6F487-2AE6-4674-A401-165051DC8655}" destId="{2F9DE08F-E89C-40A5-90C3-14C6DBBC6F5D}" srcOrd="0" destOrd="0" presId="urn:microsoft.com/office/officeart/2018/2/layout/IconVerticalSolidList"/>
    <dgm:cxn modelId="{EC510D90-0BED-4163-B947-FA3612DFE7B2}" type="presParOf" srcId="{7DD6F487-2AE6-4674-A401-165051DC8655}" destId="{CC30592C-F89F-4FB1-B0BC-730CA6B0A3CA}" srcOrd="1" destOrd="0" presId="urn:microsoft.com/office/officeart/2018/2/layout/IconVerticalSolidList"/>
    <dgm:cxn modelId="{1B9DD159-C557-447B-A62A-5734A765ECBC}" type="presParOf" srcId="{7DD6F487-2AE6-4674-A401-165051DC8655}" destId="{65DC4848-A74B-4B19-971D-2A44FCB76475}" srcOrd="2" destOrd="0" presId="urn:microsoft.com/office/officeart/2018/2/layout/IconVerticalSolidList"/>
    <dgm:cxn modelId="{DF8A30FA-74B4-4AF5-A6EA-0908B740C882}" type="presParOf" srcId="{7DD6F487-2AE6-4674-A401-165051DC8655}" destId="{9A654DCB-C18B-4429-9E76-13CDEB669BCA}" srcOrd="3" destOrd="0" presId="urn:microsoft.com/office/officeart/2018/2/layout/IconVerticalSolidList"/>
    <dgm:cxn modelId="{FB041B9F-3D70-4CF0-955E-4B3EF3D9F772}" type="presParOf" srcId="{2026AF92-9C6F-4AE7-8244-0F4E04C8DCA4}" destId="{8F1E779E-74F5-4306-9925-1C459CB5A0FD}" srcOrd="3" destOrd="0" presId="urn:microsoft.com/office/officeart/2018/2/layout/IconVerticalSolidList"/>
    <dgm:cxn modelId="{B723EE8F-FB49-4C42-8EDD-1DD29B03B6E7}" type="presParOf" srcId="{2026AF92-9C6F-4AE7-8244-0F4E04C8DCA4}" destId="{53EE2F71-65A5-4FD7-A203-BCB985EC3546}" srcOrd="4" destOrd="0" presId="urn:microsoft.com/office/officeart/2018/2/layout/IconVerticalSolidList"/>
    <dgm:cxn modelId="{6C926E93-B090-40C5-90DD-AC5130951DE0}" type="presParOf" srcId="{53EE2F71-65A5-4FD7-A203-BCB985EC3546}" destId="{8B4690F3-99A9-4F7D-AD47-CAB4FBAACCD2}" srcOrd="0" destOrd="0" presId="urn:microsoft.com/office/officeart/2018/2/layout/IconVerticalSolidList"/>
    <dgm:cxn modelId="{7AA847AA-B157-483C-AA7C-B066F2034F40}" type="presParOf" srcId="{53EE2F71-65A5-4FD7-A203-BCB985EC3546}" destId="{2ECDF1FC-A5A3-4636-AC42-4102E6ADFB9B}" srcOrd="1" destOrd="0" presId="urn:microsoft.com/office/officeart/2018/2/layout/IconVerticalSolidList"/>
    <dgm:cxn modelId="{1F3FAE8E-8B20-4742-8E80-9BD8166609D1}" type="presParOf" srcId="{53EE2F71-65A5-4FD7-A203-BCB985EC3546}" destId="{6659CF31-D582-4F61-A8C5-17D40DF6D5CD}" srcOrd="2" destOrd="0" presId="urn:microsoft.com/office/officeart/2018/2/layout/IconVerticalSolidList"/>
    <dgm:cxn modelId="{0695A9A3-7CD7-400E-946A-06A7EB96E732}" type="presParOf" srcId="{53EE2F71-65A5-4FD7-A203-BCB985EC3546}" destId="{08935583-9A91-4900-8888-55A21E54741A}" srcOrd="3" destOrd="0" presId="urn:microsoft.com/office/officeart/2018/2/layout/IconVerticalSolidList"/>
    <dgm:cxn modelId="{B4EEE5F2-06B6-43DA-8B07-A47B7C651761}" type="presParOf" srcId="{2026AF92-9C6F-4AE7-8244-0F4E04C8DCA4}" destId="{4AA7513C-0A10-4D92-8F63-9FFC5AC426C3}" srcOrd="5" destOrd="0" presId="urn:microsoft.com/office/officeart/2018/2/layout/IconVerticalSolidList"/>
    <dgm:cxn modelId="{7F10E3FC-45FB-4B66-8C95-8A2930BDB23A}" type="presParOf" srcId="{2026AF92-9C6F-4AE7-8244-0F4E04C8DCA4}" destId="{04254A66-5B28-4909-847F-CAE599EB1D82}" srcOrd="6" destOrd="0" presId="urn:microsoft.com/office/officeart/2018/2/layout/IconVerticalSolidList"/>
    <dgm:cxn modelId="{4C51D150-D28E-4EA3-A8B1-C6035266350D}" type="presParOf" srcId="{04254A66-5B28-4909-847F-CAE599EB1D82}" destId="{9EEFC9F1-FBF6-4EB7-9CAF-19AF88E9D89F}" srcOrd="0" destOrd="0" presId="urn:microsoft.com/office/officeart/2018/2/layout/IconVerticalSolidList"/>
    <dgm:cxn modelId="{6F6E9D1E-EFB5-43C1-AC6C-22B9FEAAA13A}" type="presParOf" srcId="{04254A66-5B28-4909-847F-CAE599EB1D82}" destId="{9F3B3D74-623D-47FF-8F9E-135B1D86C020}" srcOrd="1" destOrd="0" presId="urn:microsoft.com/office/officeart/2018/2/layout/IconVerticalSolidList"/>
    <dgm:cxn modelId="{00E11C76-7AF5-4AB0-81CE-DCDEBB1704E3}" type="presParOf" srcId="{04254A66-5B28-4909-847F-CAE599EB1D82}" destId="{786E6045-5B53-4DA3-A60E-DAABA2405C51}" srcOrd="2" destOrd="0" presId="urn:microsoft.com/office/officeart/2018/2/layout/IconVerticalSolidList"/>
    <dgm:cxn modelId="{5306D78F-B7FB-40B1-A743-76C2D8BC34D7}" type="presParOf" srcId="{04254A66-5B28-4909-847F-CAE599EB1D82}" destId="{1582A3DC-D133-40E3-B819-AB7E84DBC0C5}" srcOrd="3" destOrd="0" presId="urn:microsoft.com/office/officeart/2018/2/layout/IconVerticalSolidList"/>
    <dgm:cxn modelId="{C0F720DB-F13A-450E-A93B-A31024EC9F3E}" type="presParOf" srcId="{2026AF92-9C6F-4AE7-8244-0F4E04C8DCA4}" destId="{D319D95F-8A0B-4259-BDE8-629612C5BCD9}" srcOrd="7" destOrd="0" presId="urn:microsoft.com/office/officeart/2018/2/layout/IconVerticalSolidList"/>
    <dgm:cxn modelId="{8F204026-42A9-408A-8CB9-81B40DE6D87C}" type="presParOf" srcId="{2026AF92-9C6F-4AE7-8244-0F4E04C8DCA4}" destId="{CD51CAF6-5B87-4DFD-9734-F6449123E97A}" srcOrd="8" destOrd="0" presId="urn:microsoft.com/office/officeart/2018/2/layout/IconVerticalSolidList"/>
    <dgm:cxn modelId="{D0B61246-0CAC-4E0C-AB36-87521CEE4945}" type="presParOf" srcId="{CD51CAF6-5B87-4DFD-9734-F6449123E97A}" destId="{33A48B24-36DF-4F41-A246-378D581A303B}" srcOrd="0" destOrd="0" presId="urn:microsoft.com/office/officeart/2018/2/layout/IconVerticalSolidList"/>
    <dgm:cxn modelId="{A2E742B5-9681-4306-BEBD-C833318CB24A}" type="presParOf" srcId="{CD51CAF6-5B87-4DFD-9734-F6449123E97A}" destId="{1D56811F-F960-4160-81B4-310F0BC19019}" srcOrd="1" destOrd="0" presId="urn:microsoft.com/office/officeart/2018/2/layout/IconVerticalSolidList"/>
    <dgm:cxn modelId="{8CC733EE-356B-45D7-AEAC-EBA8233E3FED}" type="presParOf" srcId="{CD51CAF6-5B87-4DFD-9734-F6449123E97A}" destId="{B19FA47D-5E34-4965-9A27-35AE519DB062}" srcOrd="2" destOrd="0" presId="urn:microsoft.com/office/officeart/2018/2/layout/IconVerticalSolidList"/>
    <dgm:cxn modelId="{AC3C0517-3180-4DC5-8A9D-63B1CBA0423D}" type="presParOf" srcId="{CD51CAF6-5B87-4DFD-9734-F6449123E97A}" destId="{60B493EE-ABC1-4201-8292-FD80BA00DD1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AF625-7B96-49A7-9496-52D675B7389C}">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C4327C-55F4-4ABC-91F9-47F7AC3C64EF}">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961D8E-0850-4CEE-9AC8-AF3963888549}">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Seismic Survey Data (Bird Data)</a:t>
          </a:r>
        </a:p>
      </dsp:txBody>
      <dsp:txXfrm>
        <a:off x="1131174" y="4597"/>
        <a:ext cx="5382429" cy="979371"/>
      </dsp:txXfrm>
    </dsp:sp>
    <dsp:sp modelId="{2F9DE08F-E89C-40A5-90C3-14C6DBBC6F5D}">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30592C-F89F-4FB1-B0BC-730CA6B0A3CA}">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654DCB-C18B-4429-9E76-13CDEB669BCA}">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Nebraska Oil and Gas Commission driller call outs</a:t>
          </a:r>
        </a:p>
      </dsp:txBody>
      <dsp:txXfrm>
        <a:off x="1131174" y="1228812"/>
        <a:ext cx="5382429" cy="979371"/>
      </dsp:txXfrm>
    </dsp:sp>
    <dsp:sp modelId="{8B4690F3-99A9-4F7D-AD47-CAB4FBAACCD2}">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CDF1FC-A5A3-4636-AC42-4102E6ADFB9B}">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935583-9A91-4900-8888-55A21E54741A}">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Rock Core (CSD and USGS Core Store</a:t>
          </a:r>
          <a:r>
            <a:rPr lang="en-US" sz="1900" kern="1200">
              <a:latin typeface="Calibri Light" panose="020F0302020204030204"/>
            </a:rPr>
            <a:t>)</a:t>
          </a:r>
          <a:endParaRPr lang="en-US" sz="1900" kern="1200"/>
        </a:p>
      </dsp:txBody>
      <dsp:txXfrm>
        <a:off x="1131174" y="2453027"/>
        <a:ext cx="5382429" cy="979371"/>
      </dsp:txXfrm>
    </dsp:sp>
    <dsp:sp modelId="{9EEFC9F1-FBF6-4EB7-9CAF-19AF88E9D89F}">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3B3D74-623D-47FF-8F9E-135B1D86C020}">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82A3DC-D133-40E3-B819-AB7E84DBC0C5}">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Gamma-Ray/Well logging data suites</a:t>
          </a:r>
        </a:p>
      </dsp:txBody>
      <dsp:txXfrm>
        <a:off x="1131174" y="3677241"/>
        <a:ext cx="5382429" cy="979371"/>
      </dsp:txXfrm>
    </dsp:sp>
    <dsp:sp modelId="{33A48B24-36DF-4F41-A246-378D581A303B}">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56811F-F960-4160-81B4-310F0BC19019}">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B493EE-ABC1-4201-8292-FD80BA00DD1C}">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Drone-based Magnetometer surveys*</a:t>
          </a:r>
        </a:p>
      </dsp:txBody>
      <dsp:txXfrm>
        <a:off x="1131174" y="4901456"/>
        <a:ext cx="5382429" cy="9793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B8C62-B9BA-4FD8-BE2A-68FBA7848730}" type="datetimeFigureOut">
              <a:t>5/22/2022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E5030-9CF0-4D12-AE8B-3058593419C4}" type="slidenum">
              <a:t>‹#›</a:t>
            </a:fld>
            <a:endParaRPr lang="en-US"/>
          </a:p>
        </p:txBody>
      </p:sp>
    </p:spTree>
    <p:extLst>
      <p:ext uri="{BB962C8B-B14F-4D97-AF65-F5344CB8AC3E}">
        <p14:creationId xmlns:p14="http://schemas.microsoft.com/office/powerpoint/2010/main" val="1080661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 My name is Sam Fleagle and I am a first year masters student at the University of Nebraska.  Today I will be presenting my work so far on Reservoir Characterization for Potential Co2 storage in Western Nebraska.</a:t>
            </a:r>
          </a:p>
        </p:txBody>
      </p:sp>
      <p:sp>
        <p:nvSpPr>
          <p:cNvPr id="4" name="Slide Number Placeholder 3"/>
          <p:cNvSpPr>
            <a:spLocks noGrp="1"/>
          </p:cNvSpPr>
          <p:nvPr>
            <p:ph type="sldNum" sz="quarter" idx="5"/>
          </p:nvPr>
        </p:nvSpPr>
        <p:spPr/>
        <p:txBody>
          <a:bodyPr/>
          <a:lstStyle/>
          <a:p>
            <a:fld id="{4831A51F-7EA1-428C-BEE1-CF3A48096602}" type="slidenum">
              <a:rPr lang="en-US"/>
              <a:t>2</a:t>
            </a:fld>
            <a:endParaRPr lang="en-US"/>
          </a:p>
        </p:txBody>
      </p:sp>
    </p:spTree>
    <p:extLst>
      <p:ext uri="{BB962C8B-B14F-4D97-AF65-F5344CB8AC3E}">
        <p14:creationId xmlns:p14="http://schemas.microsoft.com/office/powerpoint/2010/main" val="3792343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project area is in the center of the United States, in Nebraska.  Specifically, we are studying the western portion of the state,  as you can see highlighted in red </a:t>
            </a:r>
          </a:p>
        </p:txBody>
      </p:sp>
      <p:sp>
        <p:nvSpPr>
          <p:cNvPr id="4" name="Slide Number Placeholder 3"/>
          <p:cNvSpPr>
            <a:spLocks noGrp="1"/>
          </p:cNvSpPr>
          <p:nvPr>
            <p:ph type="sldNum" sz="quarter" idx="5"/>
          </p:nvPr>
        </p:nvSpPr>
        <p:spPr/>
        <p:txBody>
          <a:bodyPr/>
          <a:lstStyle/>
          <a:p>
            <a:fld id="{4831A51F-7EA1-428C-BEE1-CF3A48096602}" type="slidenum">
              <a:rPr lang="en-US"/>
              <a:t>2</a:t>
            </a:fld>
            <a:endParaRPr lang="en-US"/>
          </a:p>
        </p:txBody>
      </p:sp>
    </p:spTree>
    <p:extLst>
      <p:ext uri="{BB962C8B-B14F-4D97-AF65-F5344CB8AC3E}">
        <p14:creationId xmlns:p14="http://schemas.microsoft.com/office/powerpoint/2010/main" val="299254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data sets we are working with so far are: formation call outs from drillers available through the Nebraska Oil and Gas Commision for a majority of wells drilled in the study area.  We have currently gone through six counties worth of wells (roughly 1000) and plotted formation tops and thickness of groups for each major unit.  Secondly, the Nebraska Oil and Gas Commision has scans of the wireline log data suites taken for a well.  I've been using the gamma ray log, which is used a proxy for reservoir/seal intervals based on clay content) to validate the drillers formation calls.  </a:t>
            </a:r>
            <a:r>
              <a:rPr lang="en-US" err="1">
                <a:cs typeface="Calibri"/>
              </a:rPr>
              <a:t>Futhermore</a:t>
            </a:r>
            <a:r>
              <a:rPr lang="en-US">
                <a:cs typeface="Calibri"/>
              </a:rPr>
              <a:t>,  the University of Nebraska's school of Natural Resources conservation and survey division has several cores of our depths of interest which we were just able </a:t>
            </a:r>
            <a:r>
              <a:rPr lang="en-US" err="1">
                <a:cs typeface="Calibri"/>
              </a:rPr>
              <a:t>ot</a:t>
            </a:r>
            <a:r>
              <a:rPr lang="en-US">
                <a:cs typeface="Calibri"/>
              </a:rPr>
              <a:t> access last week.  We have </a:t>
            </a:r>
            <a:r>
              <a:rPr lang="en-US" err="1">
                <a:cs typeface="Calibri"/>
              </a:rPr>
              <a:t>prelimary</a:t>
            </a:r>
            <a:r>
              <a:rPr lang="en-US">
                <a:cs typeface="Calibri"/>
              </a:rPr>
              <a:t> air permeability data from these cores and are using them as a comparison with the gamma ray logs to validate our interpretations.</a:t>
            </a:r>
          </a:p>
        </p:txBody>
      </p:sp>
      <p:sp>
        <p:nvSpPr>
          <p:cNvPr id="4" name="Slide Number Placeholder 3"/>
          <p:cNvSpPr>
            <a:spLocks noGrp="1"/>
          </p:cNvSpPr>
          <p:nvPr>
            <p:ph type="sldNum" sz="quarter" idx="5"/>
          </p:nvPr>
        </p:nvSpPr>
        <p:spPr/>
        <p:txBody>
          <a:bodyPr/>
          <a:lstStyle/>
          <a:p>
            <a:fld id="{4831A51F-7EA1-428C-BEE1-CF3A48096602}" type="slidenum">
              <a:rPr lang="en-US"/>
              <a:t>2</a:t>
            </a:fld>
            <a:endParaRPr lang="en-US"/>
          </a:p>
        </p:txBody>
      </p:sp>
    </p:spTree>
    <p:extLst>
      <p:ext uri="{BB962C8B-B14F-4D97-AF65-F5344CB8AC3E}">
        <p14:creationId xmlns:p14="http://schemas.microsoft.com/office/powerpoint/2010/main" val="536143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18 shots</a:t>
            </a:r>
          </a:p>
          <a:p>
            <a:endParaRPr lang="en-US">
              <a:cs typeface="Calibri"/>
            </a:endParaRPr>
          </a:p>
        </p:txBody>
      </p:sp>
      <p:sp>
        <p:nvSpPr>
          <p:cNvPr id="4" name="Slide Number Placeholder 3"/>
          <p:cNvSpPr>
            <a:spLocks noGrp="1"/>
          </p:cNvSpPr>
          <p:nvPr>
            <p:ph type="sldNum" sz="quarter" idx="5"/>
          </p:nvPr>
        </p:nvSpPr>
        <p:spPr/>
        <p:txBody>
          <a:bodyPr/>
          <a:lstStyle/>
          <a:p>
            <a:fld id="{4831A51F-7EA1-428C-BEE1-CF3A48096602}" type="slidenum">
              <a:rPr lang="en-US"/>
              <a:t>2</a:t>
            </a:fld>
            <a:endParaRPr lang="en-US"/>
          </a:p>
        </p:txBody>
      </p:sp>
    </p:spTree>
    <p:extLst>
      <p:ext uri="{BB962C8B-B14F-4D97-AF65-F5344CB8AC3E}">
        <p14:creationId xmlns:p14="http://schemas.microsoft.com/office/powerpoint/2010/main" val="1477754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blue line at left is representative of the cross section constructed from west to east of the gamma ray logs (as defined by 0&lt;70&lt;200 as per Smith and Joeckel)  for the county.  The labeling shows seals, </a:t>
            </a:r>
            <a:r>
              <a:rPr lang="en-US" err="1">
                <a:cs typeface="Calibri"/>
              </a:rPr>
              <a:t>reservoirs,and</a:t>
            </a:r>
            <a:r>
              <a:rPr lang="en-US">
                <a:cs typeface="Calibri"/>
              </a:rPr>
              <a:t> mixed intervals but predominantly features the basal sand as a previously ignored reservoir.   The log signature of the gamma ray log has been continued laterally across the county, most logs are started at 2600 feet (800 meters) below ground surface.  Some are not and those are labeled thusly, in the figure labels.</a:t>
            </a:r>
          </a:p>
        </p:txBody>
      </p:sp>
      <p:sp>
        <p:nvSpPr>
          <p:cNvPr id="4" name="Slide Number Placeholder 3"/>
          <p:cNvSpPr>
            <a:spLocks noGrp="1"/>
          </p:cNvSpPr>
          <p:nvPr>
            <p:ph type="sldNum" sz="quarter" idx="5"/>
          </p:nvPr>
        </p:nvSpPr>
        <p:spPr/>
        <p:txBody>
          <a:bodyPr/>
          <a:lstStyle/>
          <a:p>
            <a:fld id="{4831A51F-7EA1-428C-BEE1-CF3A48096602}" type="slidenum">
              <a:rPr lang="en-US"/>
              <a:t>2</a:t>
            </a:fld>
            <a:endParaRPr lang="en-US"/>
          </a:p>
        </p:txBody>
      </p:sp>
    </p:spTree>
    <p:extLst>
      <p:ext uri="{BB962C8B-B14F-4D97-AF65-F5344CB8AC3E}">
        <p14:creationId xmlns:p14="http://schemas.microsoft.com/office/powerpoint/2010/main" val="1373675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blue line at left is representative of the cross section constructed from west to east of the gamma ray logs (as defined by 0&lt;70&lt;200 as per Smith and Joeckel)  for the county.  The labeling shows seals, </a:t>
            </a:r>
            <a:r>
              <a:rPr lang="en-US" err="1">
                <a:cs typeface="Calibri"/>
              </a:rPr>
              <a:t>reservoirs,and</a:t>
            </a:r>
            <a:r>
              <a:rPr lang="en-US">
                <a:cs typeface="Calibri"/>
              </a:rPr>
              <a:t> mixed intervals but predominantly features the basal sand as a previously ignored reservoir.   The log signature of the gamma ray log has been continued laterally across the county, most logs are started at 2600 feet (800 meters) below ground surface.  Some are not and those are labeled thusly, in the figure labels.</a:t>
            </a:r>
          </a:p>
        </p:txBody>
      </p:sp>
      <p:sp>
        <p:nvSpPr>
          <p:cNvPr id="4" name="Slide Number Placeholder 3"/>
          <p:cNvSpPr>
            <a:spLocks noGrp="1"/>
          </p:cNvSpPr>
          <p:nvPr>
            <p:ph type="sldNum" sz="quarter" idx="5"/>
          </p:nvPr>
        </p:nvSpPr>
        <p:spPr/>
        <p:txBody>
          <a:bodyPr/>
          <a:lstStyle/>
          <a:p>
            <a:fld id="{4831A51F-7EA1-428C-BEE1-CF3A48096602}" type="slidenum">
              <a:rPr lang="en-US"/>
              <a:t>2</a:t>
            </a:fld>
            <a:endParaRPr lang="en-US"/>
          </a:p>
        </p:txBody>
      </p:sp>
    </p:spTree>
    <p:extLst>
      <p:ext uri="{BB962C8B-B14F-4D97-AF65-F5344CB8AC3E}">
        <p14:creationId xmlns:p14="http://schemas.microsoft.com/office/powerpoint/2010/main" val="4006013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 id="2147483692" r:id="rId4"/>
    <p:sldLayoutId id="2147483691" r:id="rId5"/>
    <p:sldLayoutId id="2147483690" r:id="rId6"/>
    <p:sldLayoutId id="2147483689" r:id="rId7"/>
    <p:sldLayoutId id="2147483688" r:id="rId8"/>
    <p:sldLayoutId id="2147483687" r:id="rId9"/>
    <p:sldLayoutId id="2147483686"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hyperlink" Target="mailto:sfleagle2@huskers.unl.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B2A65F45-BFB7-4480-B909-2DD0C43774C2}"/>
              </a:ext>
            </a:extLst>
          </p:cNvPr>
          <p:cNvPicPr>
            <a:picLocks noChangeAspect="1"/>
          </p:cNvPicPr>
          <p:nvPr/>
        </p:nvPicPr>
        <p:blipFill>
          <a:blip r:embed="rId3"/>
          <a:stretch>
            <a:fillRect/>
          </a:stretch>
        </p:blipFill>
        <p:spPr>
          <a:xfrm>
            <a:off x="105938" y="130468"/>
            <a:ext cx="12147394" cy="6829381"/>
          </a:xfrm>
          <a:prstGeom prst="rect">
            <a:avLst/>
          </a:prstGeom>
        </p:spPr>
      </p:pic>
      <p:sp>
        <p:nvSpPr>
          <p:cNvPr id="2" name="Title 1"/>
          <p:cNvSpPr>
            <a:spLocks noGrp="1"/>
          </p:cNvSpPr>
          <p:nvPr>
            <p:ph type="ctrTitle"/>
          </p:nvPr>
        </p:nvSpPr>
        <p:spPr/>
        <p:txBody>
          <a:bodyPr>
            <a:normAutofit fontScale="90000"/>
          </a:bodyPr>
          <a:lstStyle/>
          <a:p>
            <a:r>
              <a:rPr lang="en-US">
                <a:solidFill>
                  <a:schemeClr val="bg1"/>
                </a:solidFill>
                <a:cs typeface="Calibri Light"/>
              </a:rPr>
              <a:t>Reservoir Characterization for Potential CO</a:t>
            </a:r>
            <a:r>
              <a:rPr lang="en-US" baseline="-25000">
                <a:solidFill>
                  <a:schemeClr val="bg1"/>
                </a:solidFill>
                <a:cs typeface="Calibri Light"/>
              </a:rPr>
              <a:t>2  </a:t>
            </a:r>
            <a:r>
              <a:rPr lang="en-US">
                <a:solidFill>
                  <a:schemeClr val="bg1"/>
                </a:solidFill>
                <a:cs typeface="Calibri Light"/>
              </a:rPr>
              <a:t>Storage in Western Nebraska</a:t>
            </a:r>
          </a:p>
        </p:txBody>
      </p:sp>
      <p:sp>
        <p:nvSpPr>
          <p:cNvPr id="3" name="Subtitle 2"/>
          <p:cNvSpPr>
            <a:spLocks noGrp="1"/>
          </p:cNvSpPr>
          <p:nvPr>
            <p:ph type="subTitle" idx="1"/>
          </p:nvPr>
        </p:nvSpPr>
        <p:spPr/>
        <p:txBody>
          <a:bodyPr vert="horz" lIns="91440" tIns="45720" rIns="91440" bIns="45720" rtlCol="0" anchor="t">
            <a:normAutofit/>
          </a:bodyPr>
          <a:lstStyle/>
          <a:p>
            <a:r>
              <a:rPr lang="en-US">
                <a:solidFill>
                  <a:schemeClr val="bg1"/>
                </a:solidFill>
                <a:cs typeface="Calibri"/>
              </a:rPr>
              <a:t>Sam Fleagle</a:t>
            </a:r>
            <a:r>
              <a:rPr lang="en-US" baseline="30000">
                <a:solidFill>
                  <a:schemeClr val="bg1"/>
                </a:solidFill>
                <a:cs typeface="Calibri"/>
              </a:rPr>
              <a:t>1</a:t>
            </a:r>
            <a:r>
              <a:rPr lang="en-US">
                <a:solidFill>
                  <a:schemeClr val="bg1"/>
                </a:solidFill>
                <a:cs typeface="Calibri"/>
              </a:rPr>
              <a:t>, Dr. Caroline M. Burberry</a:t>
            </a:r>
            <a:r>
              <a:rPr lang="en-US" baseline="30000">
                <a:solidFill>
                  <a:schemeClr val="bg1"/>
                </a:solidFill>
                <a:cs typeface="Calibri"/>
              </a:rPr>
              <a:t>1</a:t>
            </a:r>
            <a:r>
              <a:rPr lang="en-US">
                <a:solidFill>
                  <a:schemeClr val="bg1"/>
                </a:solidFill>
                <a:cs typeface="Calibri"/>
              </a:rPr>
              <a:t>, and Dr. </a:t>
            </a:r>
            <a:r>
              <a:rPr lang="en-US" err="1">
                <a:solidFill>
                  <a:schemeClr val="bg1"/>
                </a:solidFill>
                <a:cs typeface="Calibri"/>
              </a:rPr>
              <a:t>Seunghee</a:t>
            </a:r>
            <a:r>
              <a:rPr lang="en-US">
                <a:solidFill>
                  <a:schemeClr val="bg1"/>
                </a:solidFill>
                <a:ea typeface="+mn-lt"/>
                <a:cs typeface="+mn-lt"/>
              </a:rPr>
              <a:t> </a:t>
            </a:r>
            <a:r>
              <a:rPr lang="en-US">
                <a:solidFill>
                  <a:schemeClr val="bg1"/>
                </a:solidFill>
                <a:cs typeface="Calibri"/>
              </a:rPr>
              <a:t>Kim</a:t>
            </a:r>
            <a:r>
              <a:rPr lang="en-US" baseline="30000">
                <a:solidFill>
                  <a:schemeClr val="bg1"/>
                </a:solidFill>
                <a:cs typeface="Calibri"/>
              </a:rPr>
              <a:t>2</a:t>
            </a:r>
          </a:p>
          <a:p>
            <a:pPr algn="l"/>
            <a:r>
              <a:rPr lang="en-US" baseline="30000">
                <a:solidFill>
                  <a:schemeClr val="bg1"/>
                </a:solidFill>
                <a:cs typeface="Calibri"/>
              </a:rPr>
              <a:t>1 </a:t>
            </a:r>
            <a:r>
              <a:rPr lang="en-US" sz="1400">
                <a:solidFill>
                  <a:schemeClr val="bg1"/>
                </a:solidFill>
                <a:ea typeface="+mn-lt"/>
                <a:cs typeface="+mn-lt"/>
              </a:rPr>
              <a:t>University of Nebraska-Lincoln, Earth and Atmospheric Sciences, United States of America (</a:t>
            </a:r>
            <a:r>
              <a:rPr lang="en-US" sz="1400">
                <a:solidFill>
                  <a:schemeClr val="bg1"/>
                </a:solidFill>
                <a:ea typeface="+mn-lt"/>
                <a:cs typeface="+mn-lt"/>
                <a:hlinkClick r:id="rId4">
                  <a:extLst>
                    <a:ext uri="{A12FA001-AC4F-418D-AE19-62706E023703}">
                      <ahyp:hlinkClr xmlns:ahyp="http://schemas.microsoft.com/office/drawing/2018/hyperlinkcolor" val="tx"/>
                    </a:ext>
                  </a:extLst>
                </a:hlinkClick>
              </a:rPr>
              <a:t>sfleagle2@huskers.unl.edu</a:t>
            </a:r>
            <a:r>
              <a:rPr lang="en-US" sz="1400">
                <a:solidFill>
                  <a:schemeClr val="bg1"/>
                </a:solidFill>
                <a:ea typeface="+mn-lt"/>
                <a:cs typeface="+mn-lt"/>
              </a:rPr>
              <a:t>)</a:t>
            </a:r>
          </a:p>
          <a:p>
            <a:pPr algn="l"/>
            <a:r>
              <a:rPr lang="en-US" baseline="30000">
                <a:solidFill>
                  <a:schemeClr val="bg1"/>
                </a:solidFill>
                <a:cs typeface="Calibri"/>
              </a:rPr>
              <a:t>2</a:t>
            </a:r>
            <a:r>
              <a:rPr lang="en-US" sz="1400">
                <a:solidFill>
                  <a:schemeClr val="bg1"/>
                </a:solidFill>
                <a:cs typeface="Calibri"/>
              </a:rPr>
              <a:t> </a:t>
            </a:r>
            <a:r>
              <a:rPr lang="en-US" sz="1400">
                <a:solidFill>
                  <a:schemeClr val="bg1"/>
                </a:solidFill>
                <a:ea typeface="+mn-lt"/>
                <a:cs typeface="+mn-lt"/>
              </a:rPr>
              <a:t> University of Nebraska-Lincoln, Civil and Environmental Engineering, United States of  America</a:t>
            </a:r>
            <a:endParaRPr lang="en-US" sz="1400">
              <a:solidFill>
                <a:schemeClr val="bg1"/>
              </a:solidFill>
              <a:cs typeface="Calibri"/>
            </a:endParaRPr>
          </a:p>
        </p:txBody>
      </p:sp>
      <p:pic>
        <p:nvPicPr>
          <p:cNvPr id="4" name="Picture 5" descr="Text&#10;&#10;Description automatically generated">
            <a:extLst>
              <a:ext uri="{FF2B5EF4-FFF2-40B4-BE49-F238E27FC236}">
                <a16:creationId xmlns:a16="http://schemas.microsoft.com/office/drawing/2014/main" id="{29DA9090-685F-2EFE-5C79-AD70A5C4F3E8}"/>
              </a:ext>
            </a:extLst>
          </p:cNvPr>
          <p:cNvPicPr>
            <a:picLocks noChangeAspect="1"/>
          </p:cNvPicPr>
          <p:nvPr/>
        </p:nvPicPr>
        <p:blipFill>
          <a:blip r:embed="rId5"/>
          <a:stretch>
            <a:fillRect/>
          </a:stretch>
        </p:blipFill>
        <p:spPr>
          <a:xfrm>
            <a:off x="498764" y="5254768"/>
            <a:ext cx="2743200" cy="903146"/>
          </a:xfrm>
          <a:prstGeom prst="rect">
            <a:avLst/>
          </a:prstGeom>
        </p:spPr>
      </p:pic>
      <p:pic>
        <p:nvPicPr>
          <p:cNvPr id="6" name="Picture 6">
            <a:extLst>
              <a:ext uri="{FF2B5EF4-FFF2-40B4-BE49-F238E27FC236}">
                <a16:creationId xmlns:a16="http://schemas.microsoft.com/office/drawing/2014/main" id="{3D100C61-B4B3-A0BF-5C04-C898B49C5A11}"/>
              </a:ext>
            </a:extLst>
          </p:cNvPr>
          <p:cNvPicPr>
            <a:picLocks noChangeAspect="1"/>
          </p:cNvPicPr>
          <p:nvPr/>
        </p:nvPicPr>
        <p:blipFill>
          <a:blip r:embed="rId6"/>
          <a:stretch>
            <a:fillRect/>
          </a:stretch>
        </p:blipFill>
        <p:spPr>
          <a:xfrm>
            <a:off x="9101254" y="5575426"/>
            <a:ext cx="2743200" cy="855294"/>
          </a:xfrm>
          <a:prstGeom prst="rect">
            <a:avLst/>
          </a:prstGeom>
        </p:spPr>
      </p:pic>
      <p:pic>
        <p:nvPicPr>
          <p:cNvPr id="7" name="Picture 7">
            <a:extLst>
              <a:ext uri="{FF2B5EF4-FFF2-40B4-BE49-F238E27FC236}">
                <a16:creationId xmlns:a16="http://schemas.microsoft.com/office/drawing/2014/main" id="{EE0E1B6A-7160-ADD2-DE5D-7FE5C6DDF94A}"/>
              </a:ext>
            </a:extLst>
          </p:cNvPr>
          <p:cNvPicPr>
            <a:picLocks noChangeAspect="1"/>
          </p:cNvPicPr>
          <p:nvPr/>
        </p:nvPicPr>
        <p:blipFill>
          <a:blip r:embed="rId7"/>
          <a:stretch>
            <a:fillRect/>
          </a:stretch>
        </p:blipFill>
        <p:spPr>
          <a:xfrm>
            <a:off x="9101254" y="267050"/>
            <a:ext cx="2743200" cy="469509"/>
          </a:xfrm>
          <a:prstGeom prst="rect">
            <a:avLst/>
          </a:prstGeom>
        </p:spPr>
      </p:pic>
      <p:pic>
        <p:nvPicPr>
          <p:cNvPr id="8" name="Picture 8" descr="Logo&#10;&#10;Description automatically generated">
            <a:extLst>
              <a:ext uri="{FF2B5EF4-FFF2-40B4-BE49-F238E27FC236}">
                <a16:creationId xmlns:a16="http://schemas.microsoft.com/office/drawing/2014/main" id="{B9776248-7580-C2EF-C7E6-521A25484380}"/>
              </a:ext>
            </a:extLst>
          </p:cNvPr>
          <p:cNvPicPr>
            <a:picLocks noChangeAspect="1"/>
          </p:cNvPicPr>
          <p:nvPr/>
        </p:nvPicPr>
        <p:blipFill>
          <a:blip r:embed="rId8"/>
          <a:stretch>
            <a:fillRect/>
          </a:stretch>
        </p:blipFill>
        <p:spPr>
          <a:xfrm>
            <a:off x="351943" y="170305"/>
            <a:ext cx="2266950" cy="1000125"/>
          </a:xfrm>
          <a:prstGeom prst="rect">
            <a:avLst/>
          </a:prstGeom>
        </p:spPr>
      </p:pic>
    </p:spTree>
    <p:extLst>
      <p:ext uri="{BB962C8B-B14F-4D97-AF65-F5344CB8AC3E}">
        <p14:creationId xmlns:p14="http://schemas.microsoft.com/office/powerpoint/2010/main" val="2081161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4A2B9C-505E-DFEA-D330-458646878322}"/>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Putting it all together </a:t>
            </a:r>
            <a:endParaRPr lang="en-US" sz="5400" kern="1200">
              <a:solidFill>
                <a:schemeClr val="bg1"/>
              </a:solidFill>
            </a:endParaRP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map&#10;&#10;Description automatically generated">
            <a:extLst>
              <a:ext uri="{FF2B5EF4-FFF2-40B4-BE49-F238E27FC236}">
                <a16:creationId xmlns:a16="http://schemas.microsoft.com/office/drawing/2014/main" id="{98FC47E3-EA5A-F410-9C97-EF33104A1E67}"/>
              </a:ext>
            </a:extLst>
          </p:cNvPr>
          <p:cNvPicPr>
            <a:picLocks noGrp="1" noChangeAspect="1"/>
          </p:cNvPicPr>
          <p:nvPr>
            <p:ph idx="1"/>
          </p:nvPr>
        </p:nvPicPr>
        <p:blipFill>
          <a:blip r:embed="rId2"/>
          <a:stretch>
            <a:fillRect/>
          </a:stretch>
        </p:blipFill>
        <p:spPr>
          <a:xfrm>
            <a:off x="2261177" y="2410223"/>
            <a:ext cx="7614546" cy="3997637"/>
          </a:xfrm>
          <a:prstGeom prst="rect">
            <a:avLst/>
          </a:prstGeom>
        </p:spPr>
      </p:pic>
      <p:sp>
        <p:nvSpPr>
          <p:cNvPr id="5" name="TextBox 4">
            <a:extLst>
              <a:ext uri="{FF2B5EF4-FFF2-40B4-BE49-F238E27FC236}">
                <a16:creationId xmlns:a16="http://schemas.microsoft.com/office/drawing/2014/main" id="{73D68AF2-9AE4-40CF-A34D-A398529D9345}"/>
              </a:ext>
            </a:extLst>
          </p:cNvPr>
          <p:cNvSpPr txBox="1"/>
          <p:nvPr/>
        </p:nvSpPr>
        <p:spPr>
          <a:xfrm>
            <a:off x="2419109" y="6258045"/>
            <a:ext cx="415145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Light"/>
                <a:cs typeface="Calibri Light"/>
              </a:rPr>
              <a:t>Smith, V. L., &amp; Joeckel, R. M. (2020)</a:t>
            </a:r>
          </a:p>
        </p:txBody>
      </p:sp>
      <p:sp>
        <p:nvSpPr>
          <p:cNvPr id="3" name="TextBox 2">
            <a:extLst>
              <a:ext uri="{FF2B5EF4-FFF2-40B4-BE49-F238E27FC236}">
                <a16:creationId xmlns:a16="http://schemas.microsoft.com/office/drawing/2014/main" id="{1DF18A87-7676-6346-DB65-CEC10C51F760}"/>
              </a:ext>
            </a:extLst>
          </p:cNvPr>
          <p:cNvSpPr txBox="1"/>
          <p:nvPr/>
        </p:nvSpPr>
        <p:spPr>
          <a:xfrm>
            <a:off x="4585855" y="1572490"/>
            <a:ext cx="38775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Calibri Light"/>
                <a:cs typeface="Calibri"/>
              </a:rPr>
              <a:t>Towards 50 mt storage</a:t>
            </a:r>
          </a:p>
        </p:txBody>
      </p:sp>
      <p:pic>
        <p:nvPicPr>
          <p:cNvPr id="6" name="Picture 8" descr="Logo&#10;&#10;Description automatically generated">
            <a:extLst>
              <a:ext uri="{FF2B5EF4-FFF2-40B4-BE49-F238E27FC236}">
                <a16:creationId xmlns:a16="http://schemas.microsoft.com/office/drawing/2014/main" id="{81096273-9E25-E122-88E2-E66930CD37D0}"/>
              </a:ext>
            </a:extLst>
          </p:cNvPr>
          <p:cNvPicPr>
            <a:picLocks noChangeAspect="1"/>
          </p:cNvPicPr>
          <p:nvPr/>
        </p:nvPicPr>
        <p:blipFill>
          <a:blip r:embed="rId3"/>
          <a:stretch>
            <a:fillRect/>
          </a:stretch>
        </p:blipFill>
        <p:spPr>
          <a:xfrm>
            <a:off x="146697" y="6144625"/>
            <a:ext cx="675570" cy="627122"/>
          </a:xfrm>
          <a:prstGeom prst="rect">
            <a:avLst/>
          </a:prstGeom>
        </p:spPr>
      </p:pic>
    </p:spTree>
    <p:extLst>
      <p:ext uri="{BB962C8B-B14F-4D97-AF65-F5344CB8AC3E}">
        <p14:creationId xmlns:p14="http://schemas.microsoft.com/office/powerpoint/2010/main" val="4106354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60AAB62F-AD60-5FE9-B768-63919F1863F6}"/>
              </a:ext>
            </a:extLst>
          </p:cNvPr>
          <p:cNvPicPr>
            <a:picLocks noChangeAspect="1"/>
          </p:cNvPicPr>
          <p:nvPr/>
        </p:nvPicPr>
        <p:blipFill rotWithShape="1">
          <a:blip r:embed="rId2"/>
          <a:srcRect l="246" r="3670" b="-2"/>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23" name="Freeform: Shape 2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Freeform: Shape 2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Content Placeholder 12">
            <a:extLst>
              <a:ext uri="{FF2B5EF4-FFF2-40B4-BE49-F238E27FC236}">
                <a16:creationId xmlns:a16="http://schemas.microsoft.com/office/drawing/2014/main" id="{410571F6-89E0-0020-1411-82151FB731DC}"/>
              </a:ext>
            </a:extLst>
          </p:cNvPr>
          <p:cNvSpPr>
            <a:spLocks noGrp="1"/>
          </p:cNvSpPr>
          <p:nvPr>
            <p:ph idx="1"/>
          </p:nvPr>
        </p:nvSpPr>
        <p:spPr>
          <a:xfrm>
            <a:off x="6801435" y="2871982"/>
            <a:ext cx="4819951" cy="3181684"/>
          </a:xfrm>
        </p:spPr>
        <p:txBody>
          <a:bodyPr vert="horz" lIns="91440" tIns="45720" rIns="91440" bIns="45720" rtlCol="0" anchor="t">
            <a:normAutofit/>
          </a:bodyPr>
          <a:lstStyle/>
          <a:p>
            <a:pPr marL="0" indent="0">
              <a:buNone/>
            </a:pPr>
            <a:r>
              <a:rPr lang="en-US" sz="1800">
                <a:cs typeface="Calibri"/>
              </a:rPr>
              <a:t>What other systems can we reevaluate?</a:t>
            </a:r>
          </a:p>
        </p:txBody>
      </p:sp>
    </p:spTree>
    <p:extLst>
      <p:ext uri="{BB962C8B-B14F-4D97-AF65-F5344CB8AC3E}">
        <p14:creationId xmlns:p14="http://schemas.microsoft.com/office/powerpoint/2010/main" val="222874117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EB492-3B98-4D26-A290-519405FD07E9}"/>
              </a:ext>
            </a:extLst>
          </p:cNvPr>
          <p:cNvSpPr>
            <a:spLocks noGrp="1"/>
          </p:cNvSpPr>
          <p:nvPr>
            <p:ph type="title"/>
          </p:nvPr>
        </p:nvSpPr>
        <p:spPr/>
        <p:txBody>
          <a:bodyPr/>
          <a:lstStyle/>
          <a:p>
            <a:r>
              <a:rPr lang="en-US">
                <a:cs typeface="Calibri Light"/>
              </a:rPr>
              <a:t>Study Area</a:t>
            </a:r>
            <a:endParaRPr lang="en-US"/>
          </a:p>
        </p:txBody>
      </p:sp>
      <p:pic>
        <p:nvPicPr>
          <p:cNvPr id="6" name="Picture 6" descr="Map&#10;&#10;Description automatically generated">
            <a:extLst>
              <a:ext uri="{FF2B5EF4-FFF2-40B4-BE49-F238E27FC236}">
                <a16:creationId xmlns:a16="http://schemas.microsoft.com/office/drawing/2014/main" id="{855DE64B-0262-42DA-BB87-3121B58C2D38}"/>
              </a:ext>
            </a:extLst>
          </p:cNvPr>
          <p:cNvPicPr>
            <a:picLocks noGrp="1" noChangeAspect="1"/>
          </p:cNvPicPr>
          <p:nvPr>
            <p:ph idx="1"/>
          </p:nvPr>
        </p:nvPicPr>
        <p:blipFill>
          <a:blip r:embed="rId3"/>
          <a:stretch>
            <a:fillRect/>
          </a:stretch>
        </p:blipFill>
        <p:spPr>
          <a:xfrm>
            <a:off x="432788" y="2280967"/>
            <a:ext cx="7451374" cy="3784483"/>
          </a:xfrm>
        </p:spPr>
      </p:pic>
      <p:pic>
        <p:nvPicPr>
          <p:cNvPr id="3" name="Picture 3" descr="Map&#10;&#10;Description automatically generated">
            <a:extLst>
              <a:ext uri="{FF2B5EF4-FFF2-40B4-BE49-F238E27FC236}">
                <a16:creationId xmlns:a16="http://schemas.microsoft.com/office/drawing/2014/main" id="{5056EAEC-2964-450B-B892-EBDA7D5D0DD6}"/>
              </a:ext>
            </a:extLst>
          </p:cNvPr>
          <p:cNvPicPr>
            <a:picLocks noChangeAspect="1"/>
          </p:cNvPicPr>
          <p:nvPr/>
        </p:nvPicPr>
        <p:blipFill>
          <a:blip r:embed="rId4"/>
          <a:stretch>
            <a:fillRect/>
          </a:stretch>
        </p:blipFill>
        <p:spPr>
          <a:xfrm>
            <a:off x="7066156" y="370217"/>
            <a:ext cx="4713248" cy="3060274"/>
          </a:xfrm>
          <a:prstGeom prst="rect">
            <a:avLst/>
          </a:prstGeom>
        </p:spPr>
      </p:pic>
      <p:sp>
        <p:nvSpPr>
          <p:cNvPr id="4" name="TextBox 3">
            <a:extLst>
              <a:ext uri="{FF2B5EF4-FFF2-40B4-BE49-F238E27FC236}">
                <a16:creationId xmlns:a16="http://schemas.microsoft.com/office/drawing/2014/main" id="{03F39D7E-02D5-4146-ADB8-3F7354B2E370}"/>
              </a:ext>
            </a:extLst>
          </p:cNvPr>
          <p:cNvSpPr txBox="1"/>
          <p:nvPr/>
        </p:nvSpPr>
        <p:spPr>
          <a:xfrm>
            <a:off x="8151188" y="6444153"/>
            <a:ext cx="40946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https://en.wikipedia.org/wiki/Nebraska</a:t>
            </a:r>
          </a:p>
        </p:txBody>
      </p:sp>
      <p:grpSp>
        <p:nvGrpSpPr>
          <p:cNvPr id="10" name="Group 9">
            <a:extLst>
              <a:ext uri="{FF2B5EF4-FFF2-40B4-BE49-F238E27FC236}">
                <a16:creationId xmlns:a16="http://schemas.microsoft.com/office/drawing/2014/main" id="{EBBD04AA-A4E5-CF3C-74E8-AFE9059BBA04}"/>
              </a:ext>
            </a:extLst>
          </p:cNvPr>
          <p:cNvGrpSpPr/>
          <p:nvPr/>
        </p:nvGrpSpPr>
        <p:grpSpPr>
          <a:xfrm>
            <a:off x="563724" y="3479183"/>
            <a:ext cx="2917901" cy="1295548"/>
            <a:chOff x="563724" y="3479183"/>
            <a:chExt cx="2917901" cy="1295548"/>
          </a:xfrm>
        </p:grpSpPr>
        <p:sp>
          <p:nvSpPr>
            <p:cNvPr id="7" name="Rectangle 6">
              <a:extLst>
                <a:ext uri="{FF2B5EF4-FFF2-40B4-BE49-F238E27FC236}">
                  <a16:creationId xmlns:a16="http://schemas.microsoft.com/office/drawing/2014/main" id="{97D3C4B8-639B-4FCD-8E55-FE75822C0D5F}"/>
                </a:ext>
              </a:extLst>
            </p:cNvPr>
            <p:cNvSpPr/>
            <p:nvPr/>
          </p:nvSpPr>
          <p:spPr>
            <a:xfrm rot="180000">
              <a:off x="563724" y="3479183"/>
              <a:ext cx="2917901" cy="124521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CCE47E4-AC04-C980-3394-D387C24A7AB6}"/>
                </a:ext>
              </a:extLst>
            </p:cNvPr>
            <p:cNvSpPr/>
            <p:nvPr/>
          </p:nvSpPr>
          <p:spPr>
            <a:xfrm rot="180000">
              <a:off x="2296679" y="3882102"/>
              <a:ext cx="1164771" cy="892629"/>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8" descr="Logo&#10;&#10;Description automatically generated">
            <a:extLst>
              <a:ext uri="{FF2B5EF4-FFF2-40B4-BE49-F238E27FC236}">
                <a16:creationId xmlns:a16="http://schemas.microsoft.com/office/drawing/2014/main" id="{0EE9F5ED-25F1-0A61-5ED1-DA1E1B688454}"/>
              </a:ext>
            </a:extLst>
          </p:cNvPr>
          <p:cNvPicPr>
            <a:picLocks noChangeAspect="1"/>
          </p:cNvPicPr>
          <p:nvPr/>
        </p:nvPicPr>
        <p:blipFill>
          <a:blip r:embed="rId5"/>
          <a:stretch>
            <a:fillRect/>
          </a:stretch>
        </p:blipFill>
        <p:spPr>
          <a:xfrm>
            <a:off x="24401" y="6125810"/>
            <a:ext cx="675570" cy="627122"/>
          </a:xfrm>
          <a:prstGeom prst="rect">
            <a:avLst/>
          </a:prstGeom>
        </p:spPr>
      </p:pic>
    </p:spTree>
    <p:extLst>
      <p:ext uri="{BB962C8B-B14F-4D97-AF65-F5344CB8AC3E}">
        <p14:creationId xmlns:p14="http://schemas.microsoft.com/office/powerpoint/2010/main" val="244807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06A0-FE41-4147-CCD4-C55C5A319F69}"/>
              </a:ext>
            </a:extLst>
          </p:cNvPr>
          <p:cNvSpPr>
            <a:spLocks noGrp="1"/>
          </p:cNvSpPr>
          <p:nvPr>
            <p:ph type="title"/>
          </p:nvPr>
        </p:nvSpPr>
        <p:spPr/>
        <p:txBody>
          <a:bodyPr/>
          <a:lstStyle/>
          <a:p>
            <a:r>
              <a:rPr lang="en-US">
                <a:cs typeface="Calibri Light"/>
              </a:rPr>
              <a:t>Regional Geology</a:t>
            </a:r>
            <a:endParaRPr lang="en-US"/>
          </a:p>
        </p:txBody>
      </p:sp>
      <p:pic>
        <p:nvPicPr>
          <p:cNvPr id="4" name="Picture 4" descr="A picture containing diagram&#10;&#10;Description automatically generated">
            <a:extLst>
              <a:ext uri="{FF2B5EF4-FFF2-40B4-BE49-F238E27FC236}">
                <a16:creationId xmlns:a16="http://schemas.microsoft.com/office/drawing/2014/main" id="{265BA3A1-C52C-3B13-30C1-22A9AE37331C}"/>
              </a:ext>
            </a:extLst>
          </p:cNvPr>
          <p:cNvPicPr>
            <a:picLocks noGrp="1" noChangeAspect="1"/>
          </p:cNvPicPr>
          <p:nvPr>
            <p:ph idx="1"/>
          </p:nvPr>
        </p:nvPicPr>
        <p:blipFill>
          <a:blip r:embed="rId2"/>
          <a:stretch>
            <a:fillRect/>
          </a:stretch>
        </p:blipFill>
        <p:spPr>
          <a:xfrm>
            <a:off x="1320556" y="1570983"/>
            <a:ext cx="3537872" cy="4211948"/>
          </a:xfrm>
        </p:spPr>
      </p:pic>
      <p:pic>
        <p:nvPicPr>
          <p:cNvPr id="5" name="Picture 5" descr="Diagram&#10;&#10;Description automatically generated">
            <a:extLst>
              <a:ext uri="{FF2B5EF4-FFF2-40B4-BE49-F238E27FC236}">
                <a16:creationId xmlns:a16="http://schemas.microsoft.com/office/drawing/2014/main" id="{38493A0B-4DB5-D262-6195-78FBE048EC6C}"/>
              </a:ext>
            </a:extLst>
          </p:cNvPr>
          <p:cNvPicPr>
            <a:picLocks noChangeAspect="1"/>
          </p:cNvPicPr>
          <p:nvPr/>
        </p:nvPicPr>
        <p:blipFill>
          <a:blip r:embed="rId3"/>
          <a:stretch>
            <a:fillRect/>
          </a:stretch>
        </p:blipFill>
        <p:spPr>
          <a:xfrm>
            <a:off x="5806210" y="-31831"/>
            <a:ext cx="5251514" cy="6790730"/>
          </a:xfrm>
          <a:prstGeom prst="rect">
            <a:avLst/>
          </a:prstGeom>
        </p:spPr>
      </p:pic>
      <p:pic>
        <p:nvPicPr>
          <p:cNvPr id="7" name="Picture 6" descr="Map&#10;&#10;Description automatically generated">
            <a:extLst>
              <a:ext uri="{FF2B5EF4-FFF2-40B4-BE49-F238E27FC236}">
                <a16:creationId xmlns:a16="http://schemas.microsoft.com/office/drawing/2014/main" id="{DE4C9CF3-8E39-E3FF-DECC-123E9D19DBC3}"/>
              </a:ext>
            </a:extLst>
          </p:cNvPr>
          <p:cNvPicPr>
            <a:picLocks noChangeAspect="1"/>
          </p:cNvPicPr>
          <p:nvPr/>
        </p:nvPicPr>
        <p:blipFill>
          <a:blip r:embed="rId4"/>
          <a:stretch>
            <a:fillRect/>
          </a:stretch>
        </p:blipFill>
        <p:spPr>
          <a:xfrm>
            <a:off x="5276930" y="5100367"/>
            <a:ext cx="3293032" cy="1672655"/>
          </a:xfrm>
          <a:prstGeom prst="rect">
            <a:avLst/>
          </a:prstGeom>
        </p:spPr>
      </p:pic>
      <p:grpSp>
        <p:nvGrpSpPr>
          <p:cNvPr id="11" name="Group 10">
            <a:extLst>
              <a:ext uri="{FF2B5EF4-FFF2-40B4-BE49-F238E27FC236}">
                <a16:creationId xmlns:a16="http://schemas.microsoft.com/office/drawing/2014/main" id="{7F37B15B-B2D5-3AF1-32DE-FECDB301E66F}"/>
              </a:ext>
            </a:extLst>
          </p:cNvPr>
          <p:cNvGrpSpPr/>
          <p:nvPr/>
        </p:nvGrpSpPr>
        <p:grpSpPr>
          <a:xfrm>
            <a:off x="5331667" y="5797840"/>
            <a:ext cx="1285044" cy="413806"/>
            <a:chOff x="563723" y="3479183"/>
            <a:chExt cx="2917902" cy="1295548"/>
          </a:xfrm>
        </p:grpSpPr>
        <p:sp>
          <p:nvSpPr>
            <p:cNvPr id="9" name="Rectangle 8">
              <a:extLst>
                <a:ext uri="{FF2B5EF4-FFF2-40B4-BE49-F238E27FC236}">
                  <a16:creationId xmlns:a16="http://schemas.microsoft.com/office/drawing/2014/main" id="{B13F6C29-CDAE-4614-0A2E-AF720BBC3620}"/>
                </a:ext>
              </a:extLst>
            </p:cNvPr>
            <p:cNvSpPr/>
            <p:nvPr/>
          </p:nvSpPr>
          <p:spPr>
            <a:xfrm rot="180000">
              <a:off x="563723" y="3479183"/>
              <a:ext cx="2917902" cy="124521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C51C8A-1F55-F996-00F9-2DC7F1B81EED}"/>
                </a:ext>
              </a:extLst>
            </p:cNvPr>
            <p:cNvSpPr/>
            <p:nvPr/>
          </p:nvSpPr>
          <p:spPr>
            <a:xfrm rot="180000">
              <a:off x="2296679" y="3882102"/>
              <a:ext cx="1164771" cy="892629"/>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8" descr="Logo&#10;&#10;Description automatically generated">
            <a:extLst>
              <a:ext uri="{FF2B5EF4-FFF2-40B4-BE49-F238E27FC236}">
                <a16:creationId xmlns:a16="http://schemas.microsoft.com/office/drawing/2014/main" id="{9F43318D-80B1-DBCD-3C04-E3605CE215D4}"/>
              </a:ext>
            </a:extLst>
          </p:cNvPr>
          <p:cNvPicPr>
            <a:picLocks noChangeAspect="1"/>
          </p:cNvPicPr>
          <p:nvPr/>
        </p:nvPicPr>
        <p:blipFill>
          <a:blip r:embed="rId5"/>
          <a:stretch>
            <a:fillRect/>
          </a:stretch>
        </p:blipFill>
        <p:spPr>
          <a:xfrm>
            <a:off x="146697" y="6144625"/>
            <a:ext cx="675570" cy="627122"/>
          </a:xfrm>
          <a:prstGeom prst="rect">
            <a:avLst/>
          </a:prstGeom>
        </p:spPr>
      </p:pic>
    </p:spTree>
    <p:extLst>
      <p:ext uri="{BB962C8B-B14F-4D97-AF65-F5344CB8AC3E}">
        <p14:creationId xmlns:p14="http://schemas.microsoft.com/office/powerpoint/2010/main" val="2211588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06A0-FE41-4147-CCD4-C55C5A319F69}"/>
              </a:ext>
            </a:extLst>
          </p:cNvPr>
          <p:cNvSpPr>
            <a:spLocks noGrp="1"/>
          </p:cNvSpPr>
          <p:nvPr>
            <p:ph type="title"/>
          </p:nvPr>
        </p:nvSpPr>
        <p:spPr/>
        <p:txBody>
          <a:bodyPr/>
          <a:lstStyle/>
          <a:p>
            <a:r>
              <a:rPr lang="en-US">
                <a:cs typeface="Calibri Light"/>
              </a:rPr>
              <a:t>Regional Geology</a:t>
            </a:r>
            <a:endParaRPr lang="en-US"/>
          </a:p>
        </p:txBody>
      </p:sp>
      <p:pic>
        <p:nvPicPr>
          <p:cNvPr id="4" name="Picture 4" descr="A picture containing diagram&#10;&#10;Description automatically generated">
            <a:extLst>
              <a:ext uri="{FF2B5EF4-FFF2-40B4-BE49-F238E27FC236}">
                <a16:creationId xmlns:a16="http://schemas.microsoft.com/office/drawing/2014/main" id="{265BA3A1-C52C-3B13-30C1-22A9AE37331C}"/>
              </a:ext>
            </a:extLst>
          </p:cNvPr>
          <p:cNvPicPr>
            <a:picLocks noGrp="1" noChangeAspect="1"/>
          </p:cNvPicPr>
          <p:nvPr>
            <p:ph idx="1"/>
          </p:nvPr>
        </p:nvPicPr>
        <p:blipFill>
          <a:blip r:embed="rId2"/>
          <a:stretch>
            <a:fillRect/>
          </a:stretch>
        </p:blipFill>
        <p:spPr>
          <a:xfrm>
            <a:off x="1320556" y="1570983"/>
            <a:ext cx="3537872" cy="4211948"/>
          </a:xfrm>
        </p:spPr>
      </p:pic>
      <p:pic>
        <p:nvPicPr>
          <p:cNvPr id="5" name="Picture 5" descr="Diagram&#10;&#10;Description automatically generated">
            <a:extLst>
              <a:ext uri="{FF2B5EF4-FFF2-40B4-BE49-F238E27FC236}">
                <a16:creationId xmlns:a16="http://schemas.microsoft.com/office/drawing/2014/main" id="{38493A0B-4DB5-D262-6195-78FBE048EC6C}"/>
              </a:ext>
            </a:extLst>
          </p:cNvPr>
          <p:cNvPicPr>
            <a:picLocks noChangeAspect="1"/>
          </p:cNvPicPr>
          <p:nvPr/>
        </p:nvPicPr>
        <p:blipFill>
          <a:blip r:embed="rId3"/>
          <a:stretch>
            <a:fillRect/>
          </a:stretch>
        </p:blipFill>
        <p:spPr>
          <a:xfrm>
            <a:off x="5806210" y="-31831"/>
            <a:ext cx="5251514" cy="6790730"/>
          </a:xfrm>
          <a:prstGeom prst="rect">
            <a:avLst/>
          </a:prstGeom>
        </p:spPr>
      </p:pic>
      <p:pic>
        <p:nvPicPr>
          <p:cNvPr id="7" name="Picture 6" descr="Map&#10;&#10;Description automatically generated">
            <a:extLst>
              <a:ext uri="{FF2B5EF4-FFF2-40B4-BE49-F238E27FC236}">
                <a16:creationId xmlns:a16="http://schemas.microsoft.com/office/drawing/2014/main" id="{DE4C9CF3-8E39-E3FF-DECC-123E9D19DBC3}"/>
              </a:ext>
            </a:extLst>
          </p:cNvPr>
          <p:cNvPicPr>
            <a:picLocks noChangeAspect="1"/>
          </p:cNvPicPr>
          <p:nvPr/>
        </p:nvPicPr>
        <p:blipFill>
          <a:blip r:embed="rId4"/>
          <a:stretch>
            <a:fillRect/>
          </a:stretch>
        </p:blipFill>
        <p:spPr>
          <a:xfrm>
            <a:off x="5276930" y="5100367"/>
            <a:ext cx="3293032" cy="1672655"/>
          </a:xfrm>
          <a:prstGeom prst="rect">
            <a:avLst/>
          </a:prstGeom>
        </p:spPr>
      </p:pic>
      <p:grpSp>
        <p:nvGrpSpPr>
          <p:cNvPr id="11" name="Group 10">
            <a:extLst>
              <a:ext uri="{FF2B5EF4-FFF2-40B4-BE49-F238E27FC236}">
                <a16:creationId xmlns:a16="http://schemas.microsoft.com/office/drawing/2014/main" id="{7F37B15B-B2D5-3AF1-32DE-FECDB301E66F}"/>
              </a:ext>
            </a:extLst>
          </p:cNvPr>
          <p:cNvGrpSpPr/>
          <p:nvPr/>
        </p:nvGrpSpPr>
        <p:grpSpPr>
          <a:xfrm>
            <a:off x="5331667" y="5797840"/>
            <a:ext cx="1285044" cy="413806"/>
            <a:chOff x="563724" y="3479183"/>
            <a:chExt cx="2917901" cy="1295548"/>
          </a:xfrm>
        </p:grpSpPr>
        <p:sp>
          <p:nvSpPr>
            <p:cNvPr id="9" name="Rectangle 8">
              <a:extLst>
                <a:ext uri="{FF2B5EF4-FFF2-40B4-BE49-F238E27FC236}">
                  <a16:creationId xmlns:a16="http://schemas.microsoft.com/office/drawing/2014/main" id="{B13F6C29-CDAE-4614-0A2E-AF720BBC3620}"/>
                </a:ext>
              </a:extLst>
            </p:cNvPr>
            <p:cNvSpPr/>
            <p:nvPr/>
          </p:nvSpPr>
          <p:spPr>
            <a:xfrm rot="180000">
              <a:off x="563724" y="3479183"/>
              <a:ext cx="2917901" cy="124521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C51C8A-1F55-F996-00F9-2DC7F1B81EED}"/>
                </a:ext>
              </a:extLst>
            </p:cNvPr>
            <p:cNvSpPr/>
            <p:nvPr/>
          </p:nvSpPr>
          <p:spPr>
            <a:xfrm rot="180000">
              <a:off x="2296679" y="3882102"/>
              <a:ext cx="1164771" cy="892629"/>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664034E6-8D34-4B8C-10BF-8EE34D939AAB}"/>
              </a:ext>
            </a:extLst>
          </p:cNvPr>
          <p:cNvGrpSpPr/>
          <p:nvPr/>
        </p:nvGrpSpPr>
        <p:grpSpPr>
          <a:xfrm>
            <a:off x="6680849" y="2760379"/>
            <a:ext cx="2798722" cy="1332926"/>
            <a:chOff x="4005382" y="3412312"/>
            <a:chExt cx="3670788" cy="1984859"/>
          </a:xfrm>
        </p:grpSpPr>
        <p:grpSp>
          <p:nvGrpSpPr>
            <p:cNvPr id="13" name="Group 12">
              <a:extLst>
                <a:ext uri="{FF2B5EF4-FFF2-40B4-BE49-F238E27FC236}">
                  <a16:creationId xmlns:a16="http://schemas.microsoft.com/office/drawing/2014/main" id="{6B6A0894-A6F0-3E96-593B-8CDF72CE708E}"/>
                </a:ext>
              </a:extLst>
            </p:cNvPr>
            <p:cNvGrpSpPr/>
            <p:nvPr/>
          </p:nvGrpSpPr>
          <p:grpSpPr>
            <a:xfrm>
              <a:off x="4005382" y="3462865"/>
              <a:ext cx="3670788" cy="1934306"/>
              <a:chOff x="4005382" y="3462865"/>
              <a:chExt cx="3670788" cy="1934306"/>
            </a:xfrm>
          </p:grpSpPr>
          <p:cxnSp>
            <p:nvCxnSpPr>
              <p:cNvPr id="16" name="Straight Arrow Connector 15">
                <a:extLst>
                  <a:ext uri="{FF2B5EF4-FFF2-40B4-BE49-F238E27FC236}">
                    <a16:creationId xmlns:a16="http://schemas.microsoft.com/office/drawing/2014/main" id="{843735FA-11F5-1D87-8206-74EB2F65C9D8}"/>
                  </a:ext>
                </a:extLst>
              </p:cNvPr>
              <p:cNvCxnSpPr/>
              <p:nvPr/>
            </p:nvCxnSpPr>
            <p:spPr>
              <a:xfrm>
                <a:off x="5968998" y="3462865"/>
                <a:ext cx="1707172" cy="154598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D338245-1DCA-8E32-A9D8-710897C04201}"/>
                  </a:ext>
                </a:extLst>
              </p:cNvPr>
              <p:cNvCxnSpPr>
                <a:cxnSpLocks/>
              </p:cNvCxnSpPr>
              <p:nvPr/>
            </p:nvCxnSpPr>
            <p:spPr>
              <a:xfrm>
                <a:off x="4005382" y="3851191"/>
                <a:ext cx="1707172" cy="154598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4485344D-3C8F-5CFF-9CCD-2AFC471BAB15}"/>
                </a:ext>
              </a:extLst>
            </p:cNvPr>
            <p:cNvCxnSpPr/>
            <p:nvPr/>
          </p:nvCxnSpPr>
          <p:spPr>
            <a:xfrm flipH="1">
              <a:off x="4402675" y="3412312"/>
              <a:ext cx="1933005" cy="1274557"/>
            </a:xfrm>
            <a:prstGeom prst="straightConnector1">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AB44A4A-116F-446C-AD93-6DD97891C92F}"/>
                </a:ext>
              </a:extLst>
            </p:cNvPr>
            <p:cNvCxnSpPr>
              <a:cxnSpLocks/>
            </p:cNvCxnSpPr>
            <p:nvPr/>
          </p:nvCxnSpPr>
          <p:spPr>
            <a:xfrm flipH="1">
              <a:off x="4915874" y="3610379"/>
              <a:ext cx="1853712" cy="1238249"/>
            </a:xfrm>
            <a:prstGeom prst="straightConnector1">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pic>
        <p:nvPicPr>
          <p:cNvPr id="3" name="Picture 8" descr="Logo&#10;&#10;Description automatically generated">
            <a:extLst>
              <a:ext uri="{FF2B5EF4-FFF2-40B4-BE49-F238E27FC236}">
                <a16:creationId xmlns:a16="http://schemas.microsoft.com/office/drawing/2014/main" id="{9F43318D-80B1-DBCD-3C04-E3605CE215D4}"/>
              </a:ext>
            </a:extLst>
          </p:cNvPr>
          <p:cNvPicPr>
            <a:picLocks noChangeAspect="1"/>
          </p:cNvPicPr>
          <p:nvPr/>
        </p:nvPicPr>
        <p:blipFill>
          <a:blip r:embed="rId5"/>
          <a:stretch>
            <a:fillRect/>
          </a:stretch>
        </p:blipFill>
        <p:spPr>
          <a:xfrm>
            <a:off x="146697" y="6144625"/>
            <a:ext cx="675570" cy="627122"/>
          </a:xfrm>
          <a:prstGeom prst="rect">
            <a:avLst/>
          </a:prstGeom>
        </p:spPr>
      </p:pic>
    </p:spTree>
    <p:extLst>
      <p:ext uri="{BB962C8B-B14F-4D97-AF65-F5344CB8AC3E}">
        <p14:creationId xmlns:p14="http://schemas.microsoft.com/office/powerpoint/2010/main" val="4007713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5F303E-0FC0-4930-BFCF-25A60DB52AF2}"/>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kern="1200">
                <a:solidFill>
                  <a:srgbClr val="FFFFFF"/>
                </a:solidFill>
                <a:latin typeface="+mj-lt"/>
                <a:ea typeface="+mj-ea"/>
                <a:cs typeface="+mj-cs"/>
              </a:rPr>
              <a:t>Data Available</a:t>
            </a:r>
            <a:br>
              <a:rPr lang="en-US">
                <a:solidFill>
                  <a:srgbClr val="FFFFFF"/>
                </a:solidFill>
              </a:rPr>
            </a:br>
            <a:r>
              <a:rPr lang="en-US" sz="3200">
                <a:solidFill>
                  <a:srgbClr val="FFFFFF"/>
                </a:solidFill>
                <a:cs typeface="Calibri Light"/>
              </a:rPr>
              <a:t>(* not yet acquired)</a:t>
            </a:r>
            <a:endParaRPr lang="en-US" kern="1200">
              <a:solidFill>
                <a:srgbClr val="FFFFFF"/>
              </a:solidFill>
              <a:latin typeface="+mj-lt"/>
              <a:cs typeface="Calibri Light"/>
            </a:endParaRPr>
          </a:p>
        </p:txBody>
      </p:sp>
      <p:graphicFrame>
        <p:nvGraphicFramePr>
          <p:cNvPr id="19" name="TextBox 2">
            <a:extLst>
              <a:ext uri="{FF2B5EF4-FFF2-40B4-BE49-F238E27FC236}">
                <a16:creationId xmlns:a16="http://schemas.microsoft.com/office/drawing/2014/main" id="{0E8DA72B-3E74-7B5D-7549-06502FFD3FD7}"/>
              </a:ext>
            </a:extLst>
          </p:cNvPr>
          <p:cNvGraphicFramePr/>
          <p:nvPr>
            <p:extLst>
              <p:ext uri="{D42A27DB-BD31-4B8C-83A1-F6EECF244321}">
                <p14:modId xmlns:p14="http://schemas.microsoft.com/office/powerpoint/2010/main" val="404939563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Picture 8" descr="Logo&#10;&#10;Description automatically generated">
            <a:extLst>
              <a:ext uri="{FF2B5EF4-FFF2-40B4-BE49-F238E27FC236}">
                <a16:creationId xmlns:a16="http://schemas.microsoft.com/office/drawing/2014/main" id="{551E41BF-0320-036E-8E8F-E74C305DD6C5}"/>
              </a:ext>
            </a:extLst>
          </p:cNvPr>
          <p:cNvPicPr>
            <a:picLocks noChangeAspect="1"/>
          </p:cNvPicPr>
          <p:nvPr/>
        </p:nvPicPr>
        <p:blipFill>
          <a:blip r:embed="rId8"/>
          <a:stretch>
            <a:fillRect/>
          </a:stretch>
        </p:blipFill>
        <p:spPr>
          <a:xfrm>
            <a:off x="146697" y="6144625"/>
            <a:ext cx="675570" cy="627122"/>
          </a:xfrm>
          <a:prstGeom prst="rect">
            <a:avLst/>
          </a:prstGeom>
        </p:spPr>
      </p:pic>
    </p:spTree>
    <p:extLst>
      <p:ext uri="{BB962C8B-B14F-4D97-AF65-F5344CB8AC3E}">
        <p14:creationId xmlns:p14="http://schemas.microsoft.com/office/powerpoint/2010/main" val="3585707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0257-DE2F-7C9B-4CA2-C12B4214CB51}"/>
              </a:ext>
            </a:extLst>
          </p:cNvPr>
          <p:cNvSpPr>
            <a:spLocks noGrp="1"/>
          </p:cNvSpPr>
          <p:nvPr>
            <p:ph type="title"/>
          </p:nvPr>
        </p:nvSpPr>
        <p:spPr/>
        <p:txBody>
          <a:bodyPr/>
          <a:lstStyle/>
          <a:p>
            <a:r>
              <a:rPr lang="en-US">
                <a:cs typeface="Calibri Light"/>
              </a:rPr>
              <a:t>Seismic Data</a:t>
            </a:r>
            <a:endParaRPr lang="en-US"/>
          </a:p>
        </p:txBody>
      </p:sp>
      <p:pic>
        <p:nvPicPr>
          <p:cNvPr id="5" name="Picture 5" descr="Diagram&#10;&#10;Description automatically generated">
            <a:extLst>
              <a:ext uri="{FF2B5EF4-FFF2-40B4-BE49-F238E27FC236}">
                <a16:creationId xmlns:a16="http://schemas.microsoft.com/office/drawing/2014/main" id="{B35B785D-2665-F1A9-3728-3A15E1AF3593}"/>
              </a:ext>
            </a:extLst>
          </p:cNvPr>
          <p:cNvPicPr>
            <a:picLocks noChangeAspect="1"/>
          </p:cNvPicPr>
          <p:nvPr/>
        </p:nvPicPr>
        <p:blipFill>
          <a:blip r:embed="rId3"/>
          <a:stretch>
            <a:fillRect/>
          </a:stretch>
        </p:blipFill>
        <p:spPr>
          <a:xfrm>
            <a:off x="531366" y="1780035"/>
            <a:ext cx="8912671" cy="4362523"/>
          </a:xfrm>
          <a:prstGeom prst="rect">
            <a:avLst/>
          </a:prstGeom>
        </p:spPr>
      </p:pic>
      <p:sp>
        <p:nvSpPr>
          <p:cNvPr id="8" name="Content Placeholder 7">
            <a:extLst>
              <a:ext uri="{FF2B5EF4-FFF2-40B4-BE49-F238E27FC236}">
                <a16:creationId xmlns:a16="http://schemas.microsoft.com/office/drawing/2014/main" id="{22B06A18-7501-41EF-C30D-7E0496FFEB22}"/>
              </a:ext>
            </a:extLst>
          </p:cNvPr>
          <p:cNvSpPr>
            <a:spLocks noGrp="1"/>
          </p:cNvSpPr>
          <p:nvPr>
            <p:ph idx="1"/>
          </p:nvPr>
        </p:nvSpPr>
        <p:spPr>
          <a:xfrm>
            <a:off x="977590" y="1611893"/>
            <a:ext cx="10515600" cy="4351338"/>
          </a:xfrm>
        </p:spPr>
        <p:txBody>
          <a:bodyPr/>
          <a:lstStyle/>
          <a:p>
            <a:endParaRPr lang="en-US"/>
          </a:p>
        </p:txBody>
      </p:sp>
      <p:pic>
        <p:nvPicPr>
          <p:cNvPr id="10" name="Picture 4" descr="Chart, line chart&#10;&#10;Description automatically generated">
            <a:extLst>
              <a:ext uri="{FF2B5EF4-FFF2-40B4-BE49-F238E27FC236}">
                <a16:creationId xmlns:a16="http://schemas.microsoft.com/office/drawing/2014/main" id="{10FB301B-FC30-0689-1134-A0F3E50D8789}"/>
              </a:ext>
            </a:extLst>
          </p:cNvPr>
          <p:cNvPicPr>
            <a:picLocks noChangeAspect="1"/>
          </p:cNvPicPr>
          <p:nvPr/>
        </p:nvPicPr>
        <p:blipFill>
          <a:blip r:embed="rId4"/>
          <a:stretch>
            <a:fillRect/>
          </a:stretch>
        </p:blipFill>
        <p:spPr>
          <a:xfrm>
            <a:off x="7277418" y="654747"/>
            <a:ext cx="4532335" cy="2241899"/>
          </a:xfrm>
          <a:prstGeom prst="rect">
            <a:avLst/>
          </a:prstGeom>
        </p:spPr>
      </p:pic>
      <p:pic>
        <p:nvPicPr>
          <p:cNvPr id="3" name="Picture 8" descr="Logo&#10;&#10;Description automatically generated">
            <a:extLst>
              <a:ext uri="{FF2B5EF4-FFF2-40B4-BE49-F238E27FC236}">
                <a16:creationId xmlns:a16="http://schemas.microsoft.com/office/drawing/2014/main" id="{A7295B58-BACB-EA10-0037-D08914D920CD}"/>
              </a:ext>
            </a:extLst>
          </p:cNvPr>
          <p:cNvPicPr>
            <a:picLocks noChangeAspect="1"/>
          </p:cNvPicPr>
          <p:nvPr/>
        </p:nvPicPr>
        <p:blipFill>
          <a:blip r:embed="rId5"/>
          <a:stretch>
            <a:fillRect/>
          </a:stretch>
        </p:blipFill>
        <p:spPr>
          <a:xfrm>
            <a:off x="146697" y="6144625"/>
            <a:ext cx="675570" cy="627122"/>
          </a:xfrm>
          <a:prstGeom prst="rect">
            <a:avLst/>
          </a:prstGeom>
        </p:spPr>
      </p:pic>
    </p:spTree>
    <p:extLst>
      <p:ext uri="{BB962C8B-B14F-4D97-AF65-F5344CB8AC3E}">
        <p14:creationId xmlns:p14="http://schemas.microsoft.com/office/powerpoint/2010/main" val="2817747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5DEA-D0C1-451C-8024-0DC95237279C}"/>
              </a:ext>
            </a:extLst>
          </p:cNvPr>
          <p:cNvSpPr>
            <a:spLocks noGrp="1"/>
          </p:cNvSpPr>
          <p:nvPr>
            <p:ph type="title"/>
          </p:nvPr>
        </p:nvSpPr>
        <p:spPr/>
        <p:txBody>
          <a:bodyPr/>
          <a:lstStyle/>
          <a:p>
            <a:r>
              <a:rPr lang="en-US">
                <a:cs typeface="Calibri Light"/>
              </a:rPr>
              <a:t>GR</a:t>
            </a:r>
            <a:br>
              <a:rPr lang="en-US">
                <a:cs typeface="Calibri Light"/>
              </a:rPr>
            </a:br>
            <a:r>
              <a:rPr lang="en-US">
                <a:cs typeface="Calibri Light"/>
              </a:rPr>
              <a:t>Correlations</a:t>
            </a:r>
            <a:endParaRPr lang="en-US" err="1"/>
          </a:p>
        </p:txBody>
      </p:sp>
      <p:pic>
        <p:nvPicPr>
          <p:cNvPr id="3" name="Picture 5" descr="A picture containing diagram&#10;&#10;Description automatically generated">
            <a:extLst>
              <a:ext uri="{FF2B5EF4-FFF2-40B4-BE49-F238E27FC236}">
                <a16:creationId xmlns:a16="http://schemas.microsoft.com/office/drawing/2014/main" id="{AA563257-50C7-4B54-8308-28C27834191D}"/>
              </a:ext>
            </a:extLst>
          </p:cNvPr>
          <p:cNvPicPr>
            <a:picLocks noChangeAspect="1"/>
          </p:cNvPicPr>
          <p:nvPr/>
        </p:nvPicPr>
        <p:blipFill>
          <a:blip r:embed="rId3"/>
          <a:stretch>
            <a:fillRect/>
          </a:stretch>
        </p:blipFill>
        <p:spPr>
          <a:xfrm>
            <a:off x="5778060" y="174076"/>
            <a:ext cx="4393419" cy="6626108"/>
          </a:xfrm>
          <a:prstGeom prst="rect">
            <a:avLst/>
          </a:prstGeom>
        </p:spPr>
      </p:pic>
      <p:sp>
        <p:nvSpPr>
          <p:cNvPr id="4" name="TextBox 3">
            <a:extLst>
              <a:ext uri="{FF2B5EF4-FFF2-40B4-BE49-F238E27FC236}">
                <a16:creationId xmlns:a16="http://schemas.microsoft.com/office/drawing/2014/main" id="{599A388E-A1D8-465F-9DF7-CF762B924F92}"/>
              </a:ext>
            </a:extLst>
          </p:cNvPr>
          <p:cNvSpPr txBox="1"/>
          <p:nvPr/>
        </p:nvSpPr>
        <p:spPr>
          <a:xfrm>
            <a:off x="6376592" y="638806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cs typeface="Calibri"/>
              </a:rPr>
              <a:t>Log interpretation methods from Smith 2020, and N Sea.</a:t>
            </a:r>
          </a:p>
        </p:txBody>
      </p:sp>
      <p:pic>
        <p:nvPicPr>
          <p:cNvPr id="5" name="Picture 6" descr="Map&#10;&#10;Description automatically generated">
            <a:extLst>
              <a:ext uri="{FF2B5EF4-FFF2-40B4-BE49-F238E27FC236}">
                <a16:creationId xmlns:a16="http://schemas.microsoft.com/office/drawing/2014/main" id="{F14DB853-52F4-27F6-681B-BD4DD0703BF1}"/>
              </a:ext>
            </a:extLst>
          </p:cNvPr>
          <p:cNvPicPr>
            <a:picLocks noGrp="1" noChangeAspect="1"/>
          </p:cNvPicPr>
          <p:nvPr>
            <p:ph idx="1"/>
          </p:nvPr>
        </p:nvPicPr>
        <p:blipFill>
          <a:blip r:embed="rId4"/>
          <a:stretch>
            <a:fillRect/>
          </a:stretch>
        </p:blipFill>
        <p:spPr>
          <a:xfrm>
            <a:off x="236845" y="2520453"/>
            <a:ext cx="5448403" cy="2772112"/>
          </a:xfrm>
        </p:spPr>
      </p:pic>
      <p:grpSp>
        <p:nvGrpSpPr>
          <p:cNvPr id="7" name="Group 6">
            <a:extLst>
              <a:ext uri="{FF2B5EF4-FFF2-40B4-BE49-F238E27FC236}">
                <a16:creationId xmlns:a16="http://schemas.microsoft.com/office/drawing/2014/main" id="{21E70208-F22F-362A-C0ED-F1B68458F441}"/>
              </a:ext>
            </a:extLst>
          </p:cNvPr>
          <p:cNvGrpSpPr/>
          <p:nvPr/>
        </p:nvGrpSpPr>
        <p:grpSpPr>
          <a:xfrm>
            <a:off x="302467" y="3686012"/>
            <a:ext cx="2025272" cy="631520"/>
            <a:chOff x="563724" y="3479183"/>
            <a:chExt cx="2917901" cy="1295548"/>
          </a:xfrm>
        </p:grpSpPr>
        <p:sp>
          <p:nvSpPr>
            <p:cNvPr id="10" name="Rectangle 9">
              <a:extLst>
                <a:ext uri="{FF2B5EF4-FFF2-40B4-BE49-F238E27FC236}">
                  <a16:creationId xmlns:a16="http://schemas.microsoft.com/office/drawing/2014/main" id="{96590493-07F4-640D-A206-AB0A0858BC9D}"/>
                </a:ext>
              </a:extLst>
            </p:cNvPr>
            <p:cNvSpPr/>
            <p:nvPr/>
          </p:nvSpPr>
          <p:spPr>
            <a:xfrm rot="180000">
              <a:off x="563724" y="3479183"/>
              <a:ext cx="2917901" cy="124521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8CBBC2-D270-AAEE-9D93-AE9F541C59C6}"/>
                </a:ext>
              </a:extLst>
            </p:cNvPr>
            <p:cNvSpPr/>
            <p:nvPr/>
          </p:nvSpPr>
          <p:spPr>
            <a:xfrm rot="180000">
              <a:off x="2296679" y="3882102"/>
              <a:ext cx="1164771" cy="892629"/>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Arrow Connector 11">
            <a:extLst>
              <a:ext uri="{FF2B5EF4-FFF2-40B4-BE49-F238E27FC236}">
                <a16:creationId xmlns:a16="http://schemas.microsoft.com/office/drawing/2014/main" id="{55B6AA1B-E5E3-A20D-8789-0EDB89BDB160}"/>
              </a:ext>
            </a:extLst>
          </p:cNvPr>
          <p:cNvCxnSpPr/>
          <p:nvPr/>
        </p:nvCxnSpPr>
        <p:spPr>
          <a:xfrm>
            <a:off x="1974379" y="4083231"/>
            <a:ext cx="314626" cy="15665"/>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8" descr="Logo&#10;&#10;Description automatically generated">
            <a:extLst>
              <a:ext uri="{FF2B5EF4-FFF2-40B4-BE49-F238E27FC236}">
                <a16:creationId xmlns:a16="http://schemas.microsoft.com/office/drawing/2014/main" id="{96DAB1C1-A16D-B01F-E05D-2F025350E004}"/>
              </a:ext>
            </a:extLst>
          </p:cNvPr>
          <p:cNvPicPr>
            <a:picLocks noChangeAspect="1"/>
          </p:cNvPicPr>
          <p:nvPr/>
        </p:nvPicPr>
        <p:blipFill>
          <a:blip r:embed="rId5"/>
          <a:stretch>
            <a:fillRect/>
          </a:stretch>
        </p:blipFill>
        <p:spPr>
          <a:xfrm>
            <a:off x="146697" y="6144625"/>
            <a:ext cx="675570" cy="627122"/>
          </a:xfrm>
          <a:prstGeom prst="rect">
            <a:avLst/>
          </a:prstGeom>
        </p:spPr>
      </p:pic>
    </p:spTree>
    <p:extLst>
      <p:ext uri="{BB962C8B-B14F-4D97-AF65-F5344CB8AC3E}">
        <p14:creationId xmlns:p14="http://schemas.microsoft.com/office/powerpoint/2010/main" val="3470081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BEFC-0B62-2B3C-A601-8F1C173E33A0}"/>
              </a:ext>
            </a:extLst>
          </p:cNvPr>
          <p:cNvSpPr>
            <a:spLocks noGrp="1"/>
          </p:cNvSpPr>
          <p:nvPr>
            <p:ph type="title"/>
          </p:nvPr>
        </p:nvSpPr>
        <p:spPr>
          <a:xfrm>
            <a:off x="598714" y="321582"/>
            <a:ext cx="10515600" cy="1325563"/>
          </a:xfrm>
        </p:spPr>
        <p:txBody>
          <a:bodyPr/>
          <a:lstStyle/>
          <a:p>
            <a:r>
              <a:rPr lang="en-US">
                <a:cs typeface="Calibri Light"/>
              </a:rPr>
              <a:t>Pennsylvanian </a:t>
            </a:r>
            <a:br>
              <a:rPr lang="en-US">
                <a:cs typeface="Calibri Light"/>
              </a:rPr>
            </a:br>
            <a:r>
              <a:rPr lang="en-US">
                <a:cs typeface="Calibri Light"/>
              </a:rPr>
              <a:t>Storage System</a:t>
            </a:r>
            <a:endParaRPr lang="en-US"/>
          </a:p>
        </p:txBody>
      </p:sp>
      <p:pic>
        <p:nvPicPr>
          <p:cNvPr id="4" name="Picture 4" descr="A picture containing chart&#10;&#10;Description automatically generated">
            <a:extLst>
              <a:ext uri="{FF2B5EF4-FFF2-40B4-BE49-F238E27FC236}">
                <a16:creationId xmlns:a16="http://schemas.microsoft.com/office/drawing/2014/main" id="{EF29AF46-8A31-3589-783E-2D272092DAD5}"/>
              </a:ext>
            </a:extLst>
          </p:cNvPr>
          <p:cNvPicPr>
            <a:picLocks noGrp="1" noChangeAspect="1"/>
          </p:cNvPicPr>
          <p:nvPr>
            <p:ph idx="1"/>
          </p:nvPr>
        </p:nvPicPr>
        <p:blipFill>
          <a:blip r:embed="rId2"/>
          <a:stretch>
            <a:fillRect/>
          </a:stretch>
        </p:blipFill>
        <p:spPr>
          <a:xfrm>
            <a:off x="4981705" y="538795"/>
            <a:ext cx="5958124" cy="5222195"/>
          </a:xfrm>
        </p:spPr>
      </p:pic>
      <p:cxnSp>
        <p:nvCxnSpPr>
          <p:cNvPr id="5" name="Straight Arrow Connector 4">
            <a:extLst>
              <a:ext uri="{FF2B5EF4-FFF2-40B4-BE49-F238E27FC236}">
                <a16:creationId xmlns:a16="http://schemas.microsoft.com/office/drawing/2014/main" id="{205059E9-AFF5-F70A-B2EC-906CE9DB557F}"/>
              </a:ext>
            </a:extLst>
          </p:cNvPr>
          <p:cNvCxnSpPr/>
          <p:nvPr/>
        </p:nvCxnSpPr>
        <p:spPr>
          <a:xfrm>
            <a:off x="4065681" y="3918670"/>
            <a:ext cx="998360" cy="2455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38DA46C-550C-4508-912F-92953AF83322}"/>
              </a:ext>
            </a:extLst>
          </p:cNvPr>
          <p:cNvCxnSpPr>
            <a:cxnSpLocks/>
          </p:cNvCxnSpPr>
          <p:nvPr/>
        </p:nvCxnSpPr>
        <p:spPr>
          <a:xfrm flipV="1">
            <a:off x="2778857" y="4845909"/>
            <a:ext cx="2401519" cy="3482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Arrow: Up 2">
            <a:extLst>
              <a:ext uri="{FF2B5EF4-FFF2-40B4-BE49-F238E27FC236}">
                <a16:creationId xmlns:a16="http://schemas.microsoft.com/office/drawing/2014/main" id="{E74E1F07-D153-A4D5-3BEC-7D5F727A8A82}"/>
              </a:ext>
            </a:extLst>
          </p:cNvPr>
          <p:cNvSpPr/>
          <p:nvPr/>
        </p:nvSpPr>
        <p:spPr>
          <a:xfrm rot="-2220000">
            <a:off x="8412499" y="3203203"/>
            <a:ext cx="489185" cy="97837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B927FB2-3332-D477-D7CD-5CDF4098A007}"/>
              </a:ext>
            </a:extLst>
          </p:cNvPr>
          <p:cNvSpPr txBox="1"/>
          <p:nvPr/>
        </p:nvSpPr>
        <p:spPr>
          <a:xfrm>
            <a:off x="8252178" y="43198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Structural Closure</a:t>
            </a:r>
          </a:p>
        </p:txBody>
      </p:sp>
      <p:sp>
        <p:nvSpPr>
          <p:cNvPr id="9" name="TextBox 8">
            <a:extLst>
              <a:ext uri="{FF2B5EF4-FFF2-40B4-BE49-F238E27FC236}">
                <a16:creationId xmlns:a16="http://schemas.microsoft.com/office/drawing/2014/main" id="{715E2343-AF92-6CBF-CE02-D2EF1ADC33BF}"/>
              </a:ext>
            </a:extLst>
          </p:cNvPr>
          <p:cNvSpPr txBox="1"/>
          <p:nvPr/>
        </p:nvSpPr>
        <p:spPr>
          <a:xfrm>
            <a:off x="306211" y="182458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alibri Light"/>
                <a:cs typeface="Calibri Light"/>
              </a:rPr>
              <a:t>Formation: </a:t>
            </a:r>
            <a:r>
              <a:rPr lang="en-US" sz="1200" dirty="0" err="1">
                <a:latin typeface="Calibri Light"/>
                <a:cs typeface="Calibri Light"/>
              </a:rPr>
              <a:t>Wabuansee</a:t>
            </a:r>
            <a:endParaRPr lang="en-US" sz="1200" dirty="0">
              <a:latin typeface="Calibri Light"/>
              <a:cs typeface="Calibri Light"/>
            </a:endParaRPr>
          </a:p>
          <a:p>
            <a:r>
              <a:rPr lang="en-US" sz="1200" dirty="0">
                <a:latin typeface="Calibri Light"/>
                <a:cs typeface="Calibri"/>
              </a:rPr>
              <a:t>Depth: 6838 ft</a:t>
            </a:r>
          </a:p>
        </p:txBody>
      </p:sp>
      <p:sp>
        <p:nvSpPr>
          <p:cNvPr id="11" name="TextBox 10">
            <a:extLst>
              <a:ext uri="{FF2B5EF4-FFF2-40B4-BE49-F238E27FC236}">
                <a16:creationId xmlns:a16="http://schemas.microsoft.com/office/drawing/2014/main" id="{770206FF-4F56-15FA-3762-5BA5F7F24297}"/>
              </a:ext>
            </a:extLst>
          </p:cNvPr>
          <p:cNvSpPr txBox="1"/>
          <p:nvPr/>
        </p:nvSpPr>
        <p:spPr>
          <a:xfrm>
            <a:off x="2683087" y="597864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Light"/>
                <a:cs typeface="Calibri Light"/>
              </a:rPr>
              <a:t>Formation: Lansing</a:t>
            </a:r>
          </a:p>
          <a:p>
            <a:r>
              <a:rPr lang="en-US" sz="1400" dirty="0">
                <a:latin typeface="Calibri Light"/>
                <a:cs typeface="Calibri"/>
              </a:rPr>
              <a:t>Depth:  7067 ft</a:t>
            </a:r>
          </a:p>
        </p:txBody>
      </p:sp>
      <p:pic>
        <p:nvPicPr>
          <p:cNvPr id="8" name="Picture 8" descr="Logo&#10;&#10;Description automatically generated">
            <a:extLst>
              <a:ext uri="{FF2B5EF4-FFF2-40B4-BE49-F238E27FC236}">
                <a16:creationId xmlns:a16="http://schemas.microsoft.com/office/drawing/2014/main" id="{F3CDD61A-0809-C6B1-1410-050C8C4AA6F9}"/>
              </a:ext>
            </a:extLst>
          </p:cNvPr>
          <p:cNvPicPr>
            <a:picLocks noChangeAspect="1"/>
          </p:cNvPicPr>
          <p:nvPr/>
        </p:nvPicPr>
        <p:blipFill>
          <a:blip r:embed="rId3"/>
          <a:stretch>
            <a:fillRect/>
          </a:stretch>
        </p:blipFill>
        <p:spPr>
          <a:xfrm>
            <a:off x="146697" y="6144625"/>
            <a:ext cx="675570" cy="627122"/>
          </a:xfrm>
          <a:prstGeom prst="rect">
            <a:avLst/>
          </a:prstGeom>
        </p:spPr>
      </p:pic>
      <p:pic>
        <p:nvPicPr>
          <p:cNvPr id="13" name="Picture 13" descr="A picture containing text, indoor, measuring stick&#10;&#10;Description automatically generated">
            <a:extLst>
              <a:ext uri="{FF2B5EF4-FFF2-40B4-BE49-F238E27FC236}">
                <a16:creationId xmlns:a16="http://schemas.microsoft.com/office/drawing/2014/main" id="{03EC92A9-DCD0-73DB-8B47-3DA1DAA9BAB2}"/>
              </a:ext>
            </a:extLst>
          </p:cNvPr>
          <p:cNvPicPr>
            <a:picLocks noChangeAspect="1"/>
          </p:cNvPicPr>
          <p:nvPr/>
        </p:nvPicPr>
        <p:blipFill>
          <a:blip r:embed="rId4"/>
          <a:stretch>
            <a:fillRect/>
          </a:stretch>
        </p:blipFill>
        <p:spPr>
          <a:xfrm rot="16200000">
            <a:off x="1883806" y="1992479"/>
            <a:ext cx="2330201" cy="1770290"/>
          </a:xfrm>
          <a:prstGeom prst="rect">
            <a:avLst/>
          </a:prstGeom>
        </p:spPr>
      </p:pic>
      <p:pic>
        <p:nvPicPr>
          <p:cNvPr id="14" name="Picture 14" descr="Diagram&#10;&#10;Description automatically generated">
            <a:extLst>
              <a:ext uri="{FF2B5EF4-FFF2-40B4-BE49-F238E27FC236}">
                <a16:creationId xmlns:a16="http://schemas.microsoft.com/office/drawing/2014/main" id="{D2713B2B-12EE-FC38-988B-AD781EE984CF}"/>
              </a:ext>
            </a:extLst>
          </p:cNvPr>
          <p:cNvPicPr>
            <a:picLocks noChangeAspect="1"/>
          </p:cNvPicPr>
          <p:nvPr/>
        </p:nvPicPr>
        <p:blipFill>
          <a:blip r:embed="rId5"/>
          <a:stretch>
            <a:fillRect/>
          </a:stretch>
        </p:blipFill>
        <p:spPr>
          <a:xfrm rot="5400000">
            <a:off x="537422" y="4327165"/>
            <a:ext cx="2276647" cy="1706585"/>
          </a:xfrm>
          <a:prstGeom prst="rect">
            <a:avLst/>
          </a:prstGeom>
        </p:spPr>
      </p:pic>
    </p:spTree>
    <p:extLst>
      <p:ext uri="{BB962C8B-B14F-4D97-AF65-F5344CB8AC3E}">
        <p14:creationId xmlns:p14="http://schemas.microsoft.com/office/powerpoint/2010/main" val="96589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5DEA-D0C1-451C-8024-0DC95237279C}"/>
              </a:ext>
            </a:extLst>
          </p:cNvPr>
          <p:cNvSpPr>
            <a:spLocks noGrp="1"/>
          </p:cNvSpPr>
          <p:nvPr>
            <p:ph type="title"/>
          </p:nvPr>
        </p:nvSpPr>
        <p:spPr/>
        <p:txBody>
          <a:bodyPr/>
          <a:lstStyle/>
          <a:p>
            <a:r>
              <a:rPr lang="en-US">
                <a:cs typeface="Calibri Light"/>
              </a:rPr>
              <a:t>Permian </a:t>
            </a:r>
            <a:br>
              <a:rPr lang="en-US">
                <a:cs typeface="Calibri Light"/>
              </a:rPr>
            </a:br>
            <a:r>
              <a:rPr lang="en-US">
                <a:cs typeface="Calibri Light"/>
              </a:rPr>
              <a:t>Storage System</a:t>
            </a:r>
          </a:p>
        </p:txBody>
      </p:sp>
      <p:pic>
        <p:nvPicPr>
          <p:cNvPr id="5" name="Picture 5" descr="Chart&#10;&#10;Description automatically generated">
            <a:extLst>
              <a:ext uri="{FF2B5EF4-FFF2-40B4-BE49-F238E27FC236}">
                <a16:creationId xmlns:a16="http://schemas.microsoft.com/office/drawing/2014/main" id="{79687B87-45DA-295D-4A50-31AA154B098E}"/>
              </a:ext>
            </a:extLst>
          </p:cNvPr>
          <p:cNvPicPr>
            <a:picLocks noChangeAspect="1"/>
          </p:cNvPicPr>
          <p:nvPr/>
        </p:nvPicPr>
        <p:blipFill>
          <a:blip r:embed="rId3"/>
          <a:stretch>
            <a:fillRect/>
          </a:stretch>
        </p:blipFill>
        <p:spPr>
          <a:xfrm>
            <a:off x="5018836" y="315535"/>
            <a:ext cx="7086078" cy="5592890"/>
          </a:xfrm>
          <a:prstGeom prst="rect">
            <a:avLst/>
          </a:prstGeom>
        </p:spPr>
      </p:pic>
      <p:cxnSp>
        <p:nvCxnSpPr>
          <p:cNvPr id="6" name="Straight Arrow Connector 5">
            <a:extLst>
              <a:ext uri="{FF2B5EF4-FFF2-40B4-BE49-F238E27FC236}">
                <a16:creationId xmlns:a16="http://schemas.microsoft.com/office/drawing/2014/main" id="{1D6A597D-7156-BF18-858D-35666B2A104D}"/>
              </a:ext>
            </a:extLst>
          </p:cNvPr>
          <p:cNvCxnSpPr/>
          <p:nvPr/>
        </p:nvCxnSpPr>
        <p:spPr>
          <a:xfrm flipV="1">
            <a:off x="2672761" y="3863186"/>
            <a:ext cx="2401180" cy="11433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56446FE-3AE5-BF79-0544-935F936869F0}"/>
              </a:ext>
            </a:extLst>
          </p:cNvPr>
          <p:cNvCxnSpPr/>
          <p:nvPr/>
        </p:nvCxnSpPr>
        <p:spPr>
          <a:xfrm>
            <a:off x="3978327" y="2990881"/>
            <a:ext cx="1096199" cy="2647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C3C4662-A127-AD2A-2470-126BA1A17B59}"/>
              </a:ext>
            </a:extLst>
          </p:cNvPr>
          <p:cNvSpPr txBox="1"/>
          <p:nvPr/>
        </p:nvSpPr>
        <p:spPr>
          <a:xfrm>
            <a:off x="953157" y="181410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Light"/>
                <a:cs typeface="Calibri Light"/>
              </a:rPr>
              <a:t>Formation: Anhydrite (Stone Corral)</a:t>
            </a:r>
          </a:p>
          <a:p>
            <a:r>
              <a:rPr lang="en-US" sz="1400" dirty="0">
                <a:latin typeface="Calibri Light"/>
                <a:cs typeface="Calibri"/>
              </a:rPr>
              <a:t>Depth: 4611 ft</a:t>
            </a:r>
          </a:p>
        </p:txBody>
      </p:sp>
      <p:sp>
        <p:nvSpPr>
          <p:cNvPr id="9" name="TextBox 8">
            <a:extLst>
              <a:ext uri="{FF2B5EF4-FFF2-40B4-BE49-F238E27FC236}">
                <a16:creationId xmlns:a16="http://schemas.microsoft.com/office/drawing/2014/main" id="{8F8611BE-3C58-9BD6-DAA3-786DDFA67E9D}"/>
              </a:ext>
            </a:extLst>
          </p:cNvPr>
          <p:cNvSpPr txBox="1"/>
          <p:nvPr/>
        </p:nvSpPr>
        <p:spPr>
          <a:xfrm>
            <a:off x="2439942" y="546453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Light"/>
                <a:cs typeface="Calibri Light"/>
              </a:rPr>
              <a:t>Formation: Amazon Dolomite</a:t>
            </a:r>
          </a:p>
          <a:p>
            <a:r>
              <a:rPr lang="en-US" sz="1400" dirty="0">
                <a:latin typeface="Calibri Light"/>
                <a:cs typeface="Calibri"/>
              </a:rPr>
              <a:t>Depth:  4641 ft </a:t>
            </a:r>
          </a:p>
        </p:txBody>
      </p:sp>
      <p:pic>
        <p:nvPicPr>
          <p:cNvPr id="3" name="Picture 8" descr="Logo&#10;&#10;Description automatically generated">
            <a:extLst>
              <a:ext uri="{FF2B5EF4-FFF2-40B4-BE49-F238E27FC236}">
                <a16:creationId xmlns:a16="http://schemas.microsoft.com/office/drawing/2014/main" id="{4E3CD918-4757-5FD9-29A0-D140F7790D30}"/>
              </a:ext>
            </a:extLst>
          </p:cNvPr>
          <p:cNvPicPr>
            <a:picLocks noChangeAspect="1"/>
          </p:cNvPicPr>
          <p:nvPr/>
        </p:nvPicPr>
        <p:blipFill>
          <a:blip r:embed="rId4"/>
          <a:stretch>
            <a:fillRect/>
          </a:stretch>
        </p:blipFill>
        <p:spPr>
          <a:xfrm>
            <a:off x="146697" y="6144625"/>
            <a:ext cx="675570" cy="627122"/>
          </a:xfrm>
          <a:prstGeom prst="rect">
            <a:avLst/>
          </a:prstGeom>
        </p:spPr>
      </p:pic>
      <p:pic>
        <p:nvPicPr>
          <p:cNvPr id="4" name="Picture 9" descr="A picture containing text, measuring stick, wooden&#10;&#10;Description automatically generated">
            <a:extLst>
              <a:ext uri="{FF2B5EF4-FFF2-40B4-BE49-F238E27FC236}">
                <a16:creationId xmlns:a16="http://schemas.microsoft.com/office/drawing/2014/main" id="{3E94ADFF-A5D0-B36C-9418-B7A6960F0255}"/>
              </a:ext>
            </a:extLst>
          </p:cNvPr>
          <p:cNvPicPr>
            <a:picLocks noChangeAspect="1"/>
          </p:cNvPicPr>
          <p:nvPr/>
        </p:nvPicPr>
        <p:blipFill>
          <a:blip r:embed="rId5"/>
          <a:stretch>
            <a:fillRect/>
          </a:stretch>
        </p:blipFill>
        <p:spPr>
          <a:xfrm>
            <a:off x="590436" y="3775926"/>
            <a:ext cx="1611609" cy="2139695"/>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BFCA031E-8846-AD93-05F0-68EDA580EAF7}"/>
              </a:ext>
            </a:extLst>
          </p:cNvPr>
          <p:cNvPicPr>
            <a:picLocks noChangeAspect="1"/>
          </p:cNvPicPr>
          <p:nvPr/>
        </p:nvPicPr>
        <p:blipFill>
          <a:blip r:embed="rId6"/>
          <a:stretch>
            <a:fillRect/>
          </a:stretch>
        </p:blipFill>
        <p:spPr>
          <a:xfrm>
            <a:off x="2324328" y="2156104"/>
            <a:ext cx="1552290" cy="2066688"/>
          </a:xfrm>
          <a:prstGeom prst="rect">
            <a:avLst/>
          </a:prstGeom>
        </p:spPr>
      </p:pic>
    </p:spTree>
    <p:extLst>
      <p:ext uri="{BB962C8B-B14F-4D97-AF65-F5344CB8AC3E}">
        <p14:creationId xmlns:p14="http://schemas.microsoft.com/office/powerpoint/2010/main" val="20037229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11</Slides>
  <Notes>6</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office theme</vt:lpstr>
      <vt:lpstr>office theme</vt:lpstr>
      <vt:lpstr>Reservoir Characterization for Potential CO2  Storage in Western Nebraska</vt:lpstr>
      <vt:lpstr>Study Area</vt:lpstr>
      <vt:lpstr>Regional Geology</vt:lpstr>
      <vt:lpstr>Regional Geology</vt:lpstr>
      <vt:lpstr>Data Available (* not yet acquired)</vt:lpstr>
      <vt:lpstr>Seismic Data</vt:lpstr>
      <vt:lpstr>GR Correlations</vt:lpstr>
      <vt:lpstr>Pennsylvanian  Storage System</vt:lpstr>
      <vt:lpstr>Permian  Storage System</vt:lpstr>
      <vt:lpstr>Putting it all together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9</cp:revision>
  <dcterms:created xsi:type="dcterms:W3CDTF">2022-05-22T18:53:59Z</dcterms:created>
  <dcterms:modified xsi:type="dcterms:W3CDTF">2022-05-22T18:56:36Z</dcterms:modified>
</cp:coreProperties>
</file>