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72" r:id="rId9"/>
    <p:sldId id="273" r:id="rId10"/>
    <p:sldId id="275" r:id="rId11"/>
    <p:sldId id="267" r:id="rId12"/>
    <p:sldId id="271" r:id="rId13"/>
    <p:sldId id="274"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44E6B-FCAC-4156-94EC-D19DBEBEC0F7}" v="39" dt="2022-05-24T08:30:5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illiams" userId="b559bb583dedab25" providerId="LiveId" clId="{DEA44E6B-FCAC-4156-94EC-D19DBEBEC0F7}"/>
    <pc:docChg chg="undo custSel addSld delSld modSld sldOrd">
      <pc:chgData name="Nick Williams" userId="b559bb583dedab25" providerId="LiveId" clId="{DEA44E6B-FCAC-4156-94EC-D19DBEBEC0F7}" dt="2022-05-24T08:42:17.951" v="1586" actId="47"/>
      <pc:docMkLst>
        <pc:docMk/>
      </pc:docMkLst>
      <pc:sldChg chg="addSp delSp modSp mod">
        <pc:chgData name="Nick Williams" userId="b559bb583dedab25" providerId="LiveId" clId="{DEA44E6B-FCAC-4156-94EC-D19DBEBEC0F7}" dt="2022-05-24T08:13:27.903" v="670" actId="1076"/>
        <pc:sldMkLst>
          <pc:docMk/>
          <pc:sldMk cId="1189682704" sldId="256"/>
        </pc:sldMkLst>
        <pc:spChg chg="del mod">
          <ac:chgData name="Nick Williams" userId="b559bb583dedab25" providerId="LiveId" clId="{DEA44E6B-FCAC-4156-94EC-D19DBEBEC0F7}" dt="2022-05-24T08:13:22.142" v="668" actId="478"/>
          <ac:spMkLst>
            <pc:docMk/>
            <pc:sldMk cId="1189682704" sldId="256"/>
            <ac:spMk id="5" creationId="{5A4D5D1F-7C27-479A-BBB2-FB4C07D83E67}"/>
          </ac:spMkLst>
        </pc:spChg>
        <pc:spChg chg="add del mod">
          <ac:chgData name="Nick Williams" userId="b559bb583dedab25" providerId="LiveId" clId="{DEA44E6B-FCAC-4156-94EC-D19DBEBEC0F7}" dt="2022-05-24T08:13:19.777" v="667"/>
          <ac:spMkLst>
            <pc:docMk/>
            <pc:sldMk cId="1189682704" sldId="256"/>
            <ac:spMk id="8" creationId="{130F024D-C412-FFE4-DF29-3E08AB6B3DAB}"/>
          </ac:spMkLst>
        </pc:spChg>
        <pc:spChg chg="add mod">
          <ac:chgData name="Nick Williams" userId="b559bb583dedab25" providerId="LiveId" clId="{DEA44E6B-FCAC-4156-94EC-D19DBEBEC0F7}" dt="2022-05-24T08:13:27.903" v="670" actId="1076"/>
          <ac:spMkLst>
            <pc:docMk/>
            <pc:sldMk cId="1189682704" sldId="256"/>
            <ac:spMk id="9" creationId="{8DB6EA73-09E7-9616-F061-128964381B50}"/>
          </ac:spMkLst>
        </pc:spChg>
        <pc:picChg chg="add mod">
          <ac:chgData name="Nick Williams" userId="b559bb583dedab25" providerId="LiveId" clId="{DEA44E6B-FCAC-4156-94EC-D19DBEBEC0F7}" dt="2022-05-24T08:12:52.730" v="665" actId="1076"/>
          <ac:picMkLst>
            <pc:docMk/>
            <pc:sldMk cId="1189682704" sldId="256"/>
            <ac:picMk id="4" creationId="{B95E655C-CD3C-AC1D-B54C-EB4E5099E153}"/>
          </ac:picMkLst>
        </pc:picChg>
        <pc:picChg chg="add mod">
          <ac:chgData name="Nick Williams" userId="b559bb583dedab25" providerId="LiveId" clId="{DEA44E6B-FCAC-4156-94EC-D19DBEBEC0F7}" dt="2022-05-24T08:12:49.230" v="663" actId="1076"/>
          <ac:picMkLst>
            <pc:docMk/>
            <pc:sldMk cId="1189682704" sldId="256"/>
            <ac:picMk id="7" creationId="{03E6B9CC-A47D-B9EC-8241-7667CC52EC8C}"/>
          </ac:picMkLst>
        </pc:picChg>
        <pc:picChg chg="add mod">
          <ac:chgData name="Nick Williams" userId="b559bb583dedab25" providerId="LiveId" clId="{DEA44E6B-FCAC-4156-94EC-D19DBEBEC0F7}" dt="2022-05-24T08:12:50.949" v="664" actId="1076"/>
          <ac:picMkLst>
            <pc:docMk/>
            <pc:sldMk cId="1189682704" sldId="256"/>
            <ac:picMk id="1026" creationId="{DC319ADA-393D-926A-03F9-01D6C7DFC77E}"/>
          </ac:picMkLst>
        </pc:picChg>
      </pc:sldChg>
      <pc:sldChg chg="modSp mod">
        <pc:chgData name="Nick Williams" userId="b559bb583dedab25" providerId="LiveId" clId="{DEA44E6B-FCAC-4156-94EC-D19DBEBEC0F7}" dt="2022-05-24T08:14:34.482" v="691" actId="20577"/>
        <pc:sldMkLst>
          <pc:docMk/>
          <pc:sldMk cId="1308488881" sldId="259"/>
        </pc:sldMkLst>
        <pc:spChg chg="mod">
          <ac:chgData name="Nick Williams" userId="b559bb583dedab25" providerId="LiveId" clId="{DEA44E6B-FCAC-4156-94EC-D19DBEBEC0F7}" dt="2022-05-24T08:14:34.482" v="691" actId="20577"/>
          <ac:spMkLst>
            <pc:docMk/>
            <pc:sldMk cId="1308488881" sldId="259"/>
            <ac:spMk id="3" creationId="{4979648C-811B-4BB5-AAB1-7B367E606C9D}"/>
          </ac:spMkLst>
        </pc:spChg>
      </pc:sldChg>
      <pc:sldChg chg="modSp mod">
        <pc:chgData name="Nick Williams" userId="b559bb583dedab25" providerId="LiveId" clId="{DEA44E6B-FCAC-4156-94EC-D19DBEBEC0F7}" dt="2022-05-24T08:15:51.061" v="773" actId="27636"/>
        <pc:sldMkLst>
          <pc:docMk/>
          <pc:sldMk cId="1163877491" sldId="260"/>
        </pc:sldMkLst>
        <pc:spChg chg="mod">
          <ac:chgData name="Nick Williams" userId="b559bb583dedab25" providerId="LiveId" clId="{DEA44E6B-FCAC-4156-94EC-D19DBEBEC0F7}" dt="2022-05-24T08:15:51.061" v="773" actId="27636"/>
          <ac:spMkLst>
            <pc:docMk/>
            <pc:sldMk cId="1163877491" sldId="260"/>
            <ac:spMk id="3" creationId="{4979648C-811B-4BB5-AAB1-7B367E606C9D}"/>
          </ac:spMkLst>
        </pc:spChg>
      </pc:sldChg>
      <pc:sldChg chg="modSp mod">
        <pc:chgData name="Nick Williams" userId="b559bb583dedab25" providerId="LiveId" clId="{DEA44E6B-FCAC-4156-94EC-D19DBEBEC0F7}" dt="2022-05-24T08:42:15.655" v="1585" actId="27636"/>
        <pc:sldMkLst>
          <pc:docMk/>
          <pc:sldMk cId="3188974" sldId="261"/>
        </pc:sldMkLst>
        <pc:spChg chg="mod">
          <ac:chgData name="Nick Williams" userId="b559bb583dedab25" providerId="LiveId" clId="{DEA44E6B-FCAC-4156-94EC-D19DBEBEC0F7}" dt="2022-05-24T08:42:15.655" v="1585" actId="27636"/>
          <ac:spMkLst>
            <pc:docMk/>
            <pc:sldMk cId="3188974" sldId="261"/>
            <ac:spMk id="3" creationId="{420E419B-68C7-4A27-B610-F3B9D04DBD0D}"/>
          </ac:spMkLst>
        </pc:spChg>
      </pc:sldChg>
      <pc:sldChg chg="modSp mod">
        <pc:chgData name="Nick Williams" userId="b559bb583dedab25" providerId="LiveId" clId="{DEA44E6B-FCAC-4156-94EC-D19DBEBEC0F7}" dt="2022-05-24T08:16:47.638" v="807" actId="20577"/>
        <pc:sldMkLst>
          <pc:docMk/>
          <pc:sldMk cId="3861375765" sldId="262"/>
        </pc:sldMkLst>
        <pc:spChg chg="mod">
          <ac:chgData name="Nick Williams" userId="b559bb583dedab25" providerId="LiveId" clId="{DEA44E6B-FCAC-4156-94EC-D19DBEBEC0F7}" dt="2022-05-24T08:16:47.638" v="807" actId="20577"/>
          <ac:spMkLst>
            <pc:docMk/>
            <pc:sldMk cId="3861375765" sldId="262"/>
            <ac:spMk id="3" creationId="{9A3F9185-A6B3-4A3D-9465-1B391A20F12B}"/>
          </ac:spMkLst>
        </pc:spChg>
      </pc:sldChg>
      <pc:sldChg chg="modSp mod">
        <pc:chgData name="Nick Williams" userId="b559bb583dedab25" providerId="LiveId" clId="{DEA44E6B-FCAC-4156-94EC-D19DBEBEC0F7}" dt="2022-05-24T08:17:18.412" v="823" actId="20577"/>
        <pc:sldMkLst>
          <pc:docMk/>
          <pc:sldMk cId="1358046367" sldId="264"/>
        </pc:sldMkLst>
        <pc:spChg chg="mod">
          <ac:chgData name="Nick Williams" userId="b559bb583dedab25" providerId="LiveId" clId="{DEA44E6B-FCAC-4156-94EC-D19DBEBEC0F7}" dt="2022-05-24T08:17:18.412" v="823" actId="20577"/>
          <ac:spMkLst>
            <pc:docMk/>
            <pc:sldMk cId="1358046367" sldId="264"/>
            <ac:spMk id="3" creationId="{9A3F9185-A6B3-4A3D-9465-1B391A20F12B}"/>
          </ac:spMkLst>
        </pc:spChg>
      </pc:sldChg>
      <pc:sldChg chg="addSp delSp modSp mod ord">
        <pc:chgData name="Nick Williams" userId="b559bb583dedab25" providerId="LiveId" clId="{DEA44E6B-FCAC-4156-94EC-D19DBEBEC0F7}" dt="2022-05-24T08:23:31.059" v="849" actId="255"/>
        <pc:sldMkLst>
          <pc:docMk/>
          <pc:sldMk cId="3819319685" sldId="267"/>
        </pc:sldMkLst>
        <pc:spChg chg="mod">
          <ac:chgData name="Nick Williams" userId="b559bb583dedab25" providerId="LiveId" clId="{DEA44E6B-FCAC-4156-94EC-D19DBEBEC0F7}" dt="2022-05-24T08:23:31.059" v="849" actId="255"/>
          <ac:spMkLst>
            <pc:docMk/>
            <pc:sldMk cId="3819319685" sldId="267"/>
            <ac:spMk id="6" creationId="{D9348EAF-08DD-484E-B327-14638461979E}"/>
          </ac:spMkLst>
        </pc:spChg>
        <pc:spChg chg="mod">
          <ac:chgData name="Nick Williams" userId="b559bb583dedab25" providerId="LiveId" clId="{DEA44E6B-FCAC-4156-94EC-D19DBEBEC0F7}" dt="2022-05-20T10:37:40.596" v="114" actId="20577"/>
          <ac:spMkLst>
            <pc:docMk/>
            <pc:sldMk cId="3819319685" sldId="267"/>
            <ac:spMk id="7" creationId="{B44E0883-69BE-4D81-9ABA-4DFDF37B32EE}"/>
          </ac:spMkLst>
        </pc:spChg>
        <pc:graphicFrameChg chg="add mod">
          <ac:chgData name="Nick Williams" userId="b559bb583dedab25" providerId="LiveId" clId="{DEA44E6B-FCAC-4156-94EC-D19DBEBEC0F7}" dt="2022-05-20T10:37:12.552" v="61" actId="1076"/>
          <ac:graphicFrameMkLst>
            <pc:docMk/>
            <pc:sldMk cId="3819319685" sldId="267"/>
            <ac:graphicFrameMk id="5" creationId="{EA2E32AE-26D0-1ACD-5659-2305FA2B1B7E}"/>
          </ac:graphicFrameMkLst>
        </pc:graphicFrameChg>
        <pc:picChg chg="del">
          <ac:chgData name="Nick Williams" userId="b559bb583dedab25" providerId="LiveId" clId="{DEA44E6B-FCAC-4156-94EC-D19DBEBEC0F7}" dt="2022-05-20T10:14:48.355" v="36" actId="478"/>
          <ac:picMkLst>
            <pc:docMk/>
            <pc:sldMk cId="3819319685" sldId="267"/>
            <ac:picMk id="3" creationId="{7ED34CCA-9D72-4450-AD47-51DCFAB4C89C}"/>
          </ac:picMkLst>
        </pc:picChg>
        <pc:picChg chg="add del mod">
          <ac:chgData name="Nick Williams" userId="b559bb583dedab25" providerId="LiveId" clId="{DEA44E6B-FCAC-4156-94EC-D19DBEBEC0F7}" dt="2022-05-20T10:34:30.012" v="55" actId="478"/>
          <ac:picMkLst>
            <pc:docMk/>
            <pc:sldMk cId="3819319685" sldId="267"/>
            <ac:picMk id="4" creationId="{226F552A-8958-2117-FD79-A52533C99C7E}"/>
          </ac:picMkLst>
        </pc:picChg>
      </pc:sldChg>
      <pc:sldChg chg="delSp del mod">
        <pc:chgData name="Nick Williams" userId="b559bb583dedab25" providerId="LiveId" clId="{DEA44E6B-FCAC-4156-94EC-D19DBEBEC0F7}" dt="2022-05-20T09:45:40.244" v="30" actId="47"/>
        <pc:sldMkLst>
          <pc:docMk/>
          <pc:sldMk cId="1345131230" sldId="269"/>
        </pc:sldMkLst>
        <pc:picChg chg="del">
          <ac:chgData name="Nick Williams" userId="b559bb583dedab25" providerId="LiveId" clId="{DEA44E6B-FCAC-4156-94EC-D19DBEBEC0F7}" dt="2022-05-20T09:45:29.510" v="29" actId="478"/>
          <ac:picMkLst>
            <pc:docMk/>
            <pc:sldMk cId="1345131230" sldId="269"/>
            <ac:picMk id="3" creationId="{7801D98C-60A0-44F7-A7C7-A2E1ECF36C2A}"/>
          </ac:picMkLst>
        </pc:picChg>
      </pc:sldChg>
      <pc:sldChg chg="modSp add del mod">
        <pc:chgData name="Nick Williams" userId="b559bb583dedab25" providerId="LiveId" clId="{DEA44E6B-FCAC-4156-94EC-D19DBEBEC0F7}" dt="2022-05-23T08:47:17.882" v="646" actId="47"/>
        <pc:sldMkLst>
          <pc:docMk/>
          <pc:sldMk cId="2283169109" sldId="270"/>
        </pc:sldMkLst>
        <pc:spChg chg="mod">
          <ac:chgData name="Nick Williams" userId="b559bb583dedab25" providerId="LiveId" clId="{DEA44E6B-FCAC-4156-94EC-D19DBEBEC0F7}" dt="2022-05-23T08:21:51.902" v="635" actId="6549"/>
          <ac:spMkLst>
            <pc:docMk/>
            <pc:sldMk cId="2283169109" sldId="270"/>
            <ac:spMk id="3" creationId="{8CE27C66-CBF9-4071-B0D3-02E6AB85BE8B}"/>
          </ac:spMkLst>
        </pc:spChg>
      </pc:sldChg>
      <pc:sldChg chg="addSp delSp modSp mod">
        <pc:chgData name="Nick Williams" userId="b559bb583dedab25" providerId="LiveId" clId="{DEA44E6B-FCAC-4156-94EC-D19DBEBEC0F7}" dt="2022-05-24T08:23:39.438" v="851" actId="255"/>
        <pc:sldMkLst>
          <pc:docMk/>
          <pc:sldMk cId="86350083" sldId="271"/>
        </pc:sldMkLst>
        <pc:spChg chg="mod">
          <ac:chgData name="Nick Williams" userId="b559bb583dedab25" providerId="LiveId" clId="{DEA44E6B-FCAC-4156-94EC-D19DBEBEC0F7}" dt="2022-05-24T08:19:30.889" v="826" actId="27636"/>
          <ac:spMkLst>
            <pc:docMk/>
            <pc:sldMk cId="86350083" sldId="271"/>
            <ac:spMk id="3" creationId="{9A3F9185-A6B3-4A3D-9465-1B391A20F12B}"/>
          </ac:spMkLst>
        </pc:spChg>
        <pc:spChg chg="mod">
          <ac:chgData name="Nick Williams" userId="b559bb583dedab25" providerId="LiveId" clId="{DEA44E6B-FCAC-4156-94EC-D19DBEBEC0F7}" dt="2022-05-24T08:23:39.438" v="851" actId="255"/>
          <ac:spMkLst>
            <pc:docMk/>
            <pc:sldMk cId="86350083" sldId="271"/>
            <ac:spMk id="6" creationId="{FF67967B-20C3-4424-B9C0-5FD10DDDF574}"/>
          </ac:spMkLst>
        </pc:spChg>
        <pc:picChg chg="del">
          <ac:chgData name="Nick Williams" userId="b559bb583dedab25" providerId="LiveId" clId="{DEA44E6B-FCAC-4156-94EC-D19DBEBEC0F7}" dt="2022-05-20T09:32:54.137" v="17" actId="478"/>
          <ac:picMkLst>
            <pc:docMk/>
            <pc:sldMk cId="86350083" sldId="271"/>
            <ac:picMk id="5" creationId="{02E640F8-8F8C-47DB-AC1B-A56E9A63B3BC}"/>
          </ac:picMkLst>
        </pc:picChg>
        <pc:picChg chg="add mod">
          <ac:chgData name="Nick Williams" userId="b559bb583dedab25" providerId="LiveId" clId="{DEA44E6B-FCAC-4156-94EC-D19DBEBEC0F7}" dt="2022-05-20T09:37:49.477" v="28" actId="1076"/>
          <ac:picMkLst>
            <pc:docMk/>
            <pc:sldMk cId="86350083" sldId="271"/>
            <ac:picMk id="7" creationId="{6582E70D-FC1B-58B4-B498-49A48FB245E4}"/>
          </ac:picMkLst>
        </pc:picChg>
      </pc:sldChg>
      <pc:sldChg chg="modSp add mod">
        <pc:chgData name="Nick Williams" userId="b559bb583dedab25" providerId="LiveId" clId="{DEA44E6B-FCAC-4156-94EC-D19DBEBEC0F7}" dt="2022-05-24T08:23:01.113" v="842" actId="1076"/>
        <pc:sldMkLst>
          <pc:docMk/>
          <pc:sldMk cId="1679881514" sldId="272"/>
        </pc:sldMkLst>
        <pc:spChg chg="mod">
          <ac:chgData name="Nick Williams" userId="b559bb583dedab25" providerId="LiveId" clId="{DEA44E6B-FCAC-4156-94EC-D19DBEBEC0F7}" dt="2022-05-24T08:23:01.113" v="842" actId="1076"/>
          <ac:spMkLst>
            <pc:docMk/>
            <pc:sldMk cId="1679881514" sldId="272"/>
            <ac:spMk id="5" creationId="{784168A8-59B3-97C3-FCB6-67F588A81DEE}"/>
          </ac:spMkLst>
        </pc:spChg>
        <pc:picChg chg="mod">
          <ac:chgData name="Nick Williams" userId="b559bb583dedab25" providerId="LiveId" clId="{DEA44E6B-FCAC-4156-94EC-D19DBEBEC0F7}" dt="2022-05-24T08:22:58.891" v="841" actId="1076"/>
          <ac:picMkLst>
            <pc:docMk/>
            <pc:sldMk cId="1679881514" sldId="272"/>
            <ac:picMk id="4" creationId="{691B5EF5-E2CF-DB72-FC29-E0BA69F760D2}"/>
          </ac:picMkLst>
        </pc:picChg>
      </pc:sldChg>
      <pc:sldChg chg="addSp delSp modSp add mod">
        <pc:chgData name="Nick Williams" userId="b559bb583dedab25" providerId="LiveId" clId="{DEA44E6B-FCAC-4156-94EC-D19DBEBEC0F7}" dt="2022-05-24T08:23:15.619" v="845" actId="1076"/>
        <pc:sldMkLst>
          <pc:docMk/>
          <pc:sldMk cId="3991810410" sldId="273"/>
        </pc:sldMkLst>
        <pc:spChg chg="mod">
          <ac:chgData name="Nick Williams" userId="b559bb583dedab25" providerId="LiveId" clId="{DEA44E6B-FCAC-4156-94EC-D19DBEBEC0F7}" dt="2022-05-24T08:18:40.464" v="824" actId="20577"/>
          <ac:spMkLst>
            <pc:docMk/>
            <pc:sldMk cId="3991810410" sldId="273"/>
            <ac:spMk id="3" creationId="{D17FF9E9-EC02-84CA-ED8C-C57CE95059BE}"/>
          </ac:spMkLst>
        </pc:spChg>
        <pc:spChg chg="mod">
          <ac:chgData name="Nick Williams" userId="b559bb583dedab25" providerId="LiveId" clId="{DEA44E6B-FCAC-4156-94EC-D19DBEBEC0F7}" dt="2022-05-24T08:23:15.619" v="845" actId="1076"/>
          <ac:spMkLst>
            <pc:docMk/>
            <pc:sldMk cId="3991810410" sldId="273"/>
            <ac:spMk id="5" creationId="{784168A8-59B3-97C3-FCB6-67F588A81DEE}"/>
          </ac:spMkLst>
        </pc:spChg>
        <pc:picChg chg="add del mod">
          <ac:chgData name="Nick Williams" userId="b559bb583dedab25" providerId="LiveId" clId="{DEA44E6B-FCAC-4156-94EC-D19DBEBEC0F7}" dt="2022-05-20T10:55:51.984" v="116" actId="478"/>
          <ac:picMkLst>
            <pc:docMk/>
            <pc:sldMk cId="3991810410" sldId="273"/>
            <ac:picMk id="6" creationId="{94ECAC40-048A-AE41-C0AC-570F67655960}"/>
          </ac:picMkLst>
        </pc:picChg>
      </pc:sldChg>
      <pc:sldChg chg="addSp delSp modSp add mod">
        <pc:chgData name="Nick Williams" userId="b559bb583dedab25" providerId="LiveId" clId="{DEA44E6B-FCAC-4156-94EC-D19DBEBEC0F7}" dt="2022-05-24T08:25:47.524" v="1057" actId="14100"/>
        <pc:sldMkLst>
          <pc:docMk/>
          <pc:sldMk cId="2388085444" sldId="274"/>
        </pc:sldMkLst>
        <pc:spChg chg="mod">
          <ac:chgData name="Nick Williams" userId="b559bb583dedab25" providerId="LiveId" clId="{DEA44E6B-FCAC-4156-94EC-D19DBEBEC0F7}" dt="2022-05-24T08:25:35.345" v="1054" actId="1076"/>
          <ac:spMkLst>
            <pc:docMk/>
            <pc:sldMk cId="2388085444" sldId="274"/>
            <ac:spMk id="2" creationId="{8C2EBE11-960A-6549-7D76-D66358A9F039}"/>
          </ac:spMkLst>
        </pc:spChg>
        <pc:spChg chg="add mod">
          <ac:chgData name="Nick Williams" userId="b559bb583dedab25" providerId="LiveId" clId="{DEA44E6B-FCAC-4156-94EC-D19DBEBEC0F7}" dt="2022-05-24T08:25:47.524" v="1057" actId="14100"/>
          <ac:spMkLst>
            <pc:docMk/>
            <pc:sldMk cId="2388085444" sldId="274"/>
            <ac:spMk id="3" creationId="{4741149F-256A-320C-6172-69F52C84D782}"/>
          </ac:spMkLst>
        </pc:spChg>
        <pc:spChg chg="mod">
          <ac:chgData name="Nick Williams" userId="b559bb583dedab25" providerId="LiveId" clId="{DEA44E6B-FCAC-4156-94EC-D19DBEBEC0F7}" dt="2022-05-24T08:25:39.945" v="1056" actId="1076"/>
          <ac:spMkLst>
            <pc:docMk/>
            <pc:sldMk cId="2388085444" sldId="274"/>
            <ac:spMk id="6" creationId="{F3642202-5214-24A6-D369-5F9783C92664}"/>
          </ac:spMkLst>
        </pc:spChg>
        <pc:spChg chg="add del">
          <ac:chgData name="Nick Williams" userId="b559bb583dedab25" providerId="LiveId" clId="{DEA44E6B-FCAC-4156-94EC-D19DBEBEC0F7}" dt="2022-05-23T08:22:58.681" v="638" actId="22"/>
          <ac:spMkLst>
            <pc:docMk/>
            <pc:sldMk cId="2388085444" sldId="274"/>
            <ac:spMk id="7" creationId="{33ED9092-4D6E-F1C7-78FF-FA1A0AE38D93}"/>
          </ac:spMkLst>
        </pc:spChg>
        <pc:picChg chg="mod">
          <ac:chgData name="Nick Williams" userId="b559bb583dedab25" providerId="LiveId" clId="{DEA44E6B-FCAC-4156-94EC-D19DBEBEC0F7}" dt="2022-05-24T08:25:38.181" v="1055" actId="14100"/>
          <ac:picMkLst>
            <pc:docMk/>
            <pc:sldMk cId="2388085444" sldId="274"/>
            <ac:picMk id="5" creationId="{86ECED3E-DBCA-519C-595D-2E0A43BBFDBC}"/>
          </ac:picMkLst>
        </pc:picChg>
      </pc:sldChg>
      <pc:sldChg chg="addSp delSp modSp add del mod">
        <pc:chgData name="Nick Williams" userId="b559bb583dedab25" providerId="LiveId" clId="{DEA44E6B-FCAC-4156-94EC-D19DBEBEC0F7}" dt="2022-05-24T08:23:26.229" v="848" actId="1076"/>
        <pc:sldMkLst>
          <pc:docMk/>
          <pc:sldMk cId="1697049784" sldId="275"/>
        </pc:sldMkLst>
        <pc:spChg chg="mod">
          <ac:chgData name="Nick Williams" userId="b559bb583dedab25" providerId="LiveId" clId="{DEA44E6B-FCAC-4156-94EC-D19DBEBEC0F7}" dt="2022-05-20T10:58:31.187" v="406" actId="20577"/>
          <ac:spMkLst>
            <pc:docMk/>
            <pc:sldMk cId="1697049784" sldId="275"/>
            <ac:spMk id="3" creationId="{D17FF9E9-EC02-84CA-ED8C-C57CE95059BE}"/>
          </ac:spMkLst>
        </pc:spChg>
        <pc:spChg chg="add mod">
          <ac:chgData name="Nick Williams" userId="b559bb583dedab25" providerId="LiveId" clId="{DEA44E6B-FCAC-4156-94EC-D19DBEBEC0F7}" dt="2022-05-24T08:23:26.229" v="848" actId="1076"/>
          <ac:spMkLst>
            <pc:docMk/>
            <pc:sldMk cId="1697049784" sldId="275"/>
            <ac:spMk id="7" creationId="{05574609-B8A4-9862-7457-AEB34C270D4F}"/>
          </ac:spMkLst>
        </pc:spChg>
        <pc:picChg chg="add mod">
          <ac:chgData name="Nick Williams" userId="b559bb583dedab25" providerId="LiveId" clId="{DEA44E6B-FCAC-4156-94EC-D19DBEBEC0F7}" dt="2022-05-24T08:23:18.691" v="846" actId="1076"/>
          <ac:picMkLst>
            <pc:docMk/>
            <pc:sldMk cId="1697049784" sldId="275"/>
            <ac:picMk id="5" creationId="{A47370E7-EDF1-CC8C-0D5D-06E5A4995D02}"/>
          </ac:picMkLst>
        </pc:picChg>
        <pc:picChg chg="del mod">
          <ac:chgData name="Nick Williams" userId="b559bb583dedab25" providerId="LiveId" clId="{DEA44E6B-FCAC-4156-94EC-D19DBEBEC0F7}" dt="2022-05-20T15:23:53.765" v="409" actId="478"/>
          <ac:picMkLst>
            <pc:docMk/>
            <pc:sldMk cId="1697049784" sldId="275"/>
            <ac:picMk id="6" creationId="{20865F0C-23B2-DE4F-6CDC-7E04DE4153EA}"/>
          </ac:picMkLst>
        </pc:picChg>
      </pc:sldChg>
      <pc:sldChg chg="add del">
        <pc:chgData name="Nick Williams" userId="b559bb583dedab25" providerId="LiveId" clId="{DEA44E6B-FCAC-4156-94EC-D19DBEBEC0F7}" dt="2022-05-23T08:47:18.993" v="647" actId="47"/>
        <pc:sldMkLst>
          <pc:docMk/>
          <pc:sldMk cId="3185489103" sldId="276"/>
        </pc:sldMkLst>
      </pc:sldChg>
      <pc:sldChg chg="add del">
        <pc:chgData name="Nick Williams" userId="b559bb583dedab25" providerId="LiveId" clId="{DEA44E6B-FCAC-4156-94EC-D19DBEBEC0F7}" dt="2022-05-20T15:23:54.956" v="411"/>
        <pc:sldMkLst>
          <pc:docMk/>
          <pc:sldMk cId="3635829267" sldId="276"/>
        </pc:sldMkLst>
      </pc:sldChg>
      <pc:sldChg chg="modSp add mod">
        <pc:chgData name="Nick Williams" userId="b559bb583dedab25" providerId="LiveId" clId="{DEA44E6B-FCAC-4156-94EC-D19DBEBEC0F7}" dt="2022-05-24T08:21:56.523" v="838" actId="20577"/>
        <pc:sldMkLst>
          <pc:docMk/>
          <pc:sldMk cId="618884260" sldId="277"/>
        </pc:sldMkLst>
        <pc:spChg chg="mod">
          <ac:chgData name="Nick Williams" userId="b559bb583dedab25" providerId="LiveId" clId="{DEA44E6B-FCAC-4156-94EC-D19DBEBEC0F7}" dt="2022-05-24T08:21:56.523" v="838" actId="20577"/>
          <ac:spMkLst>
            <pc:docMk/>
            <pc:sldMk cId="618884260" sldId="277"/>
            <ac:spMk id="3" creationId="{8CE27C66-CBF9-4071-B0D3-02E6AB85BE8B}"/>
          </ac:spMkLst>
        </pc:spChg>
      </pc:sldChg>
      <pc:sldChg chg="modSp add del mod ord">
        <pc:chgData name="Nick Williams" userId="b559bb583dedab25" providerId="LiveId" clId="{DEA44E6B-FCAC-4156-94EC-D19DBEBEC0F7}" dt="2022-05-24T08:42:17.951" v="1586" actId="47"/>
        <pc:sldMkLst>
          <pc:docMk/>
          <pc:sldMk cId="2880274312" sldId="278"/>
        </pc:sldMkLst>
        <pc:spChg chg="mod">
          <ac:chgData name="Nick Williams" userId="b559bb583dedab25" providerId="LiveId" clId="{DEA44E6B-FCAC-4156-94EC-D19DBEBEC0F7}" dt="2022-05-24T08:41:16.740" v="1571" actId="27636"/>
          <ac:spMkLst>
            <pc:docMk/>
            <pc:sldMk cId="2880274312" sldId="278"/>
            <ac:spMk id="3" creationId="{420E419B-68C7-4A27-B610-F3B9D04DBD0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4E8C-466C-47A3-B568-837062145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22D83F-4077-4822-9604-8BB4051C3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DB3BE3-C9E4-4558-965B-9D8B417B4C47}"/>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5" name="Footer Placeholder 4">
            <a:extLst>
              <a:ext uri="{FF2B5EF4-FFF2-40B4-BE49-F238E27FC236}">
                <a16:creationId xmlns:a16="http://schemas.microsoft.com/office/drawing/2014/main" id="{CB0D7187-D5C4-494E-A9F1-58DE5F2CC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7DF33-708D-40FC-9CBE-D163078B5FE4}"/>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94762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2A3F-3C12-40D8-B5F7-7852266426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DA999-39AF-4967-B78E-7BE021378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D514F8-A802-48F0-B951-732FA0CA9497}"/>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5" name="Footer Placeholder 4">
            <a:extLst>
              <a:ext uri="{FF2B5EF4-FFF2-40B4-BE49-F238E27FC236}">
                <a16:creationId xmlns:a16="http://schemas.microsoft.com/office/drawing/2014/main" id="{756B0130-87D9-4A9E-A4A7-6E47FBFF2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4B09D-0615-4A21-92CB-DBC4305E2614}"/>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142043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92F0F-7355-4DEE-8155-2C96A91AAF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5C2646-D2A4-4CD5-97DA-E6CF2139E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8381B0-F614-4196-8560-AAF9421EDB8E}"/>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5" name="Footer Placeholder 4">
            <a:extLst>
              <a:ext uri="{FF2B5EF4-FFF2-40B4-BE49-F238E27FC236}">
                <a16:creationId xmlns:a16="http://schemas.microsoft.com/office/drawing/2014/main" id="{F626E84A-E9AC-48EE-92DA-7CEE06BFC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F4198-9BF7-4315-AE60-0DE9F76BDCE3}"/>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416121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532C-D483-4F15-84C2-05A5DAD802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0EE08-751C-4186-80CC-C52198D35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4D9F8-91DA-4A60-BE44-30EC8B70AF3E}"/>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5" name="Footer Placeholder 4">
            <a:extLst>
              <a:ext uri="{FF2B5EF4-FFF2-40B4-BE49-F238E27FC236}">
                <a16:creationId xmlns:a16="http://schemas.microsoft.com/office/drawing/2014/main" id="{ED950FF2-1D4D-4088-891E-931F2F6FA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4BA77-E6CE-47FF-BE41-1CB964F0A8E6}"/>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119577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F205-4E95-4BE1-9F66-53087AA9B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3985B0-B0CC-4B24-A88E-53FD9E752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3224C-016C-42EF-86DA-4F8594FAB2EC}"/>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5" name="Footer Placeholder 4">
            <a:extLst>
              <a:ext uri="{FF2B5EF4-FFF2-40B4-BE49-F238E27FC236}">
                <a16:creationId xmlns:a16="http://schemas.microsoft.com/office/drawing/2014/main" id="{EA4E503D-65E4-42D5-BC30-AD151958E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3BAA75-058D-475F-B787-2ADD271E8674}"/>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51399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F082-D410-4017-9534-16684B7CDA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9780DE-CCB4-4E28-BF35-2C95B6E252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6A6929-2756-4AEA-8AAA-373FB1792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BF9A66-1833-42BA-8D75-02C45A221CDE}"/>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6" name="Footer Placeholder 5">
            <a:extLst>
              <a:ext uri="{FF2B5EF4-FFF2-40B4-BE49-F238E27FC236}">
                <a16:creationId xmlns:a16="http://schemas.microsoft.com/office/drawing/2014/main" id="{13247C48-8031-4C58-A027-F1D757533F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D8AB6A-D973-4CEE-9FA3-0464FAD0D94E}"/>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320811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982F-3278-43BB-B77D-BCB6F3021C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8BE9D5-5DD6-4CD4-98A7-0BF3E0460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BA641C-92CD-4794-86A4-5AF3C9A6C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7EE7CC-6016-490E-A90E-3DE2322B2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9FC9C-7C8F-4C08-9766-285556EB2F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ABB52B-CF9B-456F-BD9B-B3E6BF78C273}"/>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8" name="Footer Placeholder 7">
            <a:extLst>
              <a:ext uri="{FF2B5EF4-FFF2-40B4-BE49-F238E27FC236}">
                <a16:creationId xmlns:a16="http://schemas.microsoft.com/office/drawing/2014/main" id="{06FA9297-10AD-4CEB-8B8A-F4DC1A95AA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7C627E-7CEF-4BAC-BE5E-7C35559ABE41}"/>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29603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6DC6-970B-4F5E-830F-967AC4C7BB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A9C861-F2C6-43FA-956A-F1DA3015676B}"/>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4" name="Footer Placeholder 3">
            <a:extLst>
              <a:ext uri="{FF2B5EF4-FFF2-40B4-BE49-F238E27FC236}">
                <a16:creationId xmlns:a16="http://schemas.microsoft.com/office/drawing/2014/main" id="{F0B30C1A-485E-4261-9EBC-9CD173E4B0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20AE36-C4CC-47A9-9A63-5739E5CEC70A}"/>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65304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D44E8-D368-492E-9542-2C09AF02B779}"/>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3" name="Footer Placeholder 2">
            <a:extLst>
              <a:ext uri="{FF2B5EF4-FFF2-40B4-BE49-F238E27FC236}">
                <a16:creationId xmlns:a16="http://schemas.microsoft.com/office/drawing/2014/main" id="{970F06FE-FFEE-4DBE-A6C7-5AA6DD4F04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3102E8-AAD8-4809-AF51-3363D8CCE1ED}"/>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30307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7D50-363B-4A3A-B270-C3ED1393D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801CD7-6B8F-4FFA-B291-305AC22D9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4494E1-C23A-4078-9F7F-C71164734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4F4BE-7840-429E-AEA0-6C7E295CE8A8}"/>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6" name="Footer Placeholder 5">
            <a:extLst>
              <a:ext uri="{FF2B5EF4-FFF2-40B4-BE49-F238E27FC236}">
                <a16:creationId xmlns:a16="http://schemas.microsoft.com/office/drawing/2014/main" id="{D5538386-712B-4DEB-BB4D-938A84600C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A4D75A-C6DA-4011-BD0B-CE7AC5F1FD5D}"/>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253243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2101-C6C0-4567-BDE7-17E11C0FF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71A17C-1070-4572-9924-4C4B1BE9F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8AD0DE-9329-4AEA-BBD8-0C4A14EB4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799FD-27C3-4032-A279-10E6E80AD768}"/>
              </a:ext>
            </a:extLst>
          </p:cNvPr>
          <p:cNvSpPr>
            <a:spLocks noGrp="1"/>
          </p:cNvSpPr>
          <p:nvPr>
            <p:ph type="dt" sz="half" idx="10"/>
          </p:nvPr>
        </p:nvSpPr>
        <p:spPr/>
        <p:txBody>
          <a:bodyPr/>
          <a:lstStyle/>
          <a:p>
            <a:fld id="{883C2F19-FD1B-49D9-97DF-03DB3E698948}" type="datetimeFigureOut">
              <a:rPr lang="en-GB" smtClean="0"/>
              <a:t>24/05/2022</a:t>
            </a:fld>
            <a:endParaRPr lang="en-GB"/>
          </a:p>
        </p:txBody>
      </p:sp>
      <p:sp>
        <p:nvSpPr>
          <p:cNvPr id="6" name="Footer Placeholder 5">
            <a:extLst>
              <a:ext uri="{FF2B5EF4-FFF2-40B4-BE49-F238E27FC236}">
                <a16:creationId xmlns:a16="http://schemas.microsoft.com/office/drawing/2014/main" id="{82C620B3-A779-4B4E-9866-0ED258F102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FF7189-8846-4E80-8368-ECBE0B89B096}"/>
              </a:ext>
            </a:extLst>
          </p:cNvPr>
          <p:cNvSpPr>
            <a:spLocks noGrp="1"/>
          </p:cNvSpPr>
          <p:nvPr>
            <p:ph type="sldNum" sz="quarter" idx="12"/>
          </p:nvPr>
        </p:nvSpPr>
        <p:spPr/>
        <p:txBody>
          <a:bodyPr/>
          <a:lstStyle/>
          <a:p>
            <a:fld id="{4F6FE341-2B4E-4BDA-8D49-34AD2348170E}" type="slidenum">
              <a:rPr lang="en-GB" smtClean="0"/>
              <a:t>‹#›</a:t>
            </a:fld>
            <a:endParaRPr lang="en-GB"/>
          </a:p>
        </p:txBody>
      </p:sp>
    </p:spTree>
    <p:extLst>
      <p:ext uri="{BB962C8B-B14F-4D97-AF65-F5344CB8AC3E}">
        <p14:creationId xmlns:p14="http://schemas.microsoft.com/office/powerpoint/2010/main" val="260171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B51EB-F81D-40E9-9E34-1AF877E102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E19869-549A-4268-AC37-4931BFC87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CC0FB-B9EE-48F4-B55F-C3506978A4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C2F19-FD1B-49D9-97DF-03DB3E698948}" type="datetimeFigureOut">
              <a:rPr lang="en-GB" smtClean="0"/>
              <a:t>24/05/2022</a:t>
            </a:fld>
            <a:endParaRPr lang="en-GB"/>
          </a:p>
        </p:txBody>
      </p:sp>
      <p:sp>
        <p:nvSpPr>
          <p:cNvPr id="5" name="Footer Placeholder 4">
            <a:extLst>
              <a:ext uri="{FF2B5EF4-FFF2-40B4-BE49-F238E27FC236}">
                <a16:creationId xmlns:a16="http://schemas.microsoft.com/office/drawing/2014/main" id="{B6AD6CF6-F6A1-4D9B-B737-42E84AD63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6922B5-6F7E-4D49-98F6-E8A46EAC4B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FE341-2B4E-4BDA-8D49-34AD2348170E}" type="slidenum">
              <a:rPr lang="en-GB" smtClean="0"/>
              <a:t>‹#›</a:t>
            </a:fld>
            <a:endParaRPr lang="en-GB"/>
          </a:p>
        </p:txBody>
      </p:sp>
    </p:spTree>
    <p:extLst>
      <p:ext uri="{BB962C8B-B14F-4D97-AF65-F5344CB8AC3E}">
        <p14:creationId xmlns:p14="http://schemas.microsoft.com/office/powerpoint/2010/main" val="267387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F33F64-4CBE-4AE0-8D76-14CBB0B49075}"/>
              </a:ext>
            </a:extLst>
          </p:cNvPr>
          <p:cNvSpPr txBox="1"/>
          <p:nvPr/>
        </p:nvSpPr>
        <p:spPr>
          <a:xfrm>
            <a:off x="2286000" y="5266388"/>
            <a:ext cx="7620000" cy="1277273"/>
          </a:xfrm>
          <a:prstGeom prst="rect">
            <a:avLst/>
          </a:prstGeom>
          <a:noFill/>
        </p:spPr>
        <p:txBody>
          <a:bodyPr wrap="square" rtlCol="0">
            <a:spAutoFit/>
          </a:bodyPr>
          <a:lstStyle/>
          <a:p>
            <a:pPr>
              <a:spcAft>
                <a:spcPts val="600"/>
              </a:spcAft>
            </a:pPr>
            <a:r>
              <a:rPr lang="en-GB" sz="2400" dirty="0">
                <a:latin typeface="Cambria" panose="02040503050406030204" pitchFamily="18" charset="0"/>
                <a:ea typeface="Cambria" panose="02040503050406030204" pitchFamily="18" charset="0"/>
              </a:rPr>
              <a:t>Nicholas Williams: n.p.williams@pgr.reading.ac.uk</a:t>
            </a:r>
          </a:p>
          <a:p>
            <a:pPr>
              <a:spcAft>
                <a:spcPts val="600"/>
              </a:spcAft>
            </a:pPr>
            <a:r>
              <a:rPr lang="en-GB" sz="2400" dirty="0">
                <a:latin typeface="Cambria" panose="02040503050406030204" pitchFamily="18" charset="0"/>
                <a:ea typeface="Cambria" panose="02040503050406030204" pitchFamily="18" charset="0"/>
              </a:rPr>
              <a:t>Nicholas Byrne, Danny Feltham, Peter Jan van Leeuwen, Ross Bannister, David Schroeder &amp; Andy Shepherd  </a:t>
            </a:r>
          </a:p>
        </p:txBody>
      </p:sp>
      <p:pic>
        <p:nvPicPr>
          <p:cNvPr id="4" name="Picture 6" descr="NCEOHomepage - NCEO">
            <a:extLst>
              <a:ext uri="{FF2B5EF4-FFF2-40B4-BE49-F238E27FC236}">
                <a16:creationId xmlns:a16="http://schemas.microsoft.com/office/drawing/2014/main" id="{B95E655C-CD3C-AC1D-B54C-EB4E5099E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1" y="1305932"/>
            <a:ext cx="1445951" cy="514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elcome to CPOM - CPOM">
            <a:extLst>
              <a:ext uri="{FF2B5EF4-FFF2-40B4-BE49-F238E27FC236}">
                <a16:creationId xmlns:a16="http://schemas.microsoft.com/office/drawing/2014/main" id="{03E6B9CC-A47D-B9EC-8241-7667CC52EC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52" y="142658"/>
            <a:ext cx="1445951" cy="423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aduate School at the University of Reading on Twitter: &quot;Up to 16 funded  PhD studentships in quantitative science of the environment available with  our SCENARIO NERC DTP. Closing date 29/1/18. Details at">
            <a:extLst>
              <a:ext uri="{FF2B5EF4-FFF2-40B4-BE49-F238E27FC236}">
                <a16:creationId xmlns:a16="http://schemas.microsoft.com/office/drawing/2014/main" id="{DC319ADA-393D-926A-03F9-01D6C7DFC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51" y="732979"/>
            <a:ext cx="1445951" cy="4060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DB6EA73-09E7-9616-F061-128964381B50}"/>
              </a:ext>
            </a:extLst>
          </p:cNvPr>
          <p:cNvSpPr txBox="1"/>
          <p:nvPr/>
        </p:nvSpPr>
        <p:spPr>
          <a:xfrm>
            <a:off x="1544274" y="280016"/>
            <a:ext cx="10599174" cy="1200329"/>
          </a:xfrm>
          <a:prstGeom prst="rect">
            <a:avLst/>
          </a:prstGeom>
          <a:noFill/>
        </p:spPr>
        <p:txBody>
          <a:bodyPr wrap="square" rtlCol="0">
            <a:spAutoFit/>
          </a:bodyPr>
          <a:lstStyle/>
          <a:p>
            <a:pPr algn="ctr"/>
            <a:r>
              <a:rPr lang="en-GB" sz="3600" b="0" i="0" dirty="0">
                <a:solidFill>
                  <a:schemeClr val="bg1"/>
                </a:solidFill>
                <a:effectLst/>
                <a:latin typeface="Cambria" panose="02040503050406030204" pitchFamily="18" charset="0"/>
                <a:ea typeface="Cambria" panose="02040503050406030204" pitchFamily="18" charset="0"/>
              </a:rPr>
              <a:t>Utilising Cryosat-2 observations of the Arctic sea ice cover to produce a new Arctic sea ice reanalysis</a:t>
            </a:r>
            <a:endParaRPr lang="en-GB" sz="36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968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40C-A5BE-D82C-B608-1099420E8893}"/>
              </a:ext>
            </a:extLst>
          </p:cNvPr>
          <p:cNvSpPr>
            <a:spLocks noGrp="1"/>
          </p:cNvSpPr>
          <p:nvPr>
            <p:ph type="title"/>
          </p:nvPr>
        </p:nvSpPr>
        <p:spPr>
          <a:xfrm>
            <a:off x="838200" y="111165"/>
            <a:ext cx="10515600" cy="1325563"/>
          </a:xfrm>
        </p:spPr>
        <p:txBody>
          <a:bodyPr/>
          <a:lstStyle/>
          <a:p>
            <a:r>
              <a:rPr lang="en-GB" dirty="0">
                <a:latin typeface="Cambria" panose="02040503050406030204" pitchFamily="18" charset="0"/>
                <a:ea typeface="Cambria" panose="02040503050406030204" pitchFamily="18" charset="0"/>
              </a:rPr>
              <a:t>Thickness distribution improvements</a:t>
            </a:r>
          </a:p>
        </p:txBody>
      </p:sp>
      <p:sp>
        <p:nvSpPr>
          <p:cNvPr id="3" name="Content Placeholder 2">
            <a:extLst>
              <a:ext uri="{FF2B5EF4-FFF2-40B4-BE49-F238E27FC236}">
                <a16:creationId xmlns:a16="http://schemas.microsoft.com/office/drawing/2014/main" id="{D17FF9E9-EC02-84CA-ED8C-C57CE95059BE}"/>
              </a:ext>
            </a:extLst>
          </p:cNvPr>
          <p:cNvSpPr>
            <a:spLocks noGrp="1"/>
          </p:cNvSpPr>
          <p:nvPr>
            <p:ph idx="1"/>
          </p:nvPr>
        </p:nvSpPr>
        <p:spPr>
          <a:xfrm>
            <a:off x="6518787" y="1550323"/>
            <a:ext cx="5093110" cy="4781651"/>
          </a:xfrm>
        </p:spPr>
        <p:txBody>
          <a:bodyPr>
            <a:normAutofit fontScale="92500" lnSpcReduction="10000"/>
          </a:bodyPr>
          <a:lstStyle/>
          <a:p>
            <a:r>
              <a:rPr lang="en-GB" dirty="0">
                <a:latin typeface="Cambria" panose="02040503050406030204" pitchFamily="18" charset="0"/>
                <a:ea typeface="Cambria" panose="02040503050406030204" pitchFamily="18" charset="0"/>
              </a:rPr>
              <a:t>Use Bootstrap observations to compare CICE-PDAF volume with Cryosat-2 x Bootstrap volume.</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Sea ice volumes when assimilating thickness distribution have lowest RMSE to this volume product.</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Especially outperforms other models </a:t>
            </a:r>
            <a:r>
              <a:rPr lang="en-GB">
                <a:latin typeface="Cambria" panose="02040503050406030204" pitchFamily="18" charset="0"/>
                <a:ea typeface="Cambria" panose="02040503050406030204" pitchFamily="18" charset="0"/>
              </a:rPr>
              <a:t>between October and January.</a:t>
            </a:r>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pic>
        <p:nvPicPr>
          <p:cNvPr id="5" name="Picture 4" descr="Application, calendar&#10;&#10;Description automatically generated">
            <a:extLst>
              <a:ext uri="{FF2B5EF4-FFF2-40B4-BE49-F238E27FC236}">
                <a16:creationId xmlns:a16="http://schemas.microsoft.com/office/drawing/2014/main" id="{A47370E7-EDF1-CC8C-0D5D-06E5A4995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90" y="1038174"/>
            <a:ext cx="5443451" cy="4781652"/>
          </a:xfrm>
          <a:prstGeom prst="rect">
            <a:avLst/>
          </a:prstGeom>
        </p:spPr>
      </p:pic>
      <p:sp>
        <p:nvSpPr>
          <p:cNvPr id="7" name="TextBox 6">
            <a:extLst>
              <a:ext uri="{FF2B5EF4-FFF2-40B4-BE49-F238E27FC236}">
                <a16:creationId xmlns:a16="http://schemas.microsoft.com/office/drawing/2014/main" id="{05574609-B8A4-9862-7457-AEB34C270D4F}"/>
              </a:ext>
            </a:extLst>
          </p:cNvPr>
          <p:cNvSpPr txBox="1"/>
          <p:nvPr/>
        </p:nvSpPr>
        <p:spPr>
          <a:xfrm>
            <a:off x="635141" y="5657671"/>
            <a:ext cx="5653548" cy="1200329"/>
          </a:xfrm>
          <a:prstGeom prst="rect">
            <a:avLst/>
          </a:prstGeom>
          <a:noFill/>
        </p:spPr>
        <p:txBody>
          <a:bodyPr wrap="square" rtlCol="0">
            <a:spAutoFit/>
          </a:bodyPr>
          <a:lstStyle/>
          <a:p>
            <a:r>
              <a:rPr lang="en-GB" sz="1200" dirty="0">
                <a:latin typeface="Cambria" panose="02040503050406030204" pitchFamily="18" charset="0"/>
                <a:ea typeface="Cambria" panose="02040503050406030204" pitchFamily="18" charset="0"/>
              </a:rPr>
              <a:t>CICE-PDAF category 5 ice volume RMSE against Cryosat-2 x Bootstrap volume in December for the control (no assimilation),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(assimilation of concentration), </a:t>
            </a:r>
            <a:r>
              <a:rPr lang="en-GB" sz="1200" dirty="0" err="1">
                <a:latin typeface="Cambria" panose="02040503050406030204" pitchFamily="18" charset="0"/>
                <a:ea typeface="Cambria" panose="02040503050406030204" pitchFamily="18" charset="0"/>
              </a:rPr>
              <a:t>assim_conc_hi</a:t>
            </a:r>
            <a:r>
              <a:rPr lang="en-GB" sz="1200" dirty="0">
                <a:latin typeface="Cambria" panose="02040503050406030204" pitchFamily="18" charset="0"/>
                <a:ea typeface="Cambria" panose="02040503050406030204" pitchFamily="18" charset="0"/>
              </a:rPr>
              <a:t> (assimilation of concentration and Cryosat-2 mean thickness) and assim_conc_hi_4hd (assimilation of concentration, mean thickness and Cryosat-2 thickness distribution). Solid line shows ensemble mean, shading shows ensemble spread.</a:t>
            </a:r>
          </a:p>
        </p:txBody>
      </p:sp>
    </p:spTree>
    <p:extLst>
      <p:ext uri="{BB962C8B-B14F-4D97-AF65-F5344CB8AC3E}">
        <p14:creationId xmlns:p14="http://schemas.microsoft.com/office/powerpoint/2010/main" val="169704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348EAF-08DD-484E-B327-14638461979E}"/>
              </a:ext>
            </a:extLst>
          </p:cNvPr>
          <p:cNvSpPr txBox="1"/>
          <p:nvPr/>
        </p:nvSpPr>
        <p:spPr>
          <a:xfrm>
            <a:off x="112710" y="5392487"/>
            <a:ext cx="3087330" cy="1384995"/>
          </a:xfrm>
          <a:prstGeom prst="rect">
            <a:avLst/>
          </a:prstGeom>
          <a:noFill/>
        </p:spPr>
        <p:txBody>
          <a:bodyPr wrap="square">
            <a:spAutoFit/>
          </a:bodyPr>
          <a:lstStyle/>
          <a:p>
            <a:r>
              <a:rPr lang="en-GB" sz="1200" dirty="0">
                <a:latin typeface="Cambria" panose="02040503050406030204" pitchFamily="18" charset="0"/>
                <a:ea typeface="Cambria" panose="02040503050406030204" pitchFamily="18" charset="0"/>
              </a:rPr>
              <a:t>Monthly mean sea ice thickness (in metres) in October 2012 (Top row), 2013 (2nd row), 2014 (3rd row) and 2015 (bottom row). The columns show Cryosat-2 and our CICE-PDAF experiments (ensemble mean). Grid cells lacking Cryosat-2 data are shown in black in the Cryosat-2 column.</a:t>
            </a:r>
          </a:p>
        </p:txBody>
      </p:sp>
      <p:sp>
        <p:nvSpPr>
          <p:cNvPr id="7" name="TextBox 6">
            <a:extLst>
              <a:ext uri="{FF2B5EF4-FFF2-40B4-BE49-F238E27FC236}">
                <a16:creationId xmlns:a16="http://schemas.microsoft.com/office/drawing/2014/main" id="{B44E0883-69BE-4D81-9ABA-4DFDF37B32EE}"/>
              </a:ext>
            </a:extLst>
          </p:cNvPr>
          <p:cNvSpPr txBox="1"/>
          <p:nvPr/>
        </p:nvSpPr>
        <p:spPr>
          <a:xfrm>
            <a:off x="103238" y="357517"/>
            <a:ext cx="3018504" cy="4247317"/>
          </a:xfrm>
          <a:prstGeom prst="rect">
            <a:avLst/>
          </a:prstGeom>
          <a:noFill/>
        </p:spPr>
        <p:txBody>
          <a:bodyPr wrap="square" rtlCol="0">
            <a:spAutoFit/>
          </a:bodyPr>
          <a:lstStyle/>
          <a:p>
            <a:pPr marL="285750" indent="-285750">
              <a:buFont typeface="Arial" panose="020B0604020202020204" pitchFamily="34" charset="0"/>
              <a:buChar char="•"/>
            </a:pPr>
            <a:r>
              <a:rPr lang="en-GB" dirty="0"/>
              <a:t>Control run has much larger areas of thinner 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When only assimilating concentration, thickness is significantly larger than in Cryosat-2.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When assimilating thickness distribution, mean thickness is decreased in central Arctic but slight increase in thickest ice close to Greenland.</a:t>
            </a:r>
          </a:p>
        </p:txBody>
      </p:sp>
      <p:graphicFrame>
        <p:nvGraphicFramePr>
          <p:cNvPr id="5" name="Object 4">
            <a:extLst>
              <a:ext uri="{FF2B5EF4-FFF2-40B4-BE49-F238E27FC236}">
                <a16:creationId xmlns:a16="http://schemas.microsoft.com/office/drawing/2014/main" id="{EA2E32AE-26D0-1ACD-5659-2305FA2B1B7E}"/>
              </a:ext>
            </a:extLst>
          </p:cNvPr>
          <p:cNvGraphicFramePr>
            <a:graphicFrameLocks noChangeAspect="1"/>
          </p:cNvGraphicFramePr>
          <p:nvPr>
            <p:extLst>
              <p:ext uri="{D42A27DB-BD31-4B8C-83A1-F6EECF244321}">
                <p14:modId xmlns:p14="http://schemas.microsoft.com/office/powerpoint/2010/main" val="958579159"/>
              </p:ext>
            </p:extLst>
          </p:nvPr>
        </p:nvGraphicFramePr>
        <p:xfrm>
          <a:off x="3342969" y="132098"/>
          <a:ext cx="8628166" cy="6593804"/>
        </p:xfrm>
        <a:graphic>
          <a:graphicData uri="http://schemas.openxmlformats.org/presentationml/2006/ole">
            <mc:AlternateContent xmlns:mc="http://schemas.openxmlformats.org/markup-compatibility/2006">
              <mc:Choice xmlns:v="urn:schemas-microsoft-com:vml" Requires="v">
                <p:oleObj name="Bitmap Image" r:id="rId2" imgW="11894760" imgH="9060120" progId="Paint.Picture">
                  <p:embed/>
                </p:oleObj>
              </mc:Choice>
              <mc:Fallback>
                <p:oleObj name="Bitmap Image" r:id="rId2" imgW="11894760" imgH="9060120" progId="Paint.Picture">
                  <p:embed/>
                  <p:pic>
                    <p:nvPicPr>
                      <p:cNvPr id="5" name="Object 4">
                        <a:extLst>
                          <a:ext uri="{FF2B5EF4-FFF2-40B4-BE49-F238E27FC236}">
                            <a16:creationId xmlns:a16="http://schemas.microsoft.com/office/drawing/2014/main" id="{EA2E32AE-26D0-1ACD-5659-2305FA2B1B7E}"/>
                          </a:ext>
                        </a:extLst>
                      </p:cNvPr>
                      <p:cNvPicPr/>
                      <p:nvPr/>
                    </p:nvPicPr>
                    <p:blipFill>
                      <a:blip r:embed="rId3"/>
                      <a:stretch>
                        <a:fillRect/>
                      </a:stretch>
                    </p:blipFill>
                    <p:spPr>
                      <a:xfrm>
                        <a:off x="3342969" y="132098"/>
                        <a:ext cx="8628166" cy="6593804"/>
                      </a:xfrm>
                      <a:prstGeom prst="rect">
                        <a:avLst/>
                      </a:prstGeom>
                    </p:spPr>
                  </p:pic>
                </p:oleObj>
              </mc:Fallback>
            </mc:AlternateContent>
          </a:graphicData>
        </a:graphic>
      </p:graphicFrame>
    </p:spTree>
    <p:extLst>
      <p:ext uri="{BB962C8B-B14F-4D97-AF65-F5344CB8AC3E}">
        <p14:creationId xmlns:p14="http://schemas.microsoft.com/office/powerpoint/2010/main" val="381931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F9185-A6B3-4A3D-9465-1B391A20F12B}"/>
              </a:ext>
            </a:extLst>
          </p:cNvPr>
          <p:cNvSpPr>
            <a:spLocks noGrp="1"/>
          </p:cNvSpPr>
          <p:nvPr>
            <p:ph idx="1"/>
          </p:nvPr>
        </p:nvSpPr>
        <p:spPr>
          <a:xfrm>
            <a:off x="553064" y="895537"/>
            <a:ext cx="4097594" cy="5453957"/>
          </a:xfrm>
        </p:spPr>
        <p:txBody>
          <a:bodyPr>
            <a:normAutofit lnSpcReduction="10000"/>
          </a:bodyPr>
          <a:lstStyle/>
          <a:p>
            <a:r>
              <a:rPr lang="en-GB" dirty="0">
                <a:latin typeface="Cambria" panose="02040503050406030204" pitchFamily="18" charset="0"/>
                <a:ea typeface="Cambria" panose="02040503050406030204" pitchFamily="18" charset="0"/>
              </a:rPr>
              <a:t>CPOM-CICE (control) has lower sea ice volumes in summer than the assimilation runs.</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Assimilating only concentration leads to greater sea ice volumes.</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Assimilating mean thickness or thickness distribution reduces this effect.</a:t>
            </a: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F67967B-20C3-4424-B9C0-5FD10DDDF574}"/>
              </a:ext>
            </a:extLst>
          </p:cNvPr>
          <p:cNvSpPr txBox="1"/>
          <p:nvPr/>
        </p:nvSpPr>
        <p:spPr>
          <a:xfrm>
            <a:off x="5340497" y="5235235"/>
            <a:ext cx="6623785" cy="830997"/>
          </a:xfrm>
          <a:prstGeom prst="rect">
            <a:avLst/>
          </a:prstGeom>
          <a:noFill/>
        </p:spPr>
        <p:txBody>
          <a:bodyPr wrap="square" rtlCol="0">
            <a:spAutoFit/>
          </a:bodyPr>
          <a:lstStyle/>
          <a:p>
            <a:r>
              <a:rPr lang="en-GB" sz="1200" dirty="0">
                <a:latin typeface="Cambria" panose="02040503050406030204" pitchFamily="18" charset="0"/>
                <a:ea typeface="Cambria" panose="02040503050406030204" pitchFamily="18" charset="0"/>
              </a:rPr>
              <a:t>Ensemble mean sea ice volume from 2012 to 2015 for the control (no assimilation),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(assimilation of concentration), </a:t>
            </a:r>
            <a:r>
              <a:rPr lang="en-GB" sz="1200" dirty="0" err="1">
                <a:latin typeface="Cambria" panose="02040503050406030204" pitchFamily="18" charset="0"/>
                <a:ea typeface="Cambria" panose="02040503050406030204" pitchFamily="18" charset="0"/>
              </a:rPr>
              <a:t>assim_conc_hi</a:t>
            </a:r>
            <a:r>
              <a:rPr lang="en-GB" sz="1200" dirty="0">
                <a:latin typeface="Cambria" panose="02040503050406030204" pitchFamily="18" charset="0"/>
                <a:ea typeface="Cambria" panose="02040503050406030204" pitchFamily="18" charset="0"/>
              </a:rPr>
              <a:t> (assimilation of concentration and Cryosat-2 mean thickness) and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_hi_4hd (assimilation of concentration, mean thickness and Cryosat-2 thickness distribution). </a:t>
            </a:r>
          </a:p>
        </p:txBody>
      </p:sp>
      <p:pic>
        <p:nvPicPr>
          <p:cNvPr id="7" name="Picture 6">
            <a:extLst>
              <a:ext uri="{FF2B5EF4-FFF2-40B4-BE49-F238E27FC236}">
                <a16:creationId xmlns:a16="http://schemas.microsoft.com/office/drawing/2014/main" id="{6582E70D-FC1B-58B4-B498-49A48FB245E4}"/>
              </a:ext>
            </a:extLst>
          </p:cNvPr>
          <p:cNvPicPr>
            <a:picLocks noChangeAspect="1"/>
          </p:cNvPicPr>
          <p:nvPr/>
        </p:nvPicPr>
        <p:blipFill>
          <a:blip r:embed="rId2"/>
          <a:stretch>
            <a:fillRect/>
          </a:stretch>
        </p:blipFill>
        <p:spPr>
          <a:xfrm>
            <a:off x="4650658" y="1065897"/>
            <a:ext cx="7449368" cy="3972693"/>
          </a:xfrm>
          <a:prstGeom prst="rect">
            <a:avLst/>
          </a:prstGeom>
        </p:spPr>
      </p:pic>
    </p:spTree>
    <p:extLst>
      <p:ext uri="{BB962C8B-B14F-4D97-AF65-F5344CB8AC3E}">
        <p14:creationId xmlns:p14="http://schemas.microsoft.com/office/powerpoint/2010/main" val="8635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BE11-960A-6549-7D76-D66358A9F039}"/>
              </a:ext>
            </a:extLst>
          </p:cNvPr>
          <p:cNvSpPr>
            <a:spLocks noGrp="1"/>
          </p:cNvSpPr>
          <p:nvPr>
            <p:ph type="title"/>
          </p:nvPr>
        </p:nvSpPr>
        <p:spPr>
          <a:xfrm>
            <a:off x="376084" y="162722"/>
            <a:ext cx="10515600" cy="1325563"/>
          </a:xfrm>
        </p:spPr>
        <p:txBody>
          <a:bodyPr/>
          <a:lstStyle/>
          <a:p>
            <a:r>
              <a:rPr lang="en-GB" dirty="0">
                <a:latin typeface="Cambria" panose="02040503050406030204" pitchFamily="18" charset="0"/>
                <a:ea typeface="Cambria" panose="02040503050406030204" pitchFamily="18" charset="0"/>
              </a:rPr>
              <a:t>Sea Ice Volume Reanalysis</a:t>
            </a:r>
          </a:p>
        </p:txBody>
      </p:sp>
      <p:pic>
        <p:nvPicPr>
          <p:cNvPr id="5" name="Picture 4" descr="Chart, histogram&#10;&#10;Description automatically generated">
            <a:extLst>
              <a:ext uri="{FF2B5EF4-FFF2-40B4-BE49-F238E27FC236}">
                <a16:creationId xmlns:a16="http://schemas.microsoft.com/office/drawing/2014/main" id="{86ECED3E-DBCA-519C-595D-2E0A43BBF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47" y="1531051"/>
            <a:ext cx="10808270" cy="3543696"/>
          </a:xfrm>
          <a:prstGeom prst="rect">
            <a:avLst/>
          </a:prstGeom>
        </p:spPr>
      </p:pic>
      <p:sp>
        <p:nvSpPr>
          <p:cNvPr id="6" name="TextBox 5">
            <a:extLst>
              <a:ext uri="{FF2B5EF4-FFF2-40B4-BE49-F238E27FC236}">
                <a16:creationId xmlns:a16="http://schemas.microsoft.com/office/drawing/2014/main" id="{F3642202-5214-24A6-D369-5F9783C92664}"/>
              </a:ext>
            </a:extLst>
          </p:cNvPr>
          <p:cNvSpPr txBox="1"/>
          <p:nvPr/>
        </p:nvSpPr>
        <p:spPr>
          <a:xfrm>
            <a:off x="691865" y="5103674"/>
            <a:ext cx="10808270" cy="1754326"/>
          </a:xfrm>
          <a:prstGeom prst="rect">
            <a:avLst/>
          </a:prstGeom>
          <a:noFill/>
        </p:spPr>
        <p:txBody>
          <a:bodyPr wrap="square" rtlCol="0">
            <a:spAutoFit/>
          </a:bodyPr>
          <a:lstStyle/>
          <a:p>
            <a:r>
              <a:rPr lang="en-GB" dirty="0">
                <a:latin typeface="Cambria" panose="02040503050406030204" pitchFamily="18" charset="0"/>
                <a:ea typeface="Cambria" panose="02040503050406030204" pitchFamily="18" charset="0"/>
              </a:rPr>
              <a:t>Assimilation of concentration and mean thickness moves ice from category 5 into categories 3 and 4.</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Additionally assimilating thickness distribution favours increasing ice volume in category 4.</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Although the last two experiments have similar ice volumes in category 5, the ice is distributed differently in the Arctic, and assimilation of thickness distribution has much lower RMSE to Cryosat-2 observations…</a:t>
            </a:r>
          </a:p>
        </p:txBody>
      </p:sp>
      <p:sp>
        <p:nvSpPr>
          <p:cNvPr id="3" name="TextBox 2">
            <a:extLst>
              <a:ext uri="{FF2B5EF4-FFF2-40B4-BE49-F238E27FC236}">
                <a16:creationId xmlns:a16="http://schemas.microsoft.com/office/drawing/2014/main" id="{4741149F-256A-320C-6172-69F52C84D782}"/>
              </a:ext>
            </a:extLst>
          </p:cNvPr>
          <p:cNvSpPr txBox="1"/>
          <p:nvPr/>
        </p:nvSpPr>
        <p:spPr>
          <a:xfrm>
            <a:off x="8406581" y="103290"/>
            <a:ext cx="3687097" cy="1569660"/>
          </a:xfrm>
          <a:prstGeom prst="rect">
            <a:avLst/>
          </a:prstGeom>
          <a:noFill/>
        </p:spPr>
        <p:txBody>
          <a:bodyPr wrap="square" rtlCol="0">
            <a:spAutoFit/>
          </a:bodyPr>
          <a:lstStyle/>
          <a:p>
            <a:r>
              <a:rPr lang="en-GB" sz="1200" dirty="0"/>
              <a:t>Fig: From left to right, sea ice volume in categories 1-3 (top row) and categories 4, 5 and total volume (bottom row) from 2012-2015 </a:t>
            </a:r>
            <a:r>
              <a:rPr lang="en-GB" sz="1200" dirty="0">
                <a:latin typeface="Cambria" panose="02040503050406030204" pitchFamily="18" charset="0"/>
                <a:ea typeface="Cambria" panose="02040503050406030204" pitchFamily="18" charset="0"/>
              </a:rPr>
              <a:t>for the control (no assimilation),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(assimilation of concentration), </a:t>
            </a:r>
            <a:r>
              <a:rPr lang="en-GB" sz="1200" dirty="0" err="1">
                <a:latin typeface="Cambria" panose="02040503050406030204" pitchFamily="18" charset="0"/>
                <a:ea typeface="Cambria" panose="02040503050406030204" pitchFamily="18" charset="0"/>
              </a:rPr>
              <a:t>assim_conc_hi</a:t>
            </a:r>
            <a:r>
              <a:rPr lang="en-GB" sz="1200" dirty="0">
                <a:latin typeface="Cambria" panose="02040503050406030204" pitchFamily="18" charset="0"/>
                <a:ea typeface="Cambria" panose="02040503050406030204" pitchFamily="18" charset="0"/>
              </a:rPr>
              <a:t> (assimilation of concentration and Cryosat-2 mean thickness) and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_hi_4hd (assimilation of concentration, mean thickness and Cryosat-2 thickness distribution).</a:t>
            </a:r>
            <a:r>
              <a:rPr lang="en-GB" sz="1200" dirty="0"/>
              <a:t> </a:t>
            </a:r>
          </a:p>
        </p:txBody>
      </p:sp>
    </p:spTree>
    <p:extLst>
      <p:ext uri="{BB962C8B-B14F-4D97-AF65-F5344CB8AC3E}">
        <p14:creationId xmlns:p14="http://schemas.microsoft.com/office/powerpoint/2010/main" val="238808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A87F-8168-479F-ADAE-1BCFF82ADAD1}"/>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Summary</a:t>
            </a:r>
          </a:p>
        </p:txBody>
      </p:sp>
      <p:sp>
        <p:nvSpPr>
          <p:cNvPr id="3" name="Content Placeholder 2">
            <a:extLst>
              <a:ext uri="{FF2B5EF4-FFF2-40B4-BE49-F238E27FC236}">
                <a16:creationId xmlns:a16="http://schemas.microsoft.com/office/drawing/2014/main" id="{8CE27C66-CBF9-4071-B0D3-02E6AB85BE8B}"/>
              </a:ext>
            </a:extLst>
          </p:cNvPr>
          <p:cNvSpPr>
            <a:spLocks noGrp="1"/>
          </p:cNvSpPr>
          <p:nvPr>
            <p:ph idx="1"/>
          </p:nvPr>
        </p:nvSpPr>
        <p:spPr>
          <a:xfrm>
            <a:off x="838200" y="1690688"/>
            <a:ext cx="10515600" cy="4887093"/>
          </a:xfrm>
        </p:spPr>
        <p:txBody>
          <a:bodyPr>
            <a:normAutofit fontScale="77500" lnSpcReduction="20000"/>
          </a:bodyPr>
          <a:lstStyle/>
          <a:p>
            <a:r>
              <a:rPr lang="en-GB" dirty="0">
                <a:latin typeface="Cambria" panose="02040503050406030204" pitchFamily="18" charset="0"/>
                <a:ea typeface="Cambria" panose="02040503050406030204" pitchFamily="18" charset="0"/>
              </a:rPr>
              <a:t>Assimilation is performing well compared with independent observations. </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Assimilated a sea ice thickness distribution for the first time. </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Assimilating thickness distribution leads to significantly better estimates of ice in category 5 in the model (RMSE reduced by two-thirds) which changes CICE-PDAF sea ice volume estimates – particularly in the regions of thicker ice.</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CICE-PDAF with assimilation of the thickness distribution generally estimates thinner ice in the central Arctic and thicker ice closer to Greenland than when assimilating the mean thickness. </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Assimilating thickness distribution removes ice from category 3 and 5 and increases ice in category 4. Assimilating only mean thickness removes ice in the category 5 and adds ice in category 3.</a:t>
            </a:r>
          </a:p>
        </p:txBody>
      </p:sp>
    </p:spTree>
    <p:extLst>
      <p:ext uri="{BB962C8B-B14F-4D97-AF65-F5344CB8AC3E}">
        <p14:creationId xmlns:p14="http://schemas.microsoft.com/office/powerpoint/2010/main" val="61888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9F7B7-F651-4309-9D1A-5664DAAAB8C6}"/>
              </a:ext>
            </a:extLst>
          </p:cNvPr>
          <p:cNvSpPr>
            <a:spLocks noGrp="1"/>
          </p:cNvSpPr>
          <p:nvPr>
            <p:ph idx="1"/>
          </p:nvPr>
        </p:nvSpPr>
        <p:spPr>
          <a:xfrm>
            <a:off x="659907" y="1292740"/>
            <a:ext cx="5159477" cy="4612948"/>
          </a:xfrm>
        </p:spPr>
        <p:txBody>
          <a:bodyPr>
            <a:normAutofit fontScale="92500" lnSpcReduction="20000"/>
          </a:bodyPr>
          <a:lstStyle/>
          <a:p>
            <a:r>
              <a:rPr lang="en-GB" dirty="0">
                <a:latin typeface="Cambria" panose="02040503050406030204" pitchFamily="18" charset="0"/>
                <a:ea typeface="Cambria" panose="02040503050406030204" pitchFamily="18" charset="0"/>
              </a:rPr>
              <a:t>Sea ice is a key indicator of climate change.</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In the satellite era, Arctic sea ice is not only retreating, but is also thinning rapidly.</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We want to improve the understanding of this change by combining our existing sea ice model with newly developed observations of sea ice, and producing a reanalysis.</a:t>
            </a:r>
          </a:p>
        </p:txBody>
      </p:sp>
      <p:pic>
        <p:nvPicPr>
          <p:cNvPr id="4" name="Picture 3">
            <a:extLst>
              <a:ext uri="{FF2B5EF4-FFF2-40B4-BE49-F238E27FC236}">
                <a16:creationId xmlns:a16="http://schemas.microsoft.com/office/drawing/2014/main" id="{B1A0BC4A-3505-42AC-8363-8D42E7F5C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684" y="1114215"/>
            <a:ext cx="5673177" cy="4321515"/>
          </a:xfrm>
          <a:prstGeom prst="rect">
            <a:avLst/>
          </a:prstGeom>
        </p:spPr>
      </p:pic>
      <p:sp>
        <p:nvSpPr>
          <p:cNvPr id="7" name="TextBox 6">
            <a:extLst>
              <a:ext uri="{FF2B5EF4-FFF2-40B4-BE49-F238E27FC236}">
                <a16:creationId xmlns:a16="http://schemas.microsoft.com/office/drawing/2014/main" id="{76FF5DAF-735C-442D-B8A8-6BFCCD8F5B77}"/>
              </a:ext>
            </a:extLst>
          </p:cNvPr>
          <p:cNvSpPr txBox="1"/>
          <p:nvPr/>
        </p:nvSpPr>
        <p:spPr>
          <a:xfrm>
            <a:off x="7445652" y="5575252"/>
            <a:ext cx="3345018" cy="523220"/>
          </a:xfrm>
          <a:prstGeom prst="rect">
            <a:avLst/>
          </a:prstGeom>
          <a:noFill/>
        </p:spPr>
        <p:txBody>
          <a:bodyPr wrap="none" rtlCol="0">
            <a:spAutoFit/>
          </a:bodyPr>
          <a:lstStyle/>
          <a:p>
            <a:r>
              <a:rPr lang="en-GB" sz="1400" dirty="0">
                <a:latin typeface="Cambria" panose="02040503050406030204" pitchFamily="18" charset="0"/>
                <a:ea typeface="Cambria" panose="02040503050406030204" pitchFamily="18" charset="0"/>
                <a:cs typeface="Arial" panose="020B0604020202020204" pitchFamily="34" charset="0"/>
              </a:rPr>
              <a:t>Arctic mean sea ice extent data: NSIDC</a:t>
            </a:r>
          </a:p>
          <a:p>
            <a:r>
              <a:rPr lang="en-GB" sz="1400" dirty="0">
                <a:latin typeface="Cambria" panose="02040503050406030204" pitchFamily="18" charset="0"/>
                <a:ea typeface="Cambria" panose="02040503050406030204" pitchFamily="18" charset="0"/>
                <a:cs typeface="Arial" panose="020B0604020202020204" pitchFamily="34" charset="0"/>
              </a:rPr>
              <a:t>Arctic mean sea ice volume d</a:t>
            </a:r>
            <a:r>
              <a:rPr lang="en-GB" sz="1400" dirty="0">
                <a:solidFill>
                  <a:schemeClr val="tx2"/>
                </a:solidFill>
                <a:latin typeface="Cambria" panose="02040503050406030204" pitchFamily="18" charset="0"/>
                <a:ea typeface="Cambria" panose="02040503050406030204" pitchFamily="18" charset="0"/>
                <a:cs typeface="Arial" panose="020B0604020202020204" pitchFamily="34" charset="0"/>
              </a:rPr>
              <a:t>ata: PIOMAS</a:t>
            </a:r>
          </a:p>
        </p:txBody>
      </p:sp>
    </p:spTree>
    <p:extLst>
      <p:ext uri="{BB962C8B-B14F-4D97-AF65-F5344CB8AC3E}">
        <p14:creationId xmlns:p14="http://schemas.microsoft.com/office/powerpoint/2010/main" val="290749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4DC4-C4F0-49DA-9A54-8370B88F5A17}"/>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CICE-PDAF</a:t>
            </a:r>
          </a:p>
        </p:txBody>
      </p:sp>
      <p:sp>
        <p:nvSpPr>
          <p:cNvPr id="3" name="Content Placeholder 2">
            <a:extLst>
              <a:ext uri="{FF2B5EF4-FFF2-40B4-BE49-F238E27FC236}">
                <a16:creationId xmlns:a16="http://schemas.microsoft.com/office/drawing/2014/main" id="{4979648C-811B-4BB5-AAB1-7B367E606C9D}"/>
              </a:ext>
            </a:extLst>
          </p:cNvPr>
          <p:cNvSpPr>
            <a:spLocks noGrp="1"/>
          </p:cNvSpPr>
          <p:nvPr>
            <p:ph idx="1"/>
          </p:nvPr>
        </p:nvSpPr>
        <p:spPr>
          <a:xfrm>
            <a:off x="838200" y="1825625"/>
            <a:ext cx="10515600" cy="4545678"/>
          </a:xfrm>
        </p:spPr>
        <p:txBody>
          <a:bodyPr>
            <a:normAutofit fontScale="92500" lnSpcReduction="10000"/>
          </a:bodyPr>
          <a:lstStyle/>
          <a:p>
            <a:r>
              <a:rPr lang="en-GB" dirty="0">
                <a:latin typeface="Cambria" panose="02040503050406030204" pitchFamily="18" charset="0"/>
                <a:ea typeface="Cambria" panose="02040503050406030204" pitchFamily="18" charset="0"/>
              </a:rPr>
              <a:t>CPOM version of the sea ice model CICE </a:t>
            </a:r>
          </a:p>
          <a:p>
            <a:pPr lvl="1"/>
            <a:r>
              <a:rPr lang="en-GB" dirty="0">
                <a:latin typeface="Cambria" panose="02040503050406030204" pitchFamily="18" charset="0"/>
                <a:ea typeface="Cambria" panose="02040503050406030204" pitchFamily="18" charset="0"/>
              </a:rPr>
              <a:t>Elastic-plastic-anisotropic rheology (</a:t>
            </a:r>
            <a:r>
              <a:rPr lang="en-GB" dirty="0" err="1">
                <a:latin typeface="Cambria" panose="02040503050406030204" pitchFamily="18" charset="0"/>
                <a:ea typeface="Cambria" panose="02040503050406030204" pitchFamily="18" charset="0"/>
              </a:rPr>
              <a:t>Tsamados</a:t>
            </a:r>
            <a:r>
              <a:rPr lang="en-GB" dirty="0">
                <a:latin typeface="Cambria" panose="02040503050406030204" pitchFamily="18" charset="0"/>
                <a:ea typeface="Cambria" panose="02040503050406030204" pitchFamily="18" charset="0"/>
              </a:rPr>
              <a:t> et al., 2013)</a:t>
            </a:r>
          </a:p>
          <a:p>
            <a:pPr lvl="1"/>
            <a:r>
              <a:rPr lang="en-GB" dirty="0">
                <a:latin typeface="Cambria" panose="02040503050406030204" pitchFamily="18" charset="0"/>
                <a:ea typeface="Cambria" panose="02040503050406030204" pitchFamily="18" charset="0"/>
              </a:rPr>
              <a:t>Topographic melt pond scheme (</a:t>
            </a:r>
            <a:r>
              <a:rPr lang="en-GB" dirty="0" err="1">
                <a:latin typeface="Cambria" panose="02040503050406030204" pitchFamily="18" charset="0"/>
                <a:ea typeface="Cambria" panose="02040503050406030204" pitchFamily="18" charset="0"/>
              </a:rPr>
              <a:t>Flocco</a:t>
            </a:r>
            <a:r>
              <a:rPr lang="en-GB" dirty="0">
                <a:latin typeface="Cambria" panose="02040503050406030204" pitchFamily="18" charset="0"/>
                <a:ea typeface="Cambria" panose="02040503050406030204" pitchFamily="18" charset="0"/>
              </a:rPr>
              <a:t> et al., 2012)</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CPOM-CICE coupled to the parallelised data assimilation framework (PDAF), a software environment which enables models to use ensemble based data assimilation.</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We use the Local Ensemble Transform Kalman Filter (LETKF). This works as a weighted mean between model and observation, with weights coming from the ensemble spread and observation error statistics.</a:t>
            </a:r>
          </a:p>
        </p:txBody>
      </p:sp>
    </p:spTree>
    <p:extLst>
      <p:ext uri="{BB962C8B-B14F-4D97-AF65-F5344CB8AC3E}">
        <p14:creationId xmlns:p14="http://schemas.microsoft.com/office/powerpoint/2010/main" val="130848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4DC4-C4F0-49DA-9A54-8370B88F5A17}"/>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Generating an ensemble spread</a:t>
            </a:r>
          </a:p>
        </p:txBody>
      </p:sp>
      <p:sp>
        <p:nvSpPr>
          <p:cNvPr id="3" name="Content Placeholder 2">
            <a:extLst>
              <a:ext uri="{FF2B5EF4-FFF2-40B4-BE49-F238E27FC236}">
                <a16:creationId xmlns:a16="http://schemas.microsoft.com/office/drawing/2014/main" id="{4979648C-811B-4BB5-AAB1-7B367E606C9D}"/>
              </a:ext>
            </a:extLst>
          </p:cNvPr>
          <p:cNvSpPr>
            <a:spLocks noGrp="1"/>
          </p:cNvSpPr>
          <p:nvPr>
            <p:ph idx="1"/>
          </p:nvPr>
        </p:nvSpPr>
        <p:spPr/>
        <p:txBody>
          <a:bodyPr>
            <a:normAutofit/>
          </a:bodyPr>
          <a:lstStyle/>
          <a:p>
            <a:r>
              <a:rPr lang="en-GB" dirty="0">
                <a:latin typeface="Cambria" panose="02040503050406030204" pitchFamily="18" charset="0"/>
                <a:ea typeface="Cambria" panose="02040503050406030204" pitchFamily="18" charset="0"/>
              </a:rPr>
              <a:t>CICE is a forced dissipative model – it will be difficult to generate a sufficient ensemble spread for the assimilation to be effective.</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If ensemble spread is too low the observations will be ignored as the confidence in the model will be too high.</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To create ensemble spread, we perturb the atmospheric forcing fields using multivariate EOFs and random numbers from a standard distribution. </a:t>
            </a: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387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9902-BAB3-4D22-A904-D7F8951A00FC}"/>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Assimilation Experiments</a:t>
            </a:r>
          </a:p>
        </p:txBody>
      </p:sp>
      <p:sp>
        <p:nvSpPr>
          <p:cNvPr id="3" name="Content Placeholder 2">
            <a:extLst>
              <a:ext uri="{FF2B5EF4-FFF2-40B4-BE49-F238E27FC236}">
                <a16:creationId xmlns:a16="http://schemas.microsoft.com/office/drawing/2014/main" id="{420E419B-68C7-4A27-B610-F3B9D04DBD0D}"/>
              </a:ext>
            </a:extLst>
          </p:cNvPr>
          <p:cNvSpPr>
            <a:spLocks noGrp="1"/>
          </p:cNvSpPr>
          <p:nvPr>
            <p:ph idx="1"/>
          </p:nvPr>
        </p:nvSpPr>
        <p:spPr/>
        <p:txBody>
          <a:bodyPr>
            <a:normAutofit fontScale="92500" lnSpcReduction="20000"/>
          </a:bodyPr>
          <a:lstStyle/>
          <a:p>
            <a:r>
              <a:rPr lang="en-GB" dirty="0">
                <a:latin typeface="Cambria" panose="02040503050406030204" pitchFamily="18" charset="0"/>
                <a:ea typeface="Cambria" panose="02040503050406030204" pitchFamily="18" charset="0"/>
              </a:rPr>
              <a:t>In these experiments I run CICE-PDAF with:</a:t>
            </a:r>
          </a:p>
          <a:p>
            <a:pPr lvl="1"/>
            <a:r>
              <a:rPr lang="en-GB" dirty="0">
                <a:latin typeface="Cambria" panose="02040503050406030204" pitchFamily="18" charset="0"/>
                <a:ea typeface="Cambria" panose="02040503050406030204" pitchFamily="18" charset="0"/>
              </a:rPr>
              <a:t>Ensemble size of 100</a:t>
            </a:r>
          </a:p>
          <a:p>
            <a:pPr lvl="1"/>
            <a:r>
              <a:rPr lang="en-GB" dirty="0">
                <a:latin typeface="Cambria" panose="02040503050406030204" pitchFamily="18" charset="0"/>
                <a:ea typeface="Cambria" panose="02040503050406030204" pitchFamily="18" charset="0"/>
              </a:rPr>
              <a:t>Forgetting factor of 0.995</a:t>
            </a:r>
          </a:p>
          <a:p>
            <a:pPr lvl="1"/>
            <a:r>
              <a:rPr lang="en-GB" dirty="0">
                <a:latin typeface="Cambria" panose="02040503050406030204" pitchFamily="18" charset="0"/>
                <a:ea typeface="Cambria" panose="02040503050406030204" pitchFamily="18" charset="0"/>
              </a:rPr>
              <a:t>Localisation radius of 100 km</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4-year runs of CICE-PDAF from 2012-2015, assimilating different configurations of 3 types of observation:</a:t>
            </a:r>
          </a:p>
          <a:p>
            <a:pPr lvl="1"/>
            <a:r>
              <a:rPr lang="en-GB" dirty="0">
                <a:latin typeface="Cambria" panose="02040503050406030204" pitchFamily="18" charset="0"/>
                <a:ea typeface="Cambria" panose="02040503050406030204" pitchFamily="18" charset="0"/>
              </a:rPr>
              <a:t>Control: no assimilation</a:t>
            </a:r>
          </a:p>
          <a:p>
            <a:pPr lvl="1"/>
            <a:r>
              <a:rPr lang="en-GB" dirty="0" err="1">
                <a:latin typeface="Cambria" panose="02040503050406030204" pitchFamily="18" charset="0"/>
                <a:ea typeface="Cambria" panose="02040503050406030204" pitchFamily="18" charset="0"/>
              </a:rPr>
              <a:t>Assim_conc</a:t>
            </a:r>
            <a:r>
              <a:rPr lang="en-GB" dirty="0">
                <a:latin typeface="Cambria" panose="02040503050406030204" pitchFamily="18" charset="0"/>
                <a:ea typeface="Cambria" panose="02040503050406030204" pitchFamily="18" charset="0"/>
              </a:rPr>
              <a:t>: assimilation of bootstrap sea ice concentration</a:t>
            </a:r>
          </a:p>
          <a:p>
            <a:pPr lvl="1"/>
            <a:r>
              <a:rPr lang="en-GB" dirty="0" err="1">
                <a:latin typeface="Cambria" panose="02040503050406030204" pitchFamily="18" charset="0"/>
                <a:ea typeface="Cambria" panose="02040503050406030204" pitchFamily="18" charset="0"/>
              </a:rPr>
              <a:t>Assim_conc_hi</a:t>
            </a:r>
            <a:r>
              <a:rPr lang="en-GB" dirty="0">
                <a:latin typeface="Cambria" panose="02040503050406030204" pitchFamily="18" charset="0"/>
                <a:ea typeface="Cambria" panose="02040503050406030204" pitchFamily="18" charset="0"/>
              </a:rPr>
              <a:t>: assimilation of bootstrap sea ice concentration and Cryosat-2 mean sea ice thickness</a:t>
            </a:r>
          </a:p>
          <a:p>
            <a:pPr lvl="1"/>
            <a:r>
              <a:rPr lang="en-GB" dirty="0">
                <a:latin typeface="Cambria" panose="02040503050406030204" pitchFamily="18" charset="0"/>
                <a:ea typeface="Cambria" panose="02040503050406030204" pitchFamily="18" charset="0"/>
              </a:rPr>
              <a:t>Assim_conc_hi_4hd: assimilation of bootstrap sea ice concentration, Cryosat-2 mean sea ice thickness and Cryosat-2 sea ice thickness distribution</a:t>
            </a:r>
          </a:p>
        </p:txBody>
      </p:sp>
    </p:spTree>
    <p:extLst>
      <p:ext uri="{BB962C8B-B14F-4D97-AF65-F5344CB8AC3E}">
        <p14:creationId xmlns:p14="http://schemas.microsoft.com/office/powerpoint/2010/main" val="318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F4F4-8FD4-493F-95CA-473B8257E365}"/>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Concentration and thickness observations</a:t>
            </a:r>
          </a:p>
        </p:txBody>
      </p:sp>
      <p:sp>
        <p:nvSpPr>
          <p:cNvPr id="3" name="Content Placeholder 2">
            <a:extLst>
              <a:ext uri="{FF2B5EF4-FFF2-40B4-BE49-F238E27FC236}">
                <a16:creationId xmlns:a16="http://schemas.microsoft.com/office/drawing/2014/main" id="{9A3F9185-A6B3-4A3D-9465-1B391A20F12B}"/>
              </a:ext>
            </a:extLst>
          </p:cNvPr>
          <p:cNvSpPr>
            <a:spLocks noGrp="1"/>
          </p:cNvSpPr>
          <p:nvPr>
            <p:ph idx="1"/>
          </p:nvPr>
        </p:nvSpPr>
        <p:spPr>
          <a:xfrm>
            <a:off x="484238" y="1845289"/>
            <a:ext cx="10213259" cy="4351338"/>
          </a:xfrm>
        </p:spPr>
        <p:txBody>
          <a:bodyPr>
            <a:normAutofit lnSpcReduction="10000"/>
          </a:bodyPr>
          <a:lstStyle/>
          <a:p>
            <a:r>
              <a:rPr lang="en-GB" dirty="0">
                <a:latin typeface="Cambria" panose="02040503050406030204" pitchFamily="18" charset="0"/>
                <a:ea typeface="Cambria" panose="02040503050406030204" pitchFamily="18" charset="0"/>
              </a:rPr>
              <a:t>Bootstrap sea ice concentration assimilated daily, using error statistics depending on season and ice concentration measured.</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Cryosat-2 mean thickness assimilated as a monthly mean once during the middle of the month. Not assimilated from May-September due to melt pond interference.</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Only assimilate Cryosat-2 mean thickness measurements above 1m due to uncertainty in Cryosat-2 thickness estimates of thinner ice, use 23% error (Tilling et al., 2018).</a:t>
            </a:r>
          </a:p>
        </p:txBody>
      </p:sp>
    </p:spTree>
    <p:extLst>
      <p:ext uri="{BB962C8B-B14F-4D97-AF65-F5344CB8AC3E}">
        <p14:creationId xmlns:p14="http://schemas.microsoft.com/office/powerpoint/2010/main" val="386137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F4F4-8FD4-493F-95CA-473B8257E365}"/>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Thickness distribution observations</a:t>
            </a:r>
          </a:p>
        </p:txBody>
      </p:sp>
      <p:sp>
        <p:nvSpPr>
          <p:cNvPr id="3" name="Content Placeholder 2">
            <a:extLst>
              <a:ext uri="{FF2B5EF4-FFF2-40B4-BE49-F238E27FC236}">
                <a16:creationId xmlns:a16="http://schemas.microsoft.com/office/drawing/2014/main" id="{9A3F9185-A6B3-4A3D-9465-1B391A20F12B}"/>
              </a:ext>
            </a:extLst>
          </p:cNvPr>
          <p:cNvSpPr>
            <a:spLocks noGrp="1"/>
          </p:cNvSpPr>
          <p:nvPr>
            <p:ph idx="1"/>
          </p:nvPr>
        </p:nvSpPr>
        <p:spPr>
          <a:xfrm>
            <a:off x="838199" y="1825625"/>
            <a:ext cx="9721646" cy="4771820"/>
          </a:xfrm>
        </p:spPr>
        <p:txBody>
          <a:bodyPr>
            <a:normAutofit lnSpcReduction="10000"/>
          </a:bodyPr>
          <a:lstStyle/>
          <a:p>
            <a:r>
              <a:rPr lang="en-GB" dirty="0">
                <a:latin typeface="Cambria" panose="02040503050406030204" pitchFamily="18" charset="0"/>
                <a:ea typeface="Cambria" panose="02040503050406030204" pitchFamily="18" charset="0"/>
              </a:rPr>
              <a:t>CPOM-CICE uses five ice thickness categories (lower limits: 0m, 0.6m, 1.4m, 2.4m, 3.6m)</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Individual Cryosat-2 observations binned according to the thickness measured to attain ice concentration and ice thickness in each category (Schroeder et al., 2019).</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Assimilate concentration and thickness in thinnest 4 categories. To maintain a consistent error, used error algebra to attempt to derive consistent errors, we found that using 0.3 for ice concentration and 0.7 m for ice thickness was reasonable.  </a:t>
            </a: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804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40C-A5BE-D82C-B608-1099420E8893}"/>
              </a:ext>
            </a:extLst>
          </p:cNvPr>
          <p:cNvSpPr>
            <a:spLocks noGrp="1"/>
          </p:cNvSpPr>
          <p:nvPr>
            <p:ph type="title"/>
          </p:nvPr>
        </p:nvSpPr>
        <p:spPr>
          <a:xfrm>
            <a:off x="838200" y="111165"/>
            <a:ext cx="10515600" cy="1325563"/>
          </a:xfrm>
        </p:spPr>
        <p:txBody>
          <a:bodyPr/>
          <a:lstStyle/>
          <a:p>
            <a:r>
              <a:rPr lang="en-GB" dirty="0">
                <a:latin typeface="Cambria" panose="02040503050406030204" pitchFamily="18" charset="0"/>
                <a:ea typeface="Cambria" panose="02040503050406030204" pitchFamily="18" charset="0"/>
              </a:rPr>
              <a:t>Ice Thickness RMSE</a:t>
            </a:r>
          </a:p>
        </p:txBody>
      </p:sp>
      <p:sp>
        <p:nvSpPr>
          <p:cNvPr id="3" name="Content Placeholder 2">
            <a:extLst>
              <a:ext uri="{FF2B5EF4-FFF2-40B4-BE49-F238E27FC236}">
                <a16:creationId xmlns:a16="http://schemas.microsoft.com/office/drawing/2014/main" id="{D17FF9E9-EC02-84CA-ED8C-C57CE95059BE}"/>
              </a:ext>
            </a:extLst>
          </p:cNvPr>
          <p:cNvSpPr>
            <a:spLocks noGrp="1"/>
          </p:cNvSpPr>
          <p:nvPr>
            <p:ph idx="1"/>
          </p:nvPr>
        </p:nvSpPr>
        <p:spPr>
          <a:xfrm>
            <a:off x="6518787" y="1550323"/>
            <a:ext cx="5093110" cy="4781651"/>
          </a:xfrm>
        </p:spPr>
        <p:txBody>
          <a:bodyPr>
            <a:normAutofit fontScale="92500" lnSpcReduction="10000"/>
          </a:bodyPr>
          <a:lstStyle/>
          <a:p>
            <a:r>
              <a:rPr lang="en-GB" dirty="0">
                <a:latin typeface="Cambria" panose="02040503050406030204" pitchFamily="18" charset="0"/>
                <a:ea typeface="Cambria" panose="02040503050406030204" pitchFamily="18" charset="0"/>
              </a:rPr>
              <a:t>Randomly select around 75% of Cryosat-2 observations for assimilation. 25% used for evaluation.</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Ice thickness RMSE halved when assimilating Cryosat-2 ice thickness.</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RMSE increased when only concentration assimilated compared to the control. </a:t>
            </a: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pic>
        <p:nvPicPr>
          <p:cNvPr id="4" name="Picture 3" descr="Chart, scatter chart&#10;&#10;Description automatically generated">
            <a:extLst>
              <a:ext uri="{FF2B5EF4-FFF2-40B4-BE49-F238E27FC236}">
                <a16:creationId xmlns:a16="http://schemas.microsoft.com/office/drawing/2014/main" id="{691B5EF5-E2CF-DB72-FC29-E0BA69F76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90" y="980732"/>
            <a:ext cx="5093111" cy="4896535"/>
          </a:xfrm>
          <a:prstGeom prst="rect">
            <a:avLst/>
          </a:prstGeom>
        </p:spPr>
      </p:pic>
      <p:sp>
        <p:nvSpPr>
          <p:cNvPr id="5" name="TextBox 4">
            <a:extLst>
              <a:ext uri="{FF2B5EF4-FFF2-40B4-BE49-F238E27FC236}">
                <a16:creationId xmlns:a16="http://schemas.microsoft.com/office/drawing/2014/main" id="{784168A8-59B3-97C3-FCB6-67F588A81DEE}"/>
              </a:ext>
            </a:extLst>
          </p:cNvPr>
          <p:cNvSpPr txBox="1"/>
          <p:nvPr/>
        </p:nvSpPr>
        <p:spPr>
          <a:xfrm>
            <a:off x="690716" y="5877267"/>
            <a:ext cx="5717457" cy="1015663"/>
          </a:xfrm>
          <a:prstGeom prst="rect">
            <a:avLst/>
          </a:prstGeom>
          <a:noFill/>
        </p:spPr>
        <p:txBody>
          <a:bodyPr wrap="square" rtlCol="0">
            <a:spAutoFit/>
          </a:bodyPr>
          <a:lstStyle/>
          <a:p>
            <a:r>
              <a:rPr lang="en-GB" sz="1200" dirty="0">
                <a:latin typeface="Cambria" panose="02040503050406030204" pitchFamily="18" charset="0"/>
                <a:ea typeface="Cambria" panose="02040503050406030204" pitchFamily="18" charset="0"/>
              </a:rPr>
              <a:t>Cryosat-2 v CICE-PDAF ice thickness for the control (no assimilation),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(assimilation of concentration), </a:t>
            </a:r>
            <a:r>
              <a:rPr lang="en-GB" sz="1200" dirty="0" err="1">
                <a:latin typeface="Cambria" panose="02040503050406030204" pitchFamily="18" charset="0"/>
                <a:ea typeface="Cambria" panose="02040503050406030204" pitchFamily="18" charset="0"/>
              </a:rPr>
              <a:t>assim_conc_hi</a:t>
            </a:r>
            <a:r>
              <a:rPr lang="en-GB" sz="1200" dirty="0">
                <a:latin typeface="Cambria" panose="02040503050406030204" pitchFamily="18" charset="0"/>
                <a:ea typeface="Cambria" panose="02040503050406030204" pitchFamily="18" charset="0"/>
              </a:rPr>
              <a:t> (assimilation of concentration and Cryosat-2 mean thickness) and assim_conc_hi_4hd (assimilation of concentration, mean thickness and Cryosat-2 thickness distribution). Solid line shows ensemble mean, shading shows ensemble spread.</a:t>
            </a:r>
          </a:p>
        </p:txBody>
      </p:sp>
    </p:spTree>
    <p:extLst>
      <p:ext uri="{BB962C8B-B14F-4D97-AF65-F5344CB8AC3E}">
        <p14:creationId xmlns:p14="http://schemas.microsoft.com/office/powerpoint/2010/main" val="167988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40C-A5BE-D82C-B608-1099420E8893}"/>
              </a:ext>
            </a:extLst>
          </p:cNvPr>
          <p:cNvSpPr>
            <a:spLocks noGrp="1"/>
          </p:cNvSpPr>
          <p:nvPr>
            <p:ph type="title"/>
          </p:nvPr>
        </p:nvSpPr>
        <p:spPr>
          <a:xfrm>
            <a:off x="838200" y="111165"/>
            <a:ext cx="10515600" cy="1325563"/>
          </a:xfrm>
        </p:spPr>
        <p:txBody>
          <a:bodyPr/>
          <a:lstStyle/>
          <a:p>
            <a:r>
              <a:rPr lang="en-GB" dirty="0">
                <a:latin typeface="Cambria" panose="02040503050406030204" pitchFamily="18" charset="0"/>
                <a:ea typeface="Cambria" panose="02040503050406030204" pitchFamily="18" charset="0"/>
              </a:rPr>
              <a:t>Thickness distribution improvements</a:t>
            </a:r>
          </a:p>
        </p:txBody>
      </p:sp>
      <p:sp>
        <p:nvSpPr>
          <p:cNvPr id="3" name="Content Placeholder 2">
            <a:extLst>
              <a:ext uri="{FF2B5EF4-FFF2-40B4-BE49-F238E27FC236}">
                <a16:creationId xmlns:a16="http://schemas.microsoft.com/office/drawing/2014/main" id="{D17FF9E9-EC02-84CA-ED8C-C57CE95059BE}"/>
              </a:ext>
            </a:extLst>
          </p:cNvPr>
          <p:cNvSpPr>
            <a:spLocks noGrp="1"/>
          </p:cNvSpPr>
          <p:nvPr>
            <p:ph idx="1"/>
          </p:nvPr>
        </p:nvSpPr>
        <p:spPr>
          <a:xfrm>
            <a:off x="6518787" y="1550323"/>
            <a:ext cx="5093110" cy="4781651"/>
          </a:xfrm>
        </p:spPr>
        <p:txBody>
          <a:bodyPr>
            <a:normAutofit fontScale="92500" lnSpcReduction="20000"/>
          </a:bodyPr>
          <a:lstStyle/>
          <a:p>
            <a:r>
              <a:rPr lang="en-GB" dirty="0">
                <a:latin typeface="Cambria" panose="02040503050406030204" pitchFamily="18" charset="0"/>
                <a:ea typeface="Cambria" panose="02040503050406030204" pitchFamily="18" charset="0"/>
              </a:rPr>
              <a:t>Significantly improve RMSE for category 5 ice thickness by assimilating thickness distribution of the four thinnest categories.</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Category 5 Ice thickness RMSE reduced by almost two-thirds when assimilating thickness distribution than without.</a:t>
            </a:r>
          </a:p>
          <a:p>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Assimilating thickness distribution results in lower sea ice volume estimates.</a:t>
            </a:r>
          </a:p>
          <a:p>
            <a:endParaRPr lang="en-GB"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84168A8-59B3-97C3-FCB6-67F588A81DEE}"/>
              </a:ext>
            </a:extLst>
          </p:cNvPr>
          <p:cNvSpPr txBox="1"/>
          <p:nvPr/>
        </p:nvSpPr>
        <p:spPr>
          <a:xfrm>
            <a:off x="662449" y="5547203"/>
            <a:ext cx="5653548" cy="1200329"/>
          </a:xfrm>
          <a:prstGeom prst="rect">
            <a:avLst/>
          </a:prstGeom>
          <a:noFill/>
        </p:spPr>
        <p:txBody>
          <a:bodyPr wrap="square" rtlCol="0">
            <a:spAutoFit/>
          </a:bodyPr>
          <a:lstStyle/>
          <a:p>
            <a:r>
              <a:rPr lang="en-GB" sz="1200" dirty="0">
                <a:latin typeface="Cambria" panose="02040503050406030204" pitchFamily="18" charset="0"/>
                <a:ea typeface="Cambria" panose="02040503050406030204" pitchFamily="18" charset="0"/>
              </a:rPr>
              <a:t>CICE-PDAF category 5 ice thickness RMSE in months with Cryosat-2 observations for the control (no assimilation), </a:t>
            </a:r>
            <a:r>
              <a:rPr lang="en-GB" sz="1200" dirty="0" err="1">
                <a:latin typeface="Cambria" panose="02040503050406030204" pitchFamily="18" charset="0"/>
                <a:ea typeface="Cambria" panose="02040503050406030204" pitchFamily="18" charset="0"/>
              </a:rPr>
              <a:t>assim_conc</a:t>
            </a:r>
            <a:r>
              <a:rPr lang="en-GB" sz="1200" dirty="0">
                <a:latin typeface="Cambria" panose="02040503050406030204" pitchFamily="18" charset="0"/>
                <a:ea typeface="Cambria" panose="02040503050406030204" pitchFamily="18" charset="0"/>
              </a:rPr>
              <a:t> (assimilation of concentration), </a:t>
            </a:r>
            <a:r>
              <a:rPr lang="en-GB" sz="1200" dirty="0" err="1">
                <a:latin typeface="Cambria" panose="02040503050406030204" pitchFamily="18" charset="0"/>
                <a:ea typeface="Cambria" panose="02040503050406030204" pitchFamily="18" charset="0"/>
              </a:rPr>
              <a:t>assim_conc_hi</a:t>
            </a:r>
            <a:r>
              <a:rPr lang="en-GB" sz="1200" dirty="0">
                <a:latin typeface="Cambria" panose="02040503050406030204" pitchFamily="18" charset="0"/>
                <a:ea typeface="Cambria" panose="02040503050406030204" pitchFamily="18" charset="0"/>
              </a:rPr>
              <a:t> (assimilation of concentration and Cryosat-2 mean thickness) and assim_conc_hi_4hd (assimilation of concentration, mean thickness and Cryosat-2 thickness distribution). Solid line shows ensemble mean, shading shows ensemble spread.</a:t>
            </a:r>
          </a:p>
        </p:txBody>
      </p:sp>
      <p:pic>
        <p:nvPicPr>
          <p:cNvPr id="7" name="Picture 6" descr="Chart, scatter chart&#10;&#10;Description automatically generated">
            <a:extLst>
              <a:ext uri="{FF2B5EF4-FFF2-40B4-BE49-F238E27FC236}">
                <a16:creationId xmlns:a16="http://schemas.microsoft.com/office/drawing/2014/main" id="{AF3799A5-98E0-7657-B653-246530DC7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84177"/>
            <a:ext cx="5275007" cy="4015577"/>
          </a:xfrm>
          <a:prstGeom prst="rect">
            <a:avLst/>
          </a:prstGeom>
        </p:spPr>
      </p:pic>
    </p:spTree>
    <p:extLst>
      <p:ext uri="{BB962C8B-B14F-4D97-AF65-F5344CB8AC3E}">
        <p14:creationId xmlns:p14="http://schemas.microsoft.com/office/powerpoint/2010/main" val="399181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1355</Words>
  <Application>Microsoft Office PowerPoint</Application>
  <PresentationFormat>Widescreen</PresentationFormat>
  <Paragraphs>101</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Office Theme</vt:lpstr>
      <vt:lpstr>Bitmap Image</vt:lpstr>
      <vt:lpstr>PowerPoint Presentation</vt:lpstr>
      <vt:lpstr>PowerPoint Presentation</vt:lpstr>
      <vt:lpstr>CICE-PDAF</vt:lpstr>
      <vt:lpstr>Generating an ensemble spread</vt:lpstr>
      <vt:lpstr>Assimilation Experiments</vt:lpstr>
      <vt:lpstr>Concentration and thickness observations</vt:lpstr>
      <vt:lpstr>Thickness distribution observations</vt:lpstr>
      <vt:lpstr>Ice Thickness RMSE</vt:lpstr>
      <vt:lpstr>Thickness distribution improvements</vt:lpstr>
      <vt:lpstr>Thickness distribution improvements</vt:lpstr>
      <vt:lpstr>PowerPoint Presentation</vt:lpstr>
      <vt:lpstr>PowerPoint Presentation</vt:lpstr>
      <vt:lpstr>Sea Ice Volume Reanalysis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Williams</dc:creator>
  <cp:lastModifiedBy>Nick Williams</cp:lastModifiedBy>
  <cp:revision>2</cp:revision>
  <dcterms:created xsi:type="dcterms:W3CDTF">2022-03-07T08:11:43Z</dcterms:created>
  <dcterms:modified xsi:type="dcterms:W3CDTF">2022-05-24T08:42:23Z</dcterms:modified>
</cp:coreProperties>
</file>