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314" r:id="rId3"/>
    <p:sldId id="1074" r:id="rId4"/>
    <p:sldId id="305" r:id="rId5"/>
    <p:sldId id="306" r:id="rId6"/>
    <p:sldId id="1075" r:id="rId7"/>
    <p:sldId id="301" r:id="rId8"/>
    <p:sldId id="307" r:id="rId9"/>
    <p:sldId id="290" r:id="rId10"/>
    <p:sldId id="313" r:id="rId11"/>
    <p:sldId id="1073"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aria pennino" initials="ip" lastIdx="2" clrIdx="0">
    <p:extLst>
      <p:ext uri="{19B8F6BF-5375-455C-9EA6-DF929625EA0E}">
        <p15:presenceInfo xmlns:p15="http://schemas.microsoft.com/office/powerpoint/2012/main" userId="90ed71d5fd4587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60"/>
  </p:normalViewPr>
  <p:slideViewPr>
    <p:cSldViewPr snapToGrid="0">
      <p:cViewPr varScale="1">
        <p:scale>
          <a:sx n="105" d="100"/>
          <a:sy n="105" d="100"/>
        </p:scale>
        <p:origin x="6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0F858-6852-478C-83A7-1C88215F4A3C}" type="datetimeFigureOut">
              <a:rPr lang="it-IT" smtClean="0"/>
              <a:t>19/05/2022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FB2CF-257D-409B-98EF-F7D63C8EBC53}" type="slidenum">
              <a:rPr lang="it-IT" smtClean="0"/>
              <a:t>‹N›</a:t>
            </a:fld>
            <a:endParaRPr lang="it-IT"/>
          </a:p>
        </p:txBody>
      </p:sp>
    </p:spTree>
    <p:extLst>
      <p:ext uri="{BB962C8B-B14F-4D97-AF65-F5344CB8AC3E}">
        <p14:creationId xmlns:p14="http://schemas.microsoft.com/office/powerpoint/2010/main" val="3511082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103F9-D614-4B4F-A6FB-531B45D6B9FD}" type="slidenum">
              <a:rPr lang="en-US" smtClean="0"/>
              <a:t>1</a:t>
            </a:fld>
            <a:endParaRPr lang="en-US"/>
          </a:p>
        </p:txBody>
      </p:sp>
    </p:spTree>
    <p:extLst>
      <p:ext uri="{BB962C8B-B14F-4D97-AF65-F5344CB8AC3E}">
        <p14:creationId xmlns:p14="http://schemas.microsoft.com/office/powerpoint/2010/main" val="11059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103F9-D614-4B4F-A6FB-531B45D6B9FD}" type="slidenum">
              <a:rPr lang="en-US" smtClean="0"/>
              <a:t>10</a:t>
            </a:fld>
            <a:endParaRPr lang="en-US"/>
          </a:p>
        </p:txBody>
      </p:sp>
    </p:spTree>
    <p:extLst>
      <p:ext uri="{BB962C8B-B14F-4D97-AF65-F5344CB8AC3E}">
        <p14:creationId xmlns:p14="http://schemas.microsoft.com/office/powerpoint/2010/main" val="845417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11</a:t>
            </a:fld>
            <a:endParaRPr lang="en-US"/>
          </a:p>
        </p:txBody>
      </p:sp>
    </p:spTree>
    <p:extLst>
      <p:ext uri="{BB962C8B-B14F-4D97-AF65-F5344CB8AC3E}">
        <p14:creationId xmlns:p14="http://schemas.microsoft.com/office/powerpoint/2010/main" val="139354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2</a:t>
            </a:fld>
            <a:endParaRPr lang="en-US"/>
          </a:p>
        </p:txBody>
      </p:sp>
    </p:spTree>
    <p:extLst>
      <p:ext uri="{BB962C8B-B14F-4D97-AF65-F5344CB8AC3E}">
        <p14:creationId xmlns:p14="http://schemas.microsoft.com/office/powerpoint/2010/main" val="7054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3</a:t>
            </a:fld>
            <a:endParaRPr lang="en-US"/>
          </a:p>
        </p:txBody>
      </p:sp>
    </p:spTree>
    <p:extLst>
      <p:ext uri="{BB962C8B-B14F-4D97-AF65-F5344CB8AC3E}">
        <p14:creationId xmlns:p14="http://schemas.microsoft.com/office/powerpoint/2010/main" val="133530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4</a:t>
            </a:fld>
            <a:endParaRPr lang="en-US"/>
          </a:p>
        </p:txBody>
      </p:sp>
    </p:spTree>
    <p:extLst>
      <p:ext uri="{BB962C8B-B14F-4D97-AF65-F5344CB8AC3E}">
        <p14:creationId xmlns:p14="http://schemas.microsoft.com/office/powerpoint/2010/main" val="192429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5</a:t>
            </a:fld>
            <a:endParaRPr lang="en-US"/>
          </a:p>
        </p:txBody>
      </p:sp>
    </p:spTree>
    <p:extLst>
      <p:ext uri="{BB962C8B-B14F-4D97-AF65-F5344CB8AC3E}">
        <p14:creationId xmlns:p14="http://schemas.microsoft.com/office/powerpoint/2010/main" val="3034896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6</a:t>
            </a:fld>
            <a:endParaRPr lang="en-US"/>
          </a:p>
        </p:txBody>
      </p:sp>
    </p:spTree>
    <p:extLst>
      <p:ext uri="{BB962C8B-B14F-4D97-AF65-F5344CB8AC3E}">
        <p14:creationId xmlns:p14="http://schemas.microsoft.com/office/powerpoint/2010/main" val="240080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7</a:t>
            </a:fld>
            <a:endParaRPr lang="en-US"/>
          </a:p>
        </p:txBody>
      </p:sp>
    </p:spTree>
    <p:extLst>
      <p:ext uri="{BB962C8B-B14F-4D97-AF65-F5344CB8AC3E}">
        <p14:creationId xmlns:p14="http://schemas.microsoft.com/office/powerpoint/2010/main" val="293640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8</a:t>
            </a:fld>
            <a:endParaRPr lang="en-US"/>
          </a:p>
        </p:txBody>
      </p:sp>
    </p:spTree>
    <p:extLst>
      <p:ext uri="{BB962C8B-B14F-4D97-AF65-F5344CB8AC3E}">
        <p14:creationId xmlns:p14="http://schemas.microsoft.com/office/powerpoint/2010/main" val="297198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6103F9-D614-4B4F-A6FB-531B45D6B9FD}" type="slidenum">
              <a:rPr lang="en-US" smtClean="0"/>
              <a:t>9</a:t>
            </a:fld>
            <a:endParaRPr lang="en-US"/>
          </a:p>
        </p:txBody>
      </p:sp>
    </p:spTree>
    <p:extLst>
      <p:ext uri="{BB962C8B-B14F-4D97-AF65-F5344CB8AC3E}">
        <p14:creationId xmlns:p14="http://schemas.microsoft.com/office/powerpoint/2010/main" val="78253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CE4BEE-0142-4C8D-8362-D968EF04B4C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73C28AE-5F77-42A7-BAF3-5AF92B03B3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A6A8A108-96AC-4EAF-9CC7-F984122D2A6D}"/>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B99BEA2B-DEEF-4EE0-A844-8D5CB3DCB5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F51606-712C-46CD-816D-4DDF5CCBC743}"/>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81506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6E2482-0625-4646-B87D-2247E54F4B4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E14C35C-548B-4F2B-A1E1-CF45D19AD38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DBD860F-BDA9-47E8-8EB5-C704993662A7}"/>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F585640E-BB96-43B8-AE79-4BC50490D3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5F91640-33D3-4099-9779-4693DAC492E7}"/>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329111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698D44-585E-461E-8D52-A53982F43F4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6FCD6FE-44F0-43DC-A2DE-C5BE6BA926A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898035-F8FE-4D5D-80B3-7070FF14B65D}"/>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5988E99B-40E0-496A-B6E4-C642563545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48EA92-9C26-4A1B-8A1C-185ABA3F71C2}"/>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312223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33166-317B-4BF3-9D41-8945512C0D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F09E71-4A42-40B2-BB68-3DECD645070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922082-C186-4D89-8C5D-A8D3CE1CD2DE}"/>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C778C663-D5F2-4D3F-8E80-78CB55936D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E2B296F-D42D-4C48-B9DC-A1A4DDEB283C}"/>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160262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B660BD-BB39-4CC9-8D14-8CCC59E5B7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D8777CB-8A77-4451-ABE2-91AF4E3C7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BED368-519C-4571-9222-A2E5440DC071}"/>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2A62595A-37B2-4CB9-A7AF-CFCFE3819A8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CEED41-B000-4C80-940B-3A79E9BB1632}"/>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2221301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475285-EAC0-4F04-8B91-622579CCEA1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90B739-24BC-478E-AF09-DFF18EE0876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CECBCE4-7586-4CD7-BBA6-5B9361FD06A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52365BD-9788-45A6-8EEC-BE71A992C3B3}"/>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6" name="Segnaposto piè di pagina 5">
            <a:extLst>
              <a:ext uri="{FF2B5EF4-FFF2-40B4-BE49-F238E27FC236}">
                <a16:creationId xmlns:a16="http://schemas.microsoft.com/office/drawing/2014/main" id="{99BC9F78-09DD-47A8-8DF6-2F477EDE5AF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EB5E2D6-6244-416B-8F5A-AD4E2B88B65F}"/>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1442306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EA0EE-9383-4B05-A433-B5BF7B74389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3CDFD4-4A05-4E8F-A436-E2C7B37BD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FA96A9F-6979-4205-81E3-1671B465032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6A67FF2-5E36-48CA-BDA4-3D3345A87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80A61F2-B2DF-465C-825B-8523C7D9535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7370BE1-9515-4115-B480-802D6C208908}"/>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8" name="Segnaposto piè di pagina 7">
            <a:extLst>
              <a:ext uri="{FF2B5EF4-FFF2-40B4-BE49-F238E27FC236}">
                <a16:creationId xmlns:a16="http://schemas.microsoft.com/office/drawing/2014/main" id="{6F7D2809-6D19-4E81-B3E6-02BB8976F31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327D159-AAC8-463F-B34E-4FF6507EB087}"/>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263824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52F2E-B5D5-44C1-B1C2-A2C10C784D6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569A792-8F21-4DDE-A6F6-F1941FF590DD}"/>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4" name="Segnaposto piè di pagina 3">
            <a:extLst>
              <a:ext uri="{FF2B5EF4-FFF2-40B4-BE49-F238E27FC236}">
                <a16:creationId xmlns:a16="http://schemas.microsoft.com/office/drawing/2014/main" id="{CDDA0C6A-24F1-4F29-9E60-B54B440C36D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F9B0882-D55B-461B-ADA8-45D93824D6CD}"/>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1544197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CD18137-A94C-46AA-89D8-A5FF2AE1E930}"/>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3" name="Segnaposto piè di pagina 2">
            <a:extLst>
              <a:ext uri="{FF2B5EF4-FFF2-40B4-BE49-F238E27FC236}">
                <a16:creationId xmlns:a16="http://schemas.microsoft.com/office/drawing/2014/main" id="{CFDB24CA-9754-46B2-95C2-5EAB6312BA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AE15679-E45D-44BF-8D3D-6897F22BA060}"/>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397846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CBB1C0-CEC9-4F0A-8F5D-921E0E54609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06AE8C2-18CD-4AFE-AE6A-DF478664C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2DB8498-E4CC-444B-9563-8400B2B53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9A9C09-47E4-4C08-A7E8-E617943097AC}"/>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6" name="Segnaposto piè di pagina 5">
            <a:extLst>
              <a:ext uri="{FF2B5EF4-FFF2-40B4-BE49-F238E27FC236}">
                <a16:creationId xmlns:a16="http://schemas.microsoft.com/office/drawing/2014/main" id="{BFE5B8A4-4A79-4545-B683-38E32DB450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FE9F9C5-13B3-4C4B-8234-3876FFECB781}"/>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519993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8653BF-B26E-4A9B-8DC6-1912E8C7E09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97A10E3-4541-46B5-B9C4-6F3755E26A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4D27155-5CF1-4F19-9C56-7781F09D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C2B6383-3B5C-485E-9367-34F4601598EF}"/>
              </a:ext>
            </a:extLst>
          </p:cNvPr>
          <p:cNvSpPr>
            <a:spLocks noGrp="1"/>
          </p:cNvSpPr>
          <p:nvPr>
            <p:ph type="dt" sz="half" idx="10"/>
          </p:nvPr>
        </p:nvSpPr>
        <p:spPr/>
        <p:txBody>
          <a:bodyPr/>
          <a:lstStyle/>
          <a:p>
            <a:fld id="{A58069A8-6CAB-4B40-B93E-E9A10AD49C99}" type="datetimeFigureOut">
              <a:rPr lang="it-IT" smtClean="0"/>
              <a:t>19/05/2022</a:t>
            </a:fld>
            <a:endParaRPr lang="it-IT"/>
          </a:p>
        </p:txBody>
      </p:sp>
      <p:sp>
        <p:nvSpPr>
          <p:cNvPr id="6" name="Segnaposto piè di pagina 5">
            <a:extLst>
              <a:ext uri="{FF2B5EF4-FFF2-40B4-BE49-F238E27FC236}">
                <a16:creationId xmlns:a16="http://schemas.microsoft.com/office/drawing/2014/main" id="{1B107CFE-81F9-4144-865C-1F16584B1E5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29A51E5-8077-4728-88AD-B8DB173BA0F5}"/>
              </a:ext>
            </a:extLst>
          </p:cNvPr>
          <p:cNvSpPr>
            <a:spLocks noGrp="1"/>
          </p:cNvSpPr>
          <p:nvPr>
            <p:ph type="sldNum" sz="quarter" idx="12"/>
          </p:nvPr>
        </p:nvSpPr>
        <p:spPr/>
        <p:txBody>
          <a:bodyPr/>
          <a:lstStyle/>
          <a:p>
            <a:fld id="{0370A1E0-DF65-4A08-9E20-7EB76FA1882B}" type="slidenum">
              <a:rPr lang="it-IT" smtClean="0"/>
              <a:t>‹N›</a:t>
            </a:fld>
            <a:endParaRPr lang="it-IT"/>
          </a:p>
        </p:txBody>
      </p:sp>
    </p:spTree>
    <p:extLst>
      <p:ext uri="{BB962C8B-B14F-4D97-AF65-F5344CB8AC3E}">
        <p14:creationId xmlns:p14="http://schemas.microsoft.com/office/powerpoint/2010/main" val="300918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D18CB12-DCFD-45F2-A94D-AAB255F19D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2E8DBCF-F17A-4B55-8E07-1688F3E6A5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A50F197-582A-47E0-920E-F543111712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069A8-6CAB-4B40-B93E-E9A10AD49C99}" type="datetimeFigureOut">
              <a:rPr lang="it-IT" smtClean="0"/>
              <a:t>19/05/2022</a:t>
            </a:fld>
            <a:endParaRPr lang="it-IT"/>
          </a:p>
        </p:txBody>
      </p:sp>
      <p:sp>
        <p:nvSpPr>
          <p:cNvPr id="5" name="Segnaposto piè di pagina 4">
            <a:extLst>
              <a:ext uri="{FF2B5EF4-FFF2-40B4-BE49-F238E27FC236}">
                <a16:creationId xmlns:a16="http://schemas.microsoft.com/office/drawing/2014/main" id="{B9BE9FCE-9589-4C69-BF99-F6ABE424D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504CE2A-A54E-4466-B6A4-226C9000FF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0A1E0-DF65-4A08-9E20-7EB76FA1882B}" type="slidenum">
              <a:rPr lang="it-IT" smtClean="0"/>
              <a:t>‹N›</a:t>
            </a:fld>
            <a:endParaRPr lang="it-IT"/>
          </a:p>
        </p:txBody>
      </p:sp>
    </p:spTree>
    <p:extLst>
      <p:ext uri="{BB962C8B-B14F-4D97-AF65-F5344CB8AC3E}">
        <p14:creationId xmlns:p14="http://schemas.microsoft.com/office/powerpoint/2010/main" val="360163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421942"/>
            <a:ext cx="0" cy="0"/>
          </a:xfrm>
          <a:prstGeom prst="rect">
            <a:avLst/>
          </a:prstGeom>
        </p:spPr>
      </p:pic>
      <p:sp>
        <p:nvSpPr>
          <p:cNvPr id="7" name="TextBox 6"/>
          <p:cNvSpPr txBox="1"/>
          <p:nvPr/>
        </p:nvSpPr>
        <p:spPr>
          <a:xfrm>
            <a:off x="173983" y="6266338"/>
            <a:ext cx="2720617"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Cagliari, 15 </a:t>
            </a:r>
            <a:r>
              <a:rPr lang="it-IT" sz="1600" b="1" dirty="0" err="1">
                <a:latin typeface="Roboto Light" panose="02000000000000000000" pitchFamily="2" charset="0"/>
                <a:ea typeface="Roboto Light" panose="02000000000000000000" pitchFamily="2" charset="0"/>
                <a:cs typeface="Roboto Slab" charset="0"/>
              </a:rPr>
              <a:t>September</a:t>
            </a:r>
            <a:r>
              <a:rPr lang="it-IT" sz="1600" b="1" dirty="0">
                <a:latin typeface="Roboto Light" panose="02000000000000000000" pitchFamily="2" charset="0"/>
                <a:ea typeface="Roboto Light" panose="02000000000000000000" pitchFamily="2" charset="0"/>
                <a:cs typeface="Roboto Slab" charset="0"/>
              </a:rPr>
              <a:t> 2021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2866" y="6071829"/>
            <a:ext cx="480325" cy="720000"/>
          </a:xfrm>
          <a:prstGeom prst="rect">
            <a:avLst/>
          </a:prstGeom>
        </p:spPr>
      </p:pic>
      <p:sp>
        <p:nvSpPr>
          <p:cNvPr id="2" name="TextBox 1"/>
          <p:cNvSpPr txBox="1"/>
          <p:nvPr/>
        </p:nvSpPr>
        <p:spPr>
          <a:xfrm>
            <a:off x="2063750" y="322412"/>
            <a:ext cx="1593706" cy="461665"/>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Company</a:t>
            </a:r>
          </a:p>
        </p:txBody>
      </p:sp>
      <p:pic>
        <p:nvPicPr>
          <p:cNvPr id="14" name="Picture 8">
            <a:extLst>
              <a:ext uri="{FF2B5EF4-FFF2-40B4-BE49-F238E27FC236}">
                <a16:creationId xmlns:a16="http://schemas.microsoft.com/office/drawing/2014/main" id="{93A04DBC-A026-4758-A0A6-433D0D3C4FD2}"/>
              </a:ext>
            </a:extLst>
          </p:cNvPr>
          <p:cNvPicPr>
            <a:picLocks noChangeAspect="1"/>
          </p:cNvPicPr>
          <p:nvPr/>
        </p:nvPicPr>
        <p:blipFill rotWithShape="1">
          <a:blip r:embed="rId5">
            <a:extLst>
              <a:ext uri="{28A0092B-C50C-407E-A947-70E740481C1C}">
                <a14:useLocalDpi xmlns:a14="http://schemas.microsoft.com/office/drawing/2010/main" val="0"/>
              </a:ext>
            </a:extLst>
          </a:blip>
          <a:srcRect b="82190"/>
          <a:stretch/>
        </p:blipFill>
        <p:spPr>
          <a:xfrm>
            <a:off x="0" y="0"/>
            <a:ext cx="12192000" cy="1628503"/>
          </a:xfrm>
          <a:prstGeom prst="rect">
            <a:avLst/>
          </a:prstGeom>
        </p:spPr>
      </p:pic>
      <p:pic>
        <p:nvPicPr>
          <p:cNvPr id="18" name="Picture 9">
            <a:extLst>
              <a:ext uri="{FF2B5EF4-FFF2-40B4-BE49-F238E27FC236}">
                <a16:creationId xmlns:a16="http://schemas.microsoft.com/office/drawing/2014/main" id="{E040E414-7CB1-4387-A79F-9C7549A81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01" y="77304"/>
            <a:ext cx="1472822" cy="1472822"/>
          </a:xfrm>
          <a:prstGeom prst="rect">
            <a:avLst/>
          </a:prstGeom>
        </p:spPr>
      </p:pic>
      <p:sp>
        <p:nvSpPr>
          <p:cNvPr id="23" name="CasellaDiTesto 22">
            <a:extLst>
              <a:ext uri="{FF2B5EF4-FFF2-40B4-BE49-F238E27FC236}">
                <a16:creationId xmlns:a16="http://schemas.microsoft.com/office/drawing/2014/main" id="{844EAC2E-FD9D-4EFB-B856-8C55747AC995}"/>
              </a:ext>
            </a:extLst>
          </p:cNvPr>
          <p:cNvSpPr txBox="1"/>
          <p:nvPr/>
        </p:nvSpPr>
        <p:spPr>
          <a:xfrm>
            <a:off x="173983" y="1716518"/>
            <a:ext cx="11760842" cy="2062103"/>
          </a:xfrm>
          <a:prstGeom prst="rect">
            <a:avLst/>
          </a:prstGeom>
          <a:noFill/>
        </p:spPr>
        <p:txBody>
          <a:bodyPr wrap="square" rtlCol="0">
            <a:spAutoFit/>
          </a:bodyPr>
          <a:lstStyle/>
          <a:p>
            <a:pPr algn="ctr"/>
            <a:r>
              <a:rPr lang="en-US" sz="3200" b="1" i="0" u="none" strike="noStrike" baseline="0" dirty="0">
                <a:solidFill>
                  <a:srgbClr val="000000"/>
                </a:solidFill>
                <a:latin typeface="Roboto Light" panose="02000000000000000000" pitchFamily="2" charset="0"/>
                <a:ea typeface="Roboto Light" panose="02000000000000000000" pitchFamily="2" charset="0"/>
                <a:cs typeface="Calibri" panose="020F0502020204030204" pitchFamily="34" charset="0"/>
              </a:rPr>
              <a:t> A strategy of territorial control: </a:t>
            </a:r>
          </a:p>
          <a:p>
            <a:pPr algn="ctr"/>
            <a:r>
              <a:rPr lang="en-US" sz="3200" b="1" i="0" u="none" strike="noStrike" baseline="0" dirty="0">
                <a:solidFill>
                  <a:srgbClr val="000000"/>
                </a:solidFill>
                <a:latin typeface="Roboto Light" panose="02000000000000000000" pitchFamily="2" charset="0"/>
                <a:ea typeface="Roboto Light" panose="02000000000000000000" pitchFamily="2" charset="0"/>
                <a:cs typeface="Calibri" panose="020F0502020204030204" pitchFamily="34" charset="0"/>
              </a:rPr>
              <a:t>from the standard comparison techniques to </a:t>
            </a:r>
          </a:p>
          <a:p>
            <a:pPr algn="ctr"/>
            <a:r>
              <a:rPr lang="en-US" sz="3200" b="1" i="0" u="none" strike="noStrike" baseline="0" dirty="0">
                <a:solidFill>
                  <a:srgbClr val="000000"/>
                </a:solidFill>
                <a:latin typeface="Roboto Light" panose="02000000000000000000" pitchFamily="2" charset="0"/>
                <a:ea typeface="Roboto Light" panose="02000000000000000000" pitchFamily="2" charset="0"/>
                <a:cs typeface="Calibri" panose="020F0502020204030204" pitchFamily="34" charset="0"/>
              </a:rPr>
              <a:t>the Advanced Unsupervised Deep Learning Change Detection </a:t>
            </a:r>
          </a:p>
          <a:p>
            <a:pPr algn="ctr"/>
            <a:r>
              <a:rPr lang="en-US" sz="3200" b="1" i="0" u="none" strike="noStrike" baseline="0" dirty="0">
                <a:solidFill>
                  <a:srgbClr val="000000"/>
                </a:solidFill>
                <a:latin typeface="Roboto Light" panose="02000000000000000000" pitchFamily="2" charset="0"/>
                <a:ea typeface="Roboto Light" panose="02000000000000000000" pitchFamily="2" charset="0"/>
                <a:cs typeface="Calibri" panose="020F0502020204030204" pitchFamily="34" charset="0"/>
              </a:rPr>
              <a:t>in high resolution SAR images</a:t>
            </a:r>
            <a:endParaRPr lang="it-IT" sz="3200" b="1" dirty="0">
              <a:latin typeface="Roboto Light" panose="02000000000000000000" pitchFamily="2" charset="0"/>
              <a:ea typeface="Roboto Light" panose="02000000000000000000" pitchFamily="2" charset="0"/>
              <a:cs typeface="Calibri" panose="020F0502020204030204" pitchFamily="34" charset="0"/>
            </a:endParaRPr>
          </a:p>
        </p:txBody>
      </p:sp>
      <p:sp>
        <p:nvSpPr>
          <p:cNvPr id="24" name="TextBox 6">
            <a:extLst>
              <a:ext uri="{FF2B5EF4-FFF2-40B4-BE49-F238E27FC236}">
                <a16:creationId xmlns:a16="http://schemas.microsoft.com/office/drawing/2014/main" id="{707284A3-4EC2-4BC7-8F44-1C51040FB3E5}"/>
              </a:ext>
            </a:extLst>
          </p:cNvPr>
          <p:cNvSpPr txBox="1"/>
          <p:nvPr/>
        </p:nvSpPr>
        <p:spPr>
          <a:xfrm>
            <a:off x="9836186" y="6270688"/>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29" name="Rettangolo 28">
            <a:extLst>
              <a:ext uri="{FF2B5EF4-FFF2-40B4-BE49-F238E27FC236}">
                <a16:creationId xmlns:a16="http://schemas.microsoft.com/office/drawing/2014/main" id="{B6BEB6BE-F77F-4EB6-97D8-0A3CCE596A1C}"/>
              </a:ext>
            </a:extLst>
          </p:cNvPr>
          <p:cNvSpPr/>
          <p:nvPr/>
        </p:nvSpPr>
        <p:spPr>
          <a:xfrm>
            <a:off x="2108754" y="3985194"/>
            <a:ext cx="8381782" cy="523220"/>
          </a:xfrm>
          <a:prstGeom prst="rect">
            <a:avLst/>
          </a:prstGeom>
        </p:spPr>
        <p:txBody>
          <a:bodyPr wrap="none">
            <a:spAutoFit/>
          </a:bodyPr>
          <a:lstStyle/>
          <a:p>
            <a:pPr indent="180340" algn="ctr">
              <a:spcAft>
                <a:spcPts val="0"/>
              </a:spcAft>
            </a:pPr>
            <a:r>
              <a:rPr lang="en-US" sz="1400" dirty="0">
                <a:effectLst/>
                <a:latin typeface="Roboto Light" panose="02000000000000000000" pitchFamily="2" charset="0"/>
                <a:ea typeface="Roboto Light" panose="02000000000000000000" pitchFamily="2" charset="0"/>
              </a:rPr>
              <a:t>GI2.2 session – 'Data fusion, integration, correlation and advances of non-destructive testing methods </a:t>
            </a:r>
          </a:p>
          <a:p>
            <a:pPr indent="180340" algn="ctr">
              <a:spcAft>
                <a:spcPts val="0"/>
              </a:spcAft>
            </a:pPr>
            <a:r>
              <a:rPr lang="en-US" sz="1400" dirty="0">
                <a:effectLst/>
                <a:latin typeface="Roboto Light" panose="02000000000000000000" pitchFamily="2" charset="0"/>
                <a:ea typeface="Roboto Light" panose="02000000000000000000" pitchFamily="2" charset="0"/>
              </a:rPr>
              <a:t>and numerical developments for engineering and geosciences applications'</a:t>
            </a:r>
            <a:endParaRPr lang="it-IT" sz="1400" dirty="0">
              <a:latin typeface="Roboto Light" panose="02000000000000000000" pitchFamily="2" charset="0"/>
              <a:ea typeface="Roboto Light" panose="02000000000000000000" pitchFamily="2" charset="0"/>
            </a:endParaRPr>
          </a:p>
        </p:txBody>
      </p:sp>
      <p:sp>
        <p:nvSpPr>
          <p:cNvPr id="30" name="Rettangolo 29">
            <a:extLst>
              <a:ext uri="{FF2B5EF4-FFF2-40B4-BE49-F238E27FC236}">
                <a16:creationId xmlns:a16="http://schemas.microsoft.com/office/drawing/2014/main" id="{96F232D1-6529-4C44-BECC-F6059D21F3F5}"/>
              </a:ext>
            </a:extLst>
          </p:cNvPr>
          <p:cNvSpPr/>
          <p:nvPr/>
        </p:nvSpPr>
        <p:spPr>
          <a:xfrm>
            <a:off x="5010150" y="5367061"/>
            <a:ext cx="2171700" cy="307777"/>
          </a:xfrm>
          <a:prstGeom prst="rect">
            <a:avLst/>
          </a:prstGeom>
        </p:spPr>
        <p:txBody>
          <a:bodyPr wrap="square">
            <a:spAutoFit/>
          </a:bodyPr>
          <a:lstStyle/>
          <a:p>
            <a:pPr indent="180340" algn="ctr">
              <a:spcAft>
                <a:spcPts val="0"/>
              </a:spcAft>
            </a:pPr>
            <a:r>
              <a:rPr lang="it-IT" sz="1400" b="1" dirty="0" err="1">
                <a:latin typeface="Roboto Light" panose="02000000000000000000" pitchFamily="2" charset="0"/>
                <a:ea typeface="Roboto Light" panose="02000000000000000000" pitchFamily="2" charset="0"/>
              </a:rPr>
              <a:t>Authors</a:t>
            </a:r>
            <a:r>
              <a:rPr lang="it-IT" sz="1400" b="1" dirty="0">
                <a:latin typeface="Roboto Light" panose="02000000000000000000" pitchFamily="2" charset="0"/>
                <a:ea typeface="Roboto Light" panose="02000000000000000000" pitchFamily="2" charset="0"/>
              </a:rPr>
              <a:t>: </a:t>
            </a:r>
            <a:r>
              <a:rPr lang="it-IT" sz="1400" b="1" i="0" u="none" strike="noStrike" baseline="0" dirty="0">
                <a:solidFill>
                  <a:srgbClr val="000000"/>
                </a:solidFill>
                <a:latin typeface="Roboto Light" panose="02000000000000000000" pitchFamily="2" charset="0"/>
                <a:ea typeface="Roboto Light" panose="02000000000000000000" pitchFamily="2" charset="0"/>
              </a:rPr>
              <a:t>Ilaria Pennino </a:t>
            </a:r>
            <a:endParaRPr lang="it-IT" sz="1400" dirty="0">
              <a:latin typeface="Roboto Light" panose="02000000000000000000" pitchFamily="2" charset="0"/>
              <a:ea typeface="Roboto Light" panose="02000000000000000000" pitchFamily="2" charset="0"/>
            </a:endParaRPr>
          </a:p>
        </p:txBody>
      </p:sp>
      <p:sp>
        <p:nvSpPr>
          <p:cNvPr id="31" name="Rettangolo 30">
            <a:extLst>
              <a:ext uri="{FF2B5EF4-FFF2-40B4-BE49-F238E27FC236}">
                <a16:creationId xmlns:a16="http://schemas.microsoft.com/office/drawing/2014/main" id="{A04B0EEA-AB4A-491A-9451-5049A1DA9D2D}"/>
              </a:ext>
            </a:extLst>
          </p:cNvPr>
          <p:cNvSpPr/>
          <p:nvPr/>
        </p:nvSpPr>
        <p:spPr>
          <a:xfrm>
            <a:off x="3708259" y="4848749"/>
            <a:ext cx="4543231" cy="369332"/>
          </a:xfrm>
          <a:prstGeom prst="rect">
            <a:avLst/>
          </a:prstGeom>
        </p:spPr>
        <p:txBody>
          <a:bodyPr wrap="none">
            <a:spAutoFit/>
          </a:bodyPr>
          <a:lstStyle/>
          <a:p>
            <a:r>
              <a:rPr lang="it-IT" b="1" dirty="0">
                <a:solidFill>
                  <a:srgbClr val="FF0000"/>
                </a:solidFill>
                <a:latin typeface="Roboto Light" panose="02000000000000000000" pitchFamily="2" charset="0"/>
                <a:ea typeface="Roboto Light" panose="02000000000000000000" pitchFamily="2" charset="0"/>
              </a:rPr>
              <a:t>Speaker: Ilaria Pennino – NEMEA Sistemi </a:t>
            </a:r>
            <a:r>
              <a:rPr lang="it-IT" b="1" dirty="0" err="1">
                <a:solidFill>
                  <a:srgbClr val="FF0000"/>
                </a:solidFill>
                <a:latin typeface="Roboto Light" panose="02000000000000000000" pitchFamily="2" charset="0"/>
                <a:ea typeface="Roboto Light" panose="02000000000000000000" pitchFamily="2" charset="0"/>
              </a:rPr>
              <a:t>srl</a:t>
            </a:r>
            <a:endParaRPr lang="it-IT" dirty="0">
              <a:solidFill>
                <a:srgbClr val="FF0000"/>
              </a:solidFill>
              <a:latin typeface="Roboto Light" panose="02000000000000000000" pitchFamily="2" charset="0"/>
              <a:ea typeface="Roboto Light" panose="02000000000000000000" pitchFamily="2" charset="0"/>
            </a:endParaRPr>
          </a:p>
        </p:txBody>
      </p:sp>
      <p:sp>
        <p:nvSpPr>
          <p:cNvPr id="4" name="Rectangle 3"/>
          <p:cNvSpPr/>
          <p:nvPr/>
        </p:nvSpPr>
        <p:spPr>
          <a:xfrm>
            <a:off x="78377" y="6063167"/>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a:extLst>
              <a:ext uri="{FF2B5EF4-FFF2-40B4-BE49-F238E27FC236}">
                <a16:creationId xmlns:a16="http://schemas.microsoft.com/office/drawing/2014/main" id="{9B106CFB-EDD9-FFAC-7B9E-7BAD98EF3541}"/>
              </a:ext>
            </a:extLst>
          </p:cNvPr>
          <p:cNvPicPr>
            <a:picLocks noChangeAspect="1"/>
          </p:cNvPicPr>
          <p:nvPr/>
        </p:nvPicPr>
        <p:blipFill rotWithShape="1">
          <a:blip r:embed="rId7">
            <a:extLst>
              <a:ext uri="{28A0092B-C50C-407E-A947-70E740481C1C}">
                <a14:useLocalDpi xmlns:a14="http://schemas.microsoft.com/office/drawing/2010/main" val="0"/>
              </a:ext>
            </a:extLst>
          </a:blip>
          <a:srcRect t="4811" r="65399" b="9880"/>
          <a:stretch/>
        </p:blipFill>
        <p:spPr>
          <a:xfrm>
            <a:off x="78378" y="5915025"/>
            <a:ext cx="3959366" cy="885825"/>
          </a:xfrm>
          <a:prstGeom prst="rect">
            <a:avLst/>
          </a:prstGeom>
        </p:spPr>
      </p:pic>
      <p:sp>
        <p:nvSpPr>
          <p:cNvPr id="20" name="TextBox 6">
            <a:extLst>
              <a:ext uri="{FF2B5EF4-FFF2-40B4-BE49-F238E27FC236}">
                <a16:creationId xmlns:a16="http://schemas.microsoft.com/office/drawing/2014/main" id="{EEB60C58-9B80-298D-9DA1-E341EF33F51B}"/>
              </a:ext>
            </a:extLst>
          </p:cNvPr>
          <p:cNvSpPr txBox="1"/>
          <p:nvPr/>
        </p:nvSpPr>
        <p:spPr>
          <a:xfrm>
            <a:off x="7375384" y="6288509"/>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Tree>
    <p:extLst>
      <p:ext uri="{BB962C8B-B14F-4D97-AF65-F5344CB8AC3E}">
        <p14:creationId xmlns:p14="http://schemas.microsoft.com/office/powerpoint/2010/main" val="102525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5">
            <a:extLst>
              <a:ext uri="{FF2B5EF4-FFF2-40B4-BE49-F238E27FC236}">
                <a16:creationId xmlns:a16="http://schemas.microsoft.com/office/drawing/2014/main" id="{8C6A70CE-6B83-44BA-9B57-3A5D40C896D5}"/>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44" name="Rectangle 3">
            <a:extLst>
              <a:ext uri="{FF2B5EF4-FFF2-40B4-BE49-F238E27FC236}">
                <a16:creationId xmlns:a16="http://schemas.microsoft.com/office/drawing/2014/main" id="{E2DEF8AB-F0B4-43FF-A3EE-B1CECA3DBAF5}"/>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7">
            <a:extLst>
              <a:ext uri="{FF2B5EF4-FFF2-40B4-BE49-F238E27FC236}">
                <a16:creationId xmlns:a16="http://schemas.microsoft.com/office/drawing/2014/main" id="{347B7C08-CE25-4B13-A4D4-E65CB3A78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50" name="TextBox 1">
            <a:extLst>
              <a:ext uri="{FF2B5EF4-FFF2-40B4-BE49-F238E27FC236}">
                <a16:creationId xmlns:a16="http://schemas.microsoft.com/office/drawing/2014/main" id="{F84C42EE-430F-4209-B5A0-7F6DB9295B56}"/>
              </a:ext>
            </a:extLst>
          </p:cNvPr>
          <p:cNvSpPr txBox="1"/>
          <p:nvPr/>
        </p:nvSpPr>
        <p:spPr>
          <a:xfrm>
            <a:off x="182690" y="183071"/>
            <a:ext cx="11265597" cy="461665"/>
          </a:xfrm>
          <a:prstGeom prst="rect">
            <a:avLst/>
          </a:prstGeom>
          <a:noFill/>
        </p:spPr>
        <p:txBody>
          <a:bodyPr wrap="square" rtlCol="0">
            <a:spAutoFit/>
          </a:bodyPr>
          <a:lstStyle/>
          <a:p>
            <a:r>
              <a:rPr lang="it-IT" sz="2400" b="1" dirty="0">
                <a:solidFill>
                  <a:schemeClr val="bg1"/>
                </a:solidFill>
                <a:latin typeface="Roboto Slab" charset="0"/>
                <a:ea typeface="Roboto Slab" charset="0"/>
                <a:cs typeface="Roboto Slab" charset="0"/>
              </a:rPr>
              <a:t>3XA project - </a:t>
            </a:r>
            <a:r>
              <a:rPr lang="en-US" sz="2400" b="1" dirty="0">
                <a:solidFill>
                  <a:schemeClr val="bg1"/>
                </a:solidFill>
                <a:latin typeface="Roboto Slab" charset="0"/>
              </a:rPr>
              <a:t>Advanced Unsupervised Deep Learning Change Detection</a:t>
            </a:r>
            <a:r>
              <a:rPr lang="it-IT" sz="2400" b="1" dirty="0">
                <a:solidFill>
                  <a:schemeClr val="bg1"/>
                </a:solidFill>
                <a:latin typeface="Roboto Slab" charset="0"/>
              </a:rPr>
              <a:t> </a:t>
            </a:r>
            <a:endParaRPr lang="it-IT" sz="2400" b="1" dirty="0">
              <a:solidFill>
                <a:schemeClr val="bg1"/>
              </a:solidFill>
              <a:latin typeface="Roboto Slab" charset="0"/>
              <a:ea typeface="Roboto Slab" charset="0"/>
              <a:cs typeface="Roboto Slab" charset="0"/>
            </a:endParaRPr>
          </a:p>
        </p:txBody>
      </p:sp>
      <p:sp>
        <p:nvSpPr>
          <p:cNvPr id="51" name="TextBox 6">
            <a:extLst>
              <a:ext uri="{FF2B5EF4-FFF2-40B4-BE49-F238E27FC236}">
                <a16:creationId xmlns:a16="http://schemas.microsoft.com/office/drawing/2014/main" id="{780DE83F-AF74-E5EC-792D-23199AC1B55C}"/>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52" name="TextBox 6">
            <a:extLst>
              <a:ext uri="{FF2B5EF4-FFF2-40B4-BE49-F238E27FC236}">
                <a16:creationId xmlns:a16="http://schemas.microsoft.com/office/drawing/2014/main" id="{7425011D-86BE-5EB0-6E92-1BB45D26C1D3}"/>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pic>
        <p:nvPicPr>
          <p:cNvPr id="45" name="Google Shape;299;p29">
            <a:extLst>
              <a:ext uri="{FF2B5EF4-FFF2-40B4-BE49-F238E27FC236}">
                <a16:creationId xmlns:a16="http://schemas.microsoft.com/office/drawing/2014/main" id="{D0CF5AA5-1C7D-1F56-2A19-6DA8E9044C22}"/>
              </a:ext>
            </a:extLst>
          </p:cNvPr>
          <p:cNvPicPr preferRelativeResize="0"/>
          <p:nvPr/>
        </p:nvPicPr>
        <p:blipFill>
          <a:blip r:embed="rId5">
            <a:alphaModFix/>
          </a:blip>
          <a:stretch>
            <a:fillRect/>
          </a:stretch>
        </p:blipFill>
        <p:spPr>
          <a:xfrm flipH="1">
            <a:off x="1926977" y="1059534"/>
            <a:ext cx="2370042" cy="1747674"/>
          </a:xfrm>
          <a:prstGeom prst="rect">
            <a:avLst/>
          </a:prstGeom>
          <a:noFill/>
          <a:ln w="19050" cap="flat" cmpd="sng">
            <a:solidFill>
              <a:schemeClr val="dk2"/>
            </a:solidFill>
            <a:prstDash val="solid"/>
            <a:round/>
            <a:headEnd type="none" w="sm" len="sm"/>
            <a:tailEnd type="none" w="sm" len="sm"/>
          </a:ln>
        </p:spPr>
      </p:pic>
      <p:pic>
        <p:nvPicPr>
          <p:cNvPr id="47" name="Google Shape;300;p29">
            <a:extLst>
              <a:ext uri="{FF2B5EF4-FFF2-40B4-BE49-F238E27FC236}">
                <a16:creationId xmlns:a16="http://schemas.microsoft.com/office/drawing/2014/main" id="{97E45A44-F469-E5E4-3EEC-3B45D844E5E0}"/>
              </a:ext>
            </a:extLst>
          </p:cNvPr>
          <p:cNvPicPr preferRelativeResize="0"/>
          <p:nvPr/>
        </p:nvPicPr>
        <p:blipFill>
          <a:blip r:embed="rId6">
            <a:alphaModFix/>
          </a:blip>
          <a:stretch>
            <a:fillRect/>
          </a:stretch>
        </p:blipFill>
        <p:spPr>
          <a:xfrm flipH="1">
            <a:off x="4922412" y="1056657"/>
            <a:ext cx="2202913" cy="1744036"/>
          </a:xfrm>
          <a:prstGeom prst="rect">
            <a:avLst/>
          </a:prstGeom>
          <a:noFill/>
          <a:ln w="19050" cap="flat" cmpd="sng">
            <a:solidFill>
              <a:schemeClr val="dk2"/>
            </a:solidFill>
            <a:prstDash val="solid"/>
            <a:round/>
            <a:headEnd type="none" w="sm" len="sm"/>
            <a:tailEnd type="none" w="sm" len="sm"/>
          </a:ln>
        </p:spPr>
      </p:pic>
      <p:pic>
        <p:nvPicPr>
          <p:cNvPr id="53" name="Immagine 52">
            <a:extLst>
              <a:ext uri="{FF2B5EF4-FFF2-40B4-BE49-F238E27FC236}">
                <a16:creationId xmlns:a16="http://schemas.microsoft.com/office/drawing/2014/main" id="{A612E04C-F397-CB09-F148-02AC30E13909}"/>
              </a:ext>
            </a:extLst>
          </p:cNvPr>
          <p:cNvPicPr>
            <a:picLocks noChangeAspect="1"/>
          </p:cNvPicPr>
          <p:nvPr/>
        </p:nvPicPr>
        <p:blipFill rotWithShape="1">
          <a:blip r:embed="rId7">
            <a:alphaModFix/>
          </a:blip>
          <a:srcRect b="19331"/>
          <a:stretch/>
        </p:blipFill>
        <p:spPr>
          <a:xfrm>
            <a:off x="7918704" y="1017504"/>
            <a:ext cx="2202913" cy="1822342"/>
          </a:xfrm>
          <a:prstGeom prst="rect">
            <a:avLst/>
          </a:prstGeom>
          <a:noFill/>
          <a:ln w="19050" cap="flat" cmpd="sng">
            <a:solidFill>
              <a:schemeClr val="dk2"/>
            </a:solidFill>
            <a:prstDash val="solid"/>
            <a:round/>
            <a:headEnd type="none" w="sm" len="sm"/>
            <a:tailEnd type="none" w="sm" len="sm"/>
          </a:ln>
        </p:spPr>
      </p:pic>
      <p:pic>
        <p:nvPicPr>
          <p:cNvPr id="54" name="Google Shape;309;p30">
            <a:extLst>
              <a:ext uri="{FF2B5EF4-FFF2-40B4-BE49-F238E27FC236}">
                <a16:creationId xmlns:a16="http://schemas.microsoft.com/office/drawing/2014/main" id="{AAD35089-8825-EB48-45C6-93F12AEA796C}"/>
              </a:ext>
            </a:extLst>
          </p:cNvPr>
          <p:cNvPicPr preferRelativeResize="0"/>
          <p:nvPr/>
        </p:nvPicPr>
        <p:blipFill rotWithShape="1">
          <a:blip r:embed="rId8">
            <a:alphaModFix/>
          </a:blip>
          <a:srcRect t="15469"/>
          <a:stretch/>
        </p:blipFill>
        <p:spPr>
          <a:xfrm flipH="1">
            <a:off x="1926978" y="3504076"/>
            <a:ext cx="2379760" cy="1873951"/>
          </a:xfrm>
          <a:prstGeom prst="rect">
            <a:avLst/>
          </a:prstGeom>
          <a:noFill/>
          <a:ln w="19050" cap="flat" cmpd="sng">
            <a:solidFill>
              <a:schemeClr val="dk2"/>
            </a:solidFill>
            <a:prstDash val="solid"/>
            <a:round/>
            <a:headEnd type="none" w="sm" len="sm"/>
            <a:tailEnd type="none" w="sm" len="sm"/>
          </a:ln>
        </p:spPr>
      </p:pic>
      <p:pic>
        <p:nvPicPr>
          <p:cNvPr id="55" name="Google Shape;310;p30">
            <a:extLst>
              <a:ext uri="{FF2B5EF4-FFF2-40B4-BE49-F238E27FC236}">
                <a16:creationId xmlns:a16="http://schemas.microsoft.com/office/drawing/2014/main" id="{7957180B-603C-A265-3FE7-ECB7615FF50C}"/>
              </a:ext>
            </a:extLst>
          </p:cNvPr>
          <p:cNvPicPr preferRelativeResize="0"/>
          <p:nvPr/>
        </p:nvPicPr>
        <p:blipFill rotWithShape="1">
          <a:blip r:embed="rId9">
            <a:alphaModFix/>
          </a:blip>
          <a:srcRect t="12083"/>
          <a:stretch/>
        </p:blipFill>
        <p:spPr>
          <a:xfrm flipH="1">
            <a:off x="4922411" y="3504076"/>
            <a:ext cx="2202914" cy="1873952"/>
          </a:xfrm>
          <a:prstGeom prst="rect">
            <a:avLst/>
          </a:prstGeom>
          <a:noFill/>
          <a:ln w="19050" cap="flat" cmpd="sng">
            <a:solidFill>
              <a:schemeClr val="dk2"/>
            </a:solidFill>
            <a:prstDash val="solid"/>
            <a:round/>
            <a:headEnd type="none" w="sm" len="sm"/>
            <a:tailEnd type="none" w="sm" len="sm"/>
          </a:ln>
        </p:spPr>
      </p:pic>
      <p:sp>
        <p:nvSpPr>
          <p:cNvPr id="56" name="Google Shape;313;p30">
            <a:extLst>
              <a:ext uri="{FF2B5EF4-FFF2-40B4-BE49-F238E27FC236}">
                <a16:creationId xmlns:a16="http://schemas.microsoft.com/office/drawing/2014/main" id="{03DD0A39-CAE2-9F7B-7254-899E5B49409D}"/>
              </a:ext>
            </a:extLst>
          </p:cNvPr>
          <p:cNvSpPr txBox="1"/>
          <p:nvPr/>
        </p:nvSpPr>
        <p:spPr>
          <a:xfrm>
            <a:off x="1926979" y="5533054"/>
            <a:ext cx="237976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CSK </a:t>
            </a:r>
            <a:r>
              <a:rPr lang="en" sz="1400" dirty="0">
                <a:latin typeface="Lato"/>
                <a:ea typeface="Lato"/>
                <a:cs typeface="Lato"/>
                <a:sym typeface="Lato"/>
              </a:rPr>
              <a:t>master image</a:t>
            </a:r>
            <a:endParaRPr sz="1400" dirty="0">
              <a:latin typeface="Lato"/>
              <a:ea typeface="Lato"/>
              <a:cs typeface="Lato"/>
              <a:sym typeface="Lato"/>
            </a:endParaRPr>
          </a:p>
        </p:txBody>
      </p:sp>
      <p:pic>
        <p:nvPicPr>
          <p:cNvPr id="59" name="Immagine 58">
            <a:extLst>
              <a:ext uri="{FF2B5EF4-FFF2-40B4-BE49-F238E27FC236}">
                <a16:creationId xmlns:a16="http://schemas.microsoft.com/office/drawing/2014/main" id="{9432C7D6-E37E-4A53-C446-B09053DB2B70}"/>
              </a:ext>
            </a:extLst>
          </p:cNvPr>
          <p:cNvPicPr>
            <a:picLocks noChangeAspect="1"/>
          </p:cNvPicPr>
          <p:nvPr/>
        </p:nvPicPr>
        <p:blipFill>
          <a:blip r:embed="rId10">
            <a:alphaModFix/>
          </a:blip>
          <a:stretch>
            <a:fillRect/>
          </a:stretch>
        </p:blipFill>
        <p:spPr>
          <a:xfrm>
            <a:off x="7918704" y="3508126"/>
            <a:ext cx="2459956" cy="1869901"/>
          </a:xfrm>
          <a:prstGeom prst="rect">
            <a:avLst/>
          </a:prstGeom>
          <a:noFill/>
          <a:ln w="19050" cap="flat" cmpd="sng">
            <a:solidFill>
              <a:schemeClr val="dk2"/>
            </a:solidFill>
            <a:prstDash val="solid"/>
            <a:round/>
            <a:headEnd type="none" w="sm" len="sm"/>
            <a:tailEnd type="none" w="sm" len="sm"/>
          </a:ln>
        </p:spPr>
      </p:pic>
      <p:sp>
        <p:nvSpPr>
          <p:cNvPr id="60" name="Google Shape;313;p30">
            <a:extLst>
              <a:ext uri="{FF2B5EF4-FFF2-40B4-BE49-F238E27FC236}">
                <a16:creationId xmlns:a16="http://schemas.microsoft.com/office/drawing/2014/main" id="{2DB55A9A-97A7-E4C2-CF34-4F69A813D65D}"/>
              </a:ext>
            </a:extLst>
          </p:cNvPr>
          <p:cNvSpPr txBox="1"/>
          <p:nvPr/>
        </p:nvSpPr>
        <p:spPr>
          <a:xfrm>
            <a:off x="4777296" y="5549634"/>
            <a:ext cx="237976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CSK </a:t>
            </a:r>
            <a:r>
              <a:rPr lang="en" sz="1400" dirty="0">
                <a:latin typeface="Lato"/>
                <a:ea typeface="Lato"/>
                <a:cs typeface="Lato"/>
                <a:sym typeface="Lato"/>
              </a:rPr>
              <a:t>slave image</a:t>
            </a:r>
            <a:endParaRPr sz="1400" dirty="0">
              <a:latin typeface="Lato"/>
              <a:ea typeface="Lato"/>
              <a:cs typeface="Lato"/>
              <a:sym typeface="Lato"/>
            </a:endParaRPr>
          </a:p>
        </p:txBody>
      </p:sp>
      <p:sp>
        <p:nvSpPr>
          <p:cNvPr id="61" name="Google Shape;313;p30">
            <a:extLst>
              <a:ext uri="{FF2B5EF4-FFF2-40B4-BE49-F238E27FC236}">
                <a16:creationId xmlns:a16="http://schemas.microsoft.com/office/drawing/2014/main" id="{E9654E62-EF2F-C5CB-EA0D-9D6BEC81B011}"/>
              </a:ext>
            </a:extLst>
          </p:cNvPr>
          <p:cNvSpPr txBox="1"/>
          <p:nvPr/>
        </p:nvSpPr>
        <p:spPr>
          <a:xfrm>
            <a:off x="7918705" y="5536327"/>
            <a:ext cx="2459956"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3xA </a:t>
            </a:r>
            <a:r>
              <a:rPr lang="it-IT" sz="1400" dirty="0" err="1">
                <a:latin typeface="Lato"/>
                <a:ea typeface="Lato"/>
                <a:cs typeface="Lato"/>
                <a:sym typeface="Lato"/>
              </a:rPr>
              <a:t>change</a:t>
            </a:r>
            <a:r>
              <a:rPr lang="it-IT" sz="1400" dirty="0">
                <a:latin typeface="Lato"/>
                <a:ea typeface="Lato"/>
                <a:cs typeface="Lato"/>
                <a:sym typeface="Lato"/>
              </a:rPr>
              <a:t> </a:t>
            </a:r>
            <a:r>
              <a:rPr lang="it-IT" sz="1400" dirty="0" err="1">
                <a:latin typeface="Lato"/>
                <a:ea typeface="Lato"/>
                <a:cs typeface="Lato"/>
                <a:sym typeface="Lato"/>
              </a:rPr>
              <a:t>map</a:t>
            </a:r>
            <a:endParaRPr sz="1400" dirty="0">
              <a:latin typeface="Lato"/>
              <a:ea typeface="Lato"/>
              <a:cs typeface="Lato"/>
              <a:sym typeface="Lato"/>
            </a:endParaRPr>
          </a:p>
        </p:txBody>
      </p:sp>
      <p:sp>
        <p:nvSpPr>
          <p:cNvPr id="62" name="Google Shape;313;p30">
            <a:extLst>
              <a:ext uri="{FF2B5EF4-FFF2-40B4-BE49-F238E27FC236}">
                <a16:creationId xmlns:a16="http://schemas.microsoft.com/office/drawing/2014/main" id="{76DD8F53-E40A-4EBD-F6A0-034E475024D0}"/>
              </a:ext>
            </a:extLst>
          </p:cNvPr>
          <p:cNvSpPr txBox="1"/>
          <p:nvPr/>
        </p:nvSpPr>
        <p:spPr>
          <a:xfrm>
            <a:off x="1914787" y="2896534"/>
            <a:ext cx="237976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CSK </a:t>
            </a:r>
            <a:r>
              <a:rPr lang="en" sz="1400" dirty="0">
                <a:latin typeface="Lato"/>
                <a:ea typeface="Lato"/>
                <a:cs typeface="Lato"/>
                <a:sym typeface="Lato"/>
              </a:rPr>
              <a:t>master image</a:t>
            </a:r>
            <a:endParaRPr sz="1400" dirty="0">
              <a:latin typeface="Lato"/>
              <a:ea typeface="Lato"/>
              <a:cs typeface="Lato"/>
              <a:sym typeface="Lato"/>
            </a:endParaRPr>
          </a:p>
        </p:txBody>
      </p:sp>
      <p:sp>
        <p:nvSpPr>
          <p:cNvPr id="63" name="Google Shape;313;p30">
            <a:extLst>
              <a:ext uri="{FF2B5EF4-FFF2-40B4-BE49-F238E27FC236}">
                <a16:creationId xmlns:a16="http://schemas.microsoft.com/office/drawing/2014/main" id="{5F21B2FF-5F55-85CD-4104-5F595B58CB9E}"/>
              </a:ext>
            </a:extLst>
          </p:cNvPr>
          <p:cNvSpPr txBox="1"/>
          <p:nvPr/>
        </p:nvSpPr>
        <p:spPr>
          <a:xfrm>
            <a:off x="4765104" y="2913114"/>
            <a:ext cx="237976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CSK </a:t>
            </a:r>
            <a:r>
              <a:rPr lang="en" sz="1400" dirty="0">
                <a:latin typeface="Lato"/>
                <a:ea typeface="Lato"/>
                <a:cs typeface="Lato"/>
                <a:sym typeface="Lato"/>
              </a:rPr>
              <a:t>slave image</a:t>
            </a:r>
            <a:endParaRPr sz="1400" dirty="0">
              <a:latin typeface="Lato"/>
              <a:ea typeface="Lato"/>
              <a:cs typeface="Lato"/>
              <a:sym typeface="Lato"/>
            </a:endParaRPr>
          </a:p>
        </p:txBody>
      </p:sp>
      <p:sp>
        <p:nvSpPr>
          <p:cNvPr id="64" name="Google Shape;313;p30">
            <a:extLst>
              <a:ext uri="{FF2B5EF4-FFF2-40B4-BE49-F238E27FC236}">
                <a16:creationId xmlns:a16="http://schemas.microsoft.com/office/drawing/2014/main" id="{799C4671-B2D9-97C6-2C2C-E6F63ED6D409}"/>
              </a:ext>
            </a:extLst>
          </p:cNvPr>
          <p:cNvSpPr txBox="1"/>
          <p:nvPr/>
        </p:nvSpPr>
        <p:spPr>
          <a:xfrm>
            <a:off x="7906513" y="2899807"/>
            <a:ext cx="2459956"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1400" dirty="0">
                <a:latin typeface="Lato"/>
                <a:ea typeface="Lato"/>
                <a:cs typeface="Lato"/>
                <a:sym typeface="Lato"/>
              </a:rPr>
              <a:t>3xA </a:t>
            </a:r>
            <a:r>
              <a:rPr lang="it-IT" sz="1400" dirty="0" err="1">
                <a:latin typeface="Lato"/>
                <a:ea typeface="Lato"/>
                <a:cs typeface="Lato"/>
                <a:sym typeface="Lato"/>
              </a:rPr>
              <a:t>change</a:t>
            </a:r>
            <a:r>
              <a:rPr lang="it-IT" sz="1400" dirty="0">
                <a:latin typeface="Lato"/>
                <a:ea typeface="Lato"/>
                <a:cs typeface="Lato"/>
                <a:sym typeface="Lato"/>
              </a:rPr>
              <a:t> </a:t>
            </a:r>
            <a:r>
              <a:rPr lang="it-IT" sz="1400" dirty="0" err="1">
                <a:latin typeface="Lato"/>
                <a:ea typeface="Lato"/>
                <a:cs typeface="Lato"/>
                <a:sym typeface="Lato"/>
              </a:rPr>
              <a:t>map</a:t>
            </a:r>
            <a:endParaRPr sz="1400" dirty="0">
              <a:latin typeface="Lato"/>
              <a:ea typeface="Lato"/>
              <a:cs typeface="Lato"/>
              <a:sym typeface="Lato"/>
            </a:endParaRPr>
          </a:p>
        </p:txBody>
      </p:sp>
    </p:spTree>
    <p:extLst>
      <p:ext uri="{BB962C8B-B14F-4D97-AF65-F5344CB8AC3E}">
        <p14:creationId xmlns:p14="http://schemas.microsoft.com/office/powerpoint/2010/main" val="187264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5">
            <a:extLst>
              <a:ext uri="{FF2B5EF4-FFF2-40B4-BE49-F238E27FC236}">
                <a16:creationId xmlns:a16="http://schemas.microsoft.com/office/drawing/2014/main" id="{8C6A70CE-6B83-44BA-9B57-3A5D40C896D5}"/>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44" name="Rectangle 3">
            <a:extLst>
              <a:ext uri="{FF2B5EF4-FFF2-40B4-BE49-F238E27FC236}">
                <a16:creationId xmlns:a16="http://schemas.microsoft.com/office/drawing/2014/main" id="{E2DEF8AB-F0B4-43FF-A3EE-B1CECA3DBAF5}"/>
              </a:ext>
            </a:extLst>
          </p:cNvPr>
          <p:cNvSpPr/>
          <p:nvPr/>
        </p:nvSpPr>
        <p:spPr>
          <a:xfrm>
            <a:off x="78378" y="5949950"/>
            <a:ext cx="11455680"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sellaDiTesto 50">
            <a:extLst>
              <a:ext uri="{FF2B5EF4-FFF2-40B4-BE49-F238E27FC236}">
                <a16:creationId xmlns:a16="http://schemas.microsoft.com/office/drawing/2014/main" id="{32AAF9B8-5912-40A1-9F2F-4F81BA98BC81}"/>
              </a:ext>
            </a:extLst>
          </p:cNvPr>
          <p:cNvSpPr txBox="1"/>
          <p:nvPr/>
        </p:nvSpPr>
        <p:spPr>
          <a:xfrm>
            <a:off x="4553248" y="1469002"/>
            <a:ext cx="3269683" cy="923330"/>
          </a:xfrm>
          <a:prstGeom prst="rect">
            <a:avLst/>
          </a:prstGeom>
          <a:noFill/>
        </p:spPr>
        <p:txBody>
          <a:bodyPr wrap="square" rtlCol="0">
            <a:spAutoFit/>
          </a:bodyPr>
          <a:lstStyle/>
          <a:p>
            <a:r>
              <a:rPr lang="it-IT" sz="5400" b="1" dirty="0">
                <a:solidFill>
                  <a:schemeClr val="tx2"/>
                </a:solidFill>
                <a:latin typeface="Roboto Slab"/>
              </a:rPr>
              <a:t>Thanks !</a:t>
            </a:r>
          </a:p>
        </p:txBody>
      </p:sp>
      <p:pic>
        <p:nvPicPr>
          <p:cNvPr id="46" name="Picture 7">
            <a:extLst>
              <a:ext uri="{FF2B5EF4-FFF2-40B4-BE49-F238E27FC236}">
                <a16:creationId xmlns:a16="http://schemas.microsoft.com/office/drawing/2014/main" id="{347B7C08-CE25-4B13-A4D4-E65CB3A78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pic>
        <p:nvPicPr>
          <p:cNvPr id="3" name="Immagine 2">
            <a:extLst>
              <a:ext uri="{FF2B5EF4-FFF2-40B4-BE49-F238E27FC236}">
                <a16:creationId xmlns:a16="http://schemas.microsoft.com/office/drawing/2014/main" id="{7239C414-8ED4-4C06-BE21-3D372969518A}"/>
              </a:ext>
            </a:extLst>
          </p:cNvPr>
          <p:cNvPicPr>
            <a:picLocks noChangeAspect="1"/>
          </p:cNvPicPr>
          <p:nvPr/>
        </p:nvPicPr>
        <p:blipFill>
          <a:blip r:embed="rId5"/>
          <a:stretch>
            <a:fillRect/>
          </a:stretch>
        </p:blipFill>
        <p:spPr>
          <a:xfrm>
            <a:off x="3583001" y="2969011"/>
            <a:ext cx="5210175" cy="2733675"/>
          </a:xfrm>
          <a:prstGeom prst="rect">
            <a:avLst/>
          </a:prstGeom>
        </p:spPr>
      </p:pic>
      <p:pic>
        <p:nvPicPr>
          <p:cNvPr id="9" name="Immagine 8">
            <a:extLst>
              <a:ext uri="{FF2B5EF4-FFF2-40B4-BE49-F238E27FC236}">
                <a16:creationId xmlns:a16="http://schemas.microsoft.com/office/drawing/2014/main" id="{521DEEE8-7CD4-4672-9809-6F6CBEFFC5DF}"/>
              </a:ext>
            </a:extLst>
          </p:cNvPr>
          <p:cNvPicPr>
            <a:picLocks noChangeAspect="1"/>
          </p:cNvPicPr>
          <p:nvPr/>
        </p:nvPicPr>
        <p:blipFill rotWithShape="1">
          <a:blip r:embed="rId6"/>
          <a:srcRect b="7115"/>
          <a:stretch/>
        </p:blipFill>
        <p:spPr>
          <a:xfrm>
            <a:off x="3797514" y="2969011"/>
            <a:ext cx="3713538" cy="1111869"/>
          </a:xfrm>
          <a:prstGeom prst="rect">
            <a:avLst/>
          </a:prstGeom>
        </p:spPr>
      </p:pic>
      <p:sp>
        <p:nvSpPr>
          <p:cNvPr id="10" name="Rettangolo 9">
            <a:extLst>
              <a:ext uri="{FF2B5EF4-FFF2-40B4-BE49-F238E27FC236}">
                <a16:creationId xmlns:a16="http://schemas.microsoft.com/office/drawing/2014/main" id="{18DF40AE-1943-45C7-9D62-AE45811AA716}"/>
              </a:ext>
            </a:extLst>
          </p:cNvPr>
          <p:cNvSpPr/>
          <p:nvPr/>
        </p:nvSpPr>
        <p:spPr>
          <a:xfrm>
            <a:off x="3583001" y="2969011"/>
            <a:ext cx="5210175" cy="2733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6">
            <a:extLst>
              <a:ext uri="{FF2B5EF4-FFF2-40B4-BE49-F238E27FC236}">
                <a16:creationId xmlns:a16="http://schemas.microsoft.com/office/drawing/2014/main" id="{EE9AFFB0-817A-A1B1-5230-26F8B0C159DC}"/>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13" name="TextBox 6">
            <a:extLst>
              <a:ext uri="{FF2B5EF4-FFF2-40B4-BE49-F238E27FC236}">
                <a16:creationId xmlns:a16="http://schemas.microsoft.com/office/drawing/2014/main" id="{64B71680-09E3-1F71-FF00-0C9F8D6E212A}"/>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Tree>
    <p:extLst>
      <p:ext uri="{BB962C8B-B14F-4D97-AF65-F5344CB8AC3E}">
        <p14:creationId xmlns:p14="http://schemas.microsoft.com/office/powerpoint/2010/main" val="1212150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sp>
        <p:nvSpPr>
          <p:cNvPr id="2" name="TextBox 1"/>
          <p:cNvSpPr txBox="1"/>
          <p:nvPr/>
        </p:nvSpPr>
        <p:spPr>
          <a:xfrm>
            <a:off x="147858" y="122111"/>
            <a:ext cx="1593706" cy="461665"/>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Company</a:t>
            </a:r>
          </a:p>
        </p:txBody>
      </p:sp>
      <p:sp>
        <p:nvSpPr>
          <p:cNvPr id="3" name="TextBox 2"/>
          <p:cNvSpPr txBox="1"/>
          <p:nvPr/>
        </p:nvSpPr>
        <p:spPr>
          <a:xfrm>
            <a:off x="173983" y="1846706"/>
            <a:ext cx="6738881" cy="830997"/>
          </a:xfrm>
          <a:prstGeom prst="rect">
            <a:avLst/>
          </a:prstGeom>
          <a:noFill/>
        </p:spPr>
        <p:txBody>
          <a:bodyPr wrap="square" rtlCol="0">
            <a:spAutoFit/>
          </a:bodyPr>
          <a:lstStyle/>
          <a:p>
            <a:pPr algn="just">
              <a:defRPr/>
            </a:pPr>
            <a:r>
              <a:rPr lang="it-IT" sz="1600" b="1" dirty="0">
                <a:solidFill>
                  <a:srgbClr val="A71C20"/>
                </a:solidFill>
                <a:latin typeface="Roboto" charset="0"/>
                <a:ea typeface="Roboto" charset="0"/>
                <a:cs typeface="Roboto" charset="0"/>
              </a:rPr>
              <a:t>NeMeA Sistemi Srl</a:t>
            </a:r>
            <a:r>
              <a:rPr lang="it-IT" sz="1600" dirty="0">
                <a:solidFill>
                  <a:srgbClr val="004278"/>
                </a:solidFill>
                <a:latin typeface="Roboto" charset="0"/>
                <a:ea typeface="Roboto" charset="0"/>
              </a:rPr>
              <a:t> </a:t>
            </a:r>
            <a:r>
              <a:rPr lang="en-US" sz="1600" dirty="0">
                <a:solidFill>
                  <a:srgbClr val="004278"/>
                </a:solidFill>
                <a:latin typeface="Roboto" charset="0"/>
                <a:ea typeface="Roboto" charset="0"/>
                <a:cs typeface="Roboto" charset="0"/>
              </a:rPr>
              <a:t>an </a:t>
            </a:r>
            <a:r>
              <a:rPr lang="en-US" sz="1600" dirty="0">
                <a:solidFill>
                  <a:srgbClr val="004278"/>
                </a:solidFill>
                <a:latin typeface="Roboto" charset="0"/>
                <a:ea typeface="Roboto" charset="0"/>
              </a:rPr>
              <a:t>Italian</a:t>
            </a:r>
            <a:r>
              <a:rPr lang="en-US" sz="1600" dirty="0">
                <a:solidFill>
                  <a:srgbClr val="004278"/>
                </a:solidFill>
                <a:latin typeface="Roboto" charset="0"/>
                <a:ea typeface="Roboto" charset="0"/>
                <a:cs typeface="Roboto" charset="0"/>
              </a:rPr>
              <a:t> company that operates in the </a:t>
            </a:r>
            <a:r>
              <a:rPr lang="en-US" sz="1600" b="1" dirty="0">
                <a:solidFill>
                  <a:srgbClr val="004278"/>
                </a:solidFill>
                <a:latin typeface="Roboto" charset="0"/>
                <a:ea typeface="Roboto" charset="0"/>
                <a:cs typeface="Roboto" charset="0"/>
              </a:rPr>
              <a:t>Geographic Information Systems </a:t>
            </a:r>
            <a:r>
              <a:rPr lang="en-US" sz="1600" dirty="0">
                <a:solidFill>
                  <a:srgbClr val="004278"/>
                </a:solidFill>
                <a:latin typeface="Roboto" charset="0"/>
                <a:ea typeface="Roboto" charset="0"/>
                <a:cs typeface="Roboto" charset="0"/>
              </a:rPr>
              <a:t>(SIT and GIS) and territorial fields’ providing highly specialized solutions based on customer’s needs. </a:t>
            </a:r>
            <a:endParaRPr lang="it-IT" sz="1600" dirty="0">
              <a:solidFill>
                <a:srgbClr val="004278"/>
              </a:solidFill>
              <a:latin typeface="Roboto" charset="0"/>
              <a:ea typeface="Roboto" charset="0"/>
              <a:cs typeface="Roboto" charset="0"/>
            </a:endParaRPr>
          </a:p>
        </p:txBody>
      </p:sp>
      <p:pic>
        <p:nvPicPr>
          <p:cNvPr id="12" name="Immagine 11">
            <a:extLst>
              <a:ext uri="{FF2B5EF4-FFF2-40B4-BE49-F238E27FC236}">
                <a16:creationId xmlns:a16="http://schemas.microsoft.com/office/drawing/2014/main" id="{12E6A518-AB61-4721-B4CD-2DD61A9D9F2F}"/>
              </a:ext>
            </a:extLst>
          </p:cNvPr>
          <p:cNvPicPr>
            <a:picLocks noChangeAspect="1"/>
          </p:cNvPicPr>
          <p:nvPr/>
        </p:nvPicPr>
        <p:blipFill>
          <a:blip r:embed="rId3"/>
          <a:stretch>
            <a:fillRect/>
          </a:stretch>
        </p:blipFill>
        <p:spPr>
          <a:xfrm>
            <a:off x="4540049" y="968048"/>
            <a:ext cx="2935949" cy="717887"/>
          </a:xfrm>
          <a:prstGeom prst="rect">
            <a:avLst/>
          </a:prstGeom>
        </p:spPr>
      </p:pic>
      <p:sp>
        <p:nvSpPr>
          <p:cNvPr id="13" name="Rectangle 3">
            <a:extLst>
              <a:ext uri="{FF2B5EF4-FFF2-40B4-BE49-F238E27FC236}">
                <a16:creationId xmlns:a16="http://schemas.microsoft.com/office/drawing/2014/main" id="{849715F1-85F7-4B0E-8F37-2752F5BCB2D6}"/>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a:extLst>
              <a:ext uri="{FF2B5EF4-FFF2-40B4-BE49-F238E27FC236}">
                <a16:creationId xmlns:a16="http://schemas.microsoft.com/office/drawing/2014/main" id="{6AC3879D-23F3-41EA-8D8A-06C6E1DAF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pic>
        <p:nvPicPr>
          <p:cNvPr id="16" name="Picture 7">
            <a:extLst>
              <a:ext uri="{FF2B5EF4-FFF2-40B4-BE49-F238E27FC236}">
                <a16:creationId xmlns:a16="http://schemas.microsoft.com/office/drawing/2014/main" id="{2D4E123C-0F5A-4195-9236-A33AE361C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17" name="TextBox 6">
            <a:extLst>
              <a:ext uri="{FF2B5EF4-FFF2-40B4-BE49-F238E27FC236}">
                <a16:creationId xmlns:a16="http://schemas.microsoft.com/office/drawing/2014/main" id="{5C9CFF44-8768-4950-A72F-CF3207C2E639}"/>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pic>
        <p:nvPicPr>
          <p:cNvPr id="20" name="Immagine 19">
            <a:extLst>
              <a:ext uri="{FF2B5EF4-FFF2-40B4-BE49-F238E27FC236}">
                <a16:creationId xmlns:a16="http://schemas.microsoft.com/office/drawing/2014/main" id="{7AE5A805-937C-41A1-9356-9792CE2728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44"/>
          <a:stretch/>
        </p:blipFill>
        <p:spPr>
          <a:xfrm>
            <a:off x="196624" y="3594685"/>
            <a:ext cx="3945318" cy="2227338"/>
          </a:xfrm>
          <a:prstGeom prst="rect">
            <a:avLst/>
          </a:prstGeom>
          <a:effectLst>
            <a:outerShdw blurRad="190500" algn="ctr" rotWithShape="0">
              <a:srgbClr val="000000">
                <a:alpha val="70000"/>
              </a:srgbClr>
            </a:outerShdw>
          </a:effectLst>
        </p:spPr>
      </p:pic>
      <p:sp>
        <p:nvSpPr>
          <p:cNvPr id="4" name="CasellaDiTesto 3">
            <a:extLst>
              <a:ext uri="{FF2B5EF4-FFF2-40B4-BE49-F238E27FC236}">
                <a16:creationId xmlns:a16="http://schemas.microsoft.com/office/drawing/2014/main" id="{C2EAE7F6-1F33-4527-8986-ECE2AE6CAFC7}"/>
              </a:ext>
            </a:extLst>
          </p:cNvPr>
          <p:cNvSpPr txBox="1"/>
          <p:nvPr/>
        </p:nvSpPr>
        <p:spPr>
          <a:xfrm>
            <a:off x="173983" y="2789266"/>
            <a:ext cx="6738881" cy="584775"/>
          </a:xfrm>
          <a:prstGeom prst="rect">
            <a:avLst/>
          </a:prstGeom>
          <a:noFill/>
        </p:spPr>
        <p:txBody>
          <a:bodyPr wrap="square" rtlCol="0">
            <a:spAutoFit/>
          </a:bodyPr>
          <a:lstStyle/>
          <a:p>
            <a:pPr algn="just"/>
            <a:r>
              <a:rPr lang="it-IT" sz="1600" b="1" dirty="0">
                <a:solidFill>
                  <a:srgbClr val="A71C20"/>
                </a:solidFill>
                <a:latin typeface="Roboto" charset="0"/>
                <a:ea typeface="Roboto" charset="0"/>
                <a:cs typeface="Roboto" charset="0"/>
              </a:rPr>
              <a:t>NeMeA Sistemi Srl </a:t>
            </a:r>
            <a:r>
              <a:rPr lang="en-US" sz="1600" dirty="0">
                <a:solidFill>
                  <a:srgbClr val="004278"/>
                </a:solidFill>
                <a:latin typeface="Roboto" charset="0"/>
                <a:ea typeface="Roboto" charset="0"/>
                <a:cs typeface="Roboto" charset="0"/>
              </a:rPr>
              <a:t>integrates data and systems with particular attention to</a:t>
            </a:r>
            <a:r>
              <a:rPr lang="en-US" sz="1600" b="1" dirty="0">
                <a:solidFill>
                  <a:srgbClr val="004278"/>
                </a:solidFill>
                <a:latin typeface="Roboto" charset="0"/>
                <a:ea typeface="Roboto" charset="0"/>
                <a:cs typeface="Roboto" charset="0"/>
              </a:rPr>
              <a:t> remote sensing and the processing of RADAR/SAR satellite images</a:t>
            </a:r>
            <a:r>
              <a:rPr lang="en-US" sz="1600" dirty="0">
                <a:solidFill>
                  <a:srgbClr val="004278"/>
                </a:solidFill>
                <a:latin typeface="Roboto" charset="0"/>
                <a:ea typeface="Roboto" charset="0"/>
                <a:cs typeface="Roboto" charset="0"/>
              </a:rPr>
              <a:t>.</a:t>
            </a:r>
            <a:endParaRPr lang="it-IT" sz="1600" dirty="0"/>
          </a:p>
        </p:txBody>
      </p:sp>
      <p:sp>
        <p:nvSpPr>
          <p:cNvPr id="21" name="TextBox 2">
            <a:extLst>
              <a:ext uri="{FF2B5EF4-FFF2-40B4-BE49-F238E27FC236}">
                <a16:creationId xmlns:a16="http://schemas.microsoft.com/office/drawing/2014/main" id="{54E337E4-E8A1-43F5-8E77-A13E3BDA9FBE}"/>
              </a:ext>
            </a:extLst>
          </p:cNvPr>
          <p:cNvSpPr txBox="1"/>
          <p:nvPr/>
        </p:nvSpPr>
        <p:spPr>
          <a:xfrm>
            <a:off x="4375183" y="3572205"/>
            <a:ext cx="2537682" cy="1815882"/>
          </a:xfrm>
          <a:prstGeom prst="rect">
            <a:avLst/>
          </a:prstGeom>
          <a:noFill/>
        </p:spPr>
        <p:txBody>
          <a:bodyPr wrap="square" rtlCol="0">
            <a:spAutoFit/>
          </a:bodyPr>
          <a:lstStyle/>
          <a:p>
            <a:pPr algn="just">
              <a:defRPr/>
            </a:pPr>
            <a:r>
              <a:rPr lang="en-US" sz="1600" dirty="0">
                <a:solidFill>
                  <a:srgbClr val="004278"/>
                </a:solidFill>
                <a:latin typeface="Roboto" charset="0"/>
                <a:ea typeface="Roboto" charset="0"/>
                <a:cs typeface="Roboto" charset="0"/>
              </a:rPr>
              <a:t>In recent years, the company has specialized in the development of </a:t>
            </a:r>
            <a:r>
              <a:rPr lang="en-US" sz="1600" b="1" dirty="0">
                <a:solidFill>
                  <a:srgbClr val="004278"/>
                </a:solidFill>
                <a:latin typeface="Roboto" charset="0"/>
                <a:ea typeface="Roboto" charset="0"/>
                <a:cs typeface="Roboto" charset="0"/>
              </a:rPr>
              <a:t>plugin for QGIS </a:t>
            </a:r>
            <a:r>
              <a:rPr lang="en-US" sz="1600" dirty="0">
                <a:solidFill>
                  <a:srgbClr val="004278"/>
                </a:solidFill>
                <a:latin typeface="Roboto" charset="0"/>
                <a:ea typeface="Roboto" charset="0"/>
                <a:cs typeface="Roboto" charset="0"/>
              </a:rPr>
              <a:t>and in the </a:t>
            </a:r>
            <a:r>
              <a:rPr lang="en-US" sz="1600" b="1" dirty="0">
                <a:solidFill>
                  <a:srgbClr val="004278"/>
                </a:solidFill>
                <a:latin typeface="Roboto" charset="0"/>
                <a:ea typeface="Roboto" charset="0"/>
                <a:cs typeface="Roboto" charset="0"/>
              </a:rPr>
              <a:t>development of </a:t>
            </a:r>
            <a:r>
              <a:rPr lang="en-US" sz="1600" b="1" dirty="0" err="1">
                <a:solidFill>
                  <a:srgbClr val="004278"/>
                </a:solidFill>
                <a:latin typeface="Roboto" charset="0"/>
                <a:ea typeface="Roboto" charset="0"/>
                <a:cs typeface="Roboto" charset="0"/>
              </a:rPr>
              <a:t>webGIS</a:t>
            </a:r>
            <a:r>
              <a:rPr lang="en-US" sz="1600" b="1" dirty="0">
                <a:solidFill>
                  <a:srgbClr val="004278"/>
                </a:solidFill>
                <a:latin typeface="Roboto" charset="0"/>
                <a:ea typeface="Roboto" charset="0"/>
                <a:cs typeface="Roboto" charset="0"/>
              </a:rPr>
              <a:t> portals</a:t>
            </a:r>
            <a:r>
              <a:rPr lang="en-US" sz="1600" dirty="0">
                <a:solidFill>
                  <a:srgbClr val="004278"/>
                </a:solidFill>
                <a:latin typeface="Roboto" charset="0"/>
                <a:ea typeface="Roboto" charset="0"/>
                <a:cs typeface="Roboto" charset="0"/>
              </a:rPr>
              <a:t>.</a:t>
            </a:r>
            <a:endParaRPr lang="it-IT" sz="1600" dirty="0">
              <a:solidFill>
                <a:srgbClr val="004278"/>
              </a:solidFill>
              <a:latin typeface="Roboto" charset="0"/>
              <a:ea typeface="Roboto" charset="0"/>
              <a:cs typeface="Roboto" charset="0"/>
            </a:endParaRPr>
          </a:p>
          <a:p>
            <a:pPr algn="just">
              <a:defRPr/>
            </a:pPr>
            <a:endParaRPr lang="it-IT" sz="1600" dirty="0">
              <a:solidFill>
                <a:srgbClr val="004278"/>
              </a:solidFill>
              <a:latin typeface="Roboto" charset="0"/>
              <a:ea typeface="Roboto" charset="0"/>
              <a:cs typeface="Roboto" charset="0"/>
            </a:endParaRPr>
          </a:p>
        </p:txBody>
      </p:sp>
      <p:sp>
        <p:nvSpPr>
          <p:cNvPr id="18" name="TextBox 6">
            <a:extLst>
              <a:ext uri="{FF2B5EF4-FFF2-40B4-BE49-F238E27FC236}">
                <a16:creationId xmlns:a16="http://schemas.microsoft.com/office/drawing/2014/main" id="{839188A8-FA7D-85E5-9C30-8DD49CCDC106}"/>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pic>
        <p:nvPicPr>
          <p:cNvPr id="7" name="Immagine 6">
            <a:extLst>
              <a:ext uri="{FF2B5EF4-FFF2-40B4-BE49-F238E27FC236}">
                <a16:creationId xmlns:a16="http://schemas.microsoft.com/office/drawing/2014/main" id="{A891239C-7B4C-AECE-7790-50974BE00E38}"/>
              </a:ext>
            </a:extLst>
          </p:cNvPr>
          <p:cNvPicPr>
            <a:picLocks noChangeAspect="1"/>
          </p:cNvPicPr>
          <p:nvPr/>
        </p:nvPicPr>
        <p:blipFill>
          <a:blip r:embed="rId7"/>
          <a:stretch>
            <a:fillRect/>
          </a:stretch>
        </p:blipFill>
        <p:spPr>
          <a:xfrm>
            <a:off x="7269785" y="1893456"/>
            <a:ext cx="4748232" cy="2972419"/>
          </a:xfrm>
          <a:prstGeom prst="rect">
            <a:avLst/>
          </a:prstGeom>
        </p:spPr>
      </p:pic>
      <p:sp>
        <p:nvSpPr>
          <p:cNvPr id="8" name="Rettangolo 7">
            <a:extLst>
              <a:ext uri="{FF2B5EF4-FFF2-40B4-BE49-F238E27FC236}">
                <a16:creationId xmlns:a16="http://schemas.microsoft.com/office/drawing/2014/main" id="{C07573E6-A5DF-7355-CF0C-C32D14442429}"/>
              </a:ext>
            </a:extLst>
          </p:cNvPr>
          <p:cNvSpPr/>
          <p:nvPr/>
        </p:nvSpPr>
        <p:spPr>
          <a:xfrm>
            <a:off x="7146105" y="1846706"/>
            <a:ext cx="4871912" cy="311147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9338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5">
            <a:extLst>
              <a:ext uri="{FF2B5EF4-FFF2-40B4-BE49-F238E27FC236}">
                <a16:creationId xmlns:a16="http://schemas.microsoft.com/office/drawing/2014/main" id="{1F86099A-87EE-4758-AB5D-3E6F7817013E}"/>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sp>
        <p:nvSpPr>
          <p:cNvPr id="40" name="Rectangle 3">
            <a:extLst>
              <a:ext uri="{FF2B5EF4-FFF2-40B4-BE49-F238E27FC236}">
                <a16:creationId xmlns:a16="http://schemas.microsoft.com/office/drawing/2014/main" id="{D328B913-E859-48AF-8C1A-8DFABD846AFF}"/>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7">
            <a:extLst>
              <a:ext uri="{FF2B5EF4-FFF2-40B4-BE49-F238E27FC236}">
                <a16:creationId xmlns:a16="http://schemas.microsoft.com/office/drawing/2014/main" id="{C1308F39-0335-42F7-B9D5-A8F2B0EA93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173983" y="191430"/>
            <a:ext cx="3978012" cy="461665"/>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Ventimiglia </a:t>
            </a:r>
            <a:r>
              <a:rPr lang="it-IT" sz="2400" b="1" dirty="0" err="1">
                <a:solidFill>
                  <a:schemeClr val="bg1"/>
                </a:solidFill>
                <a:latin typeface="Roboto Slab" charset="0"/>
                <a:ea typeface="Roboto Slab" charset="0"/>
                <a:cs typeface="Roboto Slab" charset="0"/>
              </a:rPr>
              <a:t>legalty</a:t>
            </a:r>
            <a:r>
              <a:rPr lang="it-IT" sz="2400" b="1" dirty="0">
                <a:solidFill>
                  <a:schemeClr val="bg1"/>
                </a:solidFill>
                <a:latin typeface="Roboto Slab" charset="0"/>
                <a:ea typeface="Roboto Slab" charset="0"/>
                <a:cs typeface="Roboto Slab" charset="0"/>
              </a:rPr>
              <a:t> project</a:t>
            </a:r>
          </a:p>
        </p:txBody>
      </p:sp>
      <p:pic>
        <p:nvPicPr>
          <p:cNvPr id="6" name="Immagine 5">
            <a:extLst>
              <a:ext uri="{FF2B5EF4-FFF2-40B4-BE49-F238E27FC236}">
                <a16:creationId xmlns:a16="http://schemas.microsoft.com/office/drawing/2014/main" id="{860D4AEB-D560-0162-E258-71DD68B8BB52}"/>
              </a:ext>
            </a:extLst>
          </p:cNvPr>
          <p:cNvPicPr>
            <a:picLocks noChangeAspect="1"/>
          </p:cNvPicPr>
          <p:nvPr/>
        </p:nvPicPr>
        <p:blipFill rotWithShape="1">
          <a:blip r:embed="rId5"/>
          <a:srcRect l="7546"/>
          <a:stretch/>
        </p:blipFill>
        <p:spPr>
          <a:xfrm>
            <a:off x="10445665" y="1081975"/>
            <a:ext cx="1174835" cy="1303432"/>
          </a:xfrm>
          <a:prstGeom prst="rect">
            <a:avLst/>
          </a:prstGeom>
        </p:spPr>
      </p:pic>
      <p:pic>
        <p:nvPicPr>
          <p:cNvPr id="8" name="Immagine 7">
            <a:extLst>
              <a:ext uri="{FF2B5EF4-FFF2-40B4-BE49-F238E27FC236}">
                <a16:creationId xmlns:a16="http://schemas.microsoft.com/office/drawing/2014/main" id="{F338B70C-3786-A0F8-B8FE-BBCADDDB62A3}"/>
              </a:ext>
            </a:extLst>
          </p:cNvPr>
          <p:cNvPicPr>
            <a:picLocks noChangeAspect="1"/>
          </p:cNvPicPr>
          <p:nvPr/>
        </p:nvPicPr>
        <p:blipFill>
          <a:blip r:embed="rId6"/>
          <a:stretch>
            <a:fillRect/>
          </a:stretch>
        </p:blipFill>
        <p:spPr>
          <a:xfrm>
            <a:off x="7647980" y="2689152"/>
            <a:ext cx="4215048" cy="3086874"/>
          </a:xfrm>
          <a:prstGeom prst="rect">
            <a:avLst/>
          </a:prstGeom>
        </p:spPr>
      </p:pic>
      <p:sp>
        <p:nvSpPr>
          <p:cNvPr id="32" name="CasellaDiTesto 31">
            <a:extLst>
              <a:ext uri="{FF2B5EF4-FFF2-40B4-BE49-F238E27FC236}">
                <a16:creationId xmlns:a16="http://schemas.microsoft.com/office/drawing/2014/main" id="{8646006A-EF14-83C7-54F5-DF4170DCB1EC}"/>
              </a:ext>
            </a:extLst>
          </p:cNvPr>
          <p:cNvSpPr txBox="1"/>
          <p:nvPr/>
        </p:nvSpPr>
        <p:spPr>
          <a:xfrm>
            <a:off x="415816" y="1350530"/>
            <a:ext cx="9420370" cy="830997"/>
          </a:xfrm>
          <a:prstGeom prst="rect">
            <a:avLst/>
          </a:prstGeom>
          <a:noFill/>
        </p:spPr>
        <p:txBody>
          <a:bodyPr wrap="square">
            <a:spAutoFit/>
          </a:bodyPr>
          <a:lstStyle/>
          <a:p>
            <a:pPr marL="0" indent="0" algn="just">
              <a:buNone/>
            </a:pPr>
            <a:r>
              <a:rPr lang="en-US" sz="1600" dirty="0">
                <a:solidFill>
                  <a:srgbClr val="004278"/>
                </a:solidFill>
                <a:latin typeface="Roboto" charset="0"/>
                <a:ea typeface="Roboto" charset="0"/>
              </a:rPr>
              <a:t>The project aims to identify all the physical components (artifacts, fences, roofs, foundation excavations, perimeter walls, roads and accesses) that are not present in land belonging to a particular area of the city of Ventimiglia</a:t>
            </a:r>
          </a:p>
        </p:txBody>
      </p:sp>
      <p:sp>
        <p:nvSpPr>
          <p:cNvPr id="34" name="Rettangolo 33">
            <a:extLst>
              <a:ext uri="{FF2B5EF4-FFF2-40B4-BE49-F238E27FC236}">
                <a16:creationId xmlns:a16="http://schemas.microsoft.com/office/drawing/2014/main" id="{4A70DDF0-C569-AD4B-B141-D1706E8FB628}"/>
              </a:ext>
            </a:extLst>
          </p:cNvPr>
          <p:cNvSpPr/>
          <p:nvPr/>
        </p:nvSpPr>
        <p:spPr>
          <a:xfrm>
            <a:off x="1722166" y="2564534"/>
            <a:ext cx="3816424" cy="262509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Segnaposto contenuto 4">
            <a:extLst>
              <a:ext uri="{FF2B5EF4-FFF2-40B4-BE49-F238E27FC236}">
                <a16:creationId xmlns:a16="http://schemas.microsoft.com/office/drawing/2014/main" id="{590934B0-9043-0FAA-47B3-7BD58BFE24EC}"/>
              </a:ext>
            </a:extLst>
          </p:cNvPr>
          <p:cNvSpPr txBox="1">
            <a:spLocks/>
          </p:cNvSpPr>
          <p:nvPr/>
        </p:nvSpPr>
        <p:spPr>
          <a:xfrm>
            <a:off x="1938909" y="2881301"/>
            <a:ext cx="3599681" cy="2308324"/>
          </a:xfrm>
          <a:prstGeom prst="rect">
            <a:avLst/>
          </a:prstGeom>
          <a:noFill/>
        </p:spPr>
        <p:txBody>
          <a:bodyPr wrap="square">
            <a:spAutoFit/>
          </a:bodyPr>
          <a:lstStyle>
            <a:defPPr>
              <a:defRPr lang="it-IT"/>
            </a:defPPr>
            <a:lvl1pPr indent="0" algn="just">
              <a:buNone/>
              <a:defRPr sz="1600">
                <a:solidFill>
                  <a:srgbClr val="004278"/>
                </a:solidFill>
                <a:latin typeface="Roboto" charset="0"/>
                <a:ea typeface="Roboto" charset="0"/>
              </a:defRPr>
            </a:lvl1pPr>
            <a:lvl2pPr marL="742950" indent="-28575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it-IT" b="1" dirty="0"/>
              <a:t>AIMS:</a:t>
            </a:r>
          </a:p>
          <a:p>
            <a:endParaRPr lang="it-IT" dirty="0"/>
          </a:p>
          <a:p>
            <a:pPr marL="285750" indent="-285750">
              <a:buFont typeface="Arial" panose="020B0604020202020204" pitchFamily="34" charset="0"/>
              <a:buChar char="•"/>
            </a:pPr>
            <a:r>
              <a:rPr lang="it-IT" dirty="0" err="1"/>
              <a:t>Coastline</a:t>
            </a:r>
            <a:r>
              <a:rPr lang="it-IT" dirty="0"/>
              <a:t> </a:t>
            </a:r>
            <a:r>
              <a:rPr lang="it-IT" dirty="0" err="1"/>
              <a:t>extraction</a:t>
            </a:r>
            <a:r>
              <a:rPr lang="it-IT" dirty="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Roya</a:t>
            </a:r>
            <a:r>
              <a:rPr lang="it-IT" dirty="0"/>
              <a:t> stream </a:t>
            </a:r>
            <a:r>
              <a:rPr lang="it-IT" dirty="0" err="1"/>
              <a:t>sediments</a:t>
            </a:r>
            <a:r>
              <a:rPr lang="it-IT" dirty="0"/>
              <a:t> </a:t>
            </a:r>
            <a:r>
              <a:rPr lang="it-IT" dirty="0" err="1"/>
              <a:t>detection</a:t>
            </a:r>
            <a:endParaRPr lang="it-IT" dirty="0"/>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Built</a:t>
            </a:r>
            <a:r>
              <a:rPr lang="it-IT" dirty="0"/>
              <a:t> –up </a:t>
            </a:r>
            <a:r>
              <a:rPr lang="it-IT" dirty="0" err="1"/>
              <a:t>areas</a:t>
            </a:r>
            <a:r>
              <a:rPr lang="it-IT" dirty="0"/>
              <a:t> </a:t>
            </a:r>
            <a:r>
              <a:rPr lang="it-IT" dirty="0" err="1"/>
              <a:t>extraction</a:t>
            </a:r>
            <a:endParaRPr lang="it-IT" dirty="0"/>
          </a:p>
          <a:p>
            <a:endParaRPr lang="it-IT" dirty="0"/>
          </a:p>
          <a:p>
            <a:endParaRPr lang="it-IT" dirty="0"/>
          </a:p>
        </p:txBody>
      </p:sp>
      <p:sp>
        <p:nvSpPr>
          <p:cNvPr id="45" name="TextBox 6">
            <a:extLst>
              <a:ext uri="{FF2B5EF4-FFF2-40B4-BE49-F238E27FC236}">
                <a16:creationId xmlns:a16="http://schemas.microsoft.com/office/drawing/2014/main" id="{570C0C03-8C39-6BE4-8964-CA27B852789F}"/>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46" name="TextBox 6">
            <a:extLst>
              <a:ext uri="{FF2B5EF4-FFF2-40B4-BE49-F238E27FC236}">
                <a16:creationId xmlns:a16="http://schemas.microsoft.com/office/drawing/2014/main" id="{32F81011-0798-DC61-4D20-721EC01D08AE}"/>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Tree>
    <p:extLst>
      <p:ext uri="{BB962C8B-B14F-4D97-AF65-F5344CB8AC3E}">
        <p14:creationId xmlns:p14="http://schemas.microsoft.com/office/powerpoint/2010/main" val="2789016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40999F61-0A2F-482D-A357-49B03C66D088}"/>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95613" y="156947"/>
            <a:ext cx="10177100" cy="461665"/>
          </a:xfrm>
          <a:prstGeom prst="rect">
            <a:avLst/>
          </a:prstGeom>
          <a:noFill/>
        </p:spPr>
        <p:txBody>
          <a:bodyPr wrap="square" rtlCol="0">
            <a:spAutoFit/>
          </a:bodyPr>
          <a:lstStyle/>
          <a:p>
            <a:r>
              <a:rPr lang="it-IT" sz="2400" b="1" dirty="0">
                <a:solidFill>
                  <a:schemeClr val="bg1"/>
                </a:solidFill>
                <a:latin typeface="Roboto Slab" charset="0"/>
                <a:ea typeface="Roboto Slab" charset="0"/>
                <a:cs typeface="Roboto Slab" charset="0"/>
              </a:rPr>
              <a:t>Ventimiglia </a:t>
            </a:r>
            <a:r>
              <a:rPr lang="it-IT" sz="2400" b="1" dirty="0" err="1">
                <a:solidFill>
                  <a:schemeClr val="bg1"/>
                </a:solidFill>
                <a:latin typeface="Roboto Slab" charset="0"/>
                <a:ea typeface="Roboto Slab" charset="0"/>
                <a:cs typeface="Roboto Slab" charset="0"/>
              </a:rPr>
              <a:t>legalty</a:t>
            </a:r>
            <a:r>
              <a:rPr lang="it-IT" sz="2400" b="1" dirty="0">
                <a:solidFill>
                  <a:schemeClr val="bg1"/>
                </a:solidFill>
                <a:latin typeface="Roboto Slab" charset="0"/>
                <a:ea typeface="Roboto Slab" charset="0"/>
                <a:cs typeface="Roboto Slab" charset="0"/>
              </a:rPr>
              <a:t> project - </a:t>
            </a:r>
            <a:r>
              <a:rPr lang="it-IT" sz="2400" b="1" dirty="0" err="1">
                <a:solidFill>
                  <a:schemeClr val="bg1"/>
                </a:solidFill>
                <a:latin typeface="Roboto Slab" charset="0"/>
                <a:ea typeface="Roboto Slab" charset="0"/>
                <a:cs typeface="Roboto Slab" charset="0"/>
              </a:rPr>
              <a:t>Coastline</a:t>
            </a:r>
            <a:r>
              <a:rPr lang="it-IT" sz="2400" b="1" dirty="0">
                <a:solidFill>
                  <a:schemeClr val="bg1"/>
                </a:solidFill>
                <a:latin typeface="Roboto Slab" charset="0"/>
                <a:ea typeface="Roboto Slab" charset="0"/>
                <a:cs typeface="Roboto Slab" charset="0"/>
              </a:rPr>
              <a:t> </a:t>
            </a:r>
            <a:r>
              <a:rPr lang="it-IT" sz="2400" b="1" dirty="0" err="1">
                <a:solidFill>
                  <a:schemeClr val="bg1"/>
                </a:solidFill>
                <a:latin typeface="Roboto Slab" charset="0"/>
                <a:ea typeface="Roboto Slab" charset="0"/>
                <a:cs typeface="Roboto Slab" charset="0"/>
              </a:rPr>
              <a:t>Extraction</a:t>
            </a:r>
            <a:endParaRPr lang="it-IT" sz="2400" b="1" dirty="0">
              <a:solidFill>
                <a:schemeClr val="bg1"/>
              </a:solidFill>
              <a:latin typeface="Roboto Slab" charset="0"/>
              <a:ea typeface="Roboto Slab" charset="0"/>
              <a:cs typeface="Roboto Slab" charset="0"/>
            </a:endParaRPr>
          </a:p>
        </p:txBody>
      </p:sp>
      <p:pic>
        <p:nvPicPr>
          <p:cNvPr id="12" name="Immagine 11">
            <a:extLst>
              <a:ext uri="{FF2B5EF4-FFF2-40B4-BE49-F238E27FC236}">
                <a16:creationId xmlns:a16="http://schemas.microsoft.com/office/drawing/2014/main" id="{56884A2E-0BB0-4366-A2F4-6F7495590B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46964" y="1847995"/>
            <a:ext cx="2715455" cy="1530936"/>
          </a:xfrm>
          <a:prstGeom prst="rect">
            <a:avLst/>
          </a:prstGeom>
        </p:spPr>
      </p:pic>
      <p:sp>
        <p:nvSpPr>
          <p:cNvPr id="14" name="Segnaposto contenuto 4">
            <a:extLst>
              <a:ext uri="{FF2B5EF4-FFF2-40B4-BE49-F238E27FC236}">
                <a16:creationId xmlns:a16="http://schemas.microsoft.com/office/drawing/2014/main" id="{AE36F660-AA00-4036-8A43-48A5EB9E7535}"/>
              </a:ext>
            </a:extLst>
          </p:cNvPr>
          <p:cNvSpPr txBox="1">
            <a:spLocks/>
          </p:cNvSpPr>
          <p:nvPr/>
        </p:nvSpPr>
        <p:spPr>
          <a:xfrm>
            <a:off x="1813984" y="5555537"/>
            <a:ext cx="8640960" cy="4206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rgbClr val="004278"/>
                </a:solidFill>
                <a:latin typeface="Roboto" panose="02000000000000000000" pitchFamily="2" charset="0"/>
                <a:ea typeface="Roboto" panose="02000000000000000000" pitchFamily="2" charset="0"/>
              </a:rPr>
              <a:t>We are able to investigate the coastline trend and evolution</a:t>
            </a:r>
            <a:endParaRPr lang="it-IT" sz="1800" b="1" dirty="0">
              <a:solidFill>
                <a:srgbClr val="004278"/>
              </a:solidFill>
              <a:latin typeface="Roboto" panose="02000000000000000000" pitchFamily="2" charset="0"/>
              <a:ea typeface="Roboto" panose="02000000000000000000" pitchFamily="2" charset="0"/>
            </a:endParaRPr>
          </a:p>
        </p:txBody>
      </p:sp>
      <p:pic>
        <p:nvPicPr>
          <p:cNvPr id="15" name="Immagine 14">
            <a:extLst>
              <a:ext uri="{FF2B5EF4-FFF2-40B4-BE49-F238E27FC236}">
                <a16:creationId xmlns:a16="http://schemas.microsoft.com/office/drawing/2014/main" id="{16C2CA50-E8FC-4BA1-A0BB-BF550977571C}"/>
              </a:ext>
            </a:extLst>
          </p:cNvPr>
          <p:cNvPicPr>
            <a:picLocks noChangeAspect="1"/>
          </p:cNvPicPr>
          <p:nvPr/>
        </p:nvPicPr>
        <p:blipFill rotWithShape="1">
          <a:blip r:embed="rId5">
            <a:extLst>
              <a:ext uri="{28A0092B-C50C-407E-A947-70E740481C1C}">
                <a14:useLocalDpi xmlns:a14="http://schemas.microsoft.com/office/drawing/2010/main"/>
              </a:ext>
            </a:extLst>
          </a:blip>
          <a:srcRect l="20072" t="18609" r="2098"/>
          <a:stretch/>
        </p:blipFill>
        <p:spPr>
          <a:xfrm>
            <a:off x="1061158" y="1847995"/>
            <a:ext cx="2771297" cy="1547296"/>
          </a:xfrm>
          <a:prstGeom prst="rect">
            <a:avLst/>
          </a:prstGeom>
        </p:spPr>
      </p:pic>
      <p:pic>
        <p:nvPicPr>
          <p:cNvPr id="16" name="Picture 2" descr="28">
            <a:extLst>
              <a:ext uri="{FF2B5EF4-FFF2-40B4-BE49-F238E27FC236}">
                <a16:creationId xmlns:a16="http://schemas.microsoft.com/office/drawing/2014/main" id="{3BE4A302-0C34-462D-818D-6D32876C961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2314" t="19218" r="2481" b="15121"/>
          <a:stretch/>
        </p:blipFill>
        <p:spPr bwMode="auto">
          <a:xfrm>
            <a:off x="7880595" y="1852142"/>
            <a:ext cx="2757878" cy="152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6">
            <a:extLst>
              <a:ext uri="{FF2B5EF4-FFF2-40B4-BE49-F238E27FC236}">
                <a16:creationId xmlns:a16="http://schemas.microsoft.com/office/drawing/2014/main" id="{50044127-6EC3-44A0-8E30-590CC97061B0}"/>
              </a:ext>
            </a:extLst>
          </p:cNvPr>
          <p:cNvPicPr>
            <a:picLocks noChangeAspect="1"/>
          </p:cNvPicPr>
          <p:nvPr/>
        </p:nvPicPr>
        <p:blipFill rotWithShape="1">
          <a:blip r:embed="rId7">
            <a:extLst>
              <a:ext uri="{28A0092B-C50C-407E-A947-70E740481C1C}">
                <a14:useLocalDpi xmlns:a14="http://schemas.microsoft.com/office/drawing/2010/main"/>
              </a:ext>
            </a:extLst>
          </a:blip>
          <a:srcRect b="26251"/>
          <a:stretch/>
        </p:blipFill>
        <p:spPr>
          <a:xfrm>
            <a:off x="3431704" y="3521769"/>
            <a:ext cx="4916392" cy="1908482"/>
          </a:xfrm>
          <a:prstGeom prst="rect">
            <a:avLst/>
          </a:prstGeom>
        </p:spPr>
      </p:pic>
      <p:sp>
        <p:nvSpPr>
          <p:cNvPr id="18" name="CasellaDiTesto 17">
            <a:extLst>
              <a:ext uri="{FF2B5EF4-FFF2-40B4-BE49-F238E27FC236}">
                <a16:creationId xmlns:a16="http://schemas.microsoft.com/office/drawing/2014/main" id="{7F7AB569-6E60-4CA8-ACB6-1D3016DC4E95}"/>
              </a:ext>
            </a:extLst>
          </p:cNvPr>
          <p:cNvSpPr txBox="1"/>
          <p:nvPr/>
        </p:nvSpPr>
        <p:spPr>
          <a:xfrm>
            <a:off x="1109925" y="1393297"/>
            <a:ext cx="2673760" cy="338554"/>
          </a:xfrm>
          <a:prstGeom prst="rect">
            <a:avLst/>
          </a:prstGeom>
          <a:noFill/>
        </p:spPr>
        <p:txBody>
          <a:bodyPr wrap="square" rtlCol="0">
            <a:spAutoFit/>
          </a:bodyPr>
          <a:lstStyle/>
          <a:p>
            <a:pPr algn="ctr"/>
            <a:r>
              <a:rPr lang="it-IT" sz="1600" b="1" dirty="0">
                <a:solidFill>
                  <a:schemeClr val="accent1">
                    <a:lumMod val="75000"/>
                  </a:schemeClr>
                </a:solidFill>
                <a:latin typeface="Roboto" panose="02000000000000000000" pitchFamily="2" charset="0"/>
                <a:ea typeface="Roboto" panose="02000000000000000000" pitchFamily="2" charset="0"/>
              </a:rPr>
              <a:t>CSK- SPOTLIGHT image</a:t>
            </a:r>
          </a:p>
        </p:txBody>
      </p:sp>
      <p:sp>
        <p:nvSpPr>
          <p:cNvPr id="19" name="CasellaDiTesto 18">
            <a:extLst>
              <a:ext uri="{FF2B5EF4-FFF2-40B4-BE49-F238E27FC236}">
                <a16:creationId xmlns:a16="http://schemas.microsoft.com/office/drawing/2014/main" id="{BAEC0D6C-13E8-4FC6-9B9F-884434AE99CB}"/>
              </a:ext>
            </a:extLst>
          </p:cNvPr>
          <p:cNvSpPr txBox="1"/>
          <p:nvPr/>
        </p:nvSpPr>
        <p:spPr>
          <a:xfrm>
            <a:off x="4416376" y="1381475"/>
            <a:ext cx="2976629" cy="338554"/>
          </a:xfrm>
          <a:prstGeom prst="rect">
            <a:avLst/>
          </a:prstGeom>
          <a:noFill/>
        </p:spPr>
        <p:txBody>
          <a:bodyPr wrap="square" rtlCol="0">
            <a:spAutoFit/>
          </a:bodyPr>
          <a:lstStyle/>
          <a:p>
            <a:pPr algn="ctr"/>
            <a:r>
              <a:rPr lang="it-IT" sz="1600" b="1" dirty="0">
                <a:solidFill>
                  <a:schemeClr val="accent1">
                    <a:lumMod val="75000"/>
                  </a:schemeClr>
                </a:solidFill>
                <a:latin typeface="Roboto" panose="02000000000000000000" pitchFamily="2" charset="0"/>
                <a:ea typeface="Roboto" panose="02000000000000000000" pitchFamily="2" charset="0"/>
              </a:rPr>
              <a:t>LAND-SEA </a:t>
            </a:r>
            <a:r>
              <a:rPr lang="it-IT" sz="1600" b="1" dirty="0" err="1">
                <a:solidFill>
                  <a:schemeClr val="accent1">
                    <a:lumMod val="75000"/>
                  </a:schemeClr>
                </a:solidFill>
                <a:latin typeface="Roboto" panose="02000000000000000000" pitchFamily="2" charset="0"/>
                <a:ea typeface="Roboto" panose="02000000000000000000" pitchFamily="2" charset="0"/>
              </a:rPr>
              <a:t>map</a:t>
            </a:r>
            <a:r>
              <a:rPr lang="it-IT" sz="1600" b="1" dirty="0">
                <a:solidFill>
                  <a:schemeClr val="accent1">
                    <a:lumMod val="75000"/>
                  </a:schemeClr>
                </a:solidFill>
                <a:latin typeface="Roboto" panose="02000000000000000000" pitchFamily="2" charset="0"/>
                <a:ea typeface="Roboto" panose="02000000000000000000" pitchFamily="2" charset="0"/>
              </a:rPr>
              <a:t> </a:t>
            </a:r>
            <a:r>
              <a:rPr lang="it-IT" sz="1600" b="1" dirty="0" err="1">
                <a:solidFill>
                  <a:schemeClr val="accent1">
                    <a:lumMod val="75000"/>
                  </a:schemeClr>
                </a:solidFill>
                <a:latin typeface="Roboto" panose="02000000000000000000" pitchFamily="2" charset="0"/>
                <a:ea typeface="Roboto" panose="02000000000000000000" pitchFamily="2" charset="0"/>
              </a:rPr>
              <a:t>extraction</a:t>
            </a:r>
            <a:endParaRPr lang="it-IT" sz="1600" b="1" dirty="0">
              <a:solidFill>
                <a:schemeClr val="accent1">
                  <a:lumMod val="75000"/>
                </a:schemeClr>
              </a:solidFill>
              <a:latin typeface="Roboto" panose="02000000000000000000" pitchFamily="2" charset="0"/>
              <a:ea typeface="Roboto" panose="02000000000000000000" pitchFamily="2" charset="0"/>
            </a:endParaRPr>
          </a:p>
        </p:txBody>
      </p:sp>
      <p:sp>
        <p:nvSpPr>
          <p:cNvPr id="20" name="CasellaDiTesto 19">
            <a:extLst>
              <a:ext uri="{FF2B5EF4-FFF2-40B4-BE49-F238E27FC236}">
                <a16:creationId xmlns:a16="http://schemas.microsoft.com/office/drawing/2014/main" id="{12DC6EB5-68FC-42C7-87BD-25870B53614F}"/>
              </a:ext>
            </a:extLst>
          </p:cNvPr>
          <p:cNvSpPr txBox="1"/>
          <p:nvPr/>
        </p:nvSpPr>
        <p:spPr>
          <a:xfrm>
            <a:off x="7774410" y="1403106"/>
            <a:ext cx="2976629" cy="338554"/>
          </a:xfrm>
          <a:prstGeom prst="rect">
            <a:avLst/>
          </a:prstGeom>
          <a:noFill/>
        </p:spPr>
        <p:txBody>
          <a:bodyPr wrap="square" rtlCol="0">
            <a:spAutoFit/>
          </a:bodyPr>
          <a:lstStyle/>
          <a:p>
            <a:pPr algn="ctr"/>
            <a:r>
              <a:rPr lang="en-US" sz="1600" b="1" dirty="0">
                <a:solidFill>
                  <a:schemeClr val="accent1">
                    <a:lumMod val="75000"/>
                  </a:schemeClr>
                </a:solidFill>
                <a:latin typeface="Roboto" panose="02000000000000000000" pitchFamily="2" charset="0"/>
                <a:ea typeface="Roboto" panose="02000000000000000000" pitchFamily="2" charset="0"/>
              </a:rPr>
              <a:t>COASTLINE VECTORIZATION</a:t>
            </a:r>
            <a:endParaRPr lang="it-IT" sz="1600" b="1" dirty="0">
              <a:solidFill>
                <a:schemeClr val="accent1">
                  <a:lumMod val="75000"/>
                </a:schemeClr>
              </a:solidFill>
              <a:latin typeface="Roboto" panose="02000000000000000000" pitchFamily="2" charset="0"/>
              <a:ea typeface="Roboto" panose="02000000000000000000" pitchFamily="2" charset="0"/>
            </a:endParaRPr>
          </a:p>
        </p:txBody>
      </p:sp>
      <p:sp>
        <p:nvSpPr>
          <p:cNvPr id="21" name="Rectangle 3">
            <a:extLst>
              <a:ext uri="{FF2B5EF4-FFF2-40B4-BE49-F238E27FC236}">
                <a16:creationId xmlns:a16="http://schemas.microsoft.com/office/drawing/2014/main" id="{3677FE7E-8CE5-47AB-9CFE-BE7022E06277}"/>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7">
            <a:extLst>
              <a:ext uri="{FF2B5EF4-FFF2-40B4-BE49-F238E27FC236}">
                <a16:creationId xmlns:a16="http://schemas.microsoft.com/office/drawing/2014/main" id="{6D62C449-4A54-4ABC-B245-D4329ED6F0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26" name="TextBox 6">
            <a:extLst>
              <a:ext uri="{FF2B5EF4-FFF2-40B4-BE49-F238E27FC236}">
                <a16:creationId xmlns:a16="http://schemas.microsoft.com/office/drawing/2014/main" id="{C80AA879-9252-C662-2B25-A7D94BC51179}"/>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27" name="TextBox 6">
            <a:extLst>
              <a:ext uri="{FF2B5EF4-FFF2-40B4-BE49-F238E27FC236}">
                <a16:creationId xmlns:a16="http://schemas.microsoft.com/office/drawing/2014/main" id="{2AECCF48-6891-FB2D-9219-40E1CE6C72A8}"/>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
        <p:nvSpPr>
          <p:cNvPr id="22" name="CasellaDiTesto 21">
            <a:extLst>
              <a:ext uri="{FF2B5EF4-FFF2-40B4-BE49-F238E27FC236}">
                <a16:creationId xmlns:a16="http://schemas.microsoft.com/office/drawing/2014/main" id="{69954401-A79C-0702-3EC9-6241A502654C}"/>
              </a:ext>
            </a:extLst>
          </p:cNvPr>
          <p:cNvSpPr txBox="1"/>
          <p:nvPr/>
        </p:nvSpPr>
        <p:spPr>
          <a:xfrm>
            <a:off x="252095" y="838391"/>
            <a:ext cx="11370771" cy="430887"/>
          </a:xfrm>
          <a:prstGeom prst="rect">
            <a:avLst/>
          </a:prstGeom>
          <a:noFill/>
        </p:spPr>
        <p:txBody>
          <a:bodyPr wrap="square" rtlCol="0">
            <a:spAutoFit/>
          </a:bodyPr>
          <a:lstStyle/>
          <a:p>
            <a:pPr algn="ctr"/>
            <a:r>
              <a:rPr lang="it-IT" sz="2200" b="1" dirty="0">
                <a:solidFill>
                  <a:srgbClr val="004278"/>
                </a:solidFill>
                <a:latin typeface="Roboto" panose="02000000000000000000" pitchFamily="2" charset="0"/>
                <a:ea typeface="Roboto" panose="02000000000000000000" pitchFamily="2" charset="0"/>
              </a:rPr>
              <a:t>STANDARD APPROACH</a:t>
            </a:r>
          </a:p>
        </p:txBody>
      </p:sp>
    </p:spTree>
    <p:extLst>
      <p:ext uri="{BB962C8B-B14F-4D97-AF65-F5344CB8AC3E}">
        <p14:creationId xmlns:p14="http://schemas.microsoft.com/office/powerpoint/2010/main" val="3333996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318FABE6-B70F-4FEF-BB5A-FDD98D5131BD}"/>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95604" y="139530"/>
            <a:ext cx="9146094" cy="461665"/>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Ventimiglia </a:t>
            </a:r>
            <a:r>
              <a:rPr lang="it-IT" sz="2400" b="1" dirty="0" err="1">
                <a:solidFill>
                  <a:schemeClr val="bg1"/>
                </a:solidFill>
                <a:latin typeface="Roboto Slab" charset="0"/>
                <a:ea typeface="Roboto Slab" charset="0"/>
                <a:cs typeface="Roboto Slab" charset="0"/>
              </a:rPr>
              <a:t>legalty</a:t>
            </a:r>
            <a:r>
              <a:rPr lang="it-IT" sz="2400" b="1" dirty="0">
                <a:solidFill>
                  <a:schemeClr val="bg1"/>
                </a:solidFill>
                <a:latin typeface="Roboto Slab" charset="0"/>
                <a:ea typeface="Roboto Slab" charset="0"/>
                <a:cs typeface="Roboto Slab" charset="0"/>
              </a:rPr>
              <a:t> project - </a:t>
            </a:r>
            <a:r>
              <a:rPr lang="it-IT" sz="2400" b="1" dirty="0" err="1">
                <a:solidFill>
                  <a:schemeClr val="bg1"/>
                </a:solidFill>
                <a:latin typeface="Roboto Slab" charset="0"/>
                <a:ea typeface="Roboto Slab" charset="0"/>
                <a:cs typeface="Roboto Slab" charset="0"/>
              </a:rPr>
              <a:t>Detect</a:t>
            </a:r>
            <a:r>
              <a:rPr lang="it-IT" sz="2400" b="1" dirty="0">
                <a:solidFill>
                  <a:schemeClr val="bg1"/>
                </a:solidFill>
                <a:latin typeface="Roboto Slab" charset="0"/>
                <a:ea typeface="Roboto Slab" charset="0"/>
                <a:cs typeface="Roboto Slab" charset="0"/>
              </a:rPr>
              <a:t> &amp; </a:t>
            </a:r>
            <a:r>
              <a:rPr lang="it-IT" sz="2400" b="1" dirty="0" err="1">
                <a:solidFill>
                  <a:schemeClr val="bg1"/>
                </a:solidFill>
                <a:latin typeface="Roboto Slab" charset="0"/>
                <a:ea typeface="Roboto Slab" charset="0"/>
                <a:cs typeface="Roboto Slab" charset="0"/>
              </a:rPr>
              <a:t>characterize</a:t>
            </a:r>
            <a:r>
              <a:rPr lang="it-IT" sz="2400" b="1" dirty="0">
                <a:solidFill>
                  <a:schemeClr val="bg1"/>
                </a:solidFill>
                <a:latin typeface="Roboto Slab" charset="0"/>
                <a:ea typeface="Roboto Slab" charset="0"/>
                <a:cs typeface="Roboto Slab" charset="0"/>
              </a:rPr>
              <a:t> </a:t>
            </a:r>
            <a:r>
              <a:rPr lang="it-IT" sz="2400" b="1" dirty="0" err="1">
                <a:solidFill>
                  <a:schemeClr val="bg1"/>
                </a:solidFill>
                <a:latin typeface="Roboto Slab" charset="0"/>
                <a:ea typeface="Roboto Slab" charset="0"/>
                <a:cs typeface="Roboto Slab" charset="0"/>
              </a:rPr>
              <a:t>sediments</a:t>
            </a:r>
            <a:r>
              <a:rPr lang="it-IT" sz="2400" b="1" dirty="0">
                <a:solidFill>
                  <a:schemeClr val="bg1"/>
                </a:solidFill>
                <a:latin typeface="Roboto Slab" charset="0"/>
                <a:ea typeface="Roboto Slab" charset="0"/>
                <a:cs typeface="Roboto Slab" charset="0"/>
              </a:rPr>
              <a:t> </a:t>
            </a:r>
          </a:p>
        </p:txBody>
      </p:sp>
      <p:pic>
        <p:nvPicPr>
          <p:cNvPr id="21" name="Immagine 20">
            <a:extLst>
              <a:ext uri="{FF2B5EF4-FFF2-40B4-BE49-F238E27FC236}">
                <a16:creationId xmlns:a16="http://schemas.microsoft.com/office/drawing/2014/main" id="{89D4CDA9-C4AB-4CA6-91FB-12E3A7293F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5486" y="1720147"/>
            <a:ext cx="2703604" cy="3394893"/>
          </a:xfrm>
          <a:prstGeom prst="rect">
            <a:avLst/>
          </a:prstGeom>
        </p:spPr>
      </p:pic>
      <p:pic>
        <p:nvPicPr>
          <p:cNvPr id="22" name="Immagine 21">
            <a:extLst>
              <a:ext uri="{FF2B5EF4-FFF2-40B4-BE49-F238E27FC236}">
                <a16:creationId xmlns:a16="http://schemas.microsoft.com/office/drawing/2014/main" id="{BAC38D20-710D-4445-AE51-C6E941B535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82775" y="1743867"/>
            <a:ext cx="2683935" cy="3381859"/>
          </a:xfrm>
          <a:prstGeom prst="rect">
            <a:avLst/>
          </a:prstGeom>
        </p:spPr>
      </p:pic>
      <p:sp>
        <p:nvSpPr>
          <p:cNvPr id="23" name="CasellaDiTesto 22">
            <a:extLst>
              <a:ext uri="{FF2B5EF4-FFF2-40B4-BE49-F238E27FC236}">
                <a16:creationId xmlns:a16="http://schemas.microsoft.com/office/drawing/2014/main" id="{4BBD12E6-416C-435E-B81D-ECC8BFE63116}"/>
              </a:ext>
            </a:extLst>
          </p:cNvPr>
          <p:cNvSpPr txBox="1"/>
          <p:nvPr/>
        </p:nvSpPr>
        <p:spPr>
          <a:xfrm>
            <a:off x="1882775" y="5343876"/>
            <a:ext cx="8389939" cy="338554"/>
          </a:xfrm>
          <a:prstGeom prst="rect">
            <a:avLst/>
          </a:prstGeom>
          <a:noFill/>
        </p:spPr>
        <p:txBody>
          <a:bodyPr wrap="square" rtlCol="0">
            <a:spAutoFit/>
          </a:bodyPr>
          <a:lstStyle/>
          <a:p>
            <a:pPr algn="ctr"/>
            <a:r>
              <a:rPr lang="it-IT" sz="1600" b="1" dirty="0">
                <a:solidFill>
                  <a:srgbClr val="004278"/>
                </a:solidFill>
                <a:latin typeface="Roboto" panose="02000000000000000000" pitchFamily="2" charset="0"/>
                <a:ea typeface="Roboto" panose="02000000000000000000" pitchFamily="2" charset="0"/>
              </a:rPr>
              <a:t>Processing the radar image </a:t>
            </a:r>
            <a:r>
              <a:rPr lang="it-IT" sz="1600" b="1" dirty="0" err="1">
                <a:solidFill>
                  <a:srgbClr val="004278"/>
                </a:solidFill>
                <a:latin typeface="Roboto" panose="02000000000000000000" pitchFamily="2" charset="0"/>
                <a:ea typeface="Roboto" panose="02000000000000000000" pitchFamily="2" charset="0"/>
              </a:rPr>
              <a:t>we</a:t>
            </a:r>
            <a:r>
              <a:rPr lang="it-IT" sz="1600" b="1" dirty="0">
                <a:solidFill>
                  <a:srgbClr val="004278"/>
                </a:solidFill>
                <a:latin typeface="Roboto" panose="02000000000000000000" pitchFamily="2" charset="0"/>
                <a:ea typeface="Roboto" panose="02000000000000000000" pitchFamily="2" charset="0"/>
              </a:rPr>
              <a:t> </a:t>
            </a:r>
            <a:r>
              <a:rPr lang="it-IT" sz="1600" b="1" dirty="0" err="1">
                <a:solidFill>
                  <a:srgbClr val="004278"/>
                </a:solidFill>
                <a:latin typeface="Roboto" panose="02000000000000000000" pitchFamily="2" charset="0"/>
                <a:ea typeface="Roboto" panose="02000000000000000000" pitchFamily="2" charset="0"/>
              </a:rPr>
              <a:t>pick</a:t>
            </a:r>
            <a:r>
              <a:rPr lang="it-IT" sz="1600" b="1" dirty="0">
                <a:solidFill>
                  <a:srgbClr val="004278"/>
                </a:solidFill>
                <a:latin typeface="Roboto" panose="02000000000000000000" pitchFamily="2" charset="0"/>
                <a:ea typeface="Roboto" panose="02000000000000000000" pitchFamily="2" charset="0"/>
              </a:rPr>
              <a:t> out </a:t>
            </a:r>
            <a:r>
              <a:rPr lang="it-IT" sz="1600" b="1" dirty="0" err="1">
                <a:solidFill>
                  <a:srgbClr val="004278"/>
                </a:solidFill>
                <a:latin typeface="Roboto" panose="02000000000000000000" pitchFamily="2" charset="0"/>
                <a:ea typeface="Roboto" panose="02000000000000000000" pitchFamily="2" charset="0"/>
              </a:rPr>
              <a:t>only</a:t>
            </a:r>
            <a:r>
              <a:rPr lang="it-IT" sz="1600" b="1" dirty="0">
                <a:solidFill>
                  <a:srgbClr val="004278"/>
                </a:solidFill>
                <a:latin typeface="Roboto" panose="02000000000000000000" pitchFamily="2" charset="0"/>
                <a:ea typeface="Roboto" panose="02000000000000000000" pitchFamily="2" charset="0"/>
              </a:rPr>
              <a:t> the  «</a:t>
            </a:r>
            <a:r>
              <a:rPr lang="it-IT" sz="1600" b="1" dirty="0" err="1">
                <a:solidFill>
                  <a:srgbClr val="004278"/>
                </a:solidFill>
                <a:latin typeface="Roboto" panose="02000000000000000000" pitchFamily="2" charset="0"/>
                <a:ea typeface="Roboto" panose="02000000000000000000" pitchFamily="2" charset="0"/>
              </a:rPr>
              <a:t>sediment</a:t>
            </a:r>
            <a:r>
              <a:rPr lang="it-IT" sz="1600" b="1" dirty="0">
                <a:solidFill>
                  <a:srgbClr val="004278"/>
                </a:solidFill>
                <a:latin typeface="Roboto" panose="02000000000000000000" pitchFamily="2" charset="0"/>
                <a:ea typeface="Roboto" panose="02000000000000000000" pitchFamily="2" charset="0"/>
              </a:rPr>
              <a:t>» </a:t>
            </a:r>
            <a:r>
              <a:rPr lang="it-IT" sz="1600" b="1" dirty="0" err="1">
                <a:solidFill>
                  <a:srgbClr val="004278"/>
                </a:solidFill>
                <a:latin typeface="Roboto" panose="02000000000000000000" pitchFamily="2" charset="0"/>
                <a:ea typeface="Roboto" panose="02000000000000000000" pitchFamily="2" charset="0"/>
              </a:rPr>
              <a:t>pixels</a:t>
            </a:r>
            <a:r>
              <a:rPr lang="it-IT" sz="1600" b="1" dirty="0">
                <a:solidFill>
                  <a:srgbClr val="004278"/>
                </a:solidFill>
                <a:latin typeface="Roboto" panose="02000000000000000000" pitchFamily="2" charset="0"/>
                <a:ea typeface="Roboto" panose="02000000000000000000" pitchFamily="2" charset="0"/>
              </a:rPr>
              <a:t> and </a:t>
            </a:r>
            <a:r>
              <a:rPr lang="it-IT" sz="1600" b="1" dirty="0" err="1">
                <a:solidFill>
                  <a:srgbClr val="004278"/>
                </a:solidFill>
                <a:latin typeface="Roboto" panose="02000000000000000000" pitchFamily="2" charset="0"/>
                <a:ea typeface="Roboto" panose="02000000000000000000" pitchFamily="2" charset="0"/>
              </a:rPr>
              <a:t>vectorialize</a:t>
            </a:r>
            <a:r>
              <a:rPr lang="it-IT" sz="1600" b="1" dirty="0">
                <a:solidFill>
                  <a:srgbClr val="004278"/>
                </a:solidFill>
                <a:latin typeface="Roboto" panose="02000000000000000000" pitchFamily="2" charset="0"/>
                <a:ea typeface="Roboto" panose="02000000000000000000" pitchFamily="2" charset="0"/>
              </a:rPr>
              <a:t> </a:t>
            </a:r>
            <a:r>
              <a:rPr lang="it-IT" sz="1600" b="1" dirty="0" err="1">
                <a:solidFill>
                  <a:srgbClr val="004278"/>
                </a:solidFill>
                <a:latin typeface="Roboto" panose="02000000000000000000" pitchFamily="2" charset="0"/>
                <a:ea typeface="Roboto" panose="02000000000000000000" pitchFamily="2" charset="0"/>
              </a:rPr>
              <a:t>them</a:t>
            </a:r>
            <a:r>
              <a:rPr lang="it-IT" sz="1600" b="1" dirty="0">
                <a:solidFill>
                  <a:srgbClr val="004278"/>
                </a:solidFill>
                <a:latin typeface="Roboto" panose="02000000000000000000" pitchFamily="2" charset="0"/>
                <a:ea typeface="Roboto" panose="02000000000000000000" pitchFamily="2" charset="0"/>
              </a:rPr>
              <a:t> </a:t>
            </a:r>
          </a:p>
        </p:txBody>
      </p:sp>
      <p:pic>
        <p:nvPicPr>
          <p:cNvPr id="24" name="Immagine 23">
            <a:extLst>
              <a:ext uri="{FF2B5EF4-FFF2-40B4-BE49-F238E27FC236}">
                <a16:creationId xmlns:a16="http://schemas.microsoft.com/office/drawing/2014/main" id="{6D79AE39-08CB-46E4-BB13-5E69809330DD}"/>
              </a:ext>
            </a:extLst>
          </p:cNvPr>
          <p:cNvPicPr>
            <a:picLocks noChangeAspect="1"/>
          </p:cNvPicPr>
          <p:nvPr/>
        </p:nvPicPr>
        <p:blipFill rotWithShape="1">
          <a:blip r:embed="rId6"/>
          <a:srcRect t="2898" r="9292"/>
          <a:stretch/>
        </p:blipFill>
        <p:spPr>
          <a:xfrm>
            <a:off x="4764773" y="1720145"/>
            <a:ext cx="2625941" cy="3394892"/>
          </a:xfrm>
          <a:prstGeom prst="rect">
            <a:avLst/>
          </a:prstGeom>
        </p:spPr>
      </p:pic>
      <p:sp>
        <p:nvSpPr>
          <p:cNvPr id="12" name="Rectangle 3">
            <a:extLst>
              <a:ext uri="{FF2B5EF4-FFF2-40B4-BE49-F238E27FC236}">
                <a16:creationId xmlns:a16="http://schemas.microsoft.com/office/drawing/2014/main" id="{53C16D2A-5F19-4A83-B3AB-7255B1C76CC7}"/>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a:extLst>
              <a:ext uri="{FF2B5EF4-FFF2-40B4-BE49-F238E27FC236}">
                <a16:creationId xmlns:a16="http://schemas.microsoft.com/office/drawing/2014/main" id="{011BB95F-1F2F-4760-BC44-AD43C83381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17" name="TextBox 6">
            <a:extLst>
              <a:ext uri="{FF2B5EF4-FFF2-40B4-BE49-F238E27FC236}">
                <a16:creationId xmlns:a16="http://schemas.microsoft.com/office/drawing/2014/main" id="{82A30849-9FBC-1825-BFC9-8D1596B139E0}"/>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18" name="TextBox 6">
            <a:extLst>
              <a:ext uri="{FF2B5EF4-FFF2-40B4-BE49-F238E27FC236}">
                <a16:creationId xmlns:a16="http://schemas.microsoft.com/office/drawing/2014/main" id="{97E8EA7D-3E39-1D0E-C222-F6199727E843}"/>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
        <p:nvSpPr>
          <p:cNvPr id="13" name="CasellaDiTesto 12">
            <a:extLst>
              <a:ext uri="{FF2B5EF4-FFF2-40B4-BE49-F238E27FC236}">
                <a16:creationId xmlns:a16="http://schemas.microsoft.com/office/drawing/2014/main" id="{5F007AD4-A8F3-3DEC-F0DC-EAEFFA517105}"/>
              </a:ext>
            </a:extLst>
          </p:cNvPr>
          <p:cNvSpPr txBox="1"/>
          <p:nvPr/>
        </p:nvSpPr>
        <p:spPr>
          <a:xfrm>
            <a:off x="252095" y="1057847"/>
            <a:ext cx="10959789" cy="430887"/>
          </a:xfrm>
          <a:prstGeom prst="rect">
            <a:avLst/>
          </a:prstGeom>
          <a:noFill/>
        </p:spPr>
        <p:txBody>
          <a:bodyPr wrap="square" rtlCol="0">
            <a:spAutoFit/>
          </a:bodyPr>
          <a:lstStyle/>
          <a:p>
            <a:pPr algn="ctr"/>
            <a:r>
              <a:rPr lang="it-IT" sz="2200" b="1" dirty="0">
                <a:solidFill>
                  <a:srgbClr val="004278"/>
                </a:solidFill>
                <a:latin typeface="Roboto" panose="02000000000000000000" pitchFamily="2" charset="0"/>
                <a:ea typeface="Roboto" panose="02000000000000000000" pitchFamily="2" charset="0"/>
              </a:rPr>
              <a:t>STANDARD APPROACH</a:t>
            </a:r>
          </a:p>
        </p:txBody>
      </p:sp>
    </p:spTree>
    <p:extLst>
      <p:ext uri="{BB962C8B-B14F-4D97-AF65-F5344CB8AC3E}">
        <p14:creationId xmlns:p14="http://schemas.microsoft.com/office/powerpoint/2010/main" val="296177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
            <a:extLst>
              <a:ext uri="{FF2B5EF4-FFF2-40B4-BE49-F238E27FC236}">
                <a16:creationId xmlns:a16="http://schemas.microsoft.com/office/drawing/2014/main" id="{318FABE6-B70F-4FEF-BB5A-FDD98D5131BD}"/>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95604" y="139530"/>
            <a:ext cx="8012771" cy="830997"/>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Ventimiglia </a:t>
            </a:r>
            <a:r>
              <a:rPr lang="it-IT" sz="2400" b="1" dirty="0" err="1">
                <a:solidFill>
                  <a:schemeClr val="bg1"/>
                </a:solidFill>
                <a:latin typeface="Roboto Slab" charset="0"/>
                <a:ea typeface="Roboto Slab" charset="0"/>
                <a:cs typeface="Roboto Slab" charset="0"/>
              </a:rPr>
              <a:t>legalty</a:t>
            </a:r>
            <a:r>
              <a:rPr lang="it-IT" sz="2400" b="1" dirty="0">
                <a:solidFill>
                  <a:schemeClr val="bg1"/>
                </a:solidFill>
                <a:latin typeface="Roboto Slab" charset="0"/>
                <a:ea typeface="Roboto Slab" charset="0"/>
                <a:cs typeface="Roboto Slab" charset="0"/>
              </a:rPr>
              <a:t> project - </a:t>
            </a:r>
            <a:r>
              <a:rPr lang="it-IT" sz="2400" b="1" dirty="0" err="1">
                <a:solidFill>
                  <a:schemeClr val="bg1"/>
                </a:solidFill>
                <a:latin typeface="Roboto Slab" charset="0"/>
              </a:rPr>
              <a:t>Built</a:t>
            </a:r>
            <a:r>
              <a:rPr lang="it-IT" sz="2400" b="1" dirty="0">
                <a:solidFill>
                  <a:schemeClr val="bg1"/>
                </a:solidFill>
                <a:latin typeface="Roboto Slab" charset="0"/>
              </a:rPr>
              <a:t> –up </a:t>
            </a:r>
            <a:r>
              <a:rPr lang="it-IT" sz="2400" b="1" dirty="0" err="1">
                <a:solidFill>
                  <a:schemeClr val="bg1"/>
                </a:solidFill>
                <a:latin typeface="Roboto Slab" charset="0"/>
              </a:rPr>
              <a:t>areas</a:t>
            </a:r>
            <a:r>
              <a:rPr lang="it-IT" sz="2400" b="1" dirty="0">
                <a:solidFill>
                  <a:schemeClr val="bg1"/>
                </a:solidFill>
                <a:latin typeface="Roboto Slab" charset="0"/>
              </a:rPr>
              <a:t> </a:t>
            </a:r>
            <a:r>
              <a:rPr lang="it-IT" sz="2400" b="1" dirty="0" err="1">
                <a:solidFill>
                  <a:schemeClr val="bg1"/>
                </a:solidFill>
                <a:latin typeface="Roboto Slab" charset="0"/>
              </a:rPr>
              <a:t>extraction</a:t>
            </a:r>
            <a:endParaRPr lang="it-IT" sz="2400" b="1" dirty="0">
              <a:solidFill>
                <a:schemeClr val="bg1"/>
              </a:solidFill>
              <a:latin typeface="Roboto Slab" charset="0"/>
            </a:endParaRPr>
          </a:p>
          <a:p>
            <a:endParaRPr lang="it-IT" sz="2400" b="1" dirty="0">
              <a:solidFill>
                <a:schemeClr val="bg1"/>
              </a:solidFill>
              <a:latin typeface="Roboto Slab" charset="0"/>
              <a:ea typeface="Roboto Slab" charset="0"/>
              <a:cs typeface="Roboto Slab" charset="0"/>
            </a:endParaRPr>
          </a:p>
        </p:txBody>
      </p:sp>
      <p:sp>
        <p:nvSpPr>
          <p:cNvPr id="12" name="Rectangle 3">
            <a:extLst>
              <a:ext uri="{FF2B5EF4-FFF2-40B4-BE49-F238E27FC236}">
                <a16:creationId xmlns:a16="http://schemas.microsoft.com/office/drawing/2014/main" id="{53C16D2A-5F19-4A83-B3AB-7255B1C76CC7}"/>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7">
            <a:extLst>
              <a:ext uri="{FF2B5EF4-FFF2-40B4-BE49-F238E27FC236}">
                <a16:creationId xmlns:a16="http://schemas.microsoft.com/office/drawing/2014/main" id="{011BB95F-1F2F-4760-BC44-AD43C8338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17" name="TextBox 6">
            <a:extLst>
              <a:ext uri="{FF2B5EF4-FFF2-40B4-BE49-F238E27FC236}">
                <a16:creationId xmlns:a16="http://schemas.microsoft.com/office/drawing/2014/main" id="{82A30849-9FBC-1825-BFC9-8D1596B139E0}"/>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18" name="TextBox 6">
            <a:extLst>
              <a:ext uri="{FF2B5EF4-FFF2-40B4-BE49-F238E27FC236}">
                <a16:creationId xmlns:a16="http://schemas.microsoft.com/office/drawing/2014/main" id="{97E8EA7D-3E39-1D0E-C222-F6199727E843}"/>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
        <p:nvSpPr>
          <p:cNvPr id="13" name="Segnaposto contenuto 4">
            <a:extLst>
              <a:ext uri="{FF2B5EF4-FFF2-40B4-BE49-F238E27FC236}">
                <a16:creationId xmlns:a16="http://schemas.microsoft.com/office/drawing/2014/main" id="{97ACD317-2140-078C-B8D2-06B535C0F696}"/>
              </a:ext>
            </a:extLst>
          </p:cNvPr>
          <p:cNvSpPr txBox="1">
            <a:spLocks/>
          </p:cNvSpPr>
          <p:nvPr/>
        </p:nvSpPr>
        <p:spPr>
          <a:xfrm>
            <a:off x="670560" y="5528839"/>
            <a:ext cx="10664189" cy="374926"/>
          </a:xfrm>
          <a:prstGeom prst="rect">
            <a:avLst/>
          </a:prstGeom>
        </p:spPr>
        <p:txBody>
          <a:bodyPr vert="horz" lIns="91440" tIns="45720" rIns="91440" bIns="45720" rtlCol="0">
            <a:normAutofit/>
          </a:bodyPr>
          <a:lstStyle>
            <a:defPPr>
              <a:defRPr lang="it-IT"/>
            </a:defPPr>
            <a:lvl1pPr indent="0" algn="ctr">
              <a:lnSpc>
                <a:spcPct val="90000"/>
              </a:lnSpc>
              <a:spcBef>
                <a:spcPts val="1000"/>
              </a:spcBef>
              <a:buFont typeface="Arial" panose="020B0604020202020204" pitchFamily="34" charset="0"/>
              <a:buNone/>
              <a:defRPr b="1">
                <a:solidFill>
                  <a:srgbClr val="004278"/>
                </a:solidFill>
                <a:latin typeface="Roboto" panose="02000000000000000000" pitchFamily="2" charset="0"/>
                <a:ea typeface="Roboto" panose="02000000000000000000" pitchFamily="2"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dirty="0"/>
              <a:t>Through </a:t>
            </a:r>
            <a:r>
              <a:rPr lang="en-US"/>
              <a:t>a few</a:t>
            </a:r>
            <a:r>
              <a:rPr lang="en-US" dirty="0"/>
              <a:t> steps in GIS software, vectorize the pixels centroids with the </a:t>
            </a:r>
            <a:r>
              <a:rPr lang="en-US"/>
              <a:t>high coerence</a:t>
            </a:r>
            <a:r>
              <a:rPr lang="en-US" dirty="0"/>
              <a:t> value</a:t>
            </a:r>
            <a:endParaRPr lang="it-IT" dirty="0"/>
          </a:p>
        </p:txBody>
      </p:sp>
      <p:pic>
        <p:nvPicPr>
          <p:cNvPr id="15" name="Picture 2" descr="23">
            <a:extLst>
              <a:ext uri="{FF2B5EF4-FFF2-40B4-BE49-F238E27FC236}">
                <a16:creationId xmlns:a16="http://schemas.microsoft.com/office/drawing/2014/main" id="{2B7B1112-74C3-B2A5-AB16-B3E33CC25D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19853" y="1315463"/>
            <a:ext cx="7741861" cy="40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a:extLst>
              <a:ext uri="{FF2B5EF4-FFF2-40B4-BE49-F238E27FC236}">
                <a16:creationId xmlns:a16="http://schemas.microsoft.com/office/drawing/2014/main" id="{0A9BB0C0-B4F7-7FA4-866A-84FB4B0AF614}"/>
              </a:ext>
            </a:extLst>
          </p:cNvPr>
          <p:cNvSpPr txBox="1"/>
          <p:nvPr/>
        </p:nvSpPr>
        <p:spPr>
          <a:xfrm>
            <a:off x="252095" y="838391"/>
            <a:ext cx="11370771" cy="430887"/>
          </a:xfrm>
          <a:prstGeom prst="rect">
            <a:avLst/>
          </a:prstGeom>
          <a:noFill/>
        </p:spPr>
        <p:txBody>
          <a:bodyPr wrap="square" rtlCol="0">
            <a:spAutoFit/>
          </a:bodyPr>
          <a:lstStyle/>
          <a:p>
            <a:pPr algn="ctr"/>
            <a:r>
              <a:rPr lang="it-IT" sz="2200" b="1" dirty="0">
                <a:solidFill>
                  <a:srgbClr val="004278"/>
                </a:solidFill>
                <a:latin typeface="Roboto" panose="02000000000000000000" pitchFamily="2" charset="0"/>
                <a:ea typeface="Roboto" panose="02000000000000000000" pitchFamily="2" charset="0"/>
              </a:rPr>
              <a:t>STANDARD APPROACH</a:t>
            </a:r>
          </a:p>
        </p:txBody>
      </p:sp>
    </p:spTree>
    <p:extLst>
      <p:ext uri="{BB962C8B-B14F-4D97-AF65-F5344CB8AC3E}">
        <p14:creationId xmlns:p14="http://schemas.microsoft.com/office/powerpoint/2010/main" val="3597105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pic>
        <p:nvPicPr>
          <p:cNvPr id="23" name="Immagine 22">
            <a:extLst>
              <a:ext uri="{FF2B5EF4-FFF2-40B4-BE49-F238E27FC236}">
                <a16:creationId xmlns:a16="http://schemas.microsoft.com/office/drawing/2014/main" id="{C2B336AD-4285-4F65-8342-2A576F9753A2}"/>
              </a:ext>
            </a:extLst>
          </p:cNvPr>
          <p:cNvPicPr>
            <a:picLocks noChangeAspect="1"/>
          </p:cNvPicPr>
          <p:nvPr/>
        </p:nvPicPr>
        <p:blipFill rotWithShape="1">
          <a:blip r:embed="rId4"/>
          <a:srcRect t="10211" r="1665"/>
          <a:stretch/>
        </p:blipFill>
        <p:spPr>
          <a:xfrm>
            <a:off x="553563" y="4772375"/>
            <a:ext cx="5953904" cy="1135085"/>
          </a:xfrm>
          <a:prstGeom prst="rect">
            <a:avLst/>
          </a:prstGeom>
        </p:spPr>
      </p:pic>
      <p:sp>
        <p:nvSpPr>
          <p:cNvPr id="15" name="Rectangle 3">
            <a:extLst>
              <a:ext uri="{FF2B5EF4-FFF2-40B4-BE49-F238E27FC236}">
                <a16:creationId xmlns:a16="http://schemas.microsoft.com/office/drawing/2014/main" id="{DC9F0668-57C2-4B83-AD8B-4C36CD781A0F}"/>
              </a:ext>
            </a:extLst>
          </p:cNvPr>
          <p:cNvSpPr/>
          <p:nvPr/>
        </p:nvSpPr>
        <p:spPr>
          <a:xfrm>
            <a:off x="78377" y="5963202"/>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7">
            <a:extLst>
              <a:ext uri="{FF2B5EF4-FFF2-40B4-BE49-F238E27FC236}">
                <a16:creationId xmlns:a16="http://schemas.microsoft.com/office/drawing/2014/main" id="{420508AB-EE66-4F4F-9AB6-0EC723E72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sp>
        <p:nvSpPr>
          <p:cNvPr id="25" name="Rectangle 5">
            <a:extLst>
              <a:ext uri="{FF2B5EF4-FFF2-40B4-BE49-F238E27FC236}">
                <a16:creationId xmlns:a16="http://schemas.microsoft.com/office/drawing/2014/main" id="{B6972AE0-CAC1-4312-AC8D-94043B141D7B}"/>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sp>
        <p:nvSpPr>
          <p:cNvPr id="26" name="TextBox 1">
            <a:extLst>
              <a:ext uri="{FF2B5EF4-FFF2-40B4-BE49-F238E27FC236}">
                <a16:creationId xmlns:a16="http://schemas.microsoft.com/office/drawing/2014/main" id="{61D49586-0661-4A76-B690-9F9B4CC53179}"/>
              </a:ext>
            </a:extLst>
          </p:cNvPr>
          <p:cNvSpPr txBox="1"/>
          <p:nvPr/>
        </p:nvSpPr>
        <p:spPr>
          <a:xfrm>
            <a:off x="130440" y="156946"/>
            <a:ext cx="2424062" cy="461665"/>
          </a:xfrm>
          <a:prstGeom prst="rect">
            <a:avLst/>
          </a:prstGeom>
          <a:noFill/>
        </p:spPr>
        <p:txBody>
          <a:bodyPr wrap="none" rtlCol="0">
            <a:spAutoFit/>
          </a:bodyPr>
          <a:lstStyle/>
          <a:p>
            <a:r>
              <a:rPr lang="it-IT" sz="2400" b="1" dirty="0" err="1">
                <a:solidFill>
                  <a:schemeClr val="bg1"/>
                </a:solidFill>
                <a:latin typeface="Roboto Slab" charset="0"/>
                <a:ea typeface="Roboto Slab" charset="0"/>
                <a:cs typeface="Roboto Slab" charset="0"/>
              </a:rPr>
              <a:t>SardOS</a:t>
            </a:r>
            <a:r>
              <a:rPr lang="it-IT" sz="2400" b="1" dirty="0">
                <a:solidFill>
                  <a:schemeClr val="bg1"/>
                </a:solidFill>
                <a:latin typeface="Roboto Slab" charset="0"/>
                <a:ea typeface="Roboto Slab" charset="0"/>
                <a:cs typeface="Roboto Slab" charset="0"/>
              </a:rPr>
              <a:t> project</a:t>
            </a:r>
          </a:p>
        </p:txBody>
      </p:sp>
      <p:sp>
        <p:nvSpPr>
          <p:cNvPr id="31" name="Segnaposto contenuto 1">
            <a:extLst>
              <a:ext uri="{FF2B5EF4-FFF2-40B4-BE49-F238E27FC236}">
                <a16:creationId xmlns:a16="http://schemas.microsoft.com/office/drawing/2014/main" id="{C91422FB-B5F0-48FB-825D-5AD714385A2E}"/>
              </a:ext>
            </a:extLst>
          </p:cNvPr>
          <p:cNvSpPr txBox="1">
            <a:spLocks/>
          </p:cNvSpPr>
          <p:nvPr/>
        </p:nvSpPr>
        <p:spPr>
          <a:xfrm>
            <a:off x="5461334" y="1554275"/>
            <a:ext cx="2593095" cy="1157684"/>
          </a:xfrm>
          <a:prstGeom prst="rect">
            <a:avLst/>
          </a:prstGeom>
          <a:ln w="50800" cap="flat" cmpd="sng" algn="ctr">
            <a:solidFill>
              <a:srgbClr val="92D050"/>
            </a:solidFill>
            <a:prstDash val="solid"/>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just">
              <a:buFont typeface="Wingdings" panose="05000000000000000000" pitchFamily="2" charset="2"/>
              <a:buChar char="§"/>
            </a:pPr>
            <a:endParaRPr lang="it-IT" sz="400" dirty="0">
              <a:latin typeface="Roboto" panose="02000000000000000000" pitchFamily="2" charset="0"/>
              <a:ea typeface="Roboto" panose="02000000000000000000" pitchFamily="2" charset="0"/>
            </a:endParaRPr>
          </a:p>
          <a:p>
            <a:pPr algn="just">
              <a:buFont typeface="Wingdings" panose="05000000000000000000" pitchFamily="2" charset="2"/>
              <a:buChar char="§"/>
            </a:pPr>
            <a:r>
              <a:rPr lang="it-IT" sz="4000" dirty="0" err="1">
                <a:latin typeface="Roboto" panose="02000000000000000000" pitchFamily="2" charset="0"/>
                <a:ea typeface="Roboto" panose="02000000000000000000" pitchFamily="2" charset="0"/>
              </a:rPr>
              <a:t>January</a:t>
            </a:r>
            <a:r>
              <a:rPr lang="it-IT" sz="4000" dirty="0">
                <a:latin typeface="Roboto" panose="02000000000000000000" pitchFamily="2" charset="0"/>
                <a:ea typeface="Roboto" panose="02000000000000000000" pitchFamily="2" charset="0"/>
              </a:rPr>
              <a:t> 2018 </a:t>
            </a:r>
          </a:p>
          <a:p>
            <a:pPr algn="just"/>
            <a:r>
              <a:rPr lang="en-US" sz="4000" dirty="0">
                <a:latin typeface="Roboto" panose="02000000000000000000" pitchFamily="2" charset="0"/>
                <a:ea typeface="Roboto" panose="02000000000000000000" pitchFamily="2" charset="0"/>
              </a:rPr>
              <a:t>Is one of the 5 winning projects of the call </a:t>
            </a:r>
          </a:p>
          <a:p>
            <a:pPr>
              <a:lnSpc>
                <a:spcPts val="1200"/>
              </a:lnSpc>
            </a:pPr>
            <a:r>
              <a:rPr lang="en-US" sz="4000" dirty="0">
                <a:latin typeface="Roboto" panose="02000000000000000000" pitchFamily="2" charset="0"/>
                <a:ea typeface="Roboto" panose="02000000000000000000" pitchFamily="2" charset="0"/>
              </a:rPr>
              <a:t>“</a:t>
            </a:r>
            <a:r>
              <a:rPr lang="en-US" sz="4000" b="1" dirty="0">
                <a:latin typeface="Roboto" panose="02000000000000000000" pitchFamily="2" charset="0"/>
                <a:ea typeface="Roboto" panose="02000000000000000000" pitchFamily="2" charset="0"/>
              </a:rPr>
              <a:t>POR FESR 2014-2020 – </a:t>
            </a:r>
            <a:r>
              <a:rPr lang="en-US" sz="4000" b="1" dirty="0" err="1">
                <a:latin typeface="Roboto" panose="02000000000000000000" pitchFamily="2" charset="0"/>
                <a:ea typeface="Roboto" panose="02000000000000000000" pitchFamily="2" charset="0"/>
              </a:rPr>
              <a:t>Programma</a:t>
            </a:r>
            <a:r>
              <a:rPr lang="en-US" sz="4000" b="1" dirty="0">
                <a:latin typeface="Roboto" panose="02000000000000000000" pitchFamily="2" charset="0"/>
                <a:ea typeface="Roboto" panose="02000000000000000000" pitchFamily="2" charset="0"/>
              </a:rPr>
              <a:t> di </a:t>
            </a:r>
            <a:r>
              <a:rPr lang="en-US" sz="4000" b="1" dirty="0" err="1">
                <a:latin typeface="Roboto" panose="02000000000000000000" pitchFamily="2" charset="0"/>
                <a:ea typeface="Roboto" panose="02000000000000000000" pitchFamily="2" charset="0"/>
              </a:rPr>
              <a:t>ricerca</a:t>
            </a:r>
            <a:r>
              <a:rPr lang="en-US" sz="4000" b="1" dirty="0">
                <a:latin typeface="Roboto" panose="02000000000000000000" pitchFamily="2" charset="0"/>
                <a:ea typeface="Roboto" panose="02000000000000000000" pitchFamily="2" charset="0"/>
              </a:rPr>
              <a:t> e </a:t>
            </a:r>
            <a:r>
              <a:rPr lang="en-US" sz="4000" b="1" dirty="0" err="1">
                <a:latin typeface="Roboto" panose="02000000000000000000" pitchFamily="2" charset="0"/>
                <a:ea typeface="Roboto" panose="02000000000000000000" pitchFamily="2" charset="0"/>
              </a:rPr>
              <a:t>sviluppo</a:t>
            </a:r>
            <a:r>
              <a:rPr lang="en-US" sz="4000" b="1" dirty="0">
                <a:latin typeface="Roboto" panose="02000000000000000000" pitchFamily="2" charset="0"/>
                <a:ea typeface="Roboto" panose="02000000000000000000" pitchFamily="2" charset="0"/>
              </a:rPr>
              <a:t> – </a:t>
            </a:r>
            <a:r>
              <a:rPr lang="en-US" sz="4000" b="1" dirty="0" err="1">
                <a:latin typeface="Roboto" panose="02000000000000000000" pitchFamily="2" charset="0"/>
                <a:ea typeface="Roboto" panose="02000000000000000000" pitchFamily="2" charset="0"/>
              </a:rPr>
              <a:t>Settore</a:t>
            </a:r>
            <a:r>
              <a:rPr lang="en-US" sz="4000" b="1" dirty="0">
                <a:latin typeface="Roboto" panose="02000000000000000000" pitchFamily="2" charset="0"/>
                <a:ea typeface="Roboto" panose="02000000000000000000" pitchFamily="2" charset="0"/>
              </a:rPr>
              <a:t> </a:t>
            </a:r>
            <a:r>
              <a:rPr lang="en-US" sz="4000" b="1" dirty="0" err="1">
                <a:latin typeface="Roboto" panose="02000000000000000000" pitchFamily="2" charset="0"/>
                <a:ea typeface="Roboto" panose="02000000000000000000" pitchFamily="2" charset="0"/>
              </a:rPr>
              <a:t>Aerospazio</a:t>
            </a:r>
            <a:r>
              <a:rPr lang="en-US" sz="4000" b="1" dirty="0">
                <a:latin typeface="Roboto" panose="02000000000000000000" pitchFamily="2" charset="0"/>
                <a:ea typeface="Roboto" panose="02000000000000000000" pitchFamily="2" charset="0"/>
              </a:rPr>
              <a:t> </a:t>
            </a:r>
            <a:r>
              <a:rPr lang="en-US" sz="4000" dirty="0">
                <a:latin typeface="Roboto" panose="02000000000000000000" pitchFamily="2" charset="0"/>
                <a:ea typeface="Roboto" panose="02000000000000000000" pitchFamily="2" charset="0"/>
              </a:rPr>
              <a:t>“</a:t>
            </a:r>
          </a:p>
        </p:txBody>
      </p:sp>
      <p:sp>
        <p:nvSpPr>
          <p:cNvPr id="19" name="Rettangolo 18">
            <a:extLst>
              <a:ext uri="{FF2B5EF4-FFF2-40B4-BE49-F238E27FC236}">
                <a16:creationId xmlns:a16="http://schemas.microsoft.com/office/drawing/2014/main" id="{FD9FC1A9-0222-EC17-7BB0-F8CBF5C9F035}"/>
              </a:ext>
            </a:extLst>
          </p:cNvPr>
          <p:cNvSpPr/>
          <p:nvPr/>
        </p:nvSpPr>
        <p:spPr>
          <a:xfrm>
            <a:off x="270764" y="923533"/>
            <a:ext cx="4933305" cy="584775"/>
          </a:xfrm>
          <a:prstGeom prst="rect">
            <a:avLst/>
          </a:prstGeom>
        </p:spPr>
        <p:txBody>
          <a:bodyPr wrap="square">
            <a:spAutoFit/>
          </a:bodyPr>
          <a:lstStyle/>
          <a:p>
            <a:pPr marL="285750" indent="-285750" algn="just">
              <a:buFont typeface="Wingdings" panose="05000000000000000000" pitchFamily="2" charset="2"/>
              <a:buChar char="Ø"/>
            </a:pPr>
            <a:r>
              <a:rPr lang="en-US" sz="1600" b="1" dirty="0">
                <a:solidFill>
                  <a:srgbClr val="004278"/>
                </a:solidFill>
                <a:latin typeface="Roboto" charset="0"/>
                <a:ea typeface="Roboto" charset="0"/>
              </a:rPr>
              <a:t>RADAR / SAR images</a:t>
            </a:r>
          </a:p>
          <a:p>
            <a:pPr algn="just"/>
            <a:r>
              <a:rPr lang="en-US" sz="1600" dirty="0">
                <a:solidFill>
                  <a:srgbClr val="004278"/>
                </a:solidFill>
                <a:latin typeface="Roboto" charset="0"/>
                <a:ea typeface="Roboto" charset="0"/>
              </a:rPr>
              <a:t>(COSMO-</a:t>
            </a:r>
            <a:r>
              <a:rPr lang="en-US" sz="1600" dirty="0" err="1">
                <a:solidFill>
                  <a:srgbClr val="004278"/>
                </a:solidFill>
                <a:latin typeface="Roboto" charset="0"/>
                <a:ea typeface="Roboto" charset="0"/>
              </a:rPr>
              <a:t>SkyMed</a:t>
            </a:r>
            <a:r>
              <a:rPr lang="en-US" sz="1600" dirty="0">
                <a:solidFill>
                  <a:srgbClr val="004278"/>
                </a:solidFill>
                <a:latin typeface="Roboto" charset="0"/>
                <a:ea typeface="Roboto" charset="0"/>
              </a:rPr>
              <a:t> – SPOTLIGHT - X-band products)</a:t>
            </a:r>
            <a:endParaRPr lang="it-IT" sz="1600" dirty="0">
              <a:solidFill>
                <a:srgbClr val="004278"/>
              </a:solidFill>
              <a:latin typeface="Roboto" charset="0"/>
              <a:ea typeface="Roboto" charset="0"/>
            </a:endParaRPr>
          </a:p>
        </p:txBody>
      </p:sp>
      <p:sp>
        <p:nvSpPr>
          <p:cNvPr id="32" name="CasellaDiTesto 31">
            <a:extLst>
              <a:ext uri="{FF2B5EF4-FFF2-40B4-BE49-F238E27FC236}">
                <a16:creationId xmlns:a16="http://schemas.microsoft.com/office/drawing/2014/main" id="{8EC04BB6-BF34-A29E-411B-6D08ED8C16D9}"/>
              </a:ext>
            </a:extLst>
          </p:cNvPr>
          <p:cNvSpPr txBox="1"/>
          <p:nvPr/>
        </p:nvSpPr>
        <p:spPr>
          <a:xfrm>
            <a:off x="270764" y="1717949"/>
            <a:ext cx="4752975"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4278"/>
                </a:solidFill>
                <a:latin typeface="Roboto" charset="0"/>
                <a:ea typeface="Roboto" charset="0"/>
              </a:rPr>
              <a:t>To detect the coastline and its evolution</a:t>
            </a:r>
          </a:p>
          <a:p>
            <a:pPr marL="285750" indent="-285750">
              <a:buFont typeface="Arial" panose="020B0604020202020204" pitchFamily="34" charset="0"/>
              <a:buChar char="•"/>
            </a:pPr>
            <a:r>
              <a:rPr lang="en-US" sz="1600" dirty="0">
                <a:solidFill>
                  <a:srgbClr val="004278"/>
                </a:solidFill>
                <a:latin typeface="Roboto" charset="0"/>
                <a:ea typeface="Roboto" charset="0"/>
              </a:rPr>
              <a:t>To detect and characterize sediments (beaches and river mouths)</a:t>
            </a:r>
          </a:p>
          <a:p>
            <a:pPr marL="285750" indent="-285750">
              <a:buFont typeface="Arial" panose="020B0604020202020204" pitchFamily="34" charset="0"/>
              <a:buChar char="•"/>
            </a:pPr>
            <a:r>
              <a:rPr lang="en-US" sz="1600" dirty="0">
                <a:solidFill>
                  <a:srgbClr val="004278"/>
                </a:solidFill>
                <a:latin typeface="Roboto" charset="0"/>
                <a:ea typeface="Roboto" charset="0"/>
              </a:rPr>
              <a:t>To detect artefacts (urban and diffused buildings) and give information about its height</a:t>
            </a:r>
            <a:endParaRPr lang="it-IT" sz="1600" dirty="0">
              <a:solidFill>
                <a:srgbClr val="004278"/>
              </a:solidFill>
              <a:latin typeface="Roboto" charset="0"/>
              <a:ea typeface="Roboto" charset="0"/>
            </a:endParaRPr>
          </a:p>
        </p:txBody>
      </p:sp>
      <p:sp>
        <p:nvSpPr>
          <p:cNvPr id="33" name="CasellaDiTesto 32">
            <a:extLst>
              <a:ext uri="{FF2B5EF4-FFF2-40B4-BE49-F238E27FC236}">
                <a16:creationId xmlns:a16="http://schemas.microsoft.com/office/drawing/2014/main" id="{02369C00-2C2A-1C8A-DF6B-209F5B7BB33C}"/>
              </a:ext>
            </a:extLst>
          </p:cNvPr>
          <p:cNvSpPr txBox="1"/>
          <p:nvPr/>
        </p:nvSpPr>
        <p:spPr>
          <a:xfrm>
            <a:off x="270764" y="3288214"/>
            <a:ext cx="5190570" cy="338554"/>
          </a:xfrm>
          <a:prstGeom prst="rect">
            <a:avLst/>
          </a:prstGeom>
          <a:noFill/>
        </p:spPr>
        <p:txBody>
          <a:bodyPr wrap="square" rtlCol="0">
            <a:spAutoFit/>
          </a:bodyPr>
          <a:lstStyle/>
          <a:p>
            <a:pPr marL="285750" indent="-285750" algn="just">
              <a:buFont typeface="Wingdings" panose="05000000000000000000" pitchFamily="2" charset="2"/>
              <a:buChar char="Ø"/>
            </a:pPr>
            <a:r>
              <a:rPr lang="en-US" sz="1600" b="1" dirty="0">
                <a:solidFill>
                  <a:srgbClr val="004278"/>
                </a:solidFill>
                <a:latin typeface="Roboto" charset="0"/>
                <a:ea typeface="Roboto" charset="0"/>
              </a:rPr>
              <a:t>USV data (HYDRA® VOL. II - multifunctional craft)</a:t>
            </a:r>
            <a:endParaRPr lang="it-IT" sz="1600" b="1" dirty="0">
              <a:solidFill>
                <a:srgbClr val="004278"/>
              </a:solidFill>
              <a:latin typeface="Roboto" charset="0"/>
              <a:ea typeface="Roboto" charset="0"/>
            </a:endParaRPr>
          </a:p>
        </p:txBody>
      </p:sp>
      <p:sp>
        <p:nvSpPr>
          <p:cNvPr id="34" name="CasellaDiTesto 33">
            <a:extLst>
              <a:ext uri="{FF2B5EF4-FFF2-40B4-BE49-F238E27FC236}">
                <a16:creationId xmlns:a16="http://schemas.microsoft.com/office/drawing/2014/main" id="{741A7FFC-2D9C-72FA-0A96-AC692DF07AED}"/>
              </a:ext>
            </a:extLst>
          </p:cNvPr>
          <p:cNvSpPr txBox="1"/>
          <p:nvPr/>
        </p:nvSpPr>
        <p:spPr>
          <a:xfrm>
            <a:off x="270764" y="3869465"/>
            <a:ext cx="519057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4278"/>
                </a:solidFill>
                <a:latin typeface="Roboto" charset="0"/>
                <a:ea typeface="Roboto" charset="0"/>
              </a:rPr>
              <a:t>To survey of both the coastline and bathymetry</a:t>
            </a:r>
          </a:p>
          <a:p>
            <a:pPr marL="285750" indent="-285750">
              <a:buFont typeface="Arial" panose="020B0604020202020204" pitchFamily="34" charset="0"/>
              <a:buChar char="•"/>
            </a:pPr>
            <a:r>
              <a:rPr lang="en-US" sz="1600" dirty="0">
                <a:solidFill>
                  <a:srgbClr val="004278"/>
                </a:solidFill>
                <a:latin typeface="Roboto" charset="0"/>
                <a:ea typeface="Roboto" charset="0"/>
              </a:rPr>
              <a:t>To analyze coastal trends and verify the potential effects of human activities on coastal dynamics</a:t>
            </a:r>
            <a:endParaRPr lang="it-IT" sz="1600" dirty="0">
              <a:solidFill>
                <a:srgbClr val="004278"/>
              </a:solidFill>
              <a:latin typeface="Roboto" charset="0"/>
              <a:ea typeface="Roboto" charset="0"/>
            </a:endParaRPr>
          </a:p>
          <a:p>
            <a:pPr marL="285750" indent="-285750">
              <a:buFont typeface="Arial" panose="020B0604020202020204" pitchFamily="34" charset="0"/>
              <a:buChar char="•"/>
            </a:pPr>
            <a:endParaRPr lang="it-IT" sz="1600" dirty="0">
              <a:solidFill>
                <a:srgbClr val="004278"/>
              </a:solidFill>
              <a:latin typeface="Roboto" charset="0"/>
              <a:ea typeface="Roboto" charset="0"/>
            </a:endParaRPr>
          </a:p>
        </p:txBody>
      </p:sp>
      <p:sp>
        <p:nvSpPr>
          <p:cNvPr id="35" name="TextBox 6">
            <a:extLst>
              <a:ext uri="{FF2B5EF4-FFF2-40B4-BE49-F238E27FC236}">
                <a16:creationId xmlns:a16="http://schemas.microsoft.com/office/drawing/2014/main" id="{0E23A070-C74D-F4FA-3898-FBCA1D48A8F6}"/>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36" name="TextBox 6">
            <a:extLst>
              <a:ext uri="{FF2B5EF4-FFF2-40B4-BE49-F238E27FC236}">
                <a16:creationId xmlns:a16="http://schemas.microsoft.com/office/drawing/2014/main" id="{3EBC3DE3-DF22-54DB-CE44-12BF715941F6}"/>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pic>
        <p:nvPicPr>
          <p:cNvPr id="3" name="Immagine 2">
            <a:extLst>
              <a:ext uri="{FF2B5EF4-FFF2-40B4-BE49-F238E27FC236}">
                <a16:creationId xmlns:a16="http://schemas.microsoft.com/office/drawing/2014/main" id="{94989254-E1BE-6B99-66B6-8C3F0DDEACA7}"/>
              </a:ext>
            </a:extLst>
          </p:cNvPr>
          <p:cNvPicPr>
            <a:picLocks noChangeAspect="1"/>
          </p:cNvPicPr>
          <p:nvPr/>
        </p:nvPicPr>
        <p:blipFill>
          <a:blip r:embed="rId6"/>
          <a:stretch>
            <a:fillRect/>
          </a:stretch>
        </p:blipFill>
        <p:spPr>
          <a:xfrm>
            <a:off x="8285390" y="928392"/>
            <a:ext cx="3333169" cy="1937134"/>
          </a:xfrm>
          <a:prstGeom prst="rect">
            <a:avLst/>
          </a:prstGeom>
        </p:spPr>
      </p:pic>
      <p:pic>
        <p:nvPicPr>
          <p:cNvPr id="6" name="Immagine 5">
            <a:extLst>
              <a:ext uri="{FF2B5EF4-FFF2-40B4-BE49-F238E27FC236}">
                <a16:creationId xmlns:a16="http://schemas.microsoft.com/office/drawing/2014/main" id="{2853B7E2-4DF7-5FFE-66C0-E5468FE4DD87}"/>
              </a:ext>
            </a:extLst>
          </p:cNvPr>
          <p:cNvPicPr>
            <a:picLocks noChangeAspect="1"/>
          </p:cNvPicPr>
          <p:nvPr/>
        </p:nvPicPr>
        <p:blipFill rotWithShape="1">
          <a:blip r:embed="rId7"/>
          <a:srcRect l="3802" r="2016"/>
          <a:stretch/>
        </p:blipFill>
        <p:spPr>
          <a:xfrm>
            <a:off x="6793589" y="3034385"/>
            <a:ext cx="4824970" cy="2824577"/>
          </a:xfrm>
          <a:prstGeom prst="rect">
            <a:avLst/>
          </a:prstGeom>
        </p:spPr>
      </p:pic>
    </p:spTree>
    <p:extLst>
      <p:ext uri="{BB962C8B-B14F-4D97-AF65-F5344CB8AC3E}">
        <p14:creationId xmlns:p14="http://schemas.microsoft.com/office/powerpoint/2010/main" val="154202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a:extLst>
              <a:ext uri="{FF2B5EF4-FFF2-40B4-BE49-F238E27FC236}">
                <a16:creationId xmlns:a16="http://schemas.microsoft.com/office/drawing/2014/main" id="{3C5BEB80-5E7B-422F-AB95-A3527E2A9F33}"/>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130437" y="183071"/>
            <a:ext cx="7718780" cy="461665"/>
          </a:xfrm>
          <a:prstGeom prst="rect">
            <a:avLst/>
          </a:prstGeom>
          <a:noFill/>
        </p:spPr>
        <p:txBody>
          <a:bodyPr wrap="none" rtlCol="0">
            <a:spAutoFit/>
          </a:bodyPr>
          <a:lstStyle/>
          <a:p>
            <a:r>
              <a:rPr lang="it-IT" sz="2400" b="1" dirty="0" err="1">
                <a:solidFill>
                  <a:schemeClr val="bg1"/>
                </a:solidFill>
                <a:latin typeface="Roboto Slab" charset="0"/>
                <a:ea typeface="Roboto Slab" charset="0"/>
                <a:cs typeface="Roboto Slab" charset="0"/>
              </a:rPr>
              <a:t>SardOS</a:t>
            </a:r>
            <a:r>
              <a:rPr lang="it-IT" sz="2400" b="1" dirty="0">
                <a:solidFill>
                  <a:schemeClr val="bg1"/>
                </a:solidFill>
                <a:latin typeface="Roboto Slab" charset="0"/>
                <a:ea typeface="Roboto Slab" charset="0"/>
                <a:cs typeface="Roboto Slab" charset="0"/>
              </a:rPr>
              <a:t> project – </a:t>
            </a:r>
            <a:r>
              <a:rPr lang="en-US" sz="2400" b="1" dirty="0">
                <a:solidFill>
                  <a:schemeClr val="bg1"/>
                </a:solidFill>
                <a:latin typeface="Roboto Slab" charset="0"/>
                <a:ea typeface="Roboto Slab" charset="0"/>
                <a:cs typeface="Roboto Slab" charset="0"/>
              </a:rPr>
              <a:t>Built up areas &amp; Buildings Height</a:t>
            </a:r>
            <a:r>
              <a:rPr lang="it-IT" sz="2400" b="1" dirty="0">
                <a:solidFill>
                  <a:schemeClr val="bg1"/>
                </a:solidFill>
                <a:latin typeface="Roboto Slab" charset="0"/>
                <a:ea typeface="Roboto Slab" charset="0"/>
                <a:cs typeface="Roboto Slab" charset="0"/>
              </a:rPr>
              <a:t> </a:t>
            </a:r>
          </a:p>
        </p:txBody>
      </p:sp>
      <p:pic>
        <p:nvPicPr>
          <p:cNvPr id="12" name="Immagine 11">
            <a:extLst>
              <a:ext uri="{FF2B5EF4-FFF2-40B4-BE49-F238E27FC236}">
                <a16:creationId xmlns:a16="http://schemas.microsoft.com/office/drawing/2014/main" id="{5D9F9F57-4246-48D3-8692-B7A42451C953}"/>
              </a:ext>
            </a:extLst>
          </p:cNvPr>
          <p:cNvPicPr>
            <a:picLocks noChangeAspect="1"/>
          </p:cNvPicPr>
          <p:nvPr/>
        </p:nvPicPr>
        <p:blipFill rotWithShape="1">
          <a:blip r:embed="rId4"/>
          <a:srcRect l="4664" t="16207" r="19175" b="16499"/>
          <a:stretch/>
        </p:blipFill>
        <p:spPr>
          <a:xfrm>
            <a:off x="88809" y="868467"/>
            <a:ext cx="3671428" cy="2278690"/>
          </a:xfrm>
          <a:prstGeom prst="rect">
            <a:avLst/>
          </a:prstGeom>
        </p:spPr>
      </p:pic>
      <p:pic>
        <p:nvPicPr>
          <p:cNvPr id="14" name="Immagine 13">
            <a:extLst>
              <a:ext uri="{FF2B5EF4-FFF2-40B4-BE49-F238E27FC236}">
                <a16:creationId xmlns:a16="http://schemas.microsoft.com/office/drawing/2014/main" id="{EFE9E5CA-08CF-4554-BBC6-3D282F00DA7C}"/>
              </a:ext>
            </a:extLst>
          </p:cNvPr>
          <p:cNvPicPr>
            <a:picLocks noChangeAspect="1"/>
          </p:cNvPicPr>
          <p:nvPr/>
        </p:nvPicPr>
        <p:blipFill rotWithShape="1">
          <a:blip r:embed="rId5"/>
          <a:srcRect t="16162" r="3852"/>
          <a:stretch/>
        </p:blipFill>
        <p:spPr>
          <a:xfrm>
            <a:off x="8182371" y="850555"/>
            <a:ext cx="3920820" cy="1989407"/>
          </a:xfrm>
          <a:prstGeom prst="rect">
            <a:avLst/>
          </a:prstGeom>
        </p:spPr>
      </p:pic>
      <p:sp>
        <p:nvSpPr>
          <p:cNvPr id="19" name="Rectangle 3">
            <a:extLst>
              <a:ext uri="{FF2B5EF4-FFF2-40B4-BE49-F238E27FC236}">
                <a16:creationId xmlns:a16="http://schemas.microsoft.com/office/drawing/2014/main" id="{7159CCC6-D3F7-4AD0-B9E2-B5D3B238FB54}"/>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7">
            <a:extLst>
              <a:ext uri="{FF2B5EF4-FFF2-40B4-BE49-F238E27FC236}">
                <a16:creationId xmlns:a16="http://schemas.microsoft.com/office/drawing/2014/main" id="{DACED1A4-ECC3-4042-B0D9-CA5F683FF2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pic>
        <p:nvPicPr>
          <p:cNvPr id="7" name="Immagine 6">
            <a:extLst>
              <a:ext uri="{FF2B5EF4-FFF2-40B4-BE49-F238E27FC236}">
                <a16:creationId xmlns:a16="http://schemas.microsoft.com/office/drawing/2014/main" id="{8F98E042-9333-4072-BEF0-B4ECD8A5D3BC}"/>
              </a:ext>
            </a:extLst>
          </p:cNvPr>
          <p:cNvPicPr>
            <a:picLocks noChangeAspect="1"/>
          </p:cNvPicPr>
          <p:nvPr/>
        </p:nvPicPr>
        <p:blipFill rotWithShape="1">
          <a:blip r:embed="rId7"/>
          <a:srcRect r="16378"/>
          <a:stretch/>
        </p:blipFill>
        <p:spPr>
          <a:xfrm>
            <a:off x="8182371" y="2959766"/>
            <a:ext cx="3920820" cy="2916037"/>
          </a:xfrm>
          <a:prstGeom prst="rect">
            <a:avLst/>
          </a:prstGeom>
        </p:spPr>
      </p:pic>
      <p:pic>
        <p:nvPicPr>
          <p:cNvPr id="9" name="Immagine 8">
            <a:extLst>
              <a:ext uri="{FF2B5EF4-FFF2-40B4-BE49-F238E27FC236}">
                <a16:creationId xmlns:a16="http://schemas.microsoft.com/office/drawing/2014/main" id="{0A7359DB-460E-4A0E-A7C0-4311BB77A567}"/>
              </a:ext>
            </a:extLst>
          </p:cNvPr>
          <p:cNvPicPr>
            <a:picLocks noChangeAspect="1"/>
          </p:cNvPicPr>
          <p:nvPr/>
        </p:nvPicPr>
        <p:blipFill rotWithShape="1">
          <a:blip r:embed="rId8"/>
          <a:srcRect r="7044"/>
          <a:stretch/>
        </p:blipFill>
        <p:spPr>
          <a:xfrm>
            <a:off x="115601" y="3238313"/>
            <a:ext cx="3644636" cy="2610331"/>
          </a:xfrm>
          <a:prstGeom prst="rect">
            <a:avLst/>
          </a:prstGeom>
        </p:spPr>
      </p:pic>
      <p:sp>
        <p:nvSpPr>
          <p:cNvPr id="24" name="Rectangle 3">
            <a:extLst>
              <a:ext uri="{FF2B5EF4-FFF2-40B4-BE49-F238E27FC236}">
                <a16:creationId xmlns:a16="http://schemas.microsoft.com/office/drawing/2014/main" id="{3434ACB7-BA92-4ED0-9EA1-3E53BFEF1E36}"/>
              </a:ext>
            </a:extLst>
          </p:cNvPr>
          <p:cNvSpPr/>
          <p:nvPr/>
        </p:nvSpPr>
        <p:spPr>
          <a:xfrm rot="11546502" flipV="1">
            <a:off x="6116237" y="2013719"/>
            <a:ext cx="1825204" cy="2299808"/>
          </a:xfrm>
          <a:custGeom>
            <a:avLst/>
            <a:gdLst>
              <a:gd name="connsiteX0" fmla="*/ 0 w 2590800"/>
              <a:gd name="connsiteY0" fmla="*/ 0 h 1752600"/>
              <a:gd name="connsiteX1" fmla="*/ 2590800 w 2590800"/>
              <a:gd name="connsiteY1" fmla="*/ 0 h 1752600"/>
              <a:gd name="connsiteX2" fmla="*/ 2590800 w 2590800"/>
              <a:gd name="connsiteY2" fmla="*/ 1752600 h 1752600"/>
              <a:gd name="connsiteX3" fmla="*/ 0 w 2590800"/>
              <a:gd name="connsiteY3" fmla="*/ 1752600 h 1752600"/>
              <a:gd name="connsiteX4" fmla="*/ 0 w 2590800"/>
              <a:gd name="connsiteY4" fmla="*/ 0 h 1752600"/>
              <a:gd name="connsiteX0" fmla="*/ 47625 w 2590800"/>
              <a:gd name="connsiteY0" fmla="*/ 76200 h 1752600"/>
              <a:gd name="connsiteX1" fmla="*/ 2590800 w 2590800"/>
              <a:gd name="connsiteY1" fmla="*/ 0 h 1752600"/>
              <a:gd name="connsiteX2" fmla="*/ 2590800 w 2590800"/>
              <a:gd name="connsiteY2" fmla="*/ 1752600 h 1752600"/>
              <a:gd name="connsiteX3" fmla="*/ 0 w 2590800"/>
              <a:gd name="connsiteY3" fmla="*/ 1752600 h 1752600"/>
              <a:gd name="connsiteX4" fmla="*/ 47625 w 2590800"/>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419100 w 2543175"/>
              <a:gd name="connsiteY3" fmla="*/ 99060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371475 w 2543175"/>
              <a:gd name="connsiteY3" fmla="*/ 97155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838200 w 2543175"/>
              <a:gd name="connsiteY3" fmla="*/ 1143000 h 1752600"/>
              <a:gd name="connsiteX4" fmla="*/ 371475 w 2543175"/>
              <a:gd name="connsiteY4" fmla="*/ 971550 h 1752600"/>
              <a:gd name="connsiteX5" fmla="*/ 0 w 2543175"/>
              <a:gd name="connsiteY5"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609600 w 2543175"/>
              <a:gd name="connsiteY3" fmla="*/ 781050 h 1752600"/>
              <a:gd name="connsiteX4" fmla="*/ 371475 w 2543175"/>
              <a:gd name="connsiteY4" fmla="*/ 971550 h 1752600"/>
              <a:gd name="connsiteX5" fmla="*/ 0 w 2543175"/>
              <a:gd name="connsiteY5" fmla="*/ 76200 h 1752600"/>
              <a:gd name="connsiteX0" fmla="*/ 0 w 2543175"/>
              <a:gd name="connsiteY0" fmla="*/ 76200 h 2095500"/>
              <a:gd name="connsiteX1" fmla="*/ 2543175 w 2543175"/>
              <a:gd name="connsiteY1" fmla="*/ 0 h 2095500"/>
              <a:gd name="connsiteX2" fmla="*/ 1171575 w 2543175"/>
              <a:gd name="connsiteY2" fmla="*/ 2095500 h 2095500"/>
              <a:gd name="connsiteX3" fmla="*/ 609600 w 2543175"/>
              <a:gd name="connsiteY3" fmla="*/ 781050 h 2095500"/>
              <a:gd name="connsiteX4" fmla="*/ 371475 w 2543175"/>
              <a:gd name="connsiteY4" fmla="*/ 971550 h 2095500"/>
              <a:gd name="connsiteX5" fmla="*/ 0 w 2543175"/>
              <a:gd name="connsiteY5" fmla="*/ 76200 h 2095500"/>
              <a:gd name="connsiteX0" fmla="*/ 0 w 1171575"/>
              <a:gd name="connsiteY0" fmla="*/ 0 h 2019300"/>
              <a:gd name="connsiteX1" fmla="*/ 1133475 w 1171575"/>
              <a:gd name="connsiteY1" fmla="*/ 381000 h 2019300"/>
              <a:gd name="connsiteX2" fmla="*/ 1171575 w 1171575"/>
              <a:gd name="connsiteY2" fmla="*/ 2019300 h 2019300"/>
              <a:gd name="connsiteX3" fmla="*/ 609600 w 1171575"/>
              <a:gd name="connsiteY3" fmla="*/ 704850 h 2019300"/>
              <a:gd name="connsiteX4" fmla="*/ 371475 w 1171575"/>
              <a:gd name="connsiteY4" fmla="*/ 895350 h 2019300"/>
              <a:gd name="connsiteX5" fmla="*/ 0 w 1171575"/>
              <a:gd name="connsiteY5" fmla="*/ 0 h 2019300"/>
              <a:gd name="connsiteX0" fmla="*/ 0 w 1171575"/>
              <a:gd name="connsiteY0" fmla="*/ 0 h 2019300"/>
              <a:gd name="connsiteX1" fmla="*/ 933450 w 1171575"/>
              <a:gd name="connsiteY1" fmla="*/ 304800 h 2019300"/>
              <a:gd name="connsiteX2" fmla="*/ 1133475 w 1171575"/>
              <a:gd name="connsiteY2" fmla="*/ 381000 h 2019300"/>
              <a:gd name="connsiteX3" fmla="*/ 1171575 w 1171575"/>
              <a:gd name="connsiteY3" fmla="*/ 2019300 h 2019300"/>
              <a:gd name="connsiteX4" fmla="*/ 609600 w 1171575"/>
              <a:gd name="connsiteY4" fmla="*/ 704850 h 2019300"/>
              <a:gd name="connsiteX5" fmla="*/ 371475 w 1171575"/>
              <a:gd name="connsiteY5" fmla="*/ 895350 h 2019300"/>
              <a:gd name="connsiteX6" fmla="*/ 0 w 1171575"/>
              <a:gd name="connsiteY6" fmla="*/ 0 h 2019300"/>
              <a:gd name="connsiteX0" fmla="*/ 0 w 1247775"/>
              <a:gd name="connsiteY0" fmla="*/ 0 h 2019300"/>
              <a:gd name="connsiteX1" fmla="*/ 1247775 w 1247775"/>
              <a:gd name="connsiteY1" fmla="*/ 266700 h 2019300"/>
              <a:gd name="connsiteX2" fmla="*/ 1133475 w 1247775"/>
              <a:gd name="connsiteY2" fmla="*/ 381000 h 2019300"/>
              <a:gd name="connsiteX3" fmla="*/ 1171575 w 1247775"/>
              <a:gd name="connsiteY3" fmla="*/ 2019300 h 2019300"/>
              <a:gd name="connsiteX4" fmla="*/ 609600 w 1247775"/>
              <a:gd name="connsiteY4" fmla="*/ 704850 h 2019300"/>
              <a:gd name="connsiteX5" fmla="*/ 371475 w 1247775"/>
              <a:gd name="connsiteY5" fmla="*/ 895350 h 2019300"/>
              <a:gd name="connsiteX6" fmla="*/ 0 w 1247775"/>
              <a:gd name="connsiteY6" fmla="*/ 0 h 2019300"/>
              <a:gd name="connsiteX0" fmla="*/ 0 w 1252537"/>
              <a:gd name="connsiteY0" fmla="*/ 0 h 2026444"/>
              <a:gd name="connsiteX1" fmla="*/ 1252537 w 1252537"/>
              <a:gd name="connsiteY1" fmla="*/ 273844 h 2026444"/>
              <a:gd name="connsiteX2" fmla="*/ 1138237 w 1252537"/>
              <a:gd name="connsiteY2" fmla="*/ 388144 h 2026444"/>
              <a:gd name="connsiteX3" fmla="*/ 1176337 w 1252537"/>
              <a:gd name="connsiteY3" fmla="*/ 2026444 h 2026444"/>
              <a:gd name="connsiteX4" fmla="*/ 614362 w 1252537"/>
              <a:gd name="connsiteY4" fmla="*/ 711994 h 2026444"/>
              <a:gd name="connsiteX5" fmla="*/ 376237 w 1252537"/>
              <a:gd name="connsiteY5" fmla="*/ 902494 h 2026444"/>
              <a:gd name="connsiteX6" fmla="*/ 0 w 1252537"/>
              <a:gd name="connsiteY6" fmla="*/ 0 h 2026444"/>
              <a:gd name="connsiteX0" fmla="*/ 0 w 1266824"/>
              <a:gd name="connsiteY0" fmla="*/ 0 h 2026444"/>
              <a:gd name="connsiteX1" fmla="*/ 1266824 w 1266824"/>
              <a:gd name="connsiteY1" fmla="*/ 288132 h 2026444"/>
              <a:gd name="connsiteX2" fmla="*/ 1138237 w 1266824"/>
              <a:gd name="connsiteY2" fmla="*/ 388144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66824"/>
              <a:gd name="connsiteY0" fmla="*/ 0 h 2026444"/>
              <a:gd name="connsiteX1" fmla="*/ 1266824 w 1266824"/>
              <a:gd name="connsiteY1" fmla="*/ 288132 h 2026444"/>
              <a:gd name="connsiteX2" fmla="*/ 1078706 w 1266824"/>
              <a:gd name="connsiteY2" fmla="*/ 359569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00074 w 1207293"/>
              <a:gd name="connsiteY4" fmla="*/ 719138 h 2026444"/>
              <a:gd name="connsiteX5" fmla="*/ 397668 w 1207293"/>
              <a:gd name="connsiteY5" fmla="*/ 902494 h 2026444"/>
              <a:gd name="connsiteX6" fmla="*/ 0 w 1207293"/>
              <a:gd name="connsiteY6" fmla="*/ 0 h 2026444"/>
              <a:gd name="connsiteX0" fmla="*/ 0 w 1466600"/>
              <a:gd name="connsiteY0" fmla="*/ 0 h 2026444"/>
              <a:gd name="connsiteX1" fmla="*/ 1207293 w 1466600"/>
              <a:gd name="connsiteY1" fmla="*/ 283369 h 2026444"/>
              <a:gd name="connsiteX2" fmla="*/ 1078706 w 1466600"/>
              <a:gd name="connsiteY2" fmla="*/ 359569 h 2026444"/>
              <a:gd name="connsiteX3" fmla="*/ 1176337 w 1466600"/>
              <a:gd name="connsiteY3" fmla="*/ 2026444 h 2026444"/>
              <a:gd name="connsiteX4" fmla="*/ 600074 w 1466600"/>
              <a:gd name="connsiteY4" fmla="*/ 719138 h 2026444"/>
              <a:gd name="connsiteX5" fmla="*/ 397668 w 1466600"/>
              <a:gd name="connsiteY5" fmla="*/ 902494 h 2026444"/>
              <a:gd name="connsiteX6" fmla="*/ 0 w 1466600"/>
              <a:gd name="connsiteY6" fmla="*/ 0 h 2026444"/>
              <a:gd name="connsiteX0" fmla="*/ 0 w 1473943"/>
              <a:gd name="connsiteY0" fmla="*/ 0 h 1993107"/>
              <a:gd name="connsiteX1" fmla="*/ 1207293 w 1473943"/>
              <a:gd name="connsiteY1" fmla="*/ 283369 h 1993107"/>
              <a:gd name="connsiteX2" fmla="*/ 1078706 w 1473943"/>
              <a:gd name="connsiteY2" fmla="*/ 359569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473943"/>
              <a:gd name="connsiteY0" fmla="*/ 0 h 1993107"/>
              <a:gd name="connsiteX1" fmla="*/ 1207293 w 1473943"/>
              <a:gd name="connsiteY1" fmla="*/ 283369 h 1993107"/>
              <a:gd name="connsiteX2" fmla="*/ 1078706 w 1473943"/>
              <a:gd name="connsiteY2" fmla="*/ 369094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563196"/>
              <a:gd name="connsiteY0" fmla="*/ 0 h 1993107"/>
              <a:gd name="connsiteX1" fmla="*/ 1207293 w 1563196"/>
              <a:gd name="connsiteY1" fmla="*/ 283369 h 1993107"/>
              <a:gd name="connsiteX2" fmla="*/ 1078706 w 1563196"/>
              <a:gd name="connsiteY2" fmla="*/ 369094 h 1993107"/>
              <a:gd name="connsiteX3" fmla="*/ 1185862 w 1563196"/>
              <a:gd name="connsiteY3" fmla="*/ 1993107 h 1993107"/>
              <a:gd name="connsiteX4" fmla="*/ 600074 w 1563196"/>
              <a:gd name="connsiteY4" fmla="*/ 719138 h 1993107"/>
              <a:gd name="connsiteX5" fmla="*/ 397668 w 1563196"/>
              <a:gd name="connsiteY5" fmla="*/ 902494 h 1993107"/>
              <a:gd name="connsiteX6" fmla="*/ 0 w 15631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796" h="1993107">
                <a:moveTo>
                  <a:pt x="0" y="0"/>
                </a:moveTo>
                <a:cubicBezTo>
                  <a:pt x="426243" y="75406"/>
                  <a:pt x="807243" y="165100"/>
                  <a:pt x="1207293" y="283369"/>
                </a:cubicBezTo>
                <a:lnTo>
                  <a:pt x="1078706" y="369094"/>
                </a:lnTo>
                <a:cubicBezTo>
                  <a:pt x="1482725" y="700881"/>
                  <a:pt x="1920080" y="1447008"/>
                  <a:pt x="1185862" y="1993107"/>
                </a:cubicBezTo>
                <a:cubicBezTo>
                  <a:pt x="1404936" y="1473201"/>
                  <a:pt x="1185862" y="1053307"/>
                  <a:pt x="600074" y="719138"/>
                </a:cubicBezTo>
                <a:lnTo>
                  <a:pt x="397668" y="902494"/>
                </a:lnTo>
                <a:cubicBezTo>
                  <a:pt x="288925" y="604045"/>
                  <a:pt x="158750" y="279400"/>
                  <a:pt x="0" y="0"/>
                </a:cubicBezTo>
                <a:close/>
              </a:path>
            </a:pathLst>
          </a:custGeom>
          <a:gradFill>
            <a:gsLst>
              <a:gs pos="0">
                <a:srgbClr val="CCECFF"/>
              </a:gs>
              <a:gs pos="100000">
                <a:schemeClr val="bg1"/>
              </a:gs>
            </a:gsLst>
            <a:lin ang="5400000" scaled="0"/>
          </a:gra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ffectLst>
                <a:outerShdw blurRad="38100" dist="38100" dir="2700000" algn="tl">
                  <a:srgbClr val="000000">
                    <a:alpha val="43137"/>
                  </a:srgbClr>
                </a:outerShdw>
              </a:effectLst>
            </a:endParaRPr>
          </a:p>
        </p:txBody>
      </p:sp>
      <p:sp>
        <p:nvSpPr>
          <p:cNvPr id="25" name="TextBox 17">
            <a:extLst>
              <a:ext uri="{FF2B5EF4-FFF2-40B4-BE49-F238E27FC236}">
                <a16:creationId xmlns:a16="http://schemas.microsoft.com/office/drawing/2014/main" id="{09F27715-7EE0-4C7F-BB5B-27DEC4C27223}"/>
              </a:ext>
            </a:extLst>
          </p:cNvPr>
          <p:cNvSpPr txBox="1"/>
          <p:nvPr/>
        </p:nvSpPr>
        <p:spPr>
          <a:xfrm>
            <a:off x="6776733" y="2288150"/>
            <a:ext cx="1120110" cy="646331"/>
          </a:xfrm>
          <a:prstGeom prst="rect">
            <a:avLst/>
          </a:prstGeom>
          <a:noFill/>
        </p:spPr>
        <p:txBody>
          <a:bodyPr wrap="square" rtlCol="0">
            <a:spAutoFit/>
          </a:bodyPr>
          <a:lstStyle>
            <a:defPPr>
              <a:defRPr lang="it-IT"/>
            </a:defPPr>
            <a:lvl1pPr algn="ctr">
              <a:defRPr b="1">
                <a:solidFill>
                  <a:schemeClr val="accent1">
                    <a:lumMod val="75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defRPr>
            </a:lvl1pPr>
          </a:lstStyle>
          <a:p>
            <a:r>
              <a:rPr lang="en-US" dirty="0"/>
              <a:t>Built up areas</a:t>
            </a:r>
          </a:p>
        </p:txBody>
      </p:sp>
      <p:sp>
        <p:nvSpPr>
          <p:cNvPr id="26" name="Rectangle 3">
            <a:extLst>
              <a:ext uri="{FF2B5EF4-FFF2-40B4-BE49-F238E27FC236}">
                <a16:creationId xmlns:a16="http://schemas.microsoft.com/office/drawing/2014/main" id="{B9078AB6-4C64-4FD1-9B53-E40318085A25}"/>
              </a:ext>
            </a:extLst>
          </p:cNvPr>
          <p:cNvSpPr/>
          <p:nvPr/>
        </p:nvSpPr>
        <p:spPr>
          <a:xfrm rot="15424940" flipV="1">
            <a:off x="5902711" y="3674793"/>
            <a:ext cx="1825204" cy="2299808"/>
          </a:xfrm>
          <a:custGeom>
            <a:avLst/>
            <a:gdLst>
              <a:gd name="connsiteX0" fmla="*/ 0 w 2590800"/>
              <a:gd name="connsiteY0" fmla="*/ 0 h 1752600"/>
              <a:gd name="connsiteX1" fmla="*/ 2590800 w 2590800"/>
              <a:gd name="connsiteY1" fmla="*/ 0 h 1752600"/>
              <a:gd name="connsiteX2" fmla="*/ 2590800 w 2590800"/>
              <a:gd name="connsiteY2" fmla="*/ 1752600 h 1752600"/>
              <a:gd name="connsiteX3" fmla="*/ 0 w 2590800"/>
              <a:gd name="connsiteY3" fmla="*/ 1752600 h 1752600"/>
              <a:gd name="connsiteX4" fmla="*/ 0 w 2590800"/>
              <a:gd name="connsiteY4" fmla="*/ 0 h 1752600"/>
              <a:gd name="connsiteX0" fmla="*/ 47625 w 2590800"/>
              <a:gd name="connsiteY0" fmla="*/ 76200 h 1752600"/>
              <a:gd name="connsiteX1" fmla="*/ 2590800 w 2590800"/>
              <a:gd name="connsiteY1" fmla="*/ 0 h 1752600"/>
              <a:gd name="connsiteX2" fmla="*/ 2590800 w 2590800"/>
              <a:gd name="connsiteY2" fmla="*/ 1752600 h 1752600"/>
              <a:gd name="connsiteX3" fmla="*/ 0 w 2590800"/>
              <a:gd name="connsiteY3" fmla="*/ 1752600 h 1752600"/>
              <a:gd name="connsiteX4" fmla="*/ 47625 w 2590800"/>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419100 w 2543175"/>
              <a:gd name="connsiteY3" fmla="*/ 99060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371475 w 2543175"/>
              <a:gd name="connsiteY3" fmla="*/ 97155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838200 w 2543175"/>
              <a:gd name="connsiteY3" fmla="*/ 1143000 h 1752600"/>
              <a:gd name="connsiteX4" fmla="*/ 371475 w 2543175"/>
              <a:gd name="connsiteY4" fmla="*/ 971550 h 1752600"/>
              <a:gd name="connsiteX5" fmla="*/ 0 w 2543175"/>
              <a:gd name="connsiteY5"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609600 w 2543175"/>
              <a:gd name="connsiteY3" fmla="*/ 781050 h 1752600"/>
              <a:gd name="connsiteX4" fmla="*/ 371475 w 2543175"/>
              <a:gd name="connsiteY4" fmla="*/ 971550 h 1752600"/>
              <a:gd name="connsiteX5" fmla="*/ 0 w 2543175"/>
              <a:gd name="connsiteY5" fmla="*/ 76200 h 1752600"/>
              <a:gd name="connsiteX0" fmla="*/ 0 w 2543175"/>
              <a:gd name="connsiteY0" fmla="*/ 76200 h 2095500"/>
              <a:gd name="connsiteX1" fmla="*/ 2543175 w 2543175"/>
              <a:gd name="connsiteY1" fmla="*/ 0 h 2095500"/>
              <a:gd name="connsiteX2" fmla="*/ 1171575 w 2543175"/>
              <a:gd name="connsiteY2" fmla="*/ 2095500 h 2095500"/>
              <a:gd name="connsiteX3" fmla="*/ 609600 w 2543175"/>
              <a:gd name="connsiteY3" fmla="*/ 781050 h 2095500"/>
              <a:gd name="connsiteX4" fmla="*/ 371475 w 2543175"/>
              <a:gd name="connsiteY4" fmla="*/ 971550 h 2095500"/>
              <a:gd name="connsiteX5" fmla="*/ 0 w 2543175"/>
              <a:gd name="connsiteY5" fmla="*/ 76200 h 2095500"/>
              <a:gd name="connsiteX0" fmla="*/ 0 w 1171575"/>
              <a:gd name="connsiteY0" fmla="*/ 0 h 2019300"/>
              <a:gd name="connsiteX1" fmla="*/ 1133475 w 1171575"/>
              <a:gd name="connsiteY1" fmla="*/ 381000 h 2019300"/>
              <a:gd name="connsiteX2" fmla="*/ 1171575 w 1171575"/>
              <a:gd name="connsiteY2" fmla="*/ 2019300 h 2019300"/>
              <a:gd name="connsiteX3" fmla="*/ 609600 w 1171575"/>
              <a:gd name="connsiteY3" fmla="*/ 704850 h 2019300"/>
              <a:gd name="connsiteX4" fmla="*/ 371475 w 1171575"/>
              <a:gd name="connsiteY4" fmla="*/ 895350 h 2019300"/>
              <a:gd name="connsiteX5" fmla="*/ 0 w 1171575"/>
              <a:gd name="connsiteY5" fmla="*/ 0 h 2019300"/>
              <a:gd name="connsiteX0" fmla="*/ 0 w 1171575"/>
              <a:gd name="connsiteY0" fmla="*/ 0 h 2019300"/>
              <a:gd name="connsiteX1" fmla="*/ 933450 w 1171575"/>
              <a:gd name="connsiteY1" fmla="*/ 304800 h 2019300"/>
              <a:gd name="connsiteX2" fmla="*/ 1133475 w 1171575"/>
              <a:gd name="connsiteY2" fmla="*/ 381000 h 2019300"/>
              <a:gd name="connsiteX3" fmla="*/ 1171575 w 1171575"/>
              <a:gd name="connsiteY3" fmla="*/ 2019300 h 2019300"/>
              <a:gd name="connsiteX4" fmla="*/ 609600 w 1171575"/>
              <a:gd name="connsiteY4" fmla="*/ 704850 h 2019300"/>
              <a:gd name="connsiteX5" fmla="*/ 371475 w 1171575"/>
              <a:gd name="connsiteY5" fmla="*/ 895350 h 2019300"/>
              <a:gd name="connsiteX6" fmla="*/ 0 w 1171575"/>
              <a:gd name="connsiteY6" fmla="*/ 0 h 2019300"/>
              <a:gd name="connsiteX0" fmla="*/ 0 w 1247775"/>
              <a:gd name="connsiteY0" fmla="*/ 0 h 2019300"/>
              <a:gd name="connsiteX1" fmla="*/ 1247775 w 1247775"/>
              <a:gd name="connsiteY1" fmla="*/ 266700 h 2019300"/>
              <a:gd name="connsiteX2" fmla="*/ 1133475 w 1247775"/>
              <a:gd name="connsiteY2" fmla="*/ 381000 h 2019300"/>
              <a:gd name="connsiteX3" fmla="*/ 1171575 w 1247775"/>
              <a:gd name="connsiteY3" fmla="*/ 2019300 h 2019300"/>
              <a:gd name="connsiteX4" fmla="*/ 609600 w 1247775"/>
              <a:gd name="connsiteY4" fmla="*/ 704850 h 2019300"/>
              <a:gd name="connsiteX5" fmla="*/ 371475 w 1247775"/>
              <a:gd name="connsiteY5" fmla="*/ 895350 h 2019300"/>
              <a:gd name="connsiteX6" fmla="*/ 0 w 1247775"/>
              <a:gd name="connsiteY6" fmla="*/ 0 h 2019300"/>
              <a:gd name="connsiteX0" fmla="*/ 0 w 1252537"/>
              <a:gd name="connsiteY0" fmla="*/ 0 h 2026444"/>
              <a:gd name="connsiteX1" fmla="*/ 1252537 w 1252537"/>
              <a:gd name="connsiteY1" fmla="*/ 273844 h 2026444"/>
              <a:gd name="connsiteX2" fmla="*/ 1138237 w 1252537"/>
              <a:gd name="connsiteY2" fmla="*/ 388144 h 2026444"/>
              <a:gd name="connsiteX3" fmla="*/ 1176337 w 1252537"/>
              <a:gd name="connsiteY3" fmla="*/ 2026444 h 2026444"/>
              <a:gd name="connsiteX4" fmla="*/ 614362 w 1252537"/>
              <a:gd name="connsiteY4" fmla="*/ 711994 h 2026444"/>
              <a:gd name="connsiteX5" fmla="*/ 376237 w 1252537"/>
              <a:gd name="connsiteY5" fmla="*/ 902494 h 2026444"/>
              <a:gd name="connsiteX6" fmla="*/ 0 w 1252537"/>
              <a:gd name="connsiteY6" fmla="*/ 0 h 2026444"/>
              <a:gd name="connsiteX0" fmla="*/ 0 w 1266824"/>
              <a:gd name="connsiteY0" fmla="*/ 0 h 2026444"/>
              <a:gd name="connsiteX1" fmla="*/ 1266824 w 1266824"/>
              <a:gd name="connsiteY1" fmla="*/ 288132 h 2026444"/>
              <a:gd name="connsiteX2" fmla="*/ 1138237 w 1266824"/>
              <a:gd name="connsiteY2" fmla="*/ 388144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66824"/>
              <a:gd name="connsiteY0" fmla="*/ 0 h 2026444"/>
              <a:gd name="connsiteX1" fmla="*/ 1266824 w 1266824"/>
              <a:gd name="connsiteY1" fmla="*/ 288132 h 2026444"/>
              <a:gd name="connsiteX2" fmla="*/ 1078706 w 1266824"/>
              <a:gd name="connsiteY2" fmla="*/ 359569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00074 w 1207293"/>
              <a:gd name="connsiteY4" fmla="*/ 719138 h 2026444"/>
              <a:gd name="connsiteX5" fmla="*/ 397668 w 1207293"/>
              <a:gd name="connsiteY5" fmla="*/ 902494 h 2026444"/>
              <a:gd name="connsiteX6" fmla="*/ 0 w 1207293"/>
              <a:gd name="connsiteY6" fmla="*/ 0 h 2026444"/>
              <a:gd name="connsiteX0" fmla="*/ 0 w 1466600"/>
              <a:gd name="connsiteY0" fmla="*/ 0 h 2026444"/>
              <a:gd name="connsiteX1" fmla="*/ 1207293 w 1466600"/>
              <a:gd name="connsiteY1" fmla="*/ 283369 h 2026444"/>
              <a:gd name="connsiteX2" fmla="*/ 1078706 w 1466600"/>
              <a:gd name="connsiteY2" fmla="*/ 359569 h 2026444"/>
              <a:gd name="connsiteX3" fmla="*/ 1176337 w 1466600"/>
              <a:gd name="connsiteY3" fmla="*/ 2026444 h 2026444"/>
              <a:gd name="connsiteX4" fmla="*/ 600074 w 1466600"/>
              <a:gd name="connsiteY4" fmla="*/ 719138 h 2026444"/>
              <a:gd name="connsiteX5" fmla="*/ 397668 w 1466600"/>
              <a:gd name="connsiteY5" fmla="*/ 902494 h 2026444"/>
              <a:gd name="connsiteX6" fmla="*/ 0 w 1466600"/>
              <a:gd name="connsiteY6" fmla="*/ 0 h 2026444"/>
              <a:gd name="connsiteX0" fmla="*/ 0 w 1473943"/>
              <a:gd name="connsiteY0" fmla="*/ 0 h 1993107"/>
              <a:gd name="connsiteX1" fmla="*/ 1207293 w 1473943"/>
              <a:gd name="connsiteY1" fmla="*/ 283369 h 1993107"/>
              <a:gd name="connsiteX2" fmla="*/ 1078706 w 1473943"/>
              <a:gd name="connsiteY2" fmla="*/ 359569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473943"/>
              <a:gd name="connsiteY0" fmla="*/ 0 h 1993107"/>
              <a:gd name="connsiteX1" fmla="*/ 1207293 w 1473943"/>
              <a:gd name="connsiteY1" fmla="*/ 283369 h 1993107"/>
              <a:gd name="connsiteX2" fmla="*/ 1078706 w 1473943"/>
              <a:gd name="connsiteY2" fmla="*/ 369094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563196"/>
              <a:gd name="connsiteY0" fmla="*/ 0 h 1993107"/>
              <a:gd name="connsiteX1" fmla="*/ 1207293 w 1563196"/>
              <a:gd name="connsiteY1" fmla="*/ 283369 h 1993107"/>
              <a:gd name="connsiteX2" fmla="*/ 1078706 w 1563196"/>
              <a:gd name="connsiteY2" fmla="*/ 369094 h 1993107"/>
              <a:gd name="connsiteX3" fmla="*/ 1185862 w 1563196"/>
              <a:gd name="connsiteY3" fmla="*/ 1993107 h 1993107"/>
              <a:gd name="connsiteX4" fmla="*/ 600074 w 1563196"/>
              <a:gd name="connsiteY4" fmla="*/ 719138 h 1993107"/>
              <a:gd name="connsiteX5" fmla="*/ 397668 w 1563196"/>
              <a:gd name="connsiteY5" fmla="*/ 902494 h 1993107"/>
              <a:gd name="connsiteX6" fmla="*/ 0 w 15631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796" h="1993107">
                <a:moveTo>
                  <a:pt x="0" y="0"/>
                </a:moveTo>
                <a:cubicBezTo>
                  <a:pt x="426243" y="75406"/>
                  <a:pt x="807243" y="165100"/>
                  <a:pt x="1207293" y="283369"/>
                </a:cubicBezTo>
                <a:lnTo>
                  <a:pt x="1078706" y="369094"/>
                </a:lnTo>
                <a:cubicBezTo>
                  <a:pt x="1482725" y="700881"/>
                  <a:pt x="1920080" y="1447008"/>
                  <a:pt x="1185862" y="1993107"/>
                </a:cubicBezTo>
                <a:cubicBezTo>
                  <a:pt x="1404936" y="1473201"/>
                  <a:pt x="1185862" y="1053307"/>
                  <a:pt x="600074" y="719138"/>
                </a:cubicBezTo>
                <a:lnTo>
                  <a:pt x="397668" y="902494"/>
                </a:lnTo>
                <a:cubicBezTo>
                  <a:pt x="288925" y="604045"/>
                  <a:pt x="158750" y="279400"/>
                  <a:pt x="0" y="0"/>
                </a:cubicBezTo>
                <a:close/>
              </a:path>
            </a:pathLst>
          </a:custGeom>
          <a:gradFill>
            <a:gsLst>
              <a:gs pos="0">
                <a:srgbClr val="CCECFF"/>
              </a:gs>
              <a:gs pos="100000">
                <a:schemeClr val="bg1"/>
              </a:gs>
            </a:gsLst>
            <a:lin ang="5400000" scaled="0"/>
          </a:gra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sp>
        <p:nvSpPr>
          <p:cNvPr id="27" name="TextBox 19">
            <a:extLst>
              <a:ext uri="{FF2B5EF4-FFF2-40B4-BE49-F238E27FC236}">
                <a16:creationId xmlns:a16="http://schemas.microsoft.com/office/drawing/2014/main" id="{3B59AB55-B0CD-404B-9076-1E0762276A96}"/>
              </a:ext>
            </a:extLst>
          </p:cNvPr>
          <p:cNvSpPr txBox="1"/>
          <p:nvPr/>
        </p:nvSpPr>
        <p:spPr>
          <a:xfrm rot="21540000">
            <a:off x="6142517" y="4271067"/>
            <a:ext cx="2015962" cy="646331"/>
          </a:xfrm>
          <a:prstGeom prst="rect">
            <a:avLst/>
          </a:prstGeom>
          <a:noFill/>
        </p:spPr>
        <p:txBody>
          <a:bodyPr wrap="square" rtlCol="0">
            <a:spAutoFit/>
          </a:bodyPr>
          <a:lstStyle>
            <a:defPPr>
              <a:defRPr lang="it-IT"/>
            </a:defPPr>
            <a:lvl1pPr algn="ctr">
              <a:defRPr b="1">
                <a:solidFill>
                  <a:schemeClr val="accent1">
                    <a:lumMod val="75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defRPr>
            </a:lvl1pPr>
          </a:lstStyle>
          <a:p>
            <a:r>
              <a:rPr lang="en-US" dirty="0"/>
              <a:t>Buildings </a:t>
            </a:r>
          </a:p>
          <a:p>
            <a:r>
              <a:rPr lang="en-US" dirty="0"/>
              <a:t>         Height</a:t>
            </a:r>
          </a:p>
        </p:txBody>
      </p:sp>
      <p:sp>
        <p:nvSpPr>
          <p:cNvPr id="28" name="Rectangle 3">
            <a:extLst>
              <a:ext uri="{FF2B5EF4-FFF2-40B4-BE49-F238E27FC236}">
                <a16:creationId xmlns:a16="http://schemas.microsoft.com/office/drawing/2014/main" id="{55D399ED-3512-405D-B643-CC39176C8FD7}"/>
              </a:ext>
            </a:extLst>
          </p:cNvPr>
          <p:cNvSpPr/>
          <p:nvPr/>
        </p:nvSpPr>
        <p:spPr>
          <a:xfrm rot="766731" flipV="1">
            <a:off x="3982907" y="3531138"/>
            <a:ext cx="1764706" cy="2222322"/>
          </a:xfrm>
          <a:custGeom>
            <a:avLst/>
            <a:gdLst>
              <a:gd name="connsiteX0" fmla="*/ 0 w 2590800"/>
              <a:gd name="connsiteY0" fmla="*/ 0 h 1752600"/>
              <a:gd name="connsiteX1" fmla="*/ 2590800 w 2590800"/>
              <a:gd name="connsiteY1" fmla="*/ 0 h 1752600"/>
              <a:gd name="connsiteX2" fmla="*/ 2590800 w 2590800"/>
              <a:gd name="connsiteY2" fmla="*/ 1752600 h 1752600"/>
              <a:gd name="connsiteX3" fmla="*/ 0 w 2590800"/>
              <a:gd name="connsiteY3" fmla="*/ 1752600 h 1752600"/>
              <a:gd name="connsiteX4" fmla="*/ 0 w 2590800"/>
              <a:gd name="connsiteY4" fmla="*/ 0 h 1752600"/>
              <a:gd name="connsiteX0" fmla="*/ 47625 w 2590800"/>
              <a:gd name="connsiteY0" fmla="*/ 76200 h 1752600"/>
              <a:gd name="connsiteX1" fmla="*/ 2590800 w 2590800"/>
              <a:gd name="connsiteY1" fmla="*/ 0 h 1752600"/>
              <a:gd name="connsiteX2" fmla="*/ 2590800 w 2590800"/>
              <a:gd name="connsiteY2" fmla="*/ 1752600 h 1752600"/>
              <a:gd name="connsiteX3" fmla="*/ 0 w 2590800"/>
              <a:gd name="connsiteY3" fmla="*/ 1752600 h 1752600"/>
              <a:gd name="connsiteX4" fmla="*/ 47625 w 2590800"/>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419100 w 2543175"/>
              <a:gd name="connsiteY3" fmla="*/ 99060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371475 w 2543175"/>
              <a:gd name="connsiteY3" fmla="*/ 97155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838200 w 2543175"/>
              <a:gd name="connsiteY3" fmla="*/ 1143000 h 1752600"/>
              <a:gd name="connsiteX4" fmla="*/ 371475 w 2543175"/>
              <a:gd name="connsiteY4" fmla="*/ 971550 h 1752600"/>
              <a:gd name="connsiteX5" fmla="*/ 0 w 2543175"/>
              <a:gd name="connsiteY5"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609600 w 2543175"/>
              <a:gd name="connsiteY3" fmla="*/ 781050 h 1752600"/>
              <a:gd name="connsiteX4" fmla="*/ 371475 w 2543175"/>
              <a:gd name="connsiteY4" fmla="*/ 971550 h 1752600"/>
              <a:gd name="connsiteX5" fmla="*/ 0 w 2543175"/>
              <a:gd name="connsiteY5" fmla="*/ 76200 h 1752600"/>
              <a:gd name="connsiteX0" fmla="*/ 0 w 2543175"/>
              <a:gd name="connsiteY0" fmla="*/ 76200 h 2095500"/>
              <a:gd name="connsiteX1" fmla="*/ 2543175 w 2543175"/>
              <a:gd name="connsiteY1" fmla="*/ 0 h 2095500"/>
              <a:gd name="connsiteX2" fmla="*/ 1171575 w 2543175"/>
              <a:gd name="connsiteY2" fmla="*/ 2095500 h 2095500"/>
              <a:gd name="connsiteX3" fmla="*/ 609600 w 2543175"/>
              <a:gd name="connsiteY3" fmla="*/ 781050 h 2095500"/>
              <a:gd name="connsiteX4" fmla="*/ 371475 w 2543175"/>
              <a:gd name="connsiteY4" fmla="*/ 971550 h 2095500"/>
              <a:gd name="connsiteX5" fmla="*/ 0 w 2543175"/>
              <a:gd name="connsiteY5" fmla="*/ 76200 h 2095500"/>
              <a:gd name="connsiteX0" fmla="*/ 0 w 1171575"/>
              <a:gd name="connsiteY0" fmla="*/ 0 h 2019300"/>
              <a:gd name="connsiteX1" fmla="*/ 1133475 w 1171575"/>
              <a:gd name="connsiteY1" fmla="*/ 381000 h 2019300"/>
              <a:gd name="connsiteX2" fmla="*/ 1171575 w 1171575"/>
              <a:gd name="connsiteY2" fmla="*/ 2019300 h 2019300"/>
              <a:gd name="connsiteX3" fmla="*/ 609600 w 1171575"/>
              <a:gd name="connsiteY3" fmla="*/ 704850 h 2019300"/>
              <a:gd name="connsiteX4" fmla="*/ 371475 w 1171575"/>
              <a:gd name="connsiteY4" fmla="*/ 895350 h 2019300"/>
              <a:gd name="connsiteX5" fmla="*/ 0 w 1171575"/>
              <a:gd name="connsiteY5" fmla="*/ 0 h 2019300"/>
              <a:gd name="connsiteX0" fmla="*/ 0 w 1171575"/>
              <a:gd name="connsiteY0" fmla="*/ 0 h 2019300"/>
              <a:gd name="connsiteX1" fmla="*/ 933450 w 1171575"/>
              <a:gd name="connsiteY1" fmla="*/ 304800 h 2019300"/>
              <a:gd name="connsiteX2" fmla="*/ 1133475 w 1171575"/>
              <a:gd name="connsiteY2" fmla="*/ 381000 h 2019300"/>
              <a:gd name="connsiteX3" fmla="*/ 1171575 w 1171575"/>
              <a:gd name="connsiteY3" fmla="*/ 2019300 h 2019300"/>
              <a:gd name="connsiteX4" fmla="*/ 609600 w 1171575"/>
              <a:gd name="connsiteY4" fmla="*/ 704850 h 2019300"/>
              <a:gd name="connsiteX5" fmla="*/ 371475 w 1171575"/>
              <a:gd name="connsiteY5" fmla="*/ 895350 h 2019300"/>
              <a:gd name="connsiteX6" fmla="*/ 0 w 1171575"/>
              <a:gd name="connsiteY6" fmla="*/ 0 h 2019300"/>
              <a:gd name="connsiteX0" fmla="*/ 0 w 1247775"/>
              <a:gd name="connsiteY0" fmla="*/ 0 h 2019300"/>
              <a:gd name="connsiteX1" fmla="*/ 1247775 w 1247775"/>
              <a:gd name="connsiteY1" fmla="*/ 266700 h 2019300"/>
              <a:gd name="connsiteX2" fmla="*/ 1133475 w 1247775"/>
              <a:gd name="connsiteY2" fmla="*/ 381000 h 2019300"/>
              <a:gd name="connsiteX3" fmla="*/ 1171575 w 1247775"/>
              <a:gd name="connsiteY3" fmla="*/ 2019300 h 2019300"/>
              <a:gd name="connsiteX4" fmla="*/ 609600 w 1247775"/>
              <a:gd name="connsiteY4" fmla="*/ 704850 h 2019300"/>
              <a:gd name="connsiteX5" fmla="*/ 371475 w 1247775"/>
              <a:gd name="connsiteY5" fmla="*/ 895350 h 2019300"/>
              <a:gd name="connsiteX6" fmla="*/ 0 w 1247775"/>
              <a:gd name="connsiteY6" fmla="*/ 0 h 2019300"/>
              <a:gd name="connsiteX0" fmla="*/ 0 w 1252537"/>
              <a:gd name="connsiteY0" fmla="*/ 0 h 2026444"/>
              <a:gd name="connsiteX1" fmla="*/ 1252537 w 1252537"/>
              <a:gd name="connsiteY1" fmla="*/ 273844 h 2026444"/>
              <a:gd name="connsiteX2" fmla="*/ 1138237 w 1252537"/>
              <a:gd name="connsiteY2" fmla="*/ 388144 h 2026444"/>
              <a:gd name="connsiteX3" fmla="*/ 1176337 w 1252537"/>
              <a:gd name="connsiteY3" fmla="*/ 2026444 h 2026444"/>
              <a:gd name="connsiteX4" fmla="*/ 614362 w 1252537"/>
              <a:gd name="connsiteY4" fmla="*/ 711994 h 2026444"/>
              <a:gd name="connsiteX5" fmla="*/ 376237 w 1252537"/>
              <a:gd name="connsiteY5" fmla="*/ 902494 h 2026444"/>
              <a:gd name="connsiteX6" fmla="*/ 0 w 1252537"/>
              <a:gd name="connsiteY6" fmla="*/ 0 h 2026444"/>
              <a:gd name="connsiteX0" fmla="*/ 0 w 1266824"/>
              <a:gd name="connsiteY0" fmla="*/ 0 h 2026444"/>
              <a:gd name="connsiteX1" fmla="*/ 1266824 w 1266824"/>
              <a:gd name="connsiteY1" fmla="*/ 288132 h 2026444"/>
              <a:gd name="connsiteX2" fmla="*/ 1138237 w 1266824"/>
              <a:gd name="connsiteY2" fmla="*/ 388144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66824"/>
              <a:gd name="connsiteY0" fmla="*/ 0 h 2026444"/>
              <a:gd name="connsiteX1" fmla="*/ 1266824 w 1266824"/>
              <a:gd name="connsiteY1" fmla="*/ 288132 h 2026444"/>
              <a:gd name="connsiteX2" fmla="*/ 1078706 w 1266824"/>
              <a:gd name="connsiteY2" fmla="*/ 359569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00074 w 1207293"/>
              <a:gd name="connsiteY4" fmla="*/ 719138 h 2026444"/>
              <a:gd name="connsiteX5" fmla="*/ 397668 w 1207293"/>
              <a:gd name="connsiteY5" fmla="*/ 902494 h 2026444"/>
              <a:gd name="connsiteX6" fmla="*/ 0 w 1207293"/>
              <a:gd name="connsiteY6" fmla="*/ 0 h 2026444"/>
              <a:gd name="connsiteX0" fmla="*/ 0 w 1466600"/>
              <a:gd name="connsiteY0" fmla="*/ 0 h 2026444"/>
              <a:gd name="connsiteX1" fmla="*/ 1207293 w 1466600"/>
              <a:gd name="connsiteY1" fmla="*/ 283369 h 2026444"/>
              <a:gd name="connsiteX2" fmla="*/ 1078706 w 1466600"/>
              <a:gd name="connsiteY2" fmla="*/ 359569 h 2026444"/>
              <a:gd name="connsiteX3" fmla="*/ 1176337 w 1466600"/>
              <a:gd name="connsiteY3" fmla="*/ 2026444 h 2026444"/>
              <a:gd name="connsiteX4" fmla="*/ 600074 w 1466600"/>
              <a:gd name="connsiteY4" fmla="*/ 719138 h 2026444"/>
              <a:gd name="connsiteX5" fmla="*/ 397668 w 1466600"/>
              <a:gd name="connsiteY5" fmla="*/ 902494 h 2026444"/>
              <a:gd name="connsiteX6" fmla="*/ 0 w 1466600"/>
              <a:gd name="connsiteY6" fmla="*/ 0 h 2026444"/>
              <a:gd name="connsiteX0" fmla="*/ 0 w 1473943"/>
              <a:gd name="connsiteY0" fmla="*/ 0 h 1993107"/>
              <a:gd name="connsiteX1" fmla="*/ 1207293 w 1473943"/>
              <a:gd name="connsiteY1" fmla="*/ 283369 h 1993107"/>
              <a:gd name="connsiteX2" fmla="*/ 1078706 w 1473943"/>
              <a:gd name="connsiteY2" fmla="*/ 359569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473943"/>
              <a:gd name="connsiteY0" fmla="*/ 0 h 1993107"/>
              <a:gd name="connsiteX1" fmla="*/ 1207293 w 1473943"/>
              <a:gd name="connsiteY1" fmla="*/ 283369 h 1993107"/>
              <a:gd name="connsiteX2" fmla="*/ 1078706 w 1473943"/>
              <a:gd name="connsiteY2" fmla="*/ 369094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563196"/>
              <a:gd name="connsiteY0" fmla="*/ 0 h 1993107"/>
              <a:gd name="connsiteX1" fmla="*/ 1207293 w 1563196"/>
              <a:gd name="connsiteY1" fmla="*/ 283369 h 1993107"/>
              <a:gd name="connsiteX2" fmla="*/ 1078706 w 1563196"/>
              <a:gd name="connsiteY2" fmla="*/ 369094 h 1993107"/>
              <a:gd name="connsiteX3" fmla="*/ 1185862 w 1563196"/>
              <a:gd name="connsiteY3" fmla="*/ 1993107 h 1993107"/>
              <a:gd name="connsiteX4" fmla="*/ 600074 w 1563196"/>
              <a:gd name="connsiteY4" fmla="*/ 719138 h 1993107"/>
              <a:gd name="connsiteX5" fmla="*/ 397668 w 1563196"/>
              <a:gd name="connsiteY5" fmla="*/ 902494 h 1993107"/>
              <a:gd name="connsiteX6" fmla="*/ 0 w 15631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796" h="1993107">
                <a:moveTo>
                  <a:pt x="0" y="0"/>
                </a:moveTo>
                <a:cubicBezTo>
                  <a:pt x="426243" y="75406"/>
                  <a:pt x="807243" y="165100"/>
                  <a:pt x="1207293" y="283369"/>
                </a:cubicBezTo>
                <a:lnTo>
                  <a:pt x="1078706" y="369094"/>
                </a:lnTo>
                <a:cubicBezTo>
                  <a:pt x="1482725" y="700881"/>
                  <a:pt x="1920080" y="1447008"/>
                  <a:pt x="1185862" y="1993107"/>
                </a:cubicBezTo>
                <a:cubicBezTo>
                  <a:pt x="1404936" y="1473201"/>
                  <a:pt x="1185862" y="1053307"/>
                  <a:pt x="600074" y="719138"/>
                </a:cubicBezTo>
                <a:lnTo>
                  <a:pt x="397668" y="902494"/>
                </a:lnTo>
                <a:cubicBezTo>
                  <a:pt x="288925" y="604045"/>
                  <a:pt x="158750" y="279400"/>
                  <a:pt x="0" y="0"/>
                </a:cubicBezTo>
                <a:close/>
              </a:path>
            </a:pathLst>
          </a:custGeom>
          <a:gradFill>
            <a:gsLst>
              <a:gs pos="0">
                <a:srgbClr val="CCECFF"/>
              </a:gs>
              <a:gs pos="100000">
                <a:schemeClr val="bg1"/>
              </a:gs>
            </a:gsLst>
            <a:lin ang="5400000" scaled="0"/>
          </a:gra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sp>
        <p:nvSpPr>
          <p:cNvPr id="30" name="Rectangle 3">
            <a:extLst>
              <a:ext uri="{FF2B5EF4-FFF2-40B4-BE49-F238E27FC236}">
                <a16:creationId xmlns:a16="http://schemas.microsoft.com/office/drawing/2014/main" id="{EE4972C6-0DAA-4837-B42F-DCC2C2BB4578}"/>
              </a:ext>
            </a:extLst>
          </p:cNvPr>
          <p:cNvSpPr/>
          <p:nvPr/>
        </p:nvSpPr>
        <p:spPr>
          <a:xfrm rot="5123878" flipV="1">
            <a:off x="4129391" y="1794264"/>
            <a:ext cx="1825204" cy="2299806"/>
          </a:xfrm>
          <a:custGeom>
            <a:avLst/>
            <a:gdLst>
              <a:gd name="connsiteX0" fmla="*/ 0 w 2590800"/>
              <a:gd name="connsiteY0" fmla="*/ 0 h 1752600"/>
              <a:gd name="connsiteX1" fmla="*/ 2590800 w 2590800"/>
              <a:gd name="connsiteY1" fmla="*/ 0 h 1752600"/>
              <a:gd name="connsiteX2" fmla="*/ 2590800 w 2590800"/>
              <a:gd name="connsiteY2" fmla="*/ 1752600 h 1752600"/>
              <a:gd name="connsiteX3" fmla="*/ 0 w 2590800"/>
              <a:gd name="connsiteY3" fmla="*/ 1752600 h 1752600"/>
              <a:gd name="connsiteX4" fmla="*/ 0 w 2590800"/>
              <a:gd name="connsiteY4" fmla="*/ 0 h 1752600"/>
              <a:gd name="connsiteX0" fmla="*/ 47625 w 2590800"/>
              <a:gd name="connsiteY0" fmla="*/ 76200 h 1752600"/>
              <a:gd name="connsiteX1" fmla="*/ 2590800 w 2590800"/>
              <a:gd name="connsiteY1" fmla="*/ 0 h 1752600"/>
              <a:gd name="connsiteX2" fmla="*/ 2590800 w 2590800"/>
              <a:gd name="connsiteY2" fmla="*/ 1752600 h 1752600"/>
              <a:gd name="connsiteX3" fmla="*/ 0 w 2590800"/>
              <a:gd name="connsiteY3" fmla="*/ 1752600 h 1752600"/>
              <a:gd name="connsiteX4" fmla="*/ 47625 w 2590800"/>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419100 w 2543175"/>
              <a:gd name="connsiteY3" fmla="*/ 99060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371475 w 2543175"/>
              <a:gd name="connsiteY3" fmla="*/ 971550 h 1752600"/>
              <a:gd name="connsiteX4" fmla="*/ 0 w 2543175"/>
              <a:gd name="connsiteY4"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838200 w 2543175"/>
              <a:gd name="connsiteY3" fmla="*/ 1143000 h 1752600"/>
              <a:gd name="connsiteX4" fmla="*/ 371475 w 2543175"/>
              <a:gd name="connsiteY4" fmla="*/ 971550 h 1752600"/>
              <a:gd name="connsiteX5" fmla="*/ 0 w 2543175"/>
              <a:gd name="connsiteY5" fmla="*/ 76200 h 1752600"/>
              <a:gd name="connsiteX0" fmla="*/ 0 w 2543175"/>
              <a:gd name="connsiteY0" fmla="*/ 76200 h 1752600"/>
              <a:gd name="connsiteX1" fmla="*/ 2543175 w 2543175"/>
              <a:gd name="connsiteY1" fmla="*/ 0 h 1752600"/>
              <a:gd name="connsiteX2" fmla="*/ 2543175 w 2543175"/>
              <a:gd name="connsiteY2" fmla="*/ 1752600 h 1752600"/>
              <a:gd name="connsiteX3" fmla="*/ 609600 w 2543175"/>
              <a:gd name="connsiteY3" fmla="*/ 781050 h 1752600"/>
              <a:gd name="connsiteX4" fmla="*/ 371475 w 2543175"/>
              <a:gd name="connsiteY4" fmla="*/ 971550 h 1752600"/>
              <a:gd name="connsiteX5" fmla="*/ 0 w 2543175"/>
              <a:gd name="connsiteY5" fmla="*/ 76200 h 1752600"/>
              <a:gd name="connsiteX0" fmla="*/ 0 w 2543175"/>
              <a:gd name="connsiteY0" fmla="*/ 76200 h 2095500"/>
              <a:gd name="connsiteX1" fmla="*/ 2543175 w 2543175"/>
              <a:gd name="connsiteY1" fmla="*/ 0 h 2095500"/>
              <a:gd name="connsiteX2" fmla="*/ 1171575 w 2543175"/>
              <a:gd name="connsiteY2" fmla="*/ 2095500 h 2095500"/>
              <a:gd name="connsiteX3" fmla="*/ 609600 w 2543175"/>
              <a:gd name="connsiteY3" fmla="*/ 781050 h 2095500"/>
              <a:gd name="connsiteX4" fmla="*/ 371475 w 2543175"/>
              <a:gd name="connsiteY4" fmla="*/ 971550 h 2095500"/>
              <a:gd name="connsiteX5" fmla="*/ 0 w 2543175"/>
              <a:gd name="connsiteY5" fmla="*/ 76200 h 2095500"/>
              <a:gd name="connsiteX0" fmla="*/ 0 w 1171575"/>
              <a:gd name="connsiteY0" fmla="*/ 0 h 2019300"/>
              <a:gd name="connsiteX1" fmla="*/ 1133475 w 1171575"/>
              <a:gd name="connsiteY1" fmla="*/ 381000 h 2019300"/>
              <a:gd name="connsiteX2" fmla="*/ 1171575 w 1171575"/>
              <a:gd name="connsiteY2" fmla="*/ 2019300 h 2019300"/>
              <a:gd name="connsiteX3" fmla="*/ 609600 w 1171575"/>
              <a:gd name="connsiteY3" fmla="*/ 704850 h 2019300"/>
              <a:gd name="connsiteX4" fmla="*/ 371475 w 1171575"/>
              <a:gd name="connsiteY4" fmla="*/ 895350 h 2019300"/>
              <a:gd name="connsiteX5" fmla="*/ 0 w 1171575"/>
              <a:gd name="connsiteY5" fmla="*/ 0 h 2019300"/>
              <a:gd name="connsiteX0" fmla="*/ 0 w 1171575"/>
              <a:gd name="connsiteY0" fmla="*/ 0 h 2019300"/>
              <a:gd name="connsiteX1" fmla="*/ 933450 w 1171575"/>
              <a:gd name="connsiteY1" fmla="*/ 304800 h 2019300"/>
              <a:gd name="connsiteX2" fmla="*/ 1133475 w 1171575"/>
              <a:gd name="connsiteY2" fmla="*/ 381000 h 2019300"/>
              <a:gd name="connsiteX3" fmla="*/ 1171575 w 1171575"/>
              <a:gd name="connsiteY3" fmla="*/ 2019300 h 2019300"/>
              <a:gd name="connsiteX4" fmla="*/ 609600 w 1171575"/>
              <a:gd name="connsiteY4" fmla="*/ 704850 h 2019300"/>
              <a:gd name="connsiteX5" fmla="*/ 371475 w 1171575"/>
              <a:gd name="connsiteY5" fmla="*/ 895350 h 2019300"/>
              <a:gd name="connsiteX6" fmla="*/ 0 w 1171575"/>
              <a:gd name="connsiteY6" fmla="*/ 0 h 2019300"/>
              <a:gd name="connsiteX0" fmla="*/ 0 w 1247775"/>
              <a:gd name="connsiteY0" fmla="*/ 0 h 2019300"/>
              <a:gd name="connsiteX1" fmla="*/ 1247775 w 1247775"/>
              <a:gd name="connsiteY1" fmla="*/ 266700 h 2019300"/>
              <a:gd name="connsiteX2" fmla="*/ 1133475 w 1247775"/>
              <a:gd name="connsiteY2" fmla="*/ 381000 h 2019300"/>
              <a:gd name="connsiteX3" fmla="*/ 1171575 w 1247775"/>
              <a:gd name="connsiteY3" fmla="*/ 2019300 h 2019300"/>
              <a:gd name="connsiteX4" fmla="*/ 609600 w 1247775"/>
              <a:gd name="connsiteY4" fmla="*/ 704850 h 2019300"/>
              <a:gd name="connsiteX5" fmla="*/ 371475 w 1247775"/>
              <a:gd name="connsiteY5" fmla="*/ 895350 h 2019300"/>
              <a:gd name="connsiteX6" fmla="*/ 0 w 1247775"/>
              <a:gd name="connsiteY6" fmla="*/ 0 h 2019300"/>
              <a:gd name="connsiteX0" fmla="*/ 0 w 1252537"/>
              <a:gd name="connsiteY0" fmla="*/ 0 h 2026444"/>
              <a:gd name="connsiteX1" fmla="*/ 1252537 w 1252537"/>
              <a:gd name="connsiteY1" fmla="*/ 273844 h 2026444"/>
              <a:gd name="connsiteX2" fmla="*/ 1138237 w 1252537"/>
              <a:gd name="connsiteY2" fmla="*/ 388144 h 2026444"/>
              <a:gd name="connsiteX3" fmla="*/ 1176337 w 1252537"/>
              <a:gd name="connsiteY3" fmla="*/ 2026444 h 2026444"/>
              <a:gd name="connsiteX4" fmla="*/ 614362 w 1252537"/>
              <a:gd name="connsiteY4" fmla="*/ 711994 h 2026444"/>
              <a:gd name="connsiteX5" fmla="*/ 376237 w 1252537"/>
              <a:gd name="connsiteY5" fmla="*/ 902494 h 2026444"/>
              <a:gd name="connsiteX6" fmla="*/ 0 w 1252537"/>
              <a:gd name="connsiteY6" fmla="*/ 0 h 2026444"/>
              <a:gd name="connsiteX0" fmla="*/ 0 w 1266824"/>
              <a:gd name="connsiteY0" fmla="*/ 0 h 2026444"/>
              <a:gd name="connsiteX1" fmla="*/ 1266824 w 1266824"/>
              <a:gd name="connsiteY1" fmla="*/ 288132 h 2026444"/>
              <a:gd name="connsiteX2" fmla="*/ 1138237 w 1266824"/>
              <a:gd name="connsiteY2" fmla="*/ 388144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66824"/>
              <a:gd name="connsiteY0" fmla="*/ 0 h 2026444"/>
              <a:gd name="connsiteX1" fmla="*/ 1266824 w 1266824"/>
              <a:gd name="connsiteY1" fmla="*/ 288132 h 2026444"/>
              <a:gd name="connsiteX2" fmla="*/ 1078706 w 1266824"/>
              <a:gd name="connsiteY2" fmla="*/ 359569 h 2026444"/>
              <a:gd name="connsiteX3" fmla="*/ 1176337 w 1266824"/>
              <a:gd name="connsiteY3" fmla="*/ 2026444 h 2026444"/>
              <a:gd name="connsiteX4" fmla="*/ 614362 w 1266824"/>
              <a:gd name="connsiteY4" fmla="*/ 711994 h 2026444"/>
              <a:gd name="connsiteX5" fmla="*/ 376237 w 1266824"/>
              <a:gd name="connsiteY5" fmla="*/ 902494 h 2026444"/>
              <a:gd name="connsiteX6" fmla="*/ 0 w 1266824"/>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76237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14362 w 1207293"/>
              <a:gd name="connsiteY4" fmla="*/ 711994 h 2026444"/>
              <a:gd name="connsiteX5" fmla="*/ 397668 w 1207293"/>
              <a:gd name="connsiteY5" fmla="*/ 902494 h 2026444"/>
              <a:gd name="connsiteX6" fmla="*/ 0 w 1207293"/>
              <a:gd name="connsiteY6" fmla="*/ 0 h 2026444"/>
              <a:gd name="connsiteX0" fmla="*/ 0 w 1207293"/>
              <a:gd name="connsiteY0" fmla="*/ 0 h 2026444"/>
              <a:gd name="connsiteX1" fmla="*/ 1207293 w 1207293"/>
              <a:gd name="connsiteY1" fmla="*/ 283369 h 2026444"/>
              <a:gd name="connsiteX2" fmla="*/ 1078706 w 1207293"/>
              <a:gd name="connsiteY2" fmla="*/ 359569 h 2026444"/>
              <a:gd name="connsiteX3" fmla="*/ 1176337 w 1207293"/>
              <a:gd name="connsiteY3" fmla="*/ 2026444 h 2026444"/>
              <a:gd name="connsiteX4" fmla="*/ 600074 w 1207293"/>
              <a:gd name="connsiteY4" fmla="*/ 719138 h 2026444"/>
              <a:gd name="connsiteX5" fmla="*/ 397668 w 1207293"/>
              <a:gd name="connsiteY5" fmla="*/ 902494 h 2026444"/>
              <a:gd name="connsiteX6" fmla="*/ 0 w 1207293"/>
              <a:gd name="connsiteY6" fmla="*/ 0 h 2026444"/>
              <a:gd name="connsiteX0" fmla="*/ 0 w 1466600"/>
              <a:gd name="connsiteY0" fmla="*/ 0 h 2026444"/>
              <a:gd name="connsiteX1" fmla="*/ 1207293 w 1466600"/>
              <a:gd name="connsiteY1" fmla="*/ 283369 h 2026444"/>
              <a:gd name="connsiteX2" fmla="*/ 1078706 w 1466600"/>
              <a:gd name="connsiteY2" fmla="*/ 359569 h 2026444"/>
              <a:gd name="connsiteX3" fmla="*/ 1176337 w 1466600"/>
              <a:gd name="connsiteY3" fmla="*/ 2026444 h 2026444"/>
              <a:gd name="connsiteX4" fmla="*/ 600074 w 1466600"/>
              <a:gd name="connsiteY4" fmla="*/ 719138 h 2026444"/>
              <a:gd name="connsiteX5" fmla="*/ 397668 w 1466600"/>
              <a:gd name="connsiteY5" fmla="*/ 902494 h 2026444"/>
              <a:gd name="connsiteX6" fmla="*/ 0 w 1466600"/>
              <a:gd name="connsiteY6" fmla="*/ 0 h 2026444"/>
              <a:gd name="connsiteX0" fmla="*/ 0 w 1473943"/>
              <a:gd name="connsiteY0" fmla="*/ 0 h 1993107"/>
              <a:gd name="connsiteX1" fmla="*/ 1207293 w 1473943"/>
              <a:gd name="connsiteY1" fmla="*/ 283369 h 1993107"/>
              <a:gd name="connsiteX2" fmla="*/ 1078706 w 1473943"/>
              <a:gd name="connsiteY2" fmla="*/ 359569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473943"/>
              <a:gd name="connsiteY0" fmla="*/ 0 h 1993107"/>
              <a:gd name="connsiteX1" fmla="*/ 1207293 w 1473943"/>
              <a:gd name="connsiteY1" fmla="*/ 283369 h 1993107"/>
              <a:gd name="connsiteX2" fmla="*/ 1078706 w 1473943"/>
              <a:gd name="connsiteY2" fmla="*/ 369094 h 1993107"/>
              <a:gd name="connsiteX3" fmla="*/ 1185862 w 1473943"/>
              <a:gd name="connsiteY3" fmla="*/ 1993107 h 1993107"/>
              <a:gd name="connsiteX4" fmla="*/ 600074 w 1473943"/>
              <a:gd name="connsiteY4" fmla="*/ 719138 h 1993107"/>
              <a:gd name="connsiteX5" fmla="*/ 397668 w 1473943"/>
              <a:gd name="connsiteY5" fmla="*/ 902494 h 1993107"/>
              <a:gd name="connsiteX6" fmla="*/ 0 w 1473943"/>
              <a:gd name="connsiteY6" fmla="*/ 0 h 1993107"/>
              <a:gd name="connsiteX0" fmla="*/ 0 w 1563196"/>
              <a:gd name="connsiteY0" fmla="*/ 0 h 1993107"/>
              <a:gd name="connsiteX1" fmla="*/ 1207293 w 1563196"/>
              <a:gd name="connsiteY1" fmla="*/ 283369 h 1993107"/>
              <a:gd name="connsiteX2" fmla="*/ 1078706 w 1563196"/>
              <a:gd name="connsiteY2" fmla="*/ 369094 h 1993107"/>
              <a:gd name="connsiteX3" fmla="*/ 1185862 w 1563196"/>
              <a:gd name="connsiteY3" fmla="*/ 1993107 h 1993107"/>
              <a:gd name="connsiteX4" fmla="*/ 600074 w 1563196"/>
              <a:gd name="connsiteY4" fmla="*/ 719138 h 1993107"/>
              <a:gd name="connsiteX5" fmla="*/ 397668 w 1563196"/>
              <a:gd name="connsiteY5" fmla="*/ 902494 h 1993107"/>
              <a:gd name="connsiteX6" fmla="*/ 0 w 15631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 name="connsiteX0" fmla="*/ 0 w 1581796"/>
              <a:gd name="connsiteY0" fmla="*/ 0 h 1993107"/>
              <a:gd name="connsiteX1" fmla="*/ 1207293 w 1581796"/>
              <a:gd name="connsiteY1" fmla="*/ 283369 h 1993107"/>
              <a:gd name="connsiteX2" fmla="*/ 1078706 w 1581796"/>
              <a:gd name="connsiteY2" fmla="*/ 369094 h 1993107"/>
              <a:gd name="connsiteX3" fmla="*/ 1185862 w 1581796"/>
              <a:gd name="connsiteY3" fmla="*/ 1993107 h 1993107"/>
              <a:gd name="connsiteX4" fmla="*/ 600074 w 1581796"/>
              <a:gd name="connsiteY4" fmla="*/ 719138 h 1993107"/>
              <a:gd name="connsiteX5" fmla="*/ 397668 w 1581796"/>
              <a:gd name="connsiteY5" fmla="*/ 902494 h 1993107"/>
              <a:gd name="connsiteX6" fmla="*/ 0 w 1581796"/>
              <a:gd name="connsiteY6" fmla="*/ 0 h 199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796" h="1993107">
                <a:moveTo>
                  <a:pt x="0" y="0"/>
                </a:moveTo>
                <a:cubicBezTo>
                  <a:pt x="426243" y="75406"/>
                  <a:pt x="807243" y="165100"/>
                  <a:pt x="1207293" y="283369"/>
                </a:cubicBezTo>
                <a:lnTo>
                  <a:pt x="1078706" y="369094"/>
                </a:lnTo>
                <a:cubicBezTo>
                  <a:pt x="1482725" y="700881"/>
                  <a:pt x="1920080" y="1447008"/>
                  <a:pt x="1185862" y="1993107"/>
                </a:cubicBezTo>
                <a:cubicBezTo>
                  <a:pt x="1404936" y="1473201"/>
                  <a:pt x="1185862" y="1053307"/>
                  <a:pt x="600074" y="719138"/>
                </a:cubicBezTo>
                <a:lnTo>
                  <a:pt x="397668" y="902494"/>
                </a:lnTo>
                <a:cubicBezTo>
                  <a:pt x="288925" y="604045"/>
                  <a:pt x="158750" y="279400"/>
                  <a:pt x="0" y="0"/>
                </a:cubicBezTo>
                <a:close/>
              </a:path>
            </a:pathLst>
          </a:custGeom>
          <a:gradFill>
            <a:gsLst>
              <a:gs pos="0">
                <a:srgbClr val="CCECFF"/>
              </a:gs>
              <a:gs pos="100000">
                <a:schemeClr val="bg1"/>
              </a:gs>
            </a:gsLst>
            <a:lin ang="5400000" scaled="0"/>
          </a:gra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sp>
        <p:nvSpPr>
          <p:cNvPr id="31" name="TextBox 21">
            <a:extLst>
              <a:ext uri="{FF2B5EF4-FFF2-40B4-BE49-F238E27FC236}">
                <a16:creationId xmlns:a16="http://schemas.microsoft.com/office/drawing/2014/main" id="{7D0F2B33-FB28-4E92-BD84-F7CC3A61590E}"/>
              </a:ext>
            </a:extLst>
          </p:cNvPr>
          <p:cNvSpPr txBox="1"/>
          <p:nvPr/>
        </p:nvSpPr>
        <p:spPr>
          <a:xfrm rot="21540000">
            <a:off x="3867083" y="2466009"/>
            <a:ext cx="1127066" cy="646331"/>
          </a:xfrm>
          <a:prstGeom prst="rect">
            <a:avLst/>
          </a:prstGeom>
          <a:noFill/>
        </p:spPr>
        <p:txBody>
          <a:bodyPr wrap="square" rtlCol="0">
            <a:spAutoFit/>
          </a:bodyPr>
          <a:lstStyle/>
          <a:p>
            <a:pPr algn="ctr"/>
            <a:r>
              <a:rPr lang="en-US" b="1" dirty="0">
                <a:solidFill>
                  <a:schemeClr val="accent1">
                    <a:lumMod val="75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CSK</a:t>
            </a:r>
            <a:r>
              <a:rPr lang="en-US" b="1" dirty="0">
                <a:solidFill>
                  <a:schemeClr val="accent1">
                    <a:lumMod val="75000"/>
                  </a:schemeClr>
                </a:solidFill>
                <a:effectLst>
                  <a:outerShdw blurRad="38100" dist="38100" dir="2700000" algn="tl">
                    <a:srgbClr val="000000">
                      <a:alpha val="43137"/>
                    </a:srgbClr>
                  </a:outerShdw>
                </a:effectLst>
              </a:rPr>
              <a:t> image</a:t>
            </a:r>
          </a:p>
        </p:txBody>
      </p:sp>
      <p:sp>
        <p:nvSpPr>
          <p:cNvPr id="32" name="Oval 14">
            <a:extLst>
              <a:ext uri="{FF2B5EF4-FFF2-40B4-BE49-F238E27FC236}">
                <a16:creationId xmlns:a16="http://schemas.microsoft.com/office/drawing/2014/main" id="{21A1DDBF-4B51-41C3-A223-34E1F784CA42}"/>
              </a:ext>
            </a:extLst>
          </p:cNvPr>
          <p:cNvSpPr/>
          <p:nvPr/>
        </p:nvSpPr>
        <p:spPr>
          <a:xfrm>
            <a:off x="5336810" y="3238973"/>
            <a:ext cx="1295700" cy="1295700"/>
          </a:xfrm>
          <a:prstGeom prst="ellipse">
            <a:avLst/>
          </a:prstGeom>
          <a:gradFill>
            <a:gsLst>
              <a:gs pos="0">
                <a:schemeClr val="bg1"/>
              </a:gs>
              <a:gs pos="100000">
                <a:srgbClr val="CCECFF"/>
              </a:gs>
            </a:gsLst>
            <a:path path="circle">
              <a:fillToRect l="50000" t="50000" r="50000" b="50000"/>
            </a:path>
          </a:gra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sp>
        <p:nvSpPr>
          <p:cNvPr id="33" name="TextBox 2">
            <a:extLst>
              <a:ext uri="{FF2B5EF4-FFF2-40B4-BE49-F238E27FC236}">
                <a16:creationId xmlns:a16="http://schemas.microsoft.com/office/drawing/2014/main" id="{736A2744-CC02-4D6F-A149-9B45EED87680}"/>
              </a:ext>
            </a:extLst>
          </p:cNvPr>
          <p:cNvSpPr txBox="1"/>
          <p:nvPr/>
        </p:nvSpPr>
        <p:spPr>
          <a:xfrm>
            <a:off x="5462874" y="3536111"/>
            <a:ext cx="1061777" cy="707886"/>
          </a:xfrm>
          <a:prstGeom prst="rect">
            <a:avLst/>
          </a:prstGeom>
          <a:noFill/>
          <a:ln w="12700">
            <a:solidFill>
              <a:schemeClr val="accent1">
                <a:lumMod val="75000"/>
              </a:schemeClr>
            </a:solidFill>
          </a:ln>
        </p:spPr>
        <p:txBody>
          <a:bodyPr wrap="square" rtlCol="0">
            <a:spAutoFit/>
          </a:bodyPr>
          <a:lstStyle/>
          <a:p>
            <a:pPr algn="ctr"/>
            <a:r>
              <a:rPr lang="en-US" sz="2000" b="1" dirty="0">
                <a:solidFill>
                  <a:srgbClr val="FF0000"/>
                </a:solidFill>
                <a:latin typeface="Roboto" panose="02000000000000000000" pitchFamily="2" charset="0"/>
                <a:ea typeface="Roboto" panose="02000000000000000000" pitchFamily="2" charset="0"/>
              </a:rPr>
              <a:t>Flow chart</a:t>
            </a:r>
          </a:p>
        </p:txBody>
      </p:sp>
      <p:sp>
        <p:nvSpPr>
          <p:cNvPr id="34" name="TextBox 19">
            <a:extLst>
              <a:ext uri="{FF2B5EF4-FFF2-40B4-BE49-F238E27FC236}">
                <a16:creationId xmlns:a16="http://schemas.microsoft.com/office/drawing/2014/main" id="{AD571FD8-06E8-4360-B430-A64C005F907F}"/>
              </a:ext>
            </a:extLst>
          </p:cNvPr>
          <p:cNvSpPr txBox="1"/>
          <p:nvPr/>
        </p:nvSpPr>
        <p:spPr>
          <a:xfrm rot="21540000">
            <a:off x="4002081" y="4833640"/>
            <a:ext cx="1712658" cy="646331"/>
          </a:xfrm>
          <a:prstGeom prst="rect">
            <a:avLst/>
          </a:prstGeom>
          <a:noFill/>
        </p:spPr>
        <p:txBody>
          <a:bodyPr wrap="square" rtlCol="0">
            <a:spAutoFit/>
          </a:bodyPr>
          <a:lstStyle>
            <a:defPPr>
              <a:defRPr lang="it-IT"/>
            </a:defPPr>
            <a:lvl1pPr algn="ctr">
              <a:defRPr b="1">
                <a:solidFill>
                  <a:schemeClr val="accent1">
                    <a:lumMod val="75000"/>
                  </a:schemeClr>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defRPr>
            </a:lvl1pPr>
          </a:lstStyle>
          <a:p>
            <a:pPr algn="l"/>
            <a:r>
              <a:rPr lang="en-US" dirty="0"/>
              <a:t>  3D Buildings              </a:t>
            </a:r>
          </a:p>
          <a:p>
            <a:pPr algn="l"/>
            <a:r>
              <a:rPr lang="en-US" dirty="0"/>
              <a:t>    Height</a:t>
            </a:r>
          </a:p>
        </p:txBody>
      </p:sp>
      <p:sp>
        <p:nvSpPr>
          <p:cNvPr id="29" name="TextBox 6">
            <a:extLst>
              <a:ext uri="{FF2B5EF4-FFF2-40B4-BE49-F238E27FC236}">
                <a16:creationId xmlns:a16="http://schemas.microsoft.com/office/drawing/2014/main" id="{89E85221-AF9F-85D5-0AB4-500F8B57BEAA}"/>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35" name="TextBox 6">
            <a:extLst>
              <a:ext uri="{FF2B5EF4-FFF2-40B4-BE49-F238E27FC236}">
                <a16:creationId xmlns:a16="http://schemas.microsoft.com/office/drawing/2014/main" id="{943B8646-2B64-B713-6226-6EC101C3BA76}"/>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
        <p:nvSpPr>
          <p:cNvPr id="36" name="CasellaDiTesto 35">
            <a:extLst>
              <a:ext uri="{FF2B5EF4-FFF2-40B4-BE49-F238E27FC236}">
                <a16:creationId xmlns:a16="http://schemas.microsoft.com/office/drawing/2014/main" id="{D0182D0A-772E-043D-7C65-CAB0A7A690C2}"/>
              </a:ext>
            </a:extLst>
          </p:cNvPr>
          <p:cNvSpPr txBox="1"/>
          <p:nvPr/>
        </p:nvSpPr>
        <p:spPr>
          <a:xfrm>
            <a:off x="4009630" y="803784"/>
            <a:ext cx="3849087" cy="1323439"/>
          </a:xfrm>
          <a:prstGeom prst="rect">
            <a:avLst/>
          </a:prstGeom>
          <a:noFill/>
        </p:spPr>
        <p:txBody>
          <a:bodyPr wrap="square" rtlCol="0">
            <a:spAutoFit/>
          </a:bodyPr>
          <a:lstStyle/>
          <a:p>
            <a:pPr algn="ctr"/>
            <a:r>
              <a:rPr lang="it-IT" sz="2000" b="1" dirty="0">
                <a:solidFill>
                  <a:srgbClr val="004278"/>
                </a:solidFill>
                <a:latin typeface="Roboto" panose="02000000000000000000" pitchFamily="2" charset="0"/>
                <a:ea typeface="Roboto" panose="02000000000000000000" pitchFamily="2" charset="0"/>
              </a:rPr>
              <a:t>SUPERVISED CLASSIFICATION</a:t>
            </a:r>
          </a:p>
          <a:p>
            <a:pPr algn="ctr"/>
            <a:r>
              <a:rPr lang="it-IT" sz="2000" b="1" dirty="0">
                <a:solidFill>
                  <a:srgbClr val="004278"/>
                </a:solidFill>
                <a:latin typeface="Roboto" panose="02000000000000000000" pitchFamily="2" charset="0"/>
                <a:ea typeface="Roboto" panose="02000000000000000000" pitchFamily="2" charset="0"/>
              </a:rPr>
              <a:t> </a:t>
            </a:r>
            <a:r>
              <a:rPr lang="it-IT" sz="1600" b="1" dirty="0">
                <a:solidFill>
                  <a:srgbClr val="004278"/>
                </a:solidFill>
                <a:latin typeface="Roboto" panose="02000000000000000000" pitchFamily="2" charset="0"/>
                <a:ea typeface="Roboto" panose="02000000000000000000" pitchFamily="2" charset="0"/>
              </a:rPr>
              <a:t>&amp;</a:t>
            </a:r>
            <a:r>
              <a:rPr lang="it-IT" sz="2000" b="1" dirty="0">
                <a:solidFill>
                  <a:srgbClr val="004278"/>
                </a:solidFill>
                <a:latin typeface="Roboto" panose="02000000000000000000" pitchFamily="2" charset="0"/>
                <a:ea typeface="Roboto" panose="02000000000000000000" pitchFamily="2" charset="0"/>
              </a:rPr>
              <a:t> </a:t>
            </a:r>
          </a:p>
          <a:p>
            <a:pPr algn="ctr"/>
            <a:r>
              <a:rPr lang="it-IT" sz="2000" b="1" dirty="0">
                <a:solidFill>
                  <a:srgbClr val="004278"/>
                </a:solidFill>
                <a:latin typeface="Roboto" panose="02000000000000000000" pitchFamily="2" charset="0"/>
                <a:ea typeface="Roboto" panose="02000000000000000000" pitchFamily="2" charset="0"/>
              </a:rPr>
              <a:t>NEW ALGORITHM IMPLEMENTATION</a:t>
            </a:r>
          </a:p>
        </p:txBody>
      </p:sp>
    </p:spTree>
    <p:extLst>
      <p:ext uri="{BB962C8B-B14F-4D97-AF65-F5344CB8AC3E}">
        <p14:creationId xmlns:p14="http://schemas.microsoft.com/office/powerpoint/2010/main" val="132921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a:extLst>
              <a:ext uri="{FF2B5EF4-FFF2-40B4-BE49-F238E27FC236}">
                <a16:creationId xmlns:a16="http://schemas.microsoft.com/office/drawing/2014/main" id="{BAC5978C-72CC-4F81-B1F1-838F26766234}"/>
              </a:ext>
            </a:extLst>
          </p:cNvPr>
          <p:cNvSpPr/>
          <p:nvPr/>
        </p:nvSpPr>
        <p:spPr>
          <a:xfrm>
            <a:off x="78377" y="49569"/>
            <a:ext cx="12024814" cy="728662"/>
          </a:xfrm>
          <a:prstGeom prst="rect">
            <a:avLst/>
          </a:prstGeom>
          <a:solidFill>
            <a:srgbClr val="004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27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110" y="6308725"/>
            <a:ext cx="0" cy="0"/>
          </a:xfrm>
          <a:prstGeom prst="rect">
            <a:avLst/>
          </a:prstGeom>
        </p:spPr>
      </p:pic>
      <p:sp>
        <p:nvSpPr>
          <p:cNvPr id="2" name="TextBox 1"/>
          <p:cNvSpPr txBox="1"/>
          <p:nvPr/>
        </p:nvSpPr>
        <p:spPr>
          <a:xfrm>
            <a:off x="234944" y="174365"/>
            <a:ext cx="1883657" cy="461665"/>
          </a:xfrm>
          <a:prstGeom prst="rect">
            <a:avLst/>
          </a:prstGeom>
          <a:noFill/>
        </p:spPr>
        <p:txBody>
          <a:bodyPr wrap="none" rtlCol="0">
            <a:spAutoFit/>
          </a:bodyPr>
          <a:lstStyle/>
          <a:p>
            <a:r>
              <a:rPr lang="it-IT" sz="2400" b="1" dirty="0">
                <a:solidFill>
                  <a:schemeClr val="bg1"/>
                </a:solidFill>
                <a:latin typeface="Roboto Slab" charset="0"/>
                <a:ea typeface="Roboto Slab" charset="0"/>
                <a:cs typeface="Roboto Slab" charset="0"/>
              </a:rPr>
              <a:t>3XA project</a:t>
            </a:r>
            <a:endParaRPr lang="it-IT" sz="2400" b="1" dirty="0">
              <a:solidFill>
                <a:schemeClr val="bg1"/>
              </a:solidFill>
              <a:latin typeface="Roboto Slab" charset="0"/>
            </a:endParaRPr>
          </a:p>
        </p:txBody>
      </p:sp>
      <p:sp>
        <p:nvSpPr>
          <p:cNvPr id="3" name="TextBox 2"/>
          <p:cNvSpPr txBox="1"/>
          <p:nvPr/>
        </p:nvSpPr>
        <p:spPr>
          <a:xfrm>
            <a:off x="488980" y="996349"/>
            <a:ext cx="11224484" cy="830997"/>
          </a:xfrm>
          <a:prstGeom prst="rect">
            <a:avLst/>
          </a:prstGeom>
          <a:noFill/>
        </p:spPr>
        <p:txBody>
          <a:bodyPr wrap="square" rtlCol="0">
            <a:spAutoFit/>
          </a:bodyPr>
          <a:lstStyle/>
          <a:p>
            <a:pPr algn="just"/>
            <a:r>
              <a:rPr lang="it-IT" sz="1600" b="1" dirty="0">
                <a:solidFill>
                  <a:srgbClr val="A71C20"/>
                </a:solidFill>
                <a:latin typeface="Roboto" charset="0"/>
                <a:ea typeface="Roboto" charset="0"/>
                <a:cs typeface="Roboto" charset="0"/>
              </a:rPr>
              <a:t>Deep Learning SAR </a:t>
            </a:r>
            <a:r>
              <a:rPr lang="it-IT" sz="1600" b="1" dirty="0" err="1">
                <a:solidFill>
                  <a:srgbClr val="A71C20"/>
                </a:solidFill>
                <a:latin typeface="Roboto" charset="0"/>
                <a:ea typeface="Roboto" charset="0"/>
              </a:rPr>
              <a:t>change</a:t>
            </a:r>
            <a:r>
              <a:rPr lang="it-IT" sz="1600" b="1" dirty="0">
                <a:solidFill>
                  <a:srgbClr val="A71C20"/>
                </a:solidFill>
                <a:latin typeface="Roboto" charset="0"/>
                <a:ea typeface="Roboto" charset="0"/>
              </a:rPr>
              <a:t> </a:t>
            </a:r>
            <a:r>
              <a:rPr lang="it-IT" sz="1600" b="1" dirty="0" err="1">
                <a:solidFill>
                  <a:srgbClr val="A71C20"/>
                </a:solidFill>
                <a:latin typeface="Roboto" charset="0"/>
                <a:ea typeface="Roboto" charset="0"/>
              </a:rPr>
              <a:t>detection</a:t>
            </a:r>
            <a:r>
              <a:rPr lang="it-IT" sz="1600" b="1" dirty="0">
                <a:solidFill>
                  <a:srgbClr val="004278"/>
                </a:solidFill>
                <a:latin typeface="Roboto" charset="0"/>
                <a:ea typeface="Roboto" charset="0"/>
              </a:rPr>
              <a:t> </a:t>
            </a:r>
            <a:r>
              <a:rPr lang="en-US" sz="1600" dirty="0">
                <a:solidFill>
                  <a:srgbClr val="004278"/>
                </a:solidFill>
                <a:latin typeface="Roboto" charset="0"/>
                <a:ea typeface="Roboto" charset="0"/>
              </a:rPr>
              <a:t>following the training, the inference produces an accurate change map of the areas where the change is present. The change map (CM) can be used overlapping the original image or orthorectified to highlight the areas that show change</a:t>
            </a:r>
            <a:endParaRPr lang="it-IT" sz="1600" dirty="0">
              <a:solidFill>
                <a:srgbClr val="004278"/>
              </a:solidFill>
              <a:latin typeface="Roboto" charset="0"/>
              <a:ea typeface="Roboto" charset="0"/>
            </a:endParaRPr>
          </a:p>
        </p:txBody>
      </p:sp>
      <p:sp>
        <p:nvSpPr>
          <p:cNvPr id="11" name="Rectangle 3">
            <a:extLst>
              <a:ext uri="{FF2B5EF4-FFF2-40B4-BE49-F238E27FC236}">
                <a16:creationId xmlns:a16="http://schemas.microsoft.com/office/drawing/2014/main" id="{3BB2FBCB-E518-4E3D-BC8F-D4F38601BF6D}"/>
              </a:ext>
            </a:extLst>
          </p:cNvPr>
          <p:cNvSpPr/>
          <p:nvPr/>
        </p:nvSpPr>
        <p:spPr>
          <a:xfrm>
            <a:off x="78377" y="5949950"/>
            <a:ext cx="11443063" cy="728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7">
            <a:extLst>
              <a:ext uri="{FF2B5EF4-FFF2-40B4-BE49-F238E27FC236}">
                <a16:creationId xmlns:a16="http://schemas.microsoft.com/office/drawing/2014/main" id="{90F0CDCE-CA98-43CD-8269-7428D267D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2866" y="5958612"/>
            <a:ext cx="480325" cy="720000"/>
          </a:xfrm>
          <a:prstGeom prst="rect">
            <a:avLst/>
          </a:prstGeom>
        </p:spPr>
      </p:pic>
      <p:pic>
        <p:nvPicPr>
          <p:cNvPr id="17" name="Picture 4">
            <a:extLst>
              <a:ext uri="{FF2B5EF4-FFF2-40B4-BE49-F238E27FC236}">
                <a16:creationId xmlns:a16="http://schemas.microsoft.com/office/drawing/2014/main" id="{8499BF7A-485E-455D-A88C-E3F21B1FB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763" y="7169855"/>
            <a:ext cx="0" cy="0"/>
          </a:xfrm>
          <a:prstGeom prst="rect">
            <a:avLst/>
          </a:prstGeom>
        </p:spPr>
      </p:pic>
      <p:sp>
        <p:nvSpPr>
          <p:cNvPr id="28" name="TextBox 6">
            <a:extLst>
              <a:ext uri="{FF2B5EF4-FFF2-40B4-BE49-F238E27FC236}">
                <a16:creationId xmlns:a16="http://schemas.microsoft.com/office/drawing/2014/main" id="{983DBBAD-512F-BD1F-05E0-EDF96A33B843}"/>
              </a:ext>
            </a:extLst>
          </p:cNvPr>
          <p:cNvSpPr txBox="1"/>
          <p:nvPr/>
        </p:nvSpPr>
        <p:spPr>
          <a:xfrm>
            <a:off x="9836186" y="6157471"/>
            <a:ext cx="1375698" cy="338554"/>
          </a:xfrm>
          <a:prstGeom prst="rect">
            <a:avLst/>
          </a:prstGeom>
          <a:noFill/>
        </p:spPr>
        <p:txBody>
          <a:bodyPr wrap="none" rtlCol="0">
            <a:spAutoFit/>
          </a:bodyPr>
          <a:lstStyle/>
          <a:p>
            <a:r>
              <a:rPr lang="it-IT" sz="1600" b="1" dirty="0">
                <a:latin typeface="Roboto Light" panose="02000000000000000000" pitchFamily="2" charset="0"/>
                <a:ea typeface="Roboto Light" panose="02000000000000000000" pitchFamily="2" charset="0"/>
                <a:cs typeface="Roboto Slab" charset="0"/>
              </a:rPr>
              <a:t>Ilaria Pennino</a:t>
            </a:r>
          </a:p>
        </p:txBody>
      </p:sp>
      <p:sp>
        <p:nvSpPr>
          <p:cNvPr id="29" name="TextBox 6">
            <a:extLst>
              <a:ext uri="{FF2B5EF4-FFF2-40B4-BE49-F238E27FC236}">
                <a16:creationId xmlns:a16="http://schemas.microsoft.com/office/drawing/2014/main" id="{2D9CEA5B-384E-CE42-122C-D7F702F5A0B8}"/>
              </a:ext>
            </a:extLst>
          </p:cNvPr>
          <p:cNvSpPr txBox="1"/>
          <p:nvPr/>
        </p:nvSpPr>
        <p:spPr>
          <a:xfrm>
            <a:off x="415816" y="6145004"/>
            <a:ext cx="3959366" cy="338554"/>
          </a:xfrm>
          <a:prstGeom prst="rect">
            <a:avLst/>
          </a:prstGeom>
          <a:noFill/>
        </p:spPr>
        <p:txBody>
          <a:bodyPr wrap="square" rtlCol="0">
            <a:spAutoFit/>
          </a:bodyPr>
          <a:lstStyle/>
          <a:p>
            <a:r>
              <a:rPr lang="it-IT" sz="1600" b="1" dirty="0">
                <a:latin typeface="Roboto Light" panose="02000000000000000000" pitchFamily="2" charset="0"/>
                <a:ea typeface="Roboto Light" panose="02000000000000000000" pitchFamily="2" charset="0"/>
                <a:cs typeface="Roboto Slab" charset="0"/>
              </a:rPr>
              <a:t>Vienna, Austria &amp; Online | 23-27 </a:t>
            </a:r>
            <a:r>
              <a:rPr lang="it-IT" sz="1600" b="1" dirty="0" err="1">
                <a:latin typeface="Roboto Light" panose="02000000000000000000" pitchFamily="2" charset="0"/>
                <a:ea typeface="Roboto Light" panose="02000000000000000000" pitchFamily="2" charset="0"/>
                <a:cs typeface="Roboto Slab" charset="0"/>
              </a:rPr>
              <a:t>May</a:t>
            </a:r>
            <a:r>
              <a:rPr lang="it-IT" sz="1600" b="1" dirty="0">
                <a:latin typeface="Roboto Light" panose="02000000000000000000" pitchFamily="2" charset="0"/>
                <a:ea typeface="Roboto Light" panose="02000000000000000000" pitchFamily="2" charset="0"/>
                <a:cs typeface="Roboto Slab" charset="0"/>
              </a:rPr>
              <a:t> 2022</a:t>
            </a:r>
          </a:p>
        </p:txBody>
      </p:sp>
      <p:sp>
        <p:nvSpPr>
          <p:cNvPr id="4" name="CasellaDiTesto 3">
            <a:extLst>
              <a:ext uri="{FF2B5EF4-FFF2-40B4-BE49-F238E27FC236}">
                <a16:creationId xmlns:a16="http://schemas.microsoft.com/office/drawing/2014/main" id="{53FA120F-0C79-1B51-7E7C-6945BB96AB15}"/>
              </a:ext>
            </a:extLst>
          </p:cNvPr>
          <p:cNvSpPr txBox="1"/>
          <p:nvPr/>
        </p:nvSpPr>
        <p:spPr>
          <a:xfrm>
            <a:off x="638545" y="5030655"/>
            <a:ext cx="11224483" cy="584775"/>
          </a:xfrm>
          <a:prstGeom prst="rect">
            <a:avLst/>
          </a:prstGeom>
          <a:noFill/>
        </p:spPr>
        <p:txBody>
          <a:bodyPr wrap="square" rtlCol="0">
            <a:spAutoFit/>
          </a:bodyPr>
          <a:lstStyle>
            <a:defPPr>
              <a:defRPr lang="it-IT"/>
            </a:defPPr>
            <a:lvl1pPr algn="just">
              <a:defRPr sz="1600" b="1">
                <a:solidFill>
                  <a:srgbClr val="A71C20"/>
                </a:solidFill>
                <a:latin typeface="Roboto" charset="0"/>
                <a:ea typeface="Roboto" charset="0"/>
                <a:cs typeface="Roboto" charset="0"/>
              </a:defRPr>
            </a:lvl1pPr>
          </a:lstStyle>
          <a:p>
            <a:r>
              <a:rPr lang="en-US" b="0" dirty="0">
                <a:solidFill>
                  <a:srgbClr val="004278"/>
                </a:solidFill>
                <a:cs typeface="+mn-cs"/>
              </a:rPr>
              <a:t>It is an infrastructure of convolutional neural networks on which gyms are created where we train algorithms that operate in unsupervised mode. From the raw data we extract information ready to be used on GIS in a short time.</a:t>
            </a:r>
            <a:endParaRPr lang="it-IT" b="0" dirty="0">
              <a:solidFill>
                <a:srgbClr val="004278"/>
              </a:solidFill>
              <a:cs typeface="+mn-cs"/>
            </a:endParaRPr>
          </a:p>
        </p:txBody>
      </p:sp>
      <p:pic>
        <p:nvPicPr>
          <p:cNvPr id="7" name="Immagine 6">
            <a:extLst>
              <a:ext uri="{FF2B5EF4-FFF2-40B4-BE49-F238E27FC236}">
                <a16:creationId xmlns:a16="http://schemas.microsoft.com/office/drawing/2014/main" id="{1C21B7A1-2B48-743C-ACA5-D2D6C8A3FE59}"/>
              </a:ext>
            </a:extLst>
          </p:cNvPr>
          <p:cNvPicPr>
            <a:picLocks noChangeAspect="1"/>
          </p:cNvPicPr>
          <p:nvPr/>
        </p:nvPicPr>
        <p:blipFill>
          <a:blip r:embed="rId5"/>
          <a:stretch>
            <a:fillRect/>
          </a:stretch>
        </p:blipFill>
        <p:spPr>
          <a:xfrm>
            <a:off x="1956816" y="1955398"/>
            <a:ext cx="8556026" cy="2892669"/>
          </a:xfrm>
          <a:prstGeom prst="rect">
            <a:avLst/>
          </a:prstGeom>
        </p:spPr>
      </p:pic>
    </p:spTree>
    <p:extLst>
      <p:ext uri="{BB962C8B-B14F-4D97-AF65-F5344CB8AC3E}">
        <p14:creationId xmlns:p14="http://schemas.microsoft.com/office/powerpoint/2010/main" val="108026219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3648</TotalTime>
  <Words>673</Words>
  <Application>Microsoft Office PowerPoint</Application>
  <PresentationFormat>Widescreen</PresentationFormat>
  <Paragraphs>103</Paragraphs>
  <Slides>11</Slides>
  <Notes>11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11</vt:i4>
      </vt:variant>
    </vt:vector>
  </HeadingPairs>
  <TitlesOfParts>
    <vt:vector size="20" baseType="lpstr">
      <vt:lpstr>Arial</vt:lpstr>
      <vt:lpstr>Calibri</vt:lpstr>
      <vt:lpstr>Calibri Light</vt:lpstr>
      <vt:lpstr>Lato</vt:lpstr>
      <vt:lpstr>Roboto</vt:lpstr>
      <vt:lpstr>Roboto Light</vt:lpstr>
      <vt:lpstr>Roboto Slab</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ilaria pennino</dc:creator>
  <cp:lastModifiedBy>ilaria pennino</cp:lastModifiedBy>
  <cp:revision>33</cp:revision>
  <dcterms:created xsi:type="dcterms:W3CDTF">2021-08-31T13:56:15Z</dcterms:created>
  <dcterms:modified xsi:type="dcterms:W3CDTF">2022-05-19T16:44:02Z</dcterms:modified>
</cp:coreProperties>
</file>