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59" r:id="rId3"/>
    <p:sldId id="268" r:id="rId4"/>
    <p:sldId id="271" r:id="rId5"/>
    <p:sldId id="275" r:id="rId6"/>
    <p:sldId id="273" r:id="rId7"/>
    <p:sldId id="274" r:id="rId8"/>
    <p:sldId id="26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6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121B"/>
    <a:srgbClr val="666666"/>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79824" autoAdjust="0"/>
  </p:normalViewPr>
  <p:slideViewPr>
    <p:cSldViewPr>
      <p:cViewPr varScale="1">
        <p:scale>
          <a:sx n="68" d="100"/>
          <a:sy n="68" d="100"/>
        </p:scale>
        <p:origin x="1874" y="29"/>
      </p:cViewPr>
      <p:guideLst>
        <p:guide orient="horz" pos="2160"/>
        <p:guide pos="61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2CDB6F-9360-4AC5-A1A4-B746F8B27D7E}" type="datetimeFigureOut">
              <a:rPr lang="en-GB" smtClean="0"/>
              <a:pPr/>
              <a:t>21/05/2022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C8AF62-0413-459D-A055-9BD345497D1F}" type="slidenum">
              <a:rPr lang="en-GB" smtClean="0"/>
              <a:pPr/>
              <a:t>‹#›</a:t>
            </a:fld>
            <a:endParaRPr lang="en-GB"/>
          </a:p>
        </p:txBody>
      </p:sp>
    </p:spTree>
    <p:extLst>
      <p:ext uri="{BB962C8B-B14F-4D97-AF65-F5344CB8AC3E}">
        <p14:creationId xmlns:p14="http://schemas.microsoft.com/office/powerpoint/2010/main" val="377316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eaLnBrk="1" hangingPunct="1"/>
            <a:r>
              <a:rPr lang="en-US" sz="1200" b="1" kern="1200" dirty="0">
                <a:solidFill>
                  <a:schemeClr val="tx1"/>
                </a:solidFill>
                <a:latin typeface="Lucida Grande" pitchFamily="80" charset="0"/>
                <a:ea typeface="ＭＳ Ｐゴシック" charset="-128"/>
                <a:cs typeface="+mn-cs"/>
              </a:rPr>
              <a:t>LANCASTER UNIVERSITY POWERPOINT TEMPLATES</a:t>
            </a:r>
          </a:p>
          <a:p>
            <a:pPr eaLnBrk="1" hangingPunct="1"/>
            <a:r>
              <a:rPr lang="en-US" sz="1200" kern="1200" baseline="0" dirty="0">
                <a:solidFill>
                  <a:schemeClr val="tx1"/>
                </a:solidFill>
                <a:latin typeface="Lucida Grande" pitchFamily="80" charset="0"/>
                <a:ea typeface="ＭＳ Ｐゴシック" charset="-128"/>
                <a:cs typeface="+mn-cs"/>
              </a:rPr>
              <a:t>These PowerPoint templates are for use by all Lancaster University staff. Please see below for further information regarding the use of these templates. Should you have any further queries, please contact the marketing team via marketing-services@lancaster.ac.uk</a:t>
            </a:r>
          </a:p>
          <a:p>
            <a:pPr eaLnBrk="1" hangingPunct="1"/>
            <a:endParaRPr lang="en-US" sz="1200" kern="1200" dirty="0">
              <a:solidFill>
                <a:srgbClr val="731F43"/>
              </a:solidFill>
              <a:latin typeface="Lucida Grande" pitchFamily="80" charset="0"/>
              <a:ea typeface="ＭＳ Ｐゴシック" charset="-128"/>
              <a:cs typeface="+mn-cs"/>
            </a:endParaRPr>
          </a:p>
          <a:p>
            <a:pPr eaLnBrk="1" hangingPunct="1"/>
            <a:r>
              <a:rPr lang="en-US" sz="1200" b="1" kern="1200" dirty="0">
                <a:solidFill>
                  <a:srgbClr val="731F43"/>
                </a:solidFill>
                <a:latin typeface="Lucida Grande" pitchFamily="80" charset="0"/>
                <a:ea typeface="ＭＳ Ｐゴシック" charset="-128"/>
                <a:cs typeface="+mn-cs"/>
              </a:rPr>
              <a:t>Template slide 3: Insert a new slide</a:t>
            </a:r>
          </a:p>
          <a:p>
            <a:pPr eaLnBrk="1" hangingPunct="1"/>
            <a:r>
              <a:rPr lang="en-US" sz="1200" kern="1200" dirty="0">
                <a:solidFill>
                  <a:srgbClr val="731F43"/>
                </a:solidFill>
                <a:latin typeface="Lucida Grande" pitchFamily="80" charset="0"/>
                <a:ea typeface="ＭＳ Ｐゴシック" charset="-128"/>
                <a:cs typeface="+mn-cs"/>
              </a:rPr>
              <a:t>If you need to insert a new slide, from </a:t>
            </a:r>
            <a:r>
              <a:rPr lang="en-US" sz="1200" kern="1200" baseline="0" dirty="0">
                <a:solidFill>
                  <a:srgbClr val="666666"/>
                </a:solidFill>
                <a:latin typeface="Lucida Grande" pitchFamily="80" charset="0"/>
                <a:ea typeface="ＭＳ Ｐゴシック" charset="-128"/>
                <a:cs typeface="+mn-cs"/>
              </a:rPr>
              <a:t>the ‘home’ toolbar, click on ‘new slide’ and select from the templates the style you require from the dropdown box.</a:t>
            </a:r>
            <a:endParaRPr lang="en-US" sz="1200" kern="1200" dirty="0">
              <a:solidFill>
                <a:srgbClr val="731F43"/>
              </a:solidFill>
              <a:latin typeface="Lucida Grande" pitchFamily="80" charset="0"/>
              <a:ea typeface="ＭＳ Ｐゴシック" charset="-128"/>
              <a:cs typeface="+mn-cs"/>
            </a:endParaRPr>
          </a:p>
          <a:p>
            <a:pPr eaLnBrk="1" hangingPunct="1"/>
            <a:endParaRPr lang="en-US" sz="1200" kern="1200" dirty="0">
              <a:solidFill>
                <a:srgbClr val="731F43"/>
              </a:solidFill>
              <a:latin typeface="Lucida Grande" pitchFamily="80" charset="0"/>
              <a:ea typeface="ＭＳ Ｐゴシック" charset="-128"/>
              <a:cs typeface="+mn-cs"/>
            </a:endParaRPr>
          </a:p>
          <a:p>
            <a:pPr eaLnBrk="1" hangingPunct="1"/>
            <a:r>
              <a:rPr lang="en-US" sz="1200" b="1" kern="1200" dirty="0">
                <a:solidFill>
                  <a:srgbClr val="731F43"/>
                </a:solidFill>
                <a:latin typeface="Lucida Grande" pitchFamily="80" charset="0"/>
                <a:ea typeface="ＭＳ Ｐゴシック" charset="-128"/>
                <a:cs typeface="+mn-cs"/>
              </a:rPr>
              <a:t>Template slide 4: </a:t>
            </a:r>
            <a:r>
              <a:rPr lang="en-US" sz="1200" b="1" kern="1200" baseline="0" dirty="0">
                <a:solidFill>
                  <a:schemeClr val="tx1"/>
                </a:solidFill>
                <a:latin typeface="Lucida Grande" pitchFamily="80" charset="0"/>
                <a:ea typeface="ＭＳ Ｐゴシック" charset="-128"/>
                <a:cs typeface="+mn-cs"/>
              </a:rPr>
              <a:t>Typing new text and copying text from another document</a:t>
            </a:r>
          </a:p>
          <a:p>
            <a:pPr eaLnBrk="1" hangingPunct="1"/>
            <a:r>
              <a:rPr lang="en-US" sz="1200" kern="1200" baseline="0" dirty="0">
                <a:solidFill>
                  <a:schemeClr val="tx1"/>
                </a:solidFill>
                <a:latin typeface="Lucida Grande" pitchFamily="80" charset="0"/>
                <a:ea typeface="ＭＳ Ｐゴシック" charset="-128"/>
                <a:cs typeface="+mn-cs"/>
              </a:rPr>
              <a:t>New text</a:t>
            </a:r>
            <a:r>
              <a:rPr lang="en-US" sz="1200" kern="1200" dirty="0">
                <a:solidFill>
                  <a:schemeClr val="tx1"/>
                </a:solidFill>
                <a:latin typeface="Lucida Grande" pitchFamily="80" charset="0"/>
                <a:ea typeface="ＭＳ Ｐゴシック" charset="-128"/>
                <a:cs typeface="+mn-cs"/>
              </a:rPr>
              <a:t> should be typed over the</a:t>
            </a:r>
            <a:r>
              <a:rPr lang="en-US" sz="1200" kern="1200" baseline="0" dirty="0">
                <a:solidFill>
                  <a:schemeClr val="tx1"/>
                </a:solidFill>
                <a:latin typeface="Lucida Grande" pitchFamily="80" charset="0"/>
                <a:ea typeface="ＭＳ Ｐゴシック" charset="-128"/>
                <a:cs typeface="+mn-cs"/>
              </a:rPr>
              <a:t> text </a:t>
            </a:r>
            <a:r>
              <a:rPr lang="en-US" sz="1200" kern="1200" dirty="0">
                <a:solidFill>
                  <a:schemeClr val="tx1"/>
                </a:solidFill>
                <a:latin typeface="Lucida Grande" pitchFamily="80" charset="0"/>
                <a:ea typeface="ＭＳ Ｐゴシック" charset="-128"/>
                <a:cs typeface="+mn-cs"/>
              </a:rPr>
              <a:t>in the appropriate template. Copy and pasting text from another document will result in changing the style of the typography and layout. This is unavoidable as it is part of the Microsoft</a:t>
            </a:r>
            <a:r>
              <a:rPr lang="en-US" sz="1200" kern="1200" baseline="0" dirty="0">
                <a:solidFill>
                  <a:schemeClr val="tx1"/>
                </a:solidFill>
                <a:latin typeface="Lucida Grande" pitchFamily="80" charset="0"/>
                <a:ea typeface="ＭＳ Ｐゴシック" charset="-128"/>
                <a:cs typeface="+mn-cs"/>
              </a:rPr>
              <a:t> software</a:t>
            </a:r>
            <a:r>
              <a:rPr lang="en-US" sz="1200" kern="1200" dirty="0">
                <a:solidFill>
                  <a:schemeClr val="tx1"/>
                </a:solidFill>
                <a:latin typeface="Lucida Grande" pitchFamily="80" charset="0"/>
                <a:ea typeface="ＭＳ Ｐゴシック" charset="-128"/>
                <a:cs typeface="+mn-cs"/>
              </a:rPr>
              <a:t>. We</a:t>
            </a:r>
            <a:r>
              <a:rPr lang="en-US" sz="1200" kern="1200" baseline="0" dirty="0">
                <a:solidFill>
                  <a:schemeClr val="tx1"/>
                </a:solidFill>
                <a:latin typeface="Lucida Grande" pitchFamily="80" charset="0"/>
                <a:ea typeface="ＭＳ Ｐゴシック" charset="-128"/>
                <a:cs typeface="+mn-cs"/>
              </a:rPr>
              <a:t> appreciate that in sometimes you will need to copy text from another document into this template. Once you have pasted the existing text into the template, you will need to change the formatting so that they typefaces, sizes, </a:t>
            </a:r>
            <a:r>
              <a:rPr lang="en-US" sz="1200" kern="1200" baseline="0" dirty="0" err="1">
                <a:solidFill>
                  <a:schemeClr val="tx1"/>
                </a:solidFill>
                <a:latin typeface="Lucida Grande" pitchFamily="80" charset="0"/>
                <a:ea typeface="ＭＳ Ｐゴシック" charset="-128"/>
                <a:cs typeface="+mn-cs"/>
              </a:rPr>
              <a:t>colour</a:t>
            </a:r>
            <a:r>
              <a:rPr lang="en-US" sz="1200" kern="1200" baseline="0" dirty="0">
                <a:solidFill>
                  <a:schemeClr val="tx1"/>
                </a:solidFill>
                <a:latin typeface="Lucida Grande" pitchFamily="80" charset="0"/>
                <a:ea typeface="ＭＳ Ｐゴシック" charset="-128"/>
                <a:cs typeface="+mn-cs"/>
              </a:rPr>
              <a:t>, line spacing and alignment are consistent with the rest of the template.</a:t>
            </a:r>
            <a:endParaRPr lang="en-US" sz="1200" kern="1200" dirty="0">
              <a:solidFill>
                <a:schemeClr val="tx1"/>
              </a:solidFill>
              <a:latin typeface="Lucida Grande" pitchFamily="80" charset="0"/>
              <a:ea typeface="ＭＳ Ｐゴシック" charset="-128"/>
              <a:cs typeface="+mn-cs"/>
            </a:endParaRPr>
          </a:p>
          <a:p>
            <a:pPr eaLnBrk="1" hangingPunct="1"/>
            <a:endParaRPr lang="en-US" sz="1200" kern="1200" dirty="0">
              <a:solidFill>
                <a:srgbClr val="731F43"/>
              </a:solidFill>
              <a:latin typeface="Lucida Grande" pitchFamily="80" charset="0"/>
              <a:ea typeface="ＭＳ Ｐゴシック" charset="-128"/>
              <a:cs typeface="+mn-cs"/>
            </a:endParaRPr>
          </a:p>
          <a:p>
            <a:pPr eaLnBrk="1" hangingPunct="1"/>
            <a:r>
              <a:rPr lang="en-US" sz="1200" b="1" kern="1200" dirty="0">
                <a:solidFill>
                  <a:srgbClr val="731F43"/>
                </a:solidFill>
                <a:latin typeface="Lucida Grande" pitchFamily="80" charset="0"/>
                <a:ea typeface="ＭＳ Ｐゴシック" charset="-128"/>
                <a:cs typeface="+mn-cs"/>
              </a:rPr>
              <a:t>Template slide 5: Inserting images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a:solidFill>
                  <a:srgbClr val="666666"/>
                </a:solidFill>
                <a:latin typeface="Calibri" pitchFamily="80" charset="0"/>
              </a:rPr>
              <a:t>There are three choices of templates with images already inserted. Please use the template with the relevant image size and positioning. </a:t>
            </a:r>
            <a:r>
              <a:rPr lang="en-US" sz="1200" kern="1200" dirty="0">
                <a:solidFill>
                  <a:srgbClr val="731F43"/>
                </a:solidFill>
                <a:latin typeface="Lucida Grande" pitchFamily="80" charset="0"/>
                <a:ea typeface="ＭＳ Ｐゴシック" charset="-128"/>
                <a:cs typeface="+mn-cs"/>
              </a:rPr>
              <a:t>To</a:t>
            </a:r>
            <a:r>
              <a:rPr lang="en-US" sz="1200" kern="1200" baseline="0" dirty="0">
                <a:solidFill>
                  <a:srgbClr val="731F43"/>
                </a:solidFill>
                <a:latin typeface="Lucida Grande" pitchFamily="80" charset="0"/>
                <a:ea typeface="ＭＳ Ｐゴシック" charset="-128"/>
                <a:cs typeface="+mn-cs"/>
              </a:rPr>
              <a:t> insert an i</a:t>
            </a:r>
            <a:r>
              <a:rPr lang="en-US" sz="1200" kern="1200" dirty="0">
                <a:solidFill>
                  <a:srgbClr val="731F43"/>
                </a:solidFill>
                <a:latin typeface="Lucida Grande" pitchFamily="80" charset="0"/>
                <a:ea typeface="ＭＳ Ｐゴシック" charset="-128"/>
                <a:cs typeface="+mn-cs"/>
              </a:rPr>
              <a:t>mage,</a:t>
            </a:r>
            <a:r>
              <a:rPr lang="en-US" sz="1200" kern="1200" baseline="0" dirty="0">
                <a:solidFill>
                  <a:srgbClr val="731F43"/>
                </a:solidFill>
                <a:latin typeface="Lucida Grande" pitchFamily="80" charset="0"/>
                <a:ea typeface="ＭＳ Ｐゴシック" charset="-128"/>
                <a:cs typeface="+mn-cs"/>
              </a:rPr>
              <a:t> please go to ‘insert’ then ‘picture’ and find your image, highlight it and ‘insert’. Resize the image and position as per the example template.</a:t>
            </a:r>
            <a:endParaRPr lang="en-US" sz="1200" kern="1200" dirty="0">
              <a:solidFill>
                <a:srgbClr val="731F43"/>
              </a:solidFill>
              <a:latin typeface="Lucida Grande" pitchFamily="80" charset="0"/>
              <a:ea typeface="ＭＳ Ｐゴシック" charset="-128"/>
              <a:cs typeface="+mn-cs"/>
            </a:endParaRPr>
          </a:p>
          <a:p>
            <a:pPr eaLnBrk="1" hangingPunct="1"/>
            <a:endParaRPr lang="en-US" sz="1200" kern="1200" dirty="0">
              <a:solidFill>
                <a:srgbClr val="731F43"/>
              </a:solidFill>
              <a:latin typeface="Lucida Grande" pitchFamily="80" charset="0"/>
              <a:ea typeface="ＭＳ Ｐゴシック" charset="-128"/>
              <a:cs typeface="+mn-cs"/>
            </a:endParaRPr>
          </a:p>
          <a:p>
            <a:pPr eaLnBrk="1" hangingPunct="1"/>
            <a:r>
              <a:rPr lang="en-US" sz="1200" b="1" kern="1200" dirty="0">
                <a:solidFill>
                  <a:srgbClr val="731F43"/>
                </a:solidFill>
                <a:latin typeface="Lucida Grande" pitchFamily="80" charset="0"/>
                <a:ea typeface="ＭＳ Ｐゴシック" charset="-128"/>
                <a:cs typeface="+mn-cs"/>
              </a:rPr>
              <a:t>Template slide 6: </a:t>
            </a:r>
            <a:r>
              <a:rPr lang="en-GB" sz="1200" b="1" kern="1200" dirty="0">
                <a:solidFill>
                  <a:schemeClr val="tx1"/>
                </a:solidFill>
                <a:latin typeface="Lucida Grande" pitchFamily="80" charset="0"/>
                <a:ea typeface="ＭＳ Ｐゴシック" charset="-128"/>
                <a:cs typeface="+mn-cs"/>
              </a:rPr>
              <a:t>Text boxes</a:t>
            </a:r>
          </a:p>
          <a:p>
            <a:pPr eaLnBrk="1" hangingPunct="1"/>
            <a:r>
              <a:rPr lang="en-GB" sz="1200" kern="1200" dirty="0">
                <a:solidFill>
                  <a:schemeClr val="tx1"/>
                </a:solidFill>
                <a:latin typeface="Lucida Grande" pitchFamily="80" charset="0"/>
                <a:ea typeface="ＭＳ Ｐゴシック" charset="-128"/>
                <a:cs typeface="+mn-cs"/>
              </a:rPr>
              <a:t>If</a:t>
            </a:r>
            <a:r>
              <a:rPr lang="en-GB" sz="1200" kern="1200" baseline="0" dirty="0">
                <a:solidFill>
                  <a:schemeClr val="tx1"/>
                </a:solidFill>
                <a:latin typeface="Lucida Grande" pitchFamily="80" charset="0"/>
                <a:ea typeface="ＭＳ Ｐゴシック" charset="-128"/>
                <a:cs typeface="+mn-cs"/>
              </a:rPr>
              <a:t> a text box is deleted, either insert a new slide (using the appropriate template) or go to another slide and copy a text box. To select a text box for copying, please click on the outer edge of the text box so that the line goes solid (not dashed). Right click your mouse and select ‘copy’, then go back and ‘paste’ it into the slide where the text box is missing which should paste into the correct position on the slide.</a:t>
            </a:r>
          </a:p>
          <a:p>
            <a:pPr eaLnBrk="1" hangingPunct="1"/>
            <a:endParaRPr lang="en-US" sz="1200" kern="1200" dirty="0">
              <a:solidFill>
                <a:srgbClr val="731F43"/>
              </a:solidFill>
              <a:latin typeface="Lucida Grande" pitchFamily="80" charset="0"/>
              <a:ea typeface="ＭＳ Ｐゴシック" charset="-128"/>
              <a:cs typeface="+mn-cs"/>
            </a:endParaRPr>
          </a:p>
          <a:p>
            <a:pPr eaLnBrk="1" hangingPunct="1"/>
            <a:r>
              <a:rPr lang="en-US" sz="1200" b="1" kern="1200" dirty="0">
                <a:solidFill>
                  <a:srgbClr val="731F43"/>
                </a:solidFill>
                <a:latin typeface="Lucida Grande" pitchFamily="80" charset="0"/>
                <a:ea typeface="ＭＳ Ｐゴシック" charset="-128"/>
                <a:cs typeface="+mn-cs"/>
              </a:rPr>
              <a:t>Template slide 7: Other information</a:t>
            </a:r>
          </a:p>
          <a:p>
            <a:pPr eaLnBrk="1" hangingPunct="1"/>
            <a:endParaRPr lang="en-US" sz="1200" kern="1200" dirty="0">
              <a:solidFill>
                <a:srgbClr val="731F43"/>
              </a:solidFill>
              <a:latin typeface="Lucida Grande" pitchFamily="80" charset="0"/>
              <a:ea typeface="ＭＳ Ｐゴシック" charset="-128"/>
              <a:cs typeface="+mn-cs"/>
            </a:endParaRPr>
          </a:p>
          <a:p>
            <a:pPr eaLnBrk="1" hangingPunct="1"/>
            <a:r>
              <a:rPr lang="en-GB" sz="1200" b="1" kern="1200" dirty="0">
                <a:solidFill>
                  <a:schemeClr val="tx1"/>
                </a:solidFill>
                <a:latin typeface="Lucida Grande" pitchFamily="80" charset="0"/>
                <a:ea typeface="ＭＳ Ｐゴシック" charset="-128"/>
                <a:cs typeface="+mn-cs"/>
              </a:rPr>
              <a:t>Typefaces, sizes</a:t>
            </a:r>
            <a:r>
              <a:rPr lang="en-GB" sz="1200" b="1" kern="1200" baseline="0" dirty="0">
                <a:solidFill>
                  <a:schemeClr val="tx1"/>
                </a:solidFill>
                <a:latin typeface="Lucida Grande" pitchFamily="80" charset="0"/>
                <a:ea typeface="ＭＳ Ｐゴシック" charset="-128"/>
                <a:cs typeface="+mn-cs"/>
              </a:rPr>
              <a:t> and colours</a:t>
            </a:r>
            <a:br>
              <a:rPr lang="en-GB" sz="1200" kern="1200" dirty="0">
                <a:solidFill>
                  <a:schemeClr val="tx1"/>
                </a:solidFill>
                <a:latin typeface="Lucida Grande" pitchFamily="80" charset="0"/>
                <a:ea typeface="ＭＳ Ｐゴシック" charset="-128"/>
                <a:cs typeface="+mn-cs"/>
              </a:rPr>
            </a:br>
            <a:r>
              <a:rPr lang="en-GB" sz="1200" kern="1200" dirty="0">
                <a:solidFill>
                  <a:schemeClr val="tx1"/>
                </a:solidFill>
                <a:latin typeface="Lucida Grande" pitchFamily="80" charset="0"/>
                <a:ea typeface="ＭＳ Ｐゴシック" charset="-128"/>
                <a:cs typeface="+mn-cs"/>
              </a:rPr>
              <a:t>All copy is Calibri.</a:t>
            </a:r>
          </a:p>
          <a:p>
            <a:pPr eaLnBrk="1" hangingPunct="1"/>
            <a:endParaRPr lang="en-GB" sz="1200" kern="1200" dirty="0">
              <a:solidFill>
                <a:schemeClr val="tx1"/>
              </a:solidFill>
              <a:latin typeface="Lucida Grande" pitchFamily="80" charset="0"/>
              <a:ea typeface="ＭＳ Ｐゴシック" charset="-128"/>
              <a:cs typeface="+mn-cs"/>
            </a:endParaRPr>
          </a:p>
          <a:p>
            <a:pPr eaLnBrk="1" hangingPunct="1"/>
            <a:r>
              <a:rPr lang="en-GB" sz="1200" kern="1200" dirty="0">
                <a:solidFill>
                  <a:schemeClr val="tx1"/>
                </a:solidFill>
                <a:latin typeface="Lucida Grande" pitchFamily="80" charset="0"/>
                <a:ea typeface="ＭＳ Ｐゴシック" charset="-128"/>
                <a:cs typeface="+mn-cs"/>
              </a:rPr>
              <a:t>Slide</a:t>
            </a:r>
            <a:r>
              <a:rPr lang="en-GB" sz="1200" kern="1200" baseline="0" dirty="0">
                <a:solidFill>
                  <a:schemeClr val="tx1"/>
                </a:solidFill>
                <a:latin typeface="Lucida Grande" pitchFamily="80" charset="0"/>
                <a:ea typeface="ＭＳ Ｐゴシック" charset="-128"/>
                <a:cs typeface="+mn-cs"/>
              </a:rPr>
              <a:t> title</a:t>
            </a:r>
            <a:r>
              <a:rPr lang="en-GB" sz="1200" kern="1200" dirty="0">
                <a:solidFill>
                  <a:schemeClr val="tx1"/>
                </a:solidFill>
                <a:latin typeface="Lucida Grande" pitchFamily="80" charset="0"/>
                <a:ea typeface="ＭＳ Ｐゴシック" charset="-128"/>
                <a:cs typeface="+mn-cs"/>
              </a:rPr>
              <a:t> copy throughout:</a:t>
            </a:r>
          </a:p>
          <a:p>
            <a:pPr eaLnBrk="1" hangingPunct="1"/>
            <a:r>
              <a:rPr lang="en-GB" sz="1200" i="1" kern="1200" dirty="0">
                <a:solidFill>
                  <a:schemeClr val="tx1"/>
                </a:solidFill>
                <a:latin typeface="Lucida Grande" pitchFamily="80" charset="0"/>
                <a:ea typeface="ＭＳ Ｐゴシック" charset="-128"/>
                <a:cs typeface="+mn-cs"/>
              </a:rPr>
              <a:t>Size:  </a:t>
            </a:r>
            <a:r>
              <a:rPr lang="en-GB" sz="1200" i="0" kern="1200" dirty="0">
                <a:solidFill>
                  <a:schemeClr val="tx1"/>
                </a:solidFill>
                <a:latin typeface="Lucida Grande" pitchFamily="80" charset="0"/>
                <a:ea typeface="ＭＳ Ｐゴシック" charset="-128"/>
                <a:cs typeface="+mn-cs"/>
              </a:rPr>
              <a:t>36 point</a:t>
            </a:r>
            <a:endParaRPr lang="en-GB" sz="1200" kern="1200" dirty="0">
              <a:solidFill>
                <a:schemeClr val="tx1"/>
              </a:solidFill>
              <a:latin typeface="Lucida Grande" pitchFamily="80" charset="0"/>
              <a:ea typeface="ＭＳ Ｐゴシック" charset="-128"/>
              <a:cs typeface="+mn-cs"/>
            </a:endParaRPr>
          </a:p>
          <a:p>
            <a:pPr eaLnBrk="1" hangingPunct="1"/>
            <a:r>
              <a:rPr lang="en-GB" sz="1200" i="1" kern="1200" dirty="0">
                <a:solidFill>
                  <a:schemeClr val="tx1"/>
                </a:solidFill>
                <a:latin typeface="Lucida Grande" pitchFamily="80" charset="0"/>
                <a:ea typeface="ＭＳ Ｐゴシック" charset="-128"/>
                <a:cs typeface="+mn-cs"/>
              </a:rPr>
              <a:t>Colour Lancaster University red:  </a:t>
            </a:r>
            <a:r>
              <a:rPr lang="en-GB" sz="1200" kern="1200" dirty="0">
                <a:solidFill>
                  <a:schemeClr val="tx1"/>
                </a:solidFill>
                <a:latin typeface="Lucida Grande" pitchFamily="80" charset="0"/>
                <a:ea typeface="ＭＳ Ｐゴシック" charset="-128"/>
                <a:cs typeface="+mn-cs"/>
              </a:rPr>
              <a:t>(RGB) R: 181 G: 18 B: 27 (recent</a:t>
            </a:r>
            <a:r>
              <a:rPr lang="en-GB" sz="1200" kern="1200" baseline="0" dirty="0">
                <a:solidFill>
                  <a:schemeClr val="tx1"/>
                </a:solidFill>
                <a:latin typeface="Lucida Grande" pitchFamily="80" charset="0"/>
                <a:ea typeface="ＭＳ Ｐゴシック" charset="-128"/>
                <a:cs typeface="+mn-cs"/>
              </a:rPr>
              <a:t> colours on PowerPoint)</a:t>
            </a:r>
            <a:br>
              <a:rPr lang="en-GB" sz="1200" kern="1200" dirty="0">
                <a:solidFill>
                  <a:schemeClr val="tx1"/>
                </a:solidFill>
                <a:latin typeface="Lucida Grande" pitchFamily="80" charset="0"/>
                <a:ea typeface="ＭＳ Ｐゴシック" charset="-128"/>
                <a:cs typeface="+mn-cs"/>
              </a:rPr>
            </a:br>
            <a:br>
              <a:rPr lang="en-GB" sz="1200" kern="1200" dirty="0">
                <a:solidFill>
                  <a:schemeClr val="tx1"/>
                </a:solidFill>
                <a:latin typeface="Lucida Grande" pitchFamily="80" charset="0"/>
                <a:ea typeface="ＭＳ Ｐゴシック" charset="-128"/>
                <a:cs typeface="+mn-cs"/>
              </a:rPr>
            </a:br>
            <a:r>
              <a:rPr lang="en-GB" sz="1200" kern="1200" dirty="0">
                <a:solidFill>
                  <a:schemeClr val="tx1"/>
                </a:solidFill>
                <a:latin typeface="Lucida Grande" pitchFamily="80" charset="0"/>
                <a:ea typeface="ＭＳ Ｐゴシック" charset="-128"/>
                <a:cs typeface="+mn-cs"/>
              </a:rPr>
              <a:t>Small copy on first and last slide:</a:t>
            </a:r>
            <a:br>
              <a:rPr lang="en-GB" sz="1200" kern="1200" dirty="0">
                <a:solidFill>
                  <a:schemeClr val="tx1"/>
                </a:solidFill>
                <a:latin typeface="Lucida Grande" pitchFamily="80" charset="0"/>
                <a:ea typeface="ＭＳ Ｐゴシック" charset="-128"/>
                <a:cs typeface="+mn-cs"/>
              </a:rPr>
            </a:br>
            <a:r>
              <a:rPr lang="en-GB" sz="1200" i="1" kern="1200" dirty="0">
                <a:solidFill>
                  <a:schemeClr val="tx1"/>
                </a:solidFill>
                <a:latin typeface="Lucida Grande" pitchFamily="80" charset="0"/>
                <a:ea typeface="ＭＳ Ｐゴシック" charset="-128"/>
                <a:cs typeface="+mn-cs"/>
              </a:rPr>
              <a:t>Size:  </a:t>
            </a:r>
            <a:r>
              <a:rPr lang="en-GB" sz="1200" kern="1200" dirty="0">
                <a:solidFill>
                  <a:schemeClr val="tx1"/>
                </a:solidFill>
                <a:latin typeface="Lucida Grande" pitchFamily="80" charset="0"/>
                <a:ea typeface="ＭＳ Ｐゴシック" charset="-128"/>
                <a:cs typeface="+mn-cs"/>
              </a:rPr>
              <a:t>16 point</a:t>
            </a:r>
            <a:br>
              <a:rPr lang="en-GB" sz="1200" kern="1200" dirty="0">
                <a:solidFill>
                  <a:schemeClr val="tx1"/>
                </a:solidFill>
                <a:latin typeface="Lucida Grande" pitchFamily="80" charset="0"/>
                <a:ea typeface="ＭＳ Ｐゴシック" charset="-128"/>
                <a:cs typeface="+mn-cs"/>
              </a:rPr>
            </a:br>
            <a:r>
              <a:rPr lang="en-GB" sz="1200" i="1" kern="1200" dirty="0">
                <a:solidFill>
                  <a:schemeClr val="tx1"/>
                </a:solidFill>
                <a:latin typeface="Lucida Grande" pitchFamily="80" charset="0"/>
                <a:ea typeface="ＭＳ Ｐゴシック" charset="-128"/>
                <a:cs typeface="+mn-cs"/>
              </a:rPr>
              <a:t>Colour</a:t>
            </a:r>
            <a:r>
              <a:rPr lang="en-GB" sz="1200" i="1" kern="1200" baseline="0" dirty="0">
                <a:solidFill>
                  <a:schemeClr val="tx1"/>
                </a:solidFill>
                <a:latin typeface="Lucida Grande" pitchFamily="80" charset="0"/>
                <a:ea typeface="ＭＳ Ｐゴシック" charset="-128"/>
                <a:cs typeface="+mn-cs"/>
              </a:rPr>
              <a:t> </a:t>
            </a:r>
            <a:r>
              <a:rPr lang="en-GB" sz="1200" i="1" kern="1200" dirty="0">
                <a:solidFill>
                  <a:schemeClr val="tx1"/>
                </a:solidFill>
                <a:latin typeface="Lucida Grande" pitchFamily="80" charset="0"/>
                <a:ea typeface="ＭＳ Ｐゴシック" charset="-128"/>
                <a:cs typeface="+mn-cs"/>
              </a:rPr>
              <a:t>grey:  </a:t>
            </a:r>
            <a:r>
              <a:rPr lang="en-GB" sz="1200" kern="1200" dirty="0">
                <a:solidFill>
                  <a:schemeClr val="tx1"/>
                </a:solidFill>
                <a:latin typeface="Lucida Grande" pitchFamily="80" charset="0"/>
                <a:ea typeface="ＭＳ Ｐゴシック" charset="-128"/>
                <a:cs typeface="+mn-cs"/>
              </a:rPr>
              <a:t>(RGB) R: 102 G: 102 B: 102 (recent</a:t>
            </a:r>
            <a:r>
              <a:rPr lang="en-GB" sz="1200" kern="1200" baseline="0" dirty="0">
                <a:solidFill>
                  <a:schemeClr val="tx1"/>
                </a:solidFill>
                <a:latin typeface="Lucida Grande" pitchFamily="80" charset="0"/>
                <a:ea typeface="ＭＳ Ｐゴシック" charset="-128"/>
                <a:cs typeface="+mn-cs"/>
              </a:rPr>
              <a:t> colours on PowerPoint)</a:t>
            </a:r>
            <a:br>
              <a:rPr lang="en-GB" sz="1200" kern="1200" dirty="0">
                <a:solidFill>
                  <a:schemeClr val="tx1"/>
                </a:solidFill>
                <a:latin typeface="Lucida Grande" pitchFamily="80" charset="0"/>
                <a:ea typeface="ＭＳ Ｐゴシック" charset="-128"/>
                <a:cs typeface="+mn-cs"/>
              </a:rPr>
            </a:br>
            <a:endParaRPr lang="en-GB" sz="1200" kern="1200" dirty="0">
              <a:solidFill>
                <a:schemeClr val="tx1"/>
              </a:solidFill>
              <a:latin typeface="Lucida Grande" pitchFamily="80" charset="0"/>
              <a:ea typeface="ＭＳ Ｐゴシック" charset="-128"/>
              <a:cs typeface="+mn-cs"/>
            </a:endParaRPr>
          </a:p>
          <a:p>
            <a:pPr eaLnBrk="1" hangingPunct="1"/>
            <a:r>
              <a:rPr lang="en-GB" sz="1200" kern="1200" dirty="0">
                <a:solidFill>
                  <a:schemeClr val="tx1"/>
                </a:solidFill>
                <a:latin typeface="Lucida Grande" pitchFamily="80" charset="0"/>
                <a:ea typeface="ＭＳ Ｐゴシック" charset="-128"/>
                <a:cs typeface="+mn-cs"/>
              </a:rPr>
              <a:t>Sub-heading</a:t>
            </a:r>
            <a:r>
              <a:rPr lang="en-GB" sz="1200" kern="1200" baseline="0" dirty="0">
                <a:solidFill>
                  <a:schemeClr val="tx1"/>
                </a:solidFill>
                <a:latin typeface="Lucida Grande" pitchFamily="80" charset="0"/>
                <a:ea typeface="ＭＳ Ｐゴシック" charset="-128"/>
                <a:cs typeface="+mn-cs"/>
              </a:rPr>
              <a:t>s</a:t>
            </a:r>
            <a:r>
              <a:rPr lang="en-GB" sz="1200" kern="1200" dirty="0">
                <a:solidFill>
                  <a:schemeClr val="tx1"/>
                </a:solidFill>
                <a:latin typeface="Lucida Grande" pitchFamily="80" charset="0"/>
                <a:ea typeface="ＭＳ Ｐゴシック" charset="-128"/>
                <a:cs typeface="+mn-cs"/>
              </a:rPr>
              <a:t>:</a:t>
            </a:r>
            <a:br>
              <a:rPr lang="en-GB" sz="1200" kern="1200" dirty="0">
                <a:solidFill>
                  <a:schemeClr val="tx1"/>
                </a:solidFill>
                <a:latin typeface="Lucida Grande" pitchFamily="80" charset="0"/>
                <a:ea typeface="ＭＳ Ｐゴシック" charset="-128"/>
                <a:cs typeface="+mn-cs"/>
              </a:rPr>
            </a:br>
            <a:r>
              <a:rPr lang="en-GB" sz="1200" i="1" kern="1200" dirty="0">
                <a:solidFill>
                  <a:schemeClr val="tx1"/>
                </a:solidFill>
                <a:latin typeface="Lucida Grande" pitchFamily="80" charset="0"/>
                <a:ea typeface="ＭＳ Ｐゴシック" charset="-128"/>
                <a:cs typeface="+mn-cs"/>
              </a:rPr>
              <a:t>Size:  </a:t>
            </a:r>
            <a:r>
              <a:rPr lang="en-GB" sz="1200" i="0" kern="1200" dirty="0">
                <a:solidFill>
                  <a:schemeClr val="tx1"/>
                </a:solidFill>
                <a:latin typeface="Lucida Grande" pitchFamily="80" charset="0"/>
                <a:ea typeface="ＭＳ Ｐゴシック" charset="-128"/>
                <a:cs typeface="+mn-cs"/>
              </a:rPr>
              <a:t>24 point – italics</a:t>
            </a:r>
            <a:br>
              <a:rPr lang="en-GB" sz="1200" kern="1200" dirty="0">
                <a:solidFill>
                  <a:schemeClr val="tx1"/>
                </a:solidFill>
                <a:latin typeface="Lucida Grande" pitchFamily="80" charset="0"/>
                <a:ea typeface="ＭＳ Ｐゴシック" charset="-128"/>
                <a:cs typeface="+mn-cs"/>
              </a:rPr>
            </a:br>
            <a:r>
              <a:rPr lang="en-GB" sz="1200" i="1" kern="1200" dirty="0">
                <a:solidFill>
                  <a:schemeClr val="tx1"/>
                </a:solidFill>
                <a:latin typeface="Lucida Grande" pitchFamily="80" charset="0"/>
                <a:ea typeface="ＭＳ Ｐゴシック" charset="-128"/>
                <a:cs typeface="+mn-cs"/>
              </a:rPr>
              <a:t>Colour</a:t>
            </a:r>
            <a:r>
              <a:rPr lang="en-GB" sz="1200" i="1" kern="1200" baseline="0" dirty="0">
                <a:solidFill>
                  <a:schemeClr val="tx1"/>
                </a:solidFill>
                <a:latin typeface="Lucida Grande" pitchFamily="80" charset="0"/>
                <a:ea typeface="ＭＳ Ｐゴシック" charset="-128"/>
                <a:cs typeface="+mn-cs"/>
              </a:rPr>
              <a:t> </a:t>
            </a:r>
            <a:r>
              <a:rPr lang="en-GB" sz="1200" i="1" kern="1200" dirty="0">
                <a:solidFill>
                  <a:schemeClr val="tx1"/>
                </a:solidFill>
                <a:latin typeface="Lucida Grande" pitchFamily="80" charset="0"/>
                <a:ea typeface="ＭＳ Ｐゴシック" charset="-128"/>
                <a:cs typeface="+mn-cs"/>
              </a:rPr>
              <a:t>grey:  </a:t>
            </a:r>
            <a:r>
              <a:rPr lang="en-GB" sz="1200" kern="1200" dirty="0">
                <a:solidFill>
                  <a:schemeClr val="tx1"/>
                </a:solidFill>
                <a:latin typeface="Lucida Grande" pitchFamily="80" charset="0"/>
                <a:ea typeface="ＭＳ Ｐゴシック" charset="-128"/>
                <a:cs typeface="+mn-cs"/>
              </a:rPr>
              <a:t>(RGB) R: 102 G: 102 B: 102 (recent</a:t>
            </a:r>
            <a:r>
              <a:rPr lang="en-GB" sz="1200" kern="1200" baseline="0" dirty="0">
                <a:solidFill>
                  <a:schemeClr val="tx1"/>
                </a:solidFill>
                <a:latin typeface="Lucida Grande" pitchFamily="80" charset="0"/>
                <a:ea typeface="ＭＳ Ｐゴシック" charset="-128"/>
                <a:cs typeface="+mn-cs"/>
              </a:rPr>
              <a:t> colours on PowerPoint)</a:t>
            </a:r>
            <a:endParaRPr lang="en-GB" sz="1200" kern="1200" dirty="0">
              <a:solidFill>
                <a:schemeClr val="tx1"/>
              </a:solidFill>
              <a:latin typeface="Lucida Grande" pitchFamily="80" charset="0"/>
              <a:ea typeface="ＭＳ Ｐゴシック"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br>
              <a:rPr lang="en-GB" sz="1200" kern="1200" dirty="0">
                <a:solidFill>
                  <a:schemeClr val="tx1"/>
                </a:solidFill>
                <a:latin typeface="Lucida Grande" pitchFamily="80" charset="0"/>
                <a:ea typeface="ＭＳ Ｐゴシック" charset="-128"/>
                <a:cs typeface="+mn-cs"/>
              </a:rPr>
            </a:br>
            <a:r>
              <a:rPr lang="en-GB" sz="1200" kern="1200" dirty="0">
                <a:solidFill>
                  <a:schemeClr val="tx1"/>
                </a:solidFill>
                <a:latin typeface="Lucida Grande" pitchFamily="80" charset="0"/>
                <a:ea typeface="ＭＳ Ｐゴシック" charset="-128"/>
                <a:cs typeface="+mn-cs"/>
              </a:rPr>
              <a:t>Bullets copy and body copy:</a:t>
            </a:r>
            <a:br>
              <a:rPr lang="en-GB" sz="1200" kern="1200" dirty="0">
                <a:solidFill>
                  <a:schemeClr val="tx1"/>
                </a:solidFill>
                <a:latin typeface="Lucida Grande" pitchFamily="80" charset="0"/>
                <a:ea typeface="ＭＳ Ｐゴシック" charset="-128"/>
                <a:cs typeface="+mn-cs"/>
              </a:rPr>
            </a:br>
            <a:r>
              <a:rPr lang="en-GB" sz="1200" i="1" kern="1200" dirty="0">
                <a:solidFill>
                  <a:schemeClr val="tx1"/>
                </a:solidFill>
                <a:latin typeface="Lucida Grande" pitchFamily="80" charset="0"/>
                <a:ea typeface="ＭＳ Ｐゴシック" charset="-128"/>
                <a:cs typeface="+mn-cs"/>
              </a:rPr>
              <a:t>Size:</a:t>
            </a:r>
            <a:r>
              <a:rPr lang="en-GB" sz="1200" i="1" kern="1200" baseline="0" dirty="0">
                <a:solidFill>
                  <a:schemeClr val="tx1"/>
                </a:solidFill>
                <a:latin typeface="Lucida Grande" pitchFamily="80" charset="0"/>
                <a:ea typeface="ＭＳ Ｐゴシック" charset="-128"/>
                <a:cs typeface="+mn-cs"/>
              </a:rPr>
              <a:t>  </a:t>
            </a:r>
            <a:r>
              <a:rPr lang="en-GB" sz="1200" kern="1200" dirty="0">
                <a:solidFill>
                  <a:schemeClr val="tx1"/>
                </a:solidFill>
                <a:latin typeface="Lucida Grande" pitchFamily="80" charset="0"/>
                <a:ea typeface="ＭＳ Ｐゴシック" charset="-128"/>
                <a:cs typeface="+mn-cs"/>
              </a:rPr>
              <a:t>24 point</a:t>
            </a:r>
            <a:r>
              <a:rPr lang="en-GB" sz="1200" kern="1200" baseline="0" dirty="0">
                <a:solidFill>
                  <a:schemeClr val="tx1"/>
                </a:solidFill>
                <a:latin typeface="Lucida Grande" pitchFamily="80" charset="0"/>
                <a:ea typeface="ＭＳ Ｐゴシック" charset="-128"/>
                <a:cs typeface="+mn-cs"/>
              </a:rPr>
              <a:t> </a:t>
            </a:r>
            <a:r>
              <a:rPr lang="en-GB" sz="1200" kern="1200" dirty="0">
                <a:solidFill>
                  <a:schemeClr val="tx1"/>
                </a:solidFill>
                <a:latin typeface="Lucida Grande" pitchFamily="80" charset="0"/>
                <a:ea typeface="ＭＳ Ｐゴシック" charset="-128"/>
                <a:cs typeface="+mn-cs"/>
              </a:rPr>
              <a:t>(see below for a further option)</a:t>
            </a:r>
            <a:br>
              <a:rPr lang="en-GB" sz="1200" kern="1200" dirty="0">
                <a:solidFill>
                  <a:schemeClr val="tx1"/>
                </a:solidFill>
                <a:latin typeface="Lucida Grande" pitchFamily="80" charset="0"/>
                <a:ea typeface="ＭＳ Ｐゴシック" charset="-128"/>
                <a:cs typeface="+mn-cs"/>
              </a:rPr>
            </a:br>
            <a:r>
              <a:rPr lang="en-GB" sz="1200" i="1" kern="1200" dirty="0">
                <a:solidFill>
                  <a:schemeClr val="tx1"/>
                </a:solidFill>
                <a:latin typeface="Lucida Grande" pitchFamily="80" charset="0"/>
                <a:ea typeface="ＭＳ Ｐゴシック" charset="-128"/>
                <a:cs typeface="+mn-cs"/>
              </a:rPr>
              <a:t>Colour grey:  </a:t>
            </a:r>
            <a:r>
              <a:rPr lang="en-GB" sz="1200" kern="1200" dirty="0">
                <a:solidFill>
                  <a:schemeClr val="tx1"/>
                </a:solidFill>
                <a:latin typeface="Lucida Grande" pitchFamily="80" charset="0"/>
                <a:ea typeface="ＭＳ Ｐゴシック" charset="-128"/>
                <a:cs typeface="+mn-cs"/>
              </a:rPr>
              <a:t>(RGB) R: 102 G: 102 B: 102 (recent</a:t>
            </a:r>
            <a:r>
              <a:rPr lang="en-GB" sz="1200" kern="1200" baseline="0" dirty="0">
                <a:solidFill>
                  <a:schemeClr val="tx1"/>
                </a:solidFill>
                <a:latin typeface="Lucida Grande" pitchFamily="80" charset="0"/>
                <a:ea typeface="ＭＳ Ｐゴシック" charset="-128"/>
                <a:cs typeface="+mn-cs"/>
              </a:rPr>
              <a:t> colours on PowerPoint)</a:t>
            </a:r>
            <a:endParaRPr lang="en-GB" sz="1200" kern="1200" dirty="0">
              <a:solidFill>
                <a:schemeClr val="tx1"/>
              </a:solidFill>
              <a:latin typeface="Lucida Grande" pitchFamily="80" charset="0"/>
              <a:ea typeface="ＭＳ Ｐゴシック" charset="-128"/>
              <a:cs typeface="+mn-cs"/>
            </a:endParaRPr>
          </a:p>
          <a:p>
            <a:pPr eaLnBrk="1" hangingPunct="1"/>
            <a:r>
              <a:rPr lang="en-GB" sz="1200" kern="1200" dirty="0">
                <a:solidFill>
                  <a:schemeClr val="tx1"/>
                </a:solidFill>
                <a:latin typeface="Lucida Grande" pitchFamily="80" charset="0"/>
                <a:ea typeface="ＭＳ Ｐゴシック" charset="-128"/>
                <a:cs typeface="+mn-cs"/>
              </a:rPr>
              <a:t>It</a:t>
            </a:r>
            <a:r>
              <a:rPr lang="en-GB" sz="1200" kern="1200" baseline="0" dirty="0">
                <a:solidFill>
                  <a:schemeClr val="tx1"/>
                </a:solidFill>
                <a:latin typeface="Lucida Grande" pitchFamily="80" charset="0"/>
                <a:ea typeface="ＭＳ Ｐゴシック" charset="-128"/>
                <a:cs typeface="+mn-cs"/>
              </a:rPr>
              <a:t> isn’t advisable to have too much text on a slide, however on rare occasions it may be necessary, therefore there is a slide using 20 point bullet pointed text.</a:t>
            </a:r>
            <a:endParaRPr lang="en-US" sz="1200" kern="1200" dirty="0">
              <a:solidFill>
                <a:schemeClr val="tx1"/>
              </a:solidFill>
              <a:latin typeface="Lucida Grande" pitchFamily="80" charset="0"/>
              <a:ea typeface="ＭＳ Ｐゴシック" charset="-128"/>
              <a:cs typeface="+mn-cs"/>
            </a:endParaRPr>
          </a:p>
          <a:p>
            <a:pPr eaLnBrk="1" hangingPunct="1"/>
            <a:endParaRPr lang="en-US" sz="1200" kern="1200" dirty="0">
              <a:solidFill>
                <a:schemeClr val="tx1"/>
              </a:solidFill>
              <a:latin typeface="Lucida Grande" pitchFamily="80" charset="0"/>
              <a:ea typeface="ＭＳ Ｐゴシック" charset="-128"/>
              <a:cs typeface="+mn-cs"/>
            </a:endParaRPr>
          </a:p>
          <a:p>
            <a:pPr eaLnBrk="1" hangingPunct="1"/>
            <a:r>
              <a:rPr lang="en-US" sz="1200" b="1" kern="1200" dirty="0">
                <a:solidFill>
                  <a:schemeClr val="tx1"/>
                </a:solidFill>
                <a:latin typeface="Lucida Grande" pitchFamily="80" charset="0"/>
                <a:ea typeface="ＭＳ Ｐゴシック" charset="-128"/>
                <a:cs typeface="+mn-cs"/>
              </a:rPr>
              <a:t>Line</a:t>
            </a:r>
            <a:r>
              <a:rPr lang="en-US" sz="1200" b="1" kern="1200" baseline="0" dirty="0">
                <a:solidFill>
                  <a:schemeClr val="tx1"/>
                </a:solidFill>
                <a:latin typeface="Lucida Grande" pitchFamily="80" charset="0"/>
                <a:ea typeface="ＭＳ Ｐゴシック" charset="-128"/>
                <a:cs typeface="+mn-cs"/>
              </a:rPr>
              <a:t> spacing and alignment</a:t>
            </a:r>
          </a:p>
          <a:p>
            <a:pPr eaLnBrk="1" hangingPunct="1"/>
            <a:r>
              <a:rPr lang="en-US" sz="1200" kern="1200" baseline="0" dirty="0">
                <a:solidFill>
                  <a:schemeClr val="tx1"/>
                </a:solidFill>
                <a:latin typeface="Lucida Grande" pitchFamily="80" charset="0"/>
                <a:ea typeface="ＭＳ Ｐゴシック" charset="-128"/>
                <a:cs typeface="+mn-cs"/>
              </a:rPr>
              <a:t>Single line spacing (apart from the main headings which is ‘exactly 35 point’)</a:t>
            </a:r>
          </a:p>
          <a:p>
            <a:pPr eaLnBrk="1" hangingPunct="1"/>
            <a:r>
              <a:rPr lang="en-US" sz="1200" kern="1200" baseline="0" dirty="0">
                <a:solidFill>
                  <a:schemeClr val="tx1"/>
                </a:solidFill>
                <a:latin typeface="Lucida Grande" pitchFamily="80" charset="0"/>
                <a:ea typeface="ＭＳ Ｐゴシック" charset="-128"/>
                <a:cs typeface="+mn-cs"/>
              </a:rPr>
              <a:t>All text is aligned left</a:t>
            </a:r>
            <a:endParaRPr lang="en-US" sz="1200" kern="1200" dirty="0">
              <a:solidFill>
                <a:schemeClr val="tx1"/>
              </a:solidFill>
              <a:latin typeface="Lucida Grande" pitchFamily="80" charset="0"/>
              <a:ea typeface="ＭＳ Ｐゴシック" charset="-128"/>
              <a:cs typeface="+mn-cs"/>
            </a:endParaRPr>
          </a:p>
          <a:p>
            <a:pPr eaLnBrk="1" hangingPunct="1"/>
            <a:endParaRPr lang="en-US" sz="1200" kern="1200" dirty="0">
              <a:solidFill>
                <a:srgbClr val="731F43"/>
              </a:solidFill>
              <a:latin typeface="Lucida Grande" pitchFamily="80" charset="0"/>
              <a:ea typeface="ＭＳ Ｐゴシック" charset="-128"/>
              <a:cs typeface="+mn-cs"/>
            </a:endParaRPr>
          </a:p>
          <a:p>
            <a:pPr eaLnBrk="1" hangingPunct="1"/>
            <a:r>
              <a:rPr lang="en-US" sz="1200" b="1" kern="1200" baseline="0" dirty="0">
                <a:solidFill>
                  <a:srgbClr val="731F43"/>
                </a:solidFill>
                <a:latin typeface="Lucida Grande" pitchFamily="80" charset="0"/>
                <a:ea typeface="ＭＳ Ｐゴシック" charset="-128"/>
                <a:cs typeface="+mn-cs"/>
              </a:rPr>
              <a:t>Slide title options</a:t>
            </a:r>
          </a:p>
          <a:p>
            <a:pPr eaLnBrk="1" hangingPunct="1"/>
            <a:r>
              <a:rPr lang="en-US" sz="1200" kern="1200" baseline="0" dirty="0">
                <a:solidFill>
                  <a:srgbClr val="731F43"/>
                </a:solidFill>
                <a:latin typeface="Lucida Grande" pitchFamily="80" charset="0"/>
                <a:ea typeface="ＭＳ Ｐゴシック" charset="-128"/>
                <a:cs typeface="+mn-cs"/>
              </a:rPr>
              <a:t>There are two options for titles on the slides – one line or two lines for longer titles. Ideally, the one line title should be used, however on rare occasions a two line title maybe needed.</a:t>
            </a:r>
            <a:endParaRPr lang="en-US" sz="1200" kern="1200" dirty="0">
              <a:solidFill>
                <a:srgbClr val="731F43"/>
              </a:solidFill>
              <a:latin typeface="Lucida Grande" pitchFamily="80" charset="0"/>
              <a:ea typeface="ＭＳ Ｐゴシック" charset="-128"/>
              <a:cs typeface="+mn-cs"/>
            </a:endParaRPr>
          </a:p>
        </p:txBody>
      </p:sp>
      <p:sp>
        <p:nvSpPr>
          <p:cNvPr id="4" name="Slide Number Placeholder 3"/>
          <p:cNvSpPr>
            <a:spLocks noGrp="1"/>
          </p:cNvSpPr>
          <p:nvPr>
            <p:ph type="sldNum" sz="quarter" idx="10"/>
          </p:nvPr>
        </p:nvSpPr>
        <p:spPr/>
        <p:txBody>
          <a:bodyPr/>
          <a:lstStyle/>
          <a:p>
            <a:fld id="{0EC8AF62-0413-459D-A055-9BD345497D1F}"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C8AF62-0413-459D-A055-9BD345497D1F}" type="slidenum">
              <a:rPr lang="en-GB" smtClean="0"/>
              <a:pPr/>
              <a:t>6</a:t>
            </a:fld>
            <a:endParaRPr lang="en-GB"/>
          </a:p>
        </p:txBody>
      </p:sp>
    </p:spTree>
    <p:extLst>
      <p:ext uri="{BB962C8B-B14F-4D97-AF65-F5344CB8AC3E}">
        <p14:creationId xmlns:p14="http://schemas.microsoft.com/office/powerpoint/2010/main" val="4101079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1: presentation titl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lide 9: discussion">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56792"/>
            <a:ext cx="8208912" cy="1010543"/>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467544" y="2852936"/>
            <a:ext cx="8208912" cy="720080"/>
          </a:xfrm>
          <a:prstGeom prst="rect">
            <a:avLst/>
          </a:prstGeom>
        </p:spPr>
        <p:txBody>
          <a:bodyPr/>
          <a:lstStyle>
            <a:lvl1pPr marL="0" indent="0" algn="l">
              <a:spcBef>
                <a:spcPts val="0"/>
              </a:spcBef>
              <a:buNone/>
              <a:defRPr sz="16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2: text only">
    <p:spTree>
      <p:nvGrpSpPr>
        <p:cNvPr id="1" name=""/>
        <p:cNvGrpSpPr/>
        <p:nvPr/>
      </p:nvGrpSpPr>
      <p:grpSpPr>
        <a:xfrm>
          <a:off x="0" y="0"/>
          <a:ext cx="0" cy="0"/>
          <a:chOff x="0" y="0"/>
          <a:chExt cx="0" cy="0"/>
        </a:xfrm>
      </p:grpSpPr>
      <p:sp>
        <p:nvSpPr>
          <p:cNvPr id="2"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4"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3: text using bullet points">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5"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4: smaller text using bullet points">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5" name="Text Placeholder 7"/>
          <p:cNvSpPr>
            <a:spLocks noGrp="1"/>
          </p:cNvSpPr>
          <p:nvPr>
            <p:ph type="body" sz="quarter" idx="14"/>
          </p:nvPr>
        </p:nvSpPr>
        <p:spPr>
          <a:xfrm>
            <a:off x="395288" y="1844675"/>
            <a:ext cx="8425184"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5: text with bullet points &amp; 1 image">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5" name="Text Placeholder 7"/>
          <p:cNvSpPr>
            <a:spLocks noGrp="1"/>
          </p:cNvSpPr>
          <p:nvPr>
            <p:ph type="body" sz="quarter" idx="14"/>
          </p:nvPr>
        </p:nvSpPr>
        <p:spPr>
          <a:xfrm>
            <a:off x="395289" y="1844675"/>
            <a:ext cx="5400847"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dirty="0"/>
              <a:t>Click to edit Master text styles</a:t>
            </a:r>
          </a:p>
        </p:txBody>
      </p:sp>
      <p:sp>
        <p:nvSpPr>
          <p:cNvPr id="2" name="TextBox 1"/>
          <p:cNvSpPr txBox="1"/>
          <p:nvPr userDrawn="1"/>
        </p:nvSpPr>
        <p:spPr>
          <a:xfrm>
            <a:off x="3234022" y="3660229"/>
            <a:ext cx="184666" cy="369332"/>
          </a:xfrm>
          <a:prstGeom prst="rect">
            <a:avLst/>
          </a:prstGeom>
          <a:noFill/>
        </p:spPr>
        <p:txBody>
          <a:bodyPr wrap="none" rtlCol="0">
            <a:spAutoFit/>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6: text with bullet points &amp; 2 images">
    <p:spTree>
      <p:nvGrpSpPr>
        <p:cNvPr id="1" name=""/>
        <p:cNvGrpSpPr/>
        <p:nvPr/>
      </p:nvGrpSpPr>
      <p:grpSpPr>
        <a:xfrm>
          <a:off x="0" y="0"/>
          <a:ext cx="0" cy="0"/>
          <a:chOff x="0" y="0"/>
          <a:chExt cx="0" cy="0"/>
        </a:xfrm>
      </p:grpSpPr>
      <p:sp>
        <p:nvSpPr>
          <p:cNvPr id="4"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
        <p:nvSpPr>
          <p:cNvPr id="8" name="Text Placeholder 7"/>
          <p:cNvSpPr>
            <a:spLocks noGrp="1"/>
          </p:cNvSpPr>
          <p:nvPr>
            <p:ph type="body" sz="quarter" idx="14"/>
          </p:nvPr>
        </p:nvSpPr>
        <p:spPr>
          <a:xfrm>
            <a:off x="395289" y="1844675"/>
            <a:ext cx="5400847" cy="4752975"/>
          </a:xfrm>
          <a:prstGeom prst="rect">
            <a:avLst/>
          </a:prstGeom>
        </p:spPr>
        <p:txBody>
          <a:bodyPr vert="horz"/>
          <a:lstStyle>
            <a:lvl1pPr>
              <a:defRPr sz="2400">
                <a:solidFill>
                  <a:srgbClr val="666666"/>
                </a:solidFill>
              </a:defRPr>
            </a:lvl1pPr>
            <a:lvl2pPr>
              <a:defRPr sz="2200">
                <a:solidFill>
                  <a:srgbClr val="666666"/>
                </a:solidFill>
              </a:defRPr>
            </a:lvl2pPr>
            <a:lvl3pPr>
              <a:defRPr sz="2000">
                <a:solidFill>
                  <a:srgbClr val="666666"/>
                </a:solidFill>
              </a:defRPr>
            </a:lvl3pPr>
            <a:lvl4pPr>
              <a:defRPr sz="1800">
                <a:solidFill>
                  <a:srgbClr val="666666"/>
                </a:solidFill>
              </a:defRPr>
            </a:lvl4pPr>
            <a:lvl5pPr>
              <a:defRPr sz="1600">
                <a:solidFill>
                  <a:srgbClr val="666666"/>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7: image only">
    <p:spTree>
      <p:nvGrpSpPr>
        <p:cNvPr id="1" name=""/>
        <p:cNvGrpSpPr/>
        <p:nvPr/>
      </p:nvGrpSpPr>
      <p:grpSpPr>
        <a:xfrm>
          <a:off x="0" y="0"/>
          <a:ext cx="0" cy="0"/>
          <a:chOff x="0" y="0"/>
          <a:chExt cx="0" cy="0"/>
        </a:xfrm>
      </p:grpSpPr>
      <p:sp>
        <p:nvSpPr>
          <p:cNvPr id="3"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8: blank slide">
    <p:spTree>
      <p:nvGrpSpPr>
        <p:cNvPr id="1" name=""/>
        <p:cNvGrpSpPr/>
        <p:nvPr/>
      </p:nvGrpSpPr>
      <p:grpSpPr>
        <a:xfrm>
          <a:off x="0" y="0"/>
          <a:ext cx="0" cy="0"/>
          <a:chOff x="0" y="0"/>
          <a:chExt cx="0" cy="0"/>
        </a:xfrm>
      </p:grpSpPr>
      <p:sp>
        <p:nvSpPr>
          <p:cNvPr id="3" name="Title 1"/>
          <p:cNvSpPr>
            <a:spLocks noGrp="1"/>
          </p:cNvSpPr>
          <p:nvPr>
            <p:ph type="ctrTitle"/>
          </p:nvPr>
        </p:nvSpPr>
        <p:spPr>
          <a:xfrm>
            <a:off x="395536" y="548680"/>
            <a:ext cx="6768752" cy="1152128"/>
          </a:xfrm>
          <a:prstGeom prst="rect">
            <a:avLst/>
          </a:prstGeom>
        </p:spPr>
        <p:txBody>
          <a:bodyPr/>
          <a:lstStyle>
            <a:lvl1pPr algn="l">
              <a:lnSpc>
                <a:spcPts val="3500"/>
              </a:lnSpc>
              <a:defRPr sz="3600">
                <a:solidFill>
                  <a:srgbClr val="B5121B"/>
                </a:solidFill>
              </a:defRPr>
            </a:lvl1pPr>
          </a:lstStyle>
          <a:p>
            <a:r>
              <a:rPr lang="en-US" dirty="0"/>
              <a:t>Click to edit Master title style</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5"/>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 y="1101"/>
            <a:ext cx="9143998" cy="686214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68"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5522" y="3879"/>
            <a:ext cx="9132955" cy="68621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mailto:q.shu@lancaster.ac.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q.shu@lancaster.ac.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508104" y="304688"/>
            <a:ext cx="1620079" cy="534578"/>
          </a:xfrm>
          <a:prstGeom prst="rect">
            <a:avLst/>
          </a:prstGeom>
        </p:spPr>
      </p:pic>
      <p:sp>
        <p:nvSpPr>
          <p:cNvPr id="2" name="Title 1"/>
          <p:cNvSpPr>
            <a:spLocks noGrp="1"/>
          </p:cNvSpPr>
          <p:nvPr>
            <p:ph type="ctrTitle"/>
          </p:nvPr>
        </p:nvSpPr>
        <p:spPr>
          <a:xfrm>
            <a:off x="503548" y="1484784"/>
            <a:ext cx="8136904" cy="972022"/>
          </a:xfrm>
        </p:spPr>
        <p:txBody>
          <a:bodyPr/>
          <a:lstStyle/>
          <a:p>
            <a:r>
              <a:rPr lang="en-GB" dirty="0"/>
              <a:t>Multi-temporal crop classification using Sentinel-1 time series backscatter images</a:t>
            </a:r>
            <a:br>
              <a:rPr lang="en-GB" dirty="0"/>
            </a:br>
            <a:endParaRPr lang="en-GB" dirty="0"/>
          </a:p>
        </p:txBody>
      </p:sp>
      <p:sp>
        <p:nvSpPr>
          <p:cNvPr id="3" name="Subtitle 2"/>
          <p:cNvSpPr>
            <a:spLocks noGrp="1"/>
          </p:cNvSpPr>
          <p:nvPr>
            <p:ph type="subTitle" idx="1"/>
          </p:nvPr>
        </p:nvSpPr>
        <p:spPr/>
        <p:txBody>
          <a:bodyPr/>
          <a:lstStyle/>
          <a:p>
            <a:r>
              <a:rPr lang="en-GB" dirty="0"/>
              <a:t>23 May 2022, EGU Vienna</a:t>
            </a:r>
          </a:p>
          <a:p>
            <a:r>
              <a:rPr lang="en-GB" dirty="0"/>
              <a:t>Qingying Shu (</a:t>
            </a:r>
            <a:r>
              <a:rPr lang="en-GB" dirty="0">
                <a:hlinkClick r:id="rId4"/>
              </a:rPr>
              <a:t>q.shu@lancaster.ac.uk</a:t>
            </a:r>
            <a:r>
              <a:rPr lang="en-GB" dirty="0"/>
              <a:t>) Co-author: Ce Zhang</a:t>
            </a:r>
            <a:br>
              <a:rPr lang="en-GB" dirty="0"/>
            </a:br>
            <a:endParaRPr lang="en-GB" dirty="0"/>
          </a:p>
        </p:txBody>
      </p:sp>
      <p:pic>
        <p:nvPicPr>
          <p:cNvPr id="6" name="Picture 5"/>
          <p:cNvPicPr/>
          <p:nvPr/>
        </p:nvPicPr>
        <p:blipFill>
          <a:blip r:embed="rId5"/>
          <a:stretch>
            <a:fillRect/>
          </a:stretch>
        </p:blipFill>
        <p:spPr>
          <a:xfrm>
            <a:off x="3653644" y="240544"/>
            <a:ext cx="1836712" cy="5987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Background and Aims</a:t>
            </a:r>
          </a:p>
        </p:txBody>
      </p:sp>
      <p:sp>
        <p:nvSpPr>
          <p:cNvPr id="3" name="Subtitle 2"/>
          <p:cNvSpPr>
            <a:spLocks noGrp="1"/>
          </p:cNvSpPr>
          <p:nvPr>
            <p:ph type="body" sz="quarter" idx="14"/>
          </p:nvPr>
        </p:nvSpPr>
        <p:spPr>
          <a:prstGeom prst="rect">
            <a:avLst/>
          </a:prstGeom>
        </p:spPr>
        <p:txBody>
          <a:bodyPr/>
          <a:lstStyle/>
          <a:p>
            <a:r>
              <a:rPr lang="en-GB" dirty="0"/>
              <a:t>Crop identification is important for agricultural monitoring and distinguishing crops can be challenging</a:t>
            </a:r>
          </a:p>
          <a:p>
            <a:pPr marL="0" indent="0">
              <a:buNone/>
            </a:pPr>
            <a:endParaRPr lang="en-GB" dirty="0"/>
          </a:p>
          <a:p>
            <a:r>
              <a:rPr lang="en-GB" dirty="0"/>
              <a:t>To develop a recurrent neural network (RNN) for crop classification using Sentinel-1 time series backscatter images </a:t>
            </a:r>
          </a:p>
          <a:p>
            <a:pPr marL="0" indent="0">
              <a:buNone/>
            </a:pPr>
            <a:endParaRPr lang="en-GB" dirty="0"/>
          </a:p>
          <a:p>
            <a:r>
              <a:rPr lang="en-GB" dirty="0"/>
              <a:t>To discriminate a wider variety of crops (over 30 types)and to improve the classification accuracy using full time-series data</a:t>
            </a:r>
          </a:p>
          <a:p>
            <a:endParaRPr lang="en-GB" dirty="0"/>
          </a:p>
          <a:p>
            <a:r>
              <a:rPr lang="en-GB" dirty="0"/>
              <a:t>Study area: Northwest Germany</a:t>
            </a:r>
          </a:p>
          <a:p>
            <a:pPr marL="0" indent="0">
              <a:buNone/>
            </a:pPr>
            <a:endParaRPr lang="en-GB" dirty="0"/>
          </a:p>
        </p:txBody>
      </p:sp>
      <p:pic>
        <p:nvPicPr>
          <p:cNvPr id="4" name="Picture 3"/>
          <p:cNvPicPr>
            <a:picLocks noChangeAspect="1"/>
          </p:cNvPicPr>
          <p:nvPr/>
        </p:nvPicPr>
        <p:blipFill>
          <a:blip r:embed="rId2"/>
          <a:stretch>
            <a:fillRect/>
          </a:stretch>
        </p:blipFill>
        <p:spPr>
          <a:xfrm>
            <a:off x="6876256" y="239794"/>
            <a:ext cx="1944216" cy="6415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latin typeface="Calibri" pitchFamily="80" charset="0"/>
              </a:rPr>
              <a:t>Data: SAR images</a:t>
            </a:r>
            <a:endParaRPr lang="en-GB" dirty="0"/>
          </a:p>
        </p:txBody>
      </p:sp>
      <p:sp>
        <p:nvSpPr>
          <p:cNvPr id="2" name="Subtitle 1"/>
          <p:cNvSpPr>
            <a:spLocks noGrp="1"/>
          </p:cNvSpPr>
          <p:nvPr>
            <p:ph type="body" sz="quarter" idx="14"/>
          </p:nvPr>
        </p:nvSpPr>
        <p:spPr>
          <a:xfrm>
            <a:off x="395289" y="1844675"/>
            <a:ext cx="3816671" cy="4464645"/>
          </a:xfrm>
          <a:prstGeom prst="rect">
            <a:avLst/>
          </a:prstGeom>
        </p:spPr>
        <p:txBody>
          <a:bodyPr/>
          <a:lstStyle/>
          <a:p>
            <a:pPr marL="0" indent="0">
              <a:buNone/>
            </a:pPr>
            <a:r>
              <a:rPr lang="en-GB" dirty="0">
                <a:solidFill>
                  <a:schemeClr val="bg1">
                    <a:lumMod val="50000"/>
                  </a:schemeClr>
                </a:solidFill>
              </a:rPr>
              <a:t>Pre-processing steps:</a:t>
            </a:r>
          </a:p>
          <a:p>
            <a:r>
              <a:rPr lang="en-GB" dirty="0">
                <a:solidFill>
                  <a:schemeClr val="bg1">
                    <a:lumMod val="50000"/>
                  </a:schemeClr>
                </a:solidFill>
              </a:rPr>
              <a:t>Applying orbit file</a:t>
            </a:r>
          </a:p>
          <a:p>
            <a:r>
              <a:rPr lang="en-GB" dirty="0">
                <a:solidFill>
                  <a:schemeClr val="bg1">
                    <a:lumMod val="50000"/>
                  </a:schemeClr>
                </a:solidFill>
              </a:rPr>
              <a:t>Atmospheric correction </a:t>
            </a:r>
          </a:p>
          <a:p>
            <a:r>
              <a:rPr lang="en-GB" dirty="0">
                <a:solidFill>
                  <a:schemeClr val="bg1">
                    <a:lumMod val="50000"/>
                  </a:schemeClr>
                </a:solidFill>
              </a:rPr>
              <a:t>Co-registration </a:t>
            </a:r>
          </a:p>
          <a:p>
            <a:r>
              <a:rPr lang="en-GB" dirty="0">
                <a:solidFill>
                  <a:schemeClr val="bg1">
                    <a:lumMod val="50000"/>
                  </a:schemeClr>
                </a:solidFill>
              </a:rPr>
              <a:t>Thermal noise removal</a:t>
            </a:r>
          </a:p>
          <a:p>
            <a:r>
              <a:rPr lang="en-GB" dirty="0">
                <a:solidFill>
                  <a:schemeClr val="bg1">
                    <a:lumMod val="50000"/>
                  </a:schemeClr>
                </a:solidFill>
              </a:rPr>
              <a:t>Speckle filtering</a:t>
            </a:r>
          </a:p>
          <a:p>
            <a:r>
              <a:rPr lang="en-GB" dirty="0">
                <a:solidFill>
                  <a:schemeClr val="bg1">
                    <a:lumMod val="50000"/>
                  </a:schemeClr>
                </a:solidFill>
              </a:rPr>
              <a:t>Terrain calibration</a:t>
            </a:r>
          </a:p>
          <a:p>
            <a:r>
              <a:rPr lang="en-GB" dirty="0">
                <a:solidFill>
                  <a:schemeClr val="bg1">
                    <a:lumMod val="50000"/>
                  </a:schemeClr>
                </a:solidFill>
              </a:rPr>
              <a:t>Calculating phenological metrices</a:t>
            </a:r>
          </a:p>
          <a:p>
            <a:endParaRPr lang="en-GB" dirty="0"/>
          </a:p>
        </p:txBody>
      </p:sp>
      <p:sp>
        <p:nvSpPr>
          <p:cNvPr id="5" name="TextBox 4"/>
          <p:cNvSpPr txBox="1"/>
          <p:nvPr/>
        </p:nvSpPr>
        <p:spPr>
          <a:xfrm>
            <a:off x="5208164" y="5445224"/>
            <a:ext cx="2664296" cy="707886"/>
          </a:xfrm>
          <a:prstGeom prst="rect">
            <a:avLst/>
          </a:prstGeom>
          <a:noFill/>
        </p:spPr>
        <p:txBody>
          <a:bodyPr wrap="square" rtlCol="0">
            <a:spAutoFit/>
          </a:bodyPr>
          <a:lstStyle/>
          <a:p>
            <a:pPr algn="ctr"/>
            <a:r>
              <a:rPr lang="en-GB" sz="2000" b="1" dirty="0">
                <a:solidFill>
                  <a:schemeClr val="bg1">
                    <a:lumMod val="75000"/>
                  </a:schemeClr>
                </a:solidFill>
              </a:rPr>
              <a:t>batch processing chart</a:t>
            </a:r>
          </a:p>
          <a:p>
            <a:pPr algn="ctr"/>
            <a:r>
              <a:rPr lang="en-GB" sz="2000" b="1" dirty="0">
                <a:solidFill>
                  <a:schemeClr val="bg1">
                    <a:lumMod val="75000"/>
                  </a:schemeClr>
                </a:solidFill>
              </a:rPr>
              <a:t> </a:t>
            </a:r>
          </a:p>
        </p:txBody>
      </p:sp>
      <p:pic>
        <p:nvPicPr>
          <p:cNvPr id="8" name="Picture 7"/>
          <p:cNvPicPr>
            <a:picLocks noChangeAspect="1"/>
          </p:cNvPicPr>
          <p:nvPr/>
        </p:nvPicPr>
        <p:blipFill>
          <a:blip r:embed="rId2"/>
          <a:stretch>
            <a:fillRect/>
          </a:stretch>
        </p:blipFill>
        <p:spPr>
          <a:xfrm>
            <a:off x="6876256" y="239794"/>
            <a:ext cx="1944216" cy="641532"/>
          </a:xfrm>
          <a:prstGeom prst="rect">
            <a:avLst/>
          </a:prstGeom>
        </p:spPr>
      </p:pic>
      <p:pic>
        <p:nvPicPr>
          <p:cNvPr id="6" name="Picture 5">
            <a:extLst>
              <a:ext uri="{FF2B5EF4-FFF2-40B4-BE49-F238E27FC236}">
                <a16:creationId xmlns:a16="http://schemas.microsoft.com/office/drawing/2014/main" id="{3ED5AA71-F8D9-4E05-9AFA-F602142F2374}"/>
              </a:ext>
            </a:extLst>
          </p:cNvPr>
          <p:cNvPicPr>
            <a:picLocks noChangeAspect="1"/>
          </p:cNvPicPr>
          <p:nvPr/>
        </p:nvPicPr>
        <p:blipFill>
          <a:blip r:embed="rId3"/>
          <a:stretch>
            <a:fillRect/>
          </a:stretch>
        </p:blipFill>
        <p:spPr>
          <a:xfrm>
            <a:off x="4067944" y="1736812"/>
            <a:ext cx="5312187" cy="33843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latin typeface="Calibri" pitchFamily="80" charset="0"/>
              </a:rPr>
              <a:t>Data: Satellite time series</a:t>
            </a:r>
            <a:endParaRPr lang="en-GB" dirty="0"/>
          </a:p>
        </p:txBody>
      </p:sp>
      <p:pic>
        <p:nvPicPr>
          <p:cNvPr id="8" name="Picture 7"/>
          <p:cNvPicPr>
            <a:picLocks noChangeAspect="1"/>
          </p:cNvPicPr>
          <p:nvPr/>
        </p:nvPicPr>
        <p:blipFill>
          <a:blip r:embed="rId2"/>
          <a:stretch>
            <a:fillRect/>
          </a:stretch>
        </p:blipFill>
        <p:spPr>
          <a:xfrm>
            <a:off x="6876256" y="239794"/>
            <a:ext cx="1944216" cy="641532"/>
          </a:xfrm>
          <a:prstGeom prst="rect">
            <a:avLst/>
          </a:prstGeom>
        </p:spPr>
      </p:pic>
      <p:pic>
        <p:nvPicPr>
          <p:cNvPr id="7" name="Picture 6">
            <a:extLst>
              <a:ext uri="{FF2B5EF4-FFF2-40B4-BE49-F238E27FC236}">
                <a16:creationId xmlns:a16="http://schemas.microsoft.com/office/drawing/2014/main" id="{68CFC884-8E19-40A1-9A53-4AB2F06F131B}"/>
              </a:ext>
            </a:extLst>
          </p:cNvPr>
          <p:cNvPicPr>
            <a:picLocks noChangeAspect="1"/>
          </p:cNvPicPr>
          <p:nvPr/>
        </p:nvPicPr>
        <p:blipFill rotWithShape="1">
          <a:blip r:embed="rId3"/>
          <a:srcRect t="16128"/>
          <a:stretch/>
        </p:blipFill>
        <p:spPr>
          <a:xfrm>
            <a:off x="2267744" y="1700808"/>
            <a:ext cx="5073309" cy="1872337"/>
          </a:xfrm>
          <a:prstGeom prst="rect">
            <a:avLst/>
          </a:prstGeom>
        </p:spPr>
      </p:pic>
      <p:pic>
        <p:nvPicPr>
          <p:cNvPr id="9" name="Picture 8">
            <a:extLst>
              <a:ext uri="{FF2B5EF4-FFF2-40B4-BE49-F238E27FC236}">
                <a16:creationId xmlns:a16="http://schemas.microsoft.com/office/drawing/2014/main" id="{AAFB3CC0-4F37-4B38-A3D0-3ED718F67C03}"/>
              </a:ext>
            </a:extLst>
          </p:cNvPr>
          <p:cNvPicPr>
            <a:picLocks noChangeAspect="1"/>
          </p:cNvPicPr>
          <p:nvPr/>
        </p:nvPicPr>
        <p:blipFill>
          <a:blip r:embed="rId4"/>
          <a:stretch>
            <a:fillRect/>
          </a:stretch>
        </p:blipFill>
        <p:spPr>
          <a:xfrm>
            <a:off x="1110604" y="3420379"/>
            <a:ext cx="6768752" cy="3298900"/>
          </a:xfrm>
          <a:prstGeom prst="rect">
            <a:avLst/>
          </a:prstGeom>
        </p:spPr>
      </p:pic>
      <p:pic>
        <p:nvPicPr>
          <p:cNvPr id="14" name="Picture 13">
            <a:extLst>
              <a:ext uri="{FF2B5EF4-FFF2-40B4-BE49-F238E27FC236}">
                <a16:creationId xmlns:a16="http://schemas.microsoft.com/office/drawing/2014/main" id="{361BEB46-A3EB-4AD9-8DD7-CFA56F17A00F}"/>
              </a:ext>
            </a:extLst>
          </p:cNvPr>
          <p:cNvPicPr>
            <a:picLocks noChangeAspect="1"/>
          </p:cNvPicPr>
          <p:nvPr/>
        </p:nvPicPr>
        <p:blipFill>
          <a:blip r:embed="rId5"/>
          <a:stretch>
            <a:fillRect/>
          </a:stretch>
        </p:blipFill>
        <p:spPr>
          <a:xfrm>
            <a:off x="2913366" y="6381318"/>
            <a:ext cx="2664183" cy="536494"/>
          </a:xfrm>
          <a:prstGeom prst="rect">
            <a:avLst/>
          </a:prstGeom>
        </p:spPr>
      </p:pic>
    </p:spTree>
    <p:extLst>
      <p:ext uri="{BB962C8B-B14F-4D97-AF65-F5344CB8AC3E}">
        <p14:creationId xmlns:p14="http://schemas.microsoft.com/office/powerpoint/2010/main" val="4109039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alibri" pitchFamily="80" charset="0"/>
              </a:rPr>
              <a:t>LSTM </a:t>
            </a:r>
            <a:r>
              <a:rPr lang="en-GB" dirty="0"/>
              <a:t>(Long short-term memory) networks</a:t>
            </a:r>
          </a:p>
        </p:txBody>
      </p:sp>
      <p:sp>
        <p:nvSpPr>
          <p:cNvPr id="4" name="TextBox 3"/>
          <p:cNvSpPr txBox="1"/>
          <p:nvPr/>
        </p:nvSpPr>
        <p:spPr>
          <a:xfrm>
            <a:off x="6444208" y="1916832"/>
            <a:ext cx="2232248" cy="400110"/>
          </a:xfrm>
          <a:prstGeom prst="rect">
            <a:avLst/>
          </a:prstGeom>
          <a:noFill/>
        </p:spPr>
        <p:txBody>
          <a:bodyPr wrap="square" rtlCol="0">
            <a:spAutoFit/>
          </a:bodyPr>
          <a:lstStyle/>
          <a:p>
            <a:pPr algn="ctr"/>
            <a:r>
              <a:rPr lang="en-GB" sz="2000" b="1" dirty="0">
                <a:solidFill>
                  <a:schemeClr val="bg1"/>
                </a:solidFill>
              </a:rPr>
              <a:t>Example image</a:t>
            </a:r>
          </a:p>
        </p:txBody>
      </p:sp>
      <p:pic>
        <p:nvPicPr>
          <p:cNvPr id="7" name="Picture 6"/>
          <p:cNvPicPr>
            <a:picLocks noChangeAspect="1"/>
          </p:cNvPicPr>
          <p:nvPr/>
        </p:nvPicPr>
        <p:blipFill>
          <a:blip r:embed="rId2"/>
          <a:stretch>
            <a:fillRect/>
          </a:stretch>
        </p:blipFill>
        <p:spPr>
          <a:xfrm>
            <a:off x="6876256" y="239794"/>
            <a:ext cx="1944216" cy="641532"/>
          </a:xfrm>
          <a:prstGeom prst="rect">
            <a:avLst/>
          </a:prstGeom>
        </p:spPr>
      </p:pic>
      <p:pic>
        <p:nvPicPr>
          <p:cNvPr id="6" name="Picture 5">
            <a:extLst>
              <a:ext uri="{FF2B5EF4-FFF2-40B4-BE49-F238E27FC236}">
                <a16:creationId xmlns:a16="http://schemas.microsoft.com/office/drawing/2014/main" id="{4330DA14-F71F-48CA-92AA-B03C1DB44DB9}"/>
              </a:ext>
            </a:extLst>
          </p:cNvPr>
          <p:cNvPicPr>
            <a:picLocks noChangeAspect="1"/>
          </p:cNvPicPr>
          <p:nvPr/>
        </p:nvPicPr>
        <p:blipFill>
          <a:blip r:embed="rId3"/>
          <a:stretch>
            <a:fillRect/>
          </a:stretch>
        </p:blipFill>
        <p:spPr>
          <a:xfrm>
            <a:off x="618537" y="1706901"/>
            <a:ext cx="7906925" cy="2952328"/>
          </a:xfrm>
          <a:prstGeom prst="rect">
            <a:avLst/>
          </a:prstGeom>
        </p:spPr>
      </p:pic>
      <p:pic>
        <p:nvPicPr>
          <p:cNvPr id="8" name="Picture 7">
            <a:extLst>
              <a:ext uri="{FF2B5EF4-FFF2-40B4-BE49-F238E27FC236}">
                <a16:creationId xmlns:a16="http://schemas.microsoft.com/office/drawing/2014/main" id="{0175D27D-9AB2-44C5-B959-6028923F89E9}"/>
              </a:ext>
            </a:extLst>
          </p:cNvPr>
          <p:cNvPicPr>
            <a:picLocks noChangeAspect="1"/>
          </p:cNvPicPr>
          <p:nvPr/>
        </p:nvPicPr>
        <p:blipFill>
          <a:blip r:embed="rId4"/>
          <a:stretch>
            <a:fillRect/>
          </a:stretch>
        </p:blipFill>
        <p:spPr>
          <a:xfrm>
            <a:off x="395536" y="4797152"/>
            <a:ext cx="8510754" cy="536494"/>
          </a:xfrm>
          <a:prstGeom prst="rect">
            <a:avLst/>
          </a:prstGeom>
        </p:spPr>
      </p:pic>
      <p:sp>
        <p:nvSpPr>
          <p:cNvPr id="12" name="Rectangle 11">
            <a:extLst>
              <a:ext uri="{FF2B5EF4-FFF2-40B4-BE49-F238E27FC236}">
                <a16:creationId xmlns:a16="http://schemas.microsoft.com/office/drawing/2014/main" id="{98AD6C4F-7573-42DB-B818-164936091BB3}"/>
              </a:ext>
            </a:extLst>
          </p:cNvPr>
          <p:cNvSpPr/>
          <p:nvPr/>
        </p:nvSpPr>
        <p:spPr>
          <a:xfrm>
            <a:off x="539552" y="5065399"/>
            <a:ext cx="8424936" cy="1274195"/>
          </a:xfrm>
          <a:prstGeom prst="rect">
            <a:avLst/>
          </a:prstGeom>
        </p:spPr>
        <p:txBody>
          <a:bodyPr wrap="square">
            <a:spAutoFit/>
          </a:bodyPr>
          <a:lstStyle/>
          <a:p>
            <a:pPr marL="342900" lvl="0" indent="-342900">
              <a:spcBef>
                <a:spcPct val="20000"/>
              </a:spcBef>
              <a:buFont typeface="Arial" pitchFamily="34" charset="0"/>
              <a:buChar char="•"/>
            </a:pPr>
            <a:endParaRPr lang="en-GB" sz="2400" dirty="0">
              <a:solidFill>
                <a:srgbClr val="666666"/>
              </a:solidFill>
            </a:endParaRPr>
          </a:p>
          <a:p>
            <a:pPr marL="342900" lvl="0" indent="-342900">
              <a:spcBef>
                <a:spcPct val="20000"/>
              </a:spcBef>
              <a:buFont typeface="Arial" pitchFamily="34" charset="0"/>
              <a:buChar char="•"/>
            </a:pPr>
            <a:r>
              <a:rPr lang="en-GB" sz="2400" dirty="0">
                <a:solidFill>
                  <a:srgbClr val="666666"/>
                </a:solidFill>
              </a:rPr>
              <a:t>LSTM is capable of handling time dependency and can be used for classifying the SAR time series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alibri" pitchFamily="80" charset="0"/>
              </a:rPr>
              <a:t>Other considerations</a:t>
            </a:r>
            <a:endParaRPr lang="en-GB" dirty="0"/>
          </a:p>
        </p:txBody>
      </p:sp>
      <p:sp>
        <p:nvSpPr>
          <p:cNvPr id="3" name="Subtitle 1"/>
          <p:cNvSpPr txBox="1">
            <a:spLocks/>
          </p:cNvSpPr>
          <p:nvPr/>
        </p:nvSpPr>
        <p:spPr>
          <a:xfrm>
            <a:off x="403448" y="1844824"/>
            <a:ext cx="7768952" cy="2736304"/>
          </a:xfrm>
          <a:prstGeom prst="rect">
            <a:avLst/>
          </a:prstGeom>
        </p:spPr>
        <p:txBody>
          <a:bodyPr/>
          <a:lstStyle/>
          <a:p>
            <a:pPr marL="357188" indent="-357188">
              <a:buFont typeface="Arial" pitchFamily="34" charset="0"/>
              <a:buChar char="•"/>
            </a:pPr>
            <a:r>
              <a:rPr lang="en-US" sz="2400" dirty="0">
                <a:solidFill>
                  <a:srgbClr val="666666"/>
                </a:solidFill>
                <a:latin typeface="Calibri" pitchFamily="80" charset="0"/>
              </a:rPr>
              <a:t>Multi-temporal image analysis:</a:t>
            </a:r>
          </a:p>
          <a:p>
            <a:pPr marL="814388" lvl="1" indent="-357188">
              <a:buFont typeface="Arial" pitchFamily="34" charset="0"/>
              <a:buChar char="•"/>
            </a:pPr>
            <a:r>
              <a:rPr lang="en-GB" sz="2400" dirty="0">
                <a:solidFill>
                  <a:srgbClr val="666666"/>
                </a:solidFill>
                <a:latin typeface="Calibri" pitchFamily="80" charset="0"/>
              </a:rPr>
              <a:t>Detect changes (abrupt/gradual)</a:t>
            </a:r>
          </a:p>
          <a:p>
            <a:pPr marL="814388" lvl="1" indent="-357188">
              <a:buFont typeface="Arial" pitchFamily="34" charset="0"/>
              <a:buChar char="•"/>
            </a:pPr>
            <a:r>
              <a:rPr lang="en-GB" sz="2400" dirty="0">
                <a:solidFill>
                  <a:srgbClr val="666666"/>
                </a:solidFill>
                <a:latin typeface="Calibri" pitchFamily="80" charset="0"/>
              </a:rPr>
              <a:t>Characterize the timing of changes</a:t>
            </a:r>
          </a:p>
          <a:p>
            <a:pPr marL="814388" lvl="1" indent="-357188">
              <a:buFont typeface="Arial" pitchFamily="34" charset="0"/>
              <a:buChar char="•"/>
            </a:pPr>
            <a:r>
              <a:rPr lang="en-GB" sz="2400" dirty="0">
                <a:solidFill>
                  <a:srgbClr val="666666"/>
                </a:solidFill>
                <a:latin typeface="Calibri" pitchFamily="80" charset="0"/>
              </a:rPr>
              <a:t>Near real-time monitoring</a:t>
            </a:r>
          </a:p>
          <a:p>
            <a:pPr lvl="1"/>
            <a:endParaRPr lang="en-GB" sz="2400" dirty="0">
              <a:solidFill>
                <a:srgbClr val="666666"/>
              </a:solidFill>
              <a:latin typeface="Calibri" pitchFamily="80" charset="0"/>
            </a:endParaRPr>
          </a:p>
          <a:p>
            <a:pPr marL="357188" indent="-357188">
              <a:buFont typeface="Arial" pitchFamily="34" charset="0"/>
              <a:buChar char="•"/>
            </a:pPr>
            <a:r>
              <a:rPr lang="en-US" sz="2400" dirty="0">
                <a:solidFill>
                  <a:srgbClr val="666666"/>
                </a:solidFill>
                <a:latin typeface="Calibri" pitchFamily="80" charset="0"/>
              </a:rPr>
              <a:t>Other classification methods</a:t>
            </a:r>
          </a:p>
          <a:p>
            <a:endParaRPr lang="en-GB" sz="2400" dirty="0">
              <a:solidFill>
                <a:srgbClr val="666666"/>
              </a:solidFill>
              <a:latin typeface="Calibri" pitchFamily="80" charset="0"/>
            </a:endParaRPr>
          </a:p>
          <a:p>
            <a:pPr marL="357188" indent="-357188">
              <a:buFont typeface="Arial" pitchFamily="34" charset="0"/>
              <a:buChar char="•"/>
            </a:pPr>
            <a:r>
              <a:rPr lang="en-US" sz="2400" dirty="0">
                <a:solidFill>
                  <a:srgbClr val="666666"/>
                </a:solidFill>
                <a:latin typeface="Calibri" pitchFamily="80" charset="0"/>
              </a:rPr>
              <a:t>Challenges:</a:t>
            </a:r>
          </a:p>
          <a:p>
            <a:pPr marL="814388" lvl="1" indent="-357188">
              <a:buFont typeface="Arial" pitchFamily="34" charset="0"/>
              <a:buChar char="•"/>
            </a:pPr>
            <a:r>
              <a:rPr lang="en-GB" sz="2400" dirty="0">
                <a:solidFill>
                  <a:srgbClr val="666666"/>
                </a:solidFill>
                <a:latin typeface="Calibri" pitchFamily="80" charset="0"/>
              </a:rPr>
              <a:t>Resampling</a:t>
            </a:r>
          </a:p>
          <a:p>
            <a:pPr marL="814388" lvl="1" indent="-357188">
              <a:buFont typeface="Arial" pitchFamily="34" charset="0"/>
              <a:buChar char="•"/>
            </a:pPr>
            <a:r>
              <a:rPr lang="en-GB" sz="2400" dirty="0">
                <a:solidFill>
                  <a:srgbClr val="666666"/>
                </a:solidFill>
                <a:latin typeface="Calibri" pitchFamily="80" charset="0"/>
              </a:rPr>
              <a:t>Evaluating the interpretability of deep learning models</a:t>
            </a:r>
          </a:p>
          <a:p>
            <a:pPr marL="814388" lvl="1" indent="-357188">
              <a:buFont typeface="Arial" pitchFamily="34" charset="0"/>
              <a:buChar char="•"/>
            </a:pPr>
            <a:endParaRPr lang="en-GB" sz="2400" dirty="0">
              <a:solidFill>
                <a:srgbClr val="666666"/>
              </a:solidFill>
              <a:latin typeface="Calibri" pitchFamily="80" charset="0"/>
            </a:endParaRPr>
          </a:p>
          <a:p>
            <a:pPr lvl="1"/>
            <a:endParaRPr lang="en-GB" sz="2400" dirty="0">
              <a:solidFill>
                <a:srgbClr val="666666"/>
              </a:solidFill>
              <a:latin typeface="Calibri" pitchFamily="80" charset="0"/>
            </a:endParaRPr>
          </a:p>
          <a:p>
            <a:pPr lvl="1"/>
            <a:endParaRPr lang="en-GB" sz="2400" dirty="0">
              <a:solidFill>
                <a:srgbClr val="666666"/>
              </a:solidFill>
              <a:latin typeface="Calibri" pitchFamily="80" charset="0"/>
            </a:endParaRPr>
          </a:p>
        </p:txBody>
      </p:sp>
      <p:pic>
        <p:nvPicPr>
          <p:cNvPr id="6" name="Picture 5"/>
          <p:cNvPicPr>
            <a:picLocks noChangeAspect="1"/>
          </p:cNvPicPr>
          <p:nvPr/>
        </p:nvPicPr>
        <p:blipFill>
          <a:blip r:embed="rId3"/>
          <a:stretch>
            <a:fillRect/>
          </a:stretch>
        </p:blipFill>
        <p:spPr>
          <a:xfrm>
            <a:off x="6876256" y="239794"/>
            <a:ext cx="1944216" cy="6415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alibri" pitchFamily="80" charset="0"/>
              </a:rPr>
              <a:t>Thank you! Questions?</a:t>
            </a:r>
            <a:endParaRPr lang="en-GB" dirty="0"/>
          </a:p>
        </p:txBody>
      </p:sp>
      <p:sp>
        <p:nvSpPr>
          <p:cNvPr id="3" name="Subtitle 2"/>
          <p:cNvSpPr>
            <a:spLocks noGrp="1"/>
          </p:cNvSpPr>
          <p:nvPr>
            <p:ph type="subTitle" idx="1"/>
          </p:nvPr>
        </p:nvSpPr>
        <p:spPr/>
        <p:txBody>
          <a:bodyPr/>
          <a:lstStyle/>
          <a:p>
            <a:r>
              <a:rPr lang="en-GB" dirty="0"/>
              <a:t>23 May 2022, EGU Vienna</a:t>
            </a:r>
          </a:p>
          <a:p>
            <a:r>
              <a:rPr lang="en-GB" dirty="0"/>
              <a:t>Qingying Shu (</a:t>
            </a:r>
            <a:r>
              <a:rPr lang="en-GB" dirty="0">
                <a:hlinkClick r:id="rId2"/>
              </a:rPr>
              <a:t>q.shu@lancaster.ac.uk</a:t>
            </a:r>
            <a:r>
              <a:rPr lang="en-GB" dirty="0"/>
              <a:t>) Co-author: Ce Zhang</a:t>
            </a:r>
            <a:endParaRPr lang="en-US" dirty="0">
              <a:latin typeface="Calibri" pitchFamily="80" charset="0"/>
            </a:endParaRPr>
          </a:p>
        </p:txBody>
      </p:sp>
      <p:pic>
        <p:nvPicPr>
          <p:cNvPr id="6" name="Picture 5"/>
          <p:cNvPicPr>
            <a:picLocks noChangeAspect="1"/>
          </p:cNvPicPr>
          <p:nvPr/>
        </p:nvPicPr>
        <p:blipFill>
          <a:blip r:embed="rId3"/>
          <a:stretch>
            <a:fillRect/>
          </a:stretch>
        </p:blipFill>
        <p:spPr>
          <a:xfrm>
            <a:off x="6876256" y="239794"/>
            <a:ext cx="1944216" cy="641532"/>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8C0E1D"/>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 2: Text Only">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52B1E"/>
      </a:hlink>
      <a:folHlink>
        <a:srgbClr val="D52B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852</Words>
  <Application>Microsoft Office PowerPoint</Application>
  <PresentationFormat>On-screen Show (4:3)</PresentationFormat>
  <Paragraphs>76</Paragraphs>
  <Slides>7</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Lucida Grande</vt:lpstr>
      <vt:lpstr>ＭＳ Ｐゴシック</vt:lpstr>
      <vt:lpstr>Arial</vt:lpstr>
      <vt:lpstr>Calibri</vt:lpstr>
      <vt:lpstr>Office Theme</vt:lpstr>
      <vt:lpstr>Slide 2: Text Only</vt:lpstr>
      <vt:lpstr>Multi-temporal crop classification using Sentinel-1 time series backscatter images </vt:lpstr>
      <vt:lpstr>Background and Aims</vt:lpstr>
      <vt:lpstr>Data: SAR images</vt:lpstr>
      <vt:lpstr>Data: Satellite time series</vt:lpstr>
      <vt:lpstr>LSTM (Long short-term memory) networks</vt:lpstr>
      <vt:lpstr>Other considerations</vt:lpstr>
      <vt:lpstr>Thank you! 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wendy.gallagher</dc:creator>
  <cp:lastModifiedBy>Shu, Qingying</cp:lastModifiedBy>
  <cp:revision>66</cp:revision>
  <dcterms:created xsi:type="dcterms:W3CDTF">2011-10-31T13:04:17Z</dcterms:created>
  <dcterms:modified xsi:type="dcterms:W3CDTF">2022-05-21T19:57:49Z</dcterms:modified>
</cp:coreProperties>
</file>