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93" r:id="rId2"/>
    <p:sldMasterId id="2147483711" r:id="rId3"/>
  </p:sldMasterIdLst>
  <p:notesMasterIdLst>
    <p:notesMasterId r:id="rId10"/>
  </p:notesMasterIdLst>
  <p:sldIdLst>
    <p:sldId id="270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7" autoAdjust="0"/>
    <p:restoredTop sz="73144" autoAdjust="0"/>
  </p:normalViewPr>
  <p:slideViewPr>
    <p:cSldViewPr snapToGrid="0">
      <p:cViewPr varScale="1">
        <p:scale>
          <a:sx n="49" d="100"/>
          <a:sy n="49" d="100"/>
        </p:scale>
        <p:origin x="1416" y="36"/>
      </p:cViewPr>
      <p:guideLst>
        <p:guide orient="horz" pos="2159"/>
        <p:guide pos="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Location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lab </a:t>
            </a:r>
            <a:r>
              <a:rPr lang="de-DE" dirty="0" err="1"/>
              <a:t>Äspö</a:t>
            </a:r>
            <a:r>
              <a:rPr lang="de-DE" dirty="0"/>
              <a:t> in SE </a:t>
            </a:r>
            <a:r>
              <a:rPr lang="de-DE" dirty="0" err="1"/>
              <a:t>sweden</a:t>
            </a:r>
            <a:r>
              <a:rPr lang="de-DE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Map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sensor</a:t>
            </a:r>
            <a:r>
              <a:rPr lang="de-DE" dirty="0"/>
              <a:t> </a:t>
            </a:r>
            <a:r>
              <a:rPr lang="de-DE" dirty="0" err="1"/>
              <a:t>array</a:t>
            </a:r>
            <a:r>
              <a:rPr lang="de-DE" dirty="0"/>
              <a:t> and </a:t>
            </a:r>
            <a:r>
              <a:rPr lang="de-DE" dirty="0" err="1"/>
              <a:t>setup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Well </a:t>
            </a:r>
            <a:r>
              <a:rPr lang="de-DE" dirty="0" err="1"/>
              <a:t>drilled</a:t>
            </a:r>
            <a:r>
              <a:rPr lang="de-DE" dirty="0"/>
              <a:t> in </a:t>
            </a:r>
            <a:r>
              <a:rPr lang="de-DE" dirty="0" err="1"/>
              <a:t>direction</a:t>
            </a:r>
            <a:r>
              <a:rPr lang="de-DE" dirty="0"/>
              <a:t> of </a:t>
            </a:r>
            <a:r>
              <a:rPr lang="de-DE" dirty="0" err="1"/>
              <a:t>shmmin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28 m </a:t>
            </a:r>
            <a:r>
              <a:rPr lang="de-DE" dirty="0" err="1"/>
              <a:t>long</a:t>
            </a:r>
            <a:r>
              <a:rPr lang="de-DE" dirty="0"/>
              <a:t>,</a:t>
            </a:r>
            <a:r>
              <a:rPr lang="de-DE" baseline="0" dirty="0"/>
              <a:t> </a:t>
            </a:r>
            <a:r>
              <a:rPr lang="de-DE" dirty="0"/>
              <a:t>22.5 and 19 m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mid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interval</a:t>
            </a:r>
            <a:r>
              <a:rPr lang="de-DE" dirty="0"/>
              <a:t> and </a:t>
            </a:r>
            <a:r>
              <a:rPr lang="de-DE" dirty="0" err="1"/>
              <a:t>injection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HF2&amp;3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In</a:t>
            </a:r>
            <a:r>
              <a:rPr lang="de-DE" baseline="0" dirty="0"/>
              <a:t> total 6 </a:t>
            </a:r>
            <a:r>
              <a:rPr lang="de-DE" baseline="0" dirty="0" err="1"/>
              <a:t>experiments</a:t>
            </a:r>
            <a:r>
              <a:rPr lang="de-DE" baseline="0" dirty="0"/>
              <a:t> but 2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part</a:t>
            </a:r>
            <a:r>
              <a:rPr lang="de-DE" baseline="0" dirty="0"/>
              <a:t> of </a:t>
            </a:r>
            <a:r>
              <a:rPr lang="de-DE" baseline="0" dirty="0" err="1"/>
              <a:t>my</a:t>
            </a:r>
            <a:r>
              <a:rPr lang="de-DE" baseline="0" dirty="0"/>
              <a:t> </a:t>
            </a:r>
            <a:r>
              <a:rPr lang="de-DE" baseline="0" dirty="0" err="1"/>
              <a:t>thesis</a:t>
            </a:r>
            <a:endParaRPr lang="de-D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SP </a:t>
            </a:r>
            <a:r>
              <a:rPr lang="de-DE" baseline="0" dirty="0" err="1"/>
              <a:t>chains</a:t>
            </a:r>
            <a:endParaRPr lang="de-D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AE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EMR </a:t>
            </a:r>
            <a:r>
              <a:rPr lang="de-DE" baseline="0" dirty="0" err="1"/>
              <a:t>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18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</a:rPr>
              <a:t>The experiments comprise an initial fracturing stage and up to five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refracturing</a:t>
            </a:r>
            <a:r>
              <a:rPr lang="en-US" dirty="0">
                <a:effectLst/>
                <a:latin typeface="Times New Roman" panose="02020603050405020304" pitchFamily="18" charset="0"/>
              </a:rPr>
              <a:t> stages.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</a:rPr>
              <a:t>Each stage consists of three phases: (a) in the injection phase, water is injected with a constant flow rate.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</a:rPr>
              <a:t>(b) In the shut-in phase, the injection is stopped (flow rate is zero), but the borehole interval is still closed, so the pressure is maintained or slowly decreasing.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</a:rPr>
              <a:t>(c) In the bleed-off phase, the interval is opened, and previously injected water is allowed to flow back,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</a:rPr>
              <a:t>while the remaining pressure is quickly decreasing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05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SP data from HF2 and HF3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SP distributions near field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background signal is reached about 45 minutes after the last pressure release.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Two major maxima after main frac and last frac of experiment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HF3 with variations but smaller compared to HF2.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02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HF2</a:t>
            </a:r>
            <a:r>
              <a:rPr lang="de-DE" dirty="0"/>
              <a:t> </a:t>
            </a:r>
            <a:r>
              <a:rPr lang="de-DE" dirty="0" err="1"/>
              <a:t>Sp</a:t>
            </a:r>
            <a:r>
              <a:rPr lang="de-DE" dirty="0"/>
              <a:t> data </a:t>
            </a:r>
            <a:r>
              <a:rPr lang="de-DE" dirty="0" err="1"/>
              <a:t>together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hydraulic</a:t>
            </a:r>
            <a:r>
              <a:rPr lang="de-DE" baseline="0" dirty="0"/>
              <a:t> data and AE </a:t>
            </a:r>
            <a:r>
              <a:rPr lang="de-DE" baseline="0" dirty="0" err="1"/>
              <a:t>emissions</a:t>
            </a:r>
            <a:endParaRPr lang="de-D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Show AE </a:t>
            </a:r>
            <a:r>
              <a:rPr lang="de-DE" baseline="0" dirty="0" err="1"/>
              <a:t>increasing</a:t>
            </a:r>
            <a:r>
              <a:rPr lang="de-DE" baseline="0" dirty="0"/>
              <a:t> </a:t>
            </a:r>
            <a:r>
              <a:rPr lang="de-DE" baseline="0" dirty="0" err="1"/>
              <a:t>magnitude</a:t>
            </a:r>
            <a:r>
              <a:rPr lang="de-DE" baseline="0" dirty="0"/>
              <a:t> and </a:t>
            </a:r>
            <a:r>
              <a:rPr lang="de-DE" baseline="0" dirty="0" err="1"/>
              <a:t>amount</a:t>
            </a:r>
            <a:endParaRPr lang="de-D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/>
              <a:t>Hydraulic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pressure</a:t>
            </a:r>
            <a:r>
              <a:rPr lang="de-DE" baseline="0" dirty="0"/>
              <a:t>, </a:t>
            </a:r>
            <a:r>
              <a:rPr lang="de-DE" baseline="0" dirty="0" err="1"/>
              <a:t>flow</a:t>
            </a:r>
            <a:r>
              <a:rPr lang="de-DE" baseline="0" dirty="0"/>
              <a:t>-rate and </a:t>
            </a:r>
            <a:r>
              <a:rPr lang="de-DE" baseline="0" dirty="0" err="1"/>
              <a:t>cycles</a:t>
            </a:r>
            <a:endParaRPr lang="de-D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Maxima in SP, </a:t>
            </a:r>
            <a:r>
              <a:rPr lang="de-DE" baseline="0" dirty="0" err="1"/>
              <a:t>smaller</a:t>
            </a:r>
            <a:r>
              <a:rPr lang="de-DE" baseline="0" dirty="0"/>
              <a:t> </a:t>
            </a:r>
            <a:r>
              <a:rPr lang="de-DE" baseline="0" dirty="0" err="1"/>
              <a:t>ones</a:t>
            </a:r>
            <a:r>
              <a:rPr lang="de-DE" baseline="0" dirty="0"/>
              <a:t> and a </a:t>
            </a:r>
            <a:r>
              <a:rPr lang="de-DE" baseline="0" dirty="0" err="1"/>
              <a:t>big</a:t>
            </a:r>
            <a:r>
              <a:rPr lang="de-DE" baseline="0" dirty="0"/>
              <a:t> </a:t>
            </a:r>
            <a:r>
              <a:rPr lang="de-DE" baseline="0" dirty="0" err="1"/>
              <a:t>one</a:t>
            </a:r>
            <a:r>
              <a:rPr lang="de-DE" baseline="0" dirty="0"/>
              <a:t> after end of </a:t>
            </a:r>
            <a:r>
              <a:rPr lang="de-DE" baseline="0" dirty="0" err="1"/>
              <a:t>experiment</a:t>
            </a:r>
            <a:endParaRPr lang="de-D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Delay but </a:t>
            </a:r>
            <a:r>
              <a:rPr lang="de-DE" baseline="0" dirty="0" err="1"/>
              <a:t>amount</a:t>
            </a:r>
            <a:r>
              <a:rPr lang="de-DE" baseline="0" dirty="0"/>
              <a:t> of </a:t>
            </a:r>
            <a:r>
              <a:rPr lang="de-DE" baseline="0" dirty="0" err="1"/>
              <a:t>maxima</a:t>
            </a:r>
            <a:r>
              <a:rPr lang="de-DE" baseline="0" dirty="0"/>
              <a:t> </a:t>
            </a:r>
            <a:r>
              <a:rPr lang="de-DE" baseline="0" dirty="0" err="1"/>
              <a:t>coincides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cycles</a:t>
            </a:r>
            <a:endParaRPr lang="de-D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/>
              <a:t>Largest</a:t>
            </a:r>
            <a:r>
              <a:rPr lang="de-DE" baseline="0" dirty="0"/>
              <a:t> </a:t>
            </a:r>
            <a:r>
              <a:rPr lang="de-DE" baseline="0" dirty="0" err="1"/>
              <a:t>one</a:t>
            </a:r>
            <a:r>
              <a:rPr lang="de-DE" baseline="0" dirty="0"/>
              <a:t> in last RF, also </a:t>
            </a:r>
            <a:r>
              <a:rPr lang="de-DE" baseline="0" dirty="0" err="1"/>
              <a:t>big</a:t>
            </a:r>
            <a:r>
              <a:rPr lang="de-DE" baseline="0" dirty="0"/>
              <a:t> SP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/>
              <a:t>Largest</a:t>
            </a:r>
            <a:r>
              <a:rPr lang="de-DE" baseline="0" dirty="0"/>
              <a:t> </a:t>
            </a:r>
            <a:r>
              <a:rPr lang="de-DE" baseline="0" dirty="0" err="1"/>
              <a:t>maxima</a:t>
            </a:r>
            <a:r>
              <a:rPr lang="de-DE" baseline="0" dirty="0"/>
              <a:t> after </a:t>
            </a:r>
            <a:r>
              <a:rPr lang="de-DE" baseline="0" dirty="0" err="1"/>
              <a:t>largest</a:t>
            </a:r>
            <a:r>
              <a:rPr lang="de-DE" baseline="0" dirty="0"/>
              <a:t> </a:t>
            </a:r>
            <a:r>
              <a:rPr lang="de-DE" baseline="0" dirty="0" err="1"/>
              <a:t>injection</a:t>
            </a:r>
            <a:r>
              <a:rPr lang="de-DE" baseline="0" dirty="0"/>
              <a:t> </a:t>
            </a:r>
            <a:r>
              <a:rPr lang="de-DE" baseline="0" dirty="0" err="1"/>
              <a:t>pressures</a:t>
            </a:r>
            <a:endParaRPr lang="de-D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Slow SP </a:t>
            </a:r>
            <a:r>
              <a:rPr lang="de-DE" baseline="0" dirty="0" err="1"/>
              <a:t>decay</a:t>
            </a:r>
            <a:endParaRPr lang="de-D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Not all </a:t>
            </a:r>
            <a:r>
              <a:rPr lang="de-DE" baseline="0" dirty="0" err="1"/>
              <a:t>injected</a:t>
            </a:r>
            <a:r>
              <a:rPr lang="de-DE" baseline="0" dirty="0"/>
              <a:t> fluid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recovered</a:t>
            </a:r>
            <a:r>
              <a:rPr lang="de-DE" baseline="0" dirty="0"/>
              <a:t>, </a:t>
            </a:r>
            <a:r>
              <a:rPr lang="de-DE" baseline="0" dirty="0" err="1"/>
              <a:t>about</a:t>
            </a:r>
            <a:r>
              <a:rPr lang="de-DE" baseline="0" dirty="0"/>
              <a:t> 40-50%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01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34CE5320-35BE-2940-A98A-E8624493D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</p:spTree>
    <p:extLst>
      <p:ext uri="{BB962C8B-B14F-4D97-AF65-F5344CB8AC3E}">
        <p14:creationId xmlns:p14="http://schemas.microsoft.com/office/powerpoint/2010/main" val="129015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</a:t>
            </a:r>
          </a:p>
          <a:p>
            <a:pPr lvl="3"/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7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3">
            <a:extLst>
              <a:ext uri="{FF2B5EF4-FFF2-40B4-BE49-F238E27FC236}">
                <a16:creationId xmlns:a16="http://schemas.microsoft.com/office/drawing/2014/main" id="{352817DA-0A74-AE46-BBA5-4ADB5D4F8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6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3">
            <a:extLst>
              <a:ext uri="{FF2B5EF4-FFF2-40B4-BE49-F238E27FC236}">
                <a16:creationId xmlns:a16="http://schemas.microsoft.com/office/drawing/2014/main" id="{E8F0924D-5395-FD43-B8E8-D373CC7CD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>
            <a:fillRect/>
          </a:stretch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6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May 26,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4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2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82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93688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7071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DA42B4DC-7C82-BE42-8B43-98733C90C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24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124728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E69B8DE6-021B-7F4B-B1A0-828F13A9B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</p:spTree>
    <p:extLst>
      <p:ext uri="{BB962C8B-B14F-4D97-AF65-F5344CB8AC3E}">
        <p14:creationId xmlns:p14="http://schemas.microsoft.com/office/powerpoint/2010/main" val="220778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927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39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912580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30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867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9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3">
            <a:extLst>
              <a:ext uri="{FF2B5EF4-FFF2-40B4-BE49-F238E27FC236}">
                <a16:creationId xmlns:a16="http://schemas.microsoft.com/office/drawing/2014/main" id="{EBDFCD1D-3B9E-AD48-9904-77642DDBE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b="31616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24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May 26,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2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54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8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25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666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78032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1E5EB97-EF72-C743-B225-36D9314C25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20197"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92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2468950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C4C0195D-65D3-B64E-9505-9813519B3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18261"/>
          <a:stretch/>
        </p:blipFill>
        <p:spPr>
          <a:xfrm>
            <a:off x="1" y="1771495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4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71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89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85676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67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AD469279-E5C8-404C-94A7-9CE4F8C2F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0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May 26, 2022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May 26, 2022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200" dirty="0"/>
              <a:t>Nadine Haaf - </a:t>
            </a:r>
            <a:r>
              <a:rPr lang="en-US" sz="1200" dirty="0"/>
              <a:t>Electric self-potential and electro-magnetic monitoring of hydraulic fracturing experiments in the Äspö Hard Rock Laboratory</a:t>
            </a:r>
            <a:endParaRPr lang="en-GB" sz="1100" b="1" dirty="0">
              <a:solidFill>
                <a:schemeClr val="tx2"/>
              </a:solidFill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 dirty="0">
                <a:latin typeface="Arial" pitchFamily="34" charset="0"/>
              </a:rPr>
              <a:t>Institute for</a:t>
            </a:r>
            <a:r>
              <a:rPr lang="en-US" sz="1200" baseline="0" dirty="0">
                <a:latin typeface="Arial" pitchFamily="34" charset="0"/>
              </a:rPr>
              <a:t> Nuclear Waste Disposal – Geoenergy </a:t>
            </a:r>
            <a:endParaRPr lang="en-U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88" r:id="rId8"/>
    <p:sldLayoutId id="2147483691" r:id="rId9"/>
    <p:sldLayoutId id="2147483689" r:id="rId10"/>
    <p:sldLayoutId id="2147483692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May 26, 2022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200" dirty="0"/>
              <a:t>Nadine Haaf - </a:t>
            </a:r>
            <a:r>
              <a:rPr lang="en-US" sz="1200" dirty="0"/>
              <a:t>Electric self-potential and electro-magnetic monitoring of hydraulic fracturing experiments in the Äspö Hard Rock Laboratory</a:t>
            </a:r>
            <a:endParaRPr lang="en-GB" sz="1100" b="1" dirty="0">
              <a:solidFill>
                <a:schemeClr val="tx2"/>
              </a:solidFill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 dirty="0">
                <a:latin typeface="Arial" pitchFamily="34" charset="0"/>
              </a:rPr>
              <a:t>Institute for</a:t>
            </a:r>
            <a:r>
              <a:rPr lang="en-US" sz="1200" baseline="0" dirty="0">
                <a:latin typeface="Arial" pitchFamily="34" charset="0"/>
              </a:rPr>
              <a:t> Nuclear Waste Disposal – Geoenergy </a:t>
            </a:r>
            <a:endParaRPr lang="en-U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May 26, 2022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/>
              <a:t>Name of Division, Institute, Business Unit</a:t>
            </a: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42402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87258" y="1649359"/>
            <a:ext cx="11366076" cy="1604828"/>
          </a:xfrm>
        </p:spPr>
        <p:txBody>
          <a:bodyPr>
            <a:noAutofit/>
          </a:bodyPr>
          <a:lstStyle/>
          <a:p>
            <a:r>
              <a:rPr lang="en-US" sz="3600" dirty="0"/>
              <a:t>Electric self-potential and electro-magnetic monitoring of hydraulic fracturing experiments in the Äspö Hard Rock Laboratory (HRL)</a:t>
            </a:r>
            <a:endParaRPr lang="en-GB" sz="3200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93179" y="3254187"/>
            <a:ext cx="11354233" cy="679663"/>
          </a:xfrm>
        </p:spPr>
        <p:txBody>
          <a:bodyPr/>
          <a:lstStyle/>
          <a:p>
            <a:r>
              <a:rPr lang="de-DE" dirty="0"/>
              <a:t>N. Haaf, E. Schill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CA32DC-C203-4B0F-A232-28C4DEB25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95" y="3547750"/>
            <a:ext cx="3936000" cy="295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9CEE55-E64E-4AED-A3B6-7EA66A615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3"/>
          <a:stretch/>
        </p:blipFill>
        <p:spPr>
          <a:xfrm>
            <a:off x="6154795" y="3547750"/>
            <a:ext cx="4063435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2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60C8F8E0-73F1-4FDB-97C2-D01FEAD71E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57640" y="1583512"/>
            <a:ext cx="2822811" cy="43920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8DFA1D-1E67-ED4F-853D-A810F491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May 26,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129646-DAB2-7B4D-8450-A969602B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8E15B8B-7C43-A64A-B8B9-EB7D076B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Sensor array during hydraulic fracturing experiments HF2 and HF3 in the Äspö HRL</a:t>
            </a:r>
            <a:endParaRPr lang="de-DE" dirty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882572" y="1424293"/>
            <a:ext cx="4804332" cy="4788000"/>
            <a:chOff x="2387335" y="1455459"/>
            <a:chExt cx="4778892" cy="476265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1BCAA89-45B2-44B0-BB21-9DBAF8262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34"/>
            <a:stretch/>
          </p:blipFill>
          <p:spPr>
            <a:xfrm>
              <a:off x="2387335" y="1455459"/>
              <a:ext cx="4778892" cy="476265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863752" y="1988840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0633" y="1629000"/>
            <a:ext cx="2119209" cy="18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B8B0E-B7E6-4804-9923-99C26C34A6C0}"/>
              </a:ext>
            </a:extLst>
          </p:cNvPr>
          <p:cNvSpPr txBox="1"/>
          <p:nvPr/>
        </p:nvSpPr>
        <p:spPr>
          <a:xfrm>
            <a:off x="9686904" y="5806160"/>
            <a:ext cx="2194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modified after Zang et al., 2017, SKB, 2013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26,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 rate and pressure changes during the hydraulic fracturing experiments HF2 and HF3</a:t>
            </a:r>
          </a:p>
        </p:txBody>
      </p:sp>
      <p:pic>
        <p:nvPicPr>
          <p:cNvPr id="6" name="Content Placeholder 24">
            <a:extLst>
              <a:ext uri="{FF2B5EF4-FFF2-40B4-BE49-F238E27FC236}">
                <a16:creationId xmlns:a16="http://schemas.microsoft.com/office/drawing/2014/main" id="{B80A3E47-AD70-4415-8888-B99D65E32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4900" y="1512903"/>
            <a:ext cx="8885033" cy="471085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E3DA27-D4B1-4C89-A892-5F12DF30B29D}"/>
              </a:ext>
            </a:extLst>
          </p:cNvPr>
          <p:cNvCxnSpPr/>
          <p:nvPr/>
        </p:nvCxnSpPr>
        <p:spPr>
          <a:xfrm>
            <a:off x="2875011" y="4964631"/>
            <a:ext cx="91522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C60D4AF4-4F24-44E5-AF6E-B69F63A74BCC}"/>
              </a:ext>
            </a:extLst>
          </p:cNvPr>
          <p:cNvSpPr/>
          <p:nvPr/>
        </p:nvSpPr>
        <p:spPr>
          <a:xfrm rot="5400000">
            <a:off x="2405640" y="2326315"/>
            <a:ext cx="169431" cy="85790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668269-4238-46F5-BEF8-DA16862EB235}"/>
              </a:ext>
            </a:extLst>
          </p:cNvPr>
          <p:cNvSpPr txBox="1"/>
          <p:nvPr/>
        </p:nvSpPr>
        <p:spPr>
          <a:xfrm>
            <a:off x="2041573" y="2388191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main frac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5FD6C11F-9ADA-4C3A-9BA4-581DEAFF33DC}"/>
              </a:ext>
            </a:extLst>
          </p:cNvPr>
          <p:cNvSpPr/>
          <p:nvPr/>
        </p:nvSpPr>
        <p:spPr>
          <a:xfrm rot="5400000">
            <a:off x="8385062" y="2682014"/>
            <a:ext cx="221863" cy="3237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F62C86-B706-41F9-9216-C43663168697}"/>
              </a:ext>
            </a:extLst>
          </p:cNvPr>
          <p:cNvSpPr txBox="1"/>
          <p:nvPr/>
        </p:nvSpPr>
        <p:spPr>
          <a:xfrm>
            <a:off x="8047433" y="2425199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main frac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B2170C5F-2BD8-4F20-85E0-E6BB3598F1D5}"/>
              </a:ext>
            </a:extLst>
          </p:cNvPr>
          <p:cNvSpPr/>
          <p:nvPr/>
        </p:nvSpPr>
        <p:spPr>
          <a:xfrm rot="5400000">
            <a:off x="4388709" y="2733617"/>
            <a:ext cx="201998" cy="110637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EDE8B4-025C-44CA-88EA-DB0CF688F5BB}"/>
              </a:ext>
            </a:extLst>
          </p:cNvPr>
          <p:cNvSpPr txBox="1"/>
          <p:nvPr/>
        </p:nvSpPr>
        <p:spPr>
          <a:xfrm>
            <a:off x="4083941" y="2856939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 re-frac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C9A9A407-A2C1-49AC-AAC9-9C3025A6727D}"/>
              </a:ext>
            </a:extLst>
          </p:cNvPr>
          <p:cNvSpPr/>
          <p:nvPr/>
        </p:nvSpPr>
        <p:spPr>
          <a:xfrm rot="5400000">
            <a:off x="9312304" y="1760729"/>
            <a:ext cx="201998" cy="112547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8775C9-912A-449F-9C0F-A4CB1528F9CD}"/>
              </a:ext>
            </a:extLst>
          </p:cNvPr>
          <p:cNvSpPr txBox="1"/>
          <p:nvPr/>
        </p:nvSpPr>
        <p:spPr>
          <a:xfrm>
            <a:off x="8997163" y="1969772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re-</a:t>
            </a:r>
            <a:r>
              <a:rPr lang="en-US" sz="1400" b="1" dirty="0" err="1"/>
              <a:t>frac</a:t>
            </a:r>
            <a:endParaRPr lang="en-US" sz="1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9545DF-4FF9-4B16-BA48-A929018D889C}"/>
              </a:ext>
            </a:extLst>
          </p:cNvPr>
          <p:cNvSpPr/>
          <p:nvPr/>
        </p:nvSpPr>
        <p:spPr>
          <a:xfrm>
            <a:off x="2065594" y="1775928"/>
            <a:ext cx="191027" cy="4038791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7EAEB8-5661-4AB0-AF4B-968C8FE9F023}"/>
              </a:ext>
            </a:extLst>
          </p:cNvPr>
          <p:cNvSpPr/>
          <p:nvPr/>
        </p:nvSpPr>
        <p:spPr>
          <a:xfrm>
            <a:off x="2827526" y="1775923"/>
            <a:ext cx="1124576" cy="4032807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0AAE7C-8027-45BF-93ED-D5F457C4D09B}"/>
              </a:ext>
            </a:extLst>
          </p:cNvPr>
          <p:cNvSpPr/>
          <p:nvPr/>
        </p:nvSpPr>
        <p:spPr>
          <a:xfrm>
            <a:off x="2256621" y="1771686"/>
            <a:ext cx="569386" cy="4051734"/>
          </a:xfrm>
          <a:prstGeom prst="rect">
            <a:avLst/>
          </a:prstGeom>
          <a:solidFill>
            <a:srgbClr val="FFC000">
              <a:alpha val="2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4F0B09-81EF-47C5-9C63-FAB73AFC4FBC}"/>
              </a:ext>
            </a:extLst>
          </p:cNvPr>
          <p:cNvSpPr/>
          <p:nvPr/>
        </p:nvSpPr>
        <p:spPr>
          <a:xfrm>
            <a:off x="3952104" y="1775927"/>
            <a:ext cx="333675" cy="4032808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194B11-B2AB-4801-8AB0-4F25C6ED41EA}"/>
              </a:ext>
            </a:extLst>
          </p:cNvPr>
          <p:cNvSpPr/>
          <p:nvPr/>
        </p:nvSpPr>
        <p:spPr>
          <a:xfrm>
            <a:off x="4280494" y="1771686"/>
            <a:ext cx="569391" cy="4037048"/>
          </a:xfrm>
          <a:prstGeom prst="rect">
            <a:avLst/>
          </a:prstGeom>
          <a:solidFill>
            <a:srgbClr val="FFC000">
              <a:alpha val="2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238E4C-CB4A-4ED8-95FA-3E5B709EB92C}"/>
              </a:ext>
            </a:extLst>
          </p:cNvPr>
          <p:cNvSpPr/>
          <p:nvPr/>
        </p:nvSpPr>
        <p:spPr>
          <a:xfrm>
            <a:off x="10250485" y="1972444"/>
            <a:ext cx="1539650" cy="461665"/>
          </a:xfrm>
          <a:prstGeom prst="rect">
            <a:avLst/>
          </a:prstGeom>
          <a:solidFill>
            <a:srgbClr val="FF0000">
              <a:alpha val="14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Injection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745C92-6E08-49F4-878B-BBEA7ACDE143}"/>
              </a:ext>
            </a:extLst>
          </p:cNvPr>
          <p:cNvSpPr/>
          <p:nvPr/>
        </p:nvSpPr>
        <p:spPr>
          <a:xfrm>
            <a:off x="10250487" y="2441441"/>
            <a:ext cx="1539648" cy="461665"/>
          </a:xfrm>
          <a:prstGeom prst="rect">
            <a:avLst/>
          </a:prstGeom>
          <a:solidFill>
            <a:srgbClr val="FFC000">
              <a:alpha val="24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Shut-in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2A9D39-189D-4800-87D7-6D3E0A3603E6}"/>
              </a:ext>
            </a:extLst>
          </p:cNvPr>
          <p:cNvSpPr/>
          <p:nvPr/>
        </p:nvSpPr>
        <p:spPr>
          <a:xfrm>
            <a:off x="10250485" y="2909681"/>
            <a:ext cx="1539650" cy="461665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Bleed-off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FCA51-3BF1-4BFB-9273-FFE8786029AE}"/>
              </a:ext>
            </a:extLst>
          </p:cNvPr>
          <p:cNvSpPr/>
          <p:nvPr/>
        </p:nvSpPr>
        <p:spPr>
          <a:xfrm>
            <a:off x="6844127" y="1758458"/>
            <a:ext cx="67701" cy="4032170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42E815-868C-41EE-B705-BBE8E9C2AD77}"/>
              </a:ext>
            </a:extLst>
          </p:cNvPr>
          <p:cNvSpPr/>
          <p:nvPr/>
        </p:nvSpPr>
        <p:spPr>
          <a:xfrm flipH="1">
            <a:off x="8670778" y="1753143"/>
            <a:ext cx="196830" cy="4033793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1BD5F0-217F-42B7-ABAB-6CC54B359094}"/>
              </a:ext>
            </a:extLst>
          </p:cNvPr>
          <p:cNvSpPr/>
          <p:nvPr/>
        </p:nvSpPr>
        <p:spPr>
          <a:xfrm>
            <a:off x="8863139" y="1753142"/>
            <a:ext cx="292521" cy="4033793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2984D5-C6B8-4FB2-95BC-E84D9C54C63D}"/>
              </a:ext>
            </a:extLst>
          </p:cNvPr>
          <p:cNvSpPr/>
          <p:nvPr/>
        </p:nvSpPr>
        <p:spPr>
          <a:xfrm>
            <a:off x="9152491" y="1753893"/>
            <a:ext cx="766623" cy="4042002"/>
          </a:xfrm>
          <a:prstGeom prst="rect">
            <a:avLst/>
          </a:prstGeom>
          <a:solidFill>
            <a:srgbClr val="FFC000">
              <a:alpha val="2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5EC1A79-CF2E-40D2-BE7A-1A5AAD9686D7}"/>
              </a:ext>
            </a:extLst>
          </p:cNvPr>
          <p:cNvCxnSpPr>
            <a:cxnSpLocks/>
          </p:cNvCxnSpPr>
          <p:nvPr/>
        </p:nvCxnSpPr>
        <p:spPr>
          <a:xfrm>
            <a:off x="6866109" y="3229482"/>
            <a:ext cx="14401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686B002-958B-47DD-9A67-D726D631F72C}"/>
              </a:ext>
            </a:extLst>
          </p:cNvPr>
          <p:cNvSpPr txBox="1"/>
          <p:nvPr/>
        </p:nvSpPr>
        <p:spPr>
          <a:xfrm>
            <a:off x="7239081" y="297902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 min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7EAEB8-5661-4AB0-AF4B-968C8FE9F023}"/>
              </a:ext>
            </a:extLst>
          </p:cNvPr>
          <p:cNvSpPr/>
          <p:nvPr/>
        </p:nvSpPr>
        <p:spPr>
          <a:xfrm>
            <a:off x="4848225" y="1775926"/>
            <a:ext cx="612587" cy="4038793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42E815-868C-41EE-B705-BBE8E9C2AD77}"/>
              </a:ext>
            </a:extLst>
          </p:cNvPr>
          <p:cNvSpPr/>
          <p:nvPr/>
        </p:nvSpPr>
        <p:spPr>
          <a:xfrm flipH="1">
            <a:off x="9919113" y="1775202"/>
            <a:ext cx="123699" cy="4020693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FD60D3-EB35-4D76-A3EF-08F3B8604D86}"/>
              </a:ext>
            </a:extLst>
          </p:cNvPr>
          <p:cNvSpPr txBox="1"/>
          <p:nvPr/>
        </p:nvSpPr>
        <p:spPr>
          <a:xfrm>
            <a:off x="1972067" y="1735203"/>
            <a:ext cx="6480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HF2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F3C83B-8941-4D97-A84D-A0E0318D2B5F}"/>
              </a:ext>
            </a:extLst>
          </p:cNvPr>
          <p:cNvSpPr txBox="1"/>
          <p:nvPr/>
        </p:nvSpPr>
        <p:spPr>
          <a:xfrm>
            <a:off x="6573542" y="1753892"/>
            <a:ext cx="6480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HF3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2D76F-D0B8-43E4-9C89-A419A70A4D1F}"/>
              </a:ext>
            </a:extLst>
          </p:cNvPr>
          <p:cNvSpPr txBox="1"/>
          <p:nvPr/>
        </p:nvSpPr>
        <p:spPr>
          <a:xfrm>
            <a:off x="2977677" y="47010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 min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8660D3-7FDB-4234-B1B4-F32DB9DD7C33}"/>
              </a:ext>
            </a:extLst>
          </p:cNvPr>
          <p:cNvSpPr/>
          <p:nvPr/>
        </p:nvSpPr>
        <p:spPr>
          <a:xfrm>
            <a:off x="6915542" y="1757820"/>
            <a:ext cx="263989" cy="4032808"/>
          </a:xfrm>
          <a:prstGeom prst="rect">
            <a:avLst/>
          </a:prstGeom>
          <a:solidFill>
            <a:srgbClr val="FFC000">
              <a:alpha val="2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ECC6E2-8DEA-4943-A417-C408A9D2B8B6}"/>
              </a:ext>
            </a:extLst>
          </p:cNvPr>
          <p:cNvSpPr/>
          <p:nvPr/>
        </p:nvSpPr>
        <p:spPr>
          <a:xfrm>
            <a:off x="7225128" y="1759516"/>
            <a:ext cx="67701" cy="4031112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0B079C-8530-41EC-BF04-8A7AA02440AC}"/>
              </a:ext>
            </a:extLst>
          </p:cNvPr>
          <p:cNvSpPr/>
          <p:nvPr/>
        </p:nvSpPr>
        <p:spPr>
          <a:xfrm>
            <a:off x="7295874" y="1759515"/>
            <a:ext cx="244294" cy="4031111"/>
          </a:xfrm>
          <a:prstGeom prst="rect">
            <a:avLst/>
          </a:prstGeom>
          <a:solidFill>
            <a:srgbClr val="FFC000">
              <a:alpha val="2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7DBC5E-2E54-41FC-8702-BE3597AB7F81}"/>
              </a:ext>
            </a:extLst>
          </p:cNvPr>
          <p:cNvSpPr/>
          <p:nvPr/>
        </p:nvSpPr>
        <p:spPr>
          <a:xfrm>
            <a:off x="7579373" y="1759515"/>
            <a:ext cx="67701" cy="4031110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15A2BD3-564A-417F-B266-AAFCE8BFB45F}"/>
              </a:ext>
            </a:extLst>
          </p:cNvPr>
          <p:cNvSpPr/>
          <p:nvPr/>
        </p:nvSpPr>
        <p:spPr>
          <a:xfrm>
            <a:off x="7648736" y="1759515"/>
            <a:ext cx="263989" cy="4030606"/>
          </a:xfrm>
          <a:prstGeom prst="rect">
            <a:avLst/>
          </a:prstGeom>
          <a:solidFill>
            <a:srgbClr val="FFC000">
              <a:alpha val="2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2CCD77D-19A6-4CBD-8A76-3A54054ECC0C}"/>
              </a:ext>
            </a:extLst>
          </p:cNvPr>
          <p:cNvSpPr/>
          <p:nvPr/>
        </p:nvSpPr>
        <p:spPr>
          <a:xfrm>
            <a:off x="7986806" y="1757909"/>
            <a:ext cx="67701" cy="4029027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26FE3C-527A-47ED-8558-427D68396C78}"/>
              </a:ext>
            </a:extLst>
          </p:cNvPr>
          <p:cNvSpPr/>
          <p:nvPr/>
        </p:nvSpPr>
        <p:spPr>
          <a:xfrm>
            <a:off x="8052743" y="1759988"/>
            <a:ext cx="230845" cy="4029031"/>
          </a:xfrm>
          <a:prstGeom prst="rect">
            <a:avLst/>
          </a:prstGeom>
          <a:solidFill>
            <a:srgbClr val="FFC000">
              <a:alpha val="2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19BEEE-0B75-4C6C-8376-A84860E083EF}"/>
              </a:ext>
            </a:extLst>
          </p:cNvPr>
          <p:cNvSpPr/>
          <p:nvPr/>
        </p:nvSpPr>
        <p:spPr>
          <a:xfrm>
            <a:off x="8377342" y="1753142"/>
            <a:ext cx="67701" cy="4033794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CBBC2AB-464D-4D6C-8AEB-10DC64CDCB95}"/>
              </a:ext>
            </a:extLst>
          </p:cNvPr>
          <p:cNvSpPr/>
          <p:nvPr/>
        </p:nvSpPr>
        <p:spPr>
          <a:xfrm>
            <a:off x="8445043" y="1753892"/>
            <a:ext cx="219532" cy="4036734"/>
          </a:xfrm>
          <a:prstGeom prst="rect">
            <a:avLst/>
          </a:prstGeom>
          <a:solidFill>
            <a:srgbClr val="FFC000">
              <a:alpha val="24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3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26,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in SP during HF2 and HF3 at the 410m level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485D2EC2-2908-4157-804D-A121F8FDA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/>
          <a:stretch/>
        </p:blipFill>
        <p:spPr>
          <a:xfrm>
            <a:off x="407368" y="1422042"/>
            <a:ext cx="8362106" cy="4774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5720" y="2215897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1 </a:t>
            </a:r>
            <a:r>
              <a:rPr lang="en-US" sz="1050" b="1" dirty="0"/>
              <a:t>hour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589929" y="2469646"/>
            <a:ext cx="71319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35760" y="246964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11036" y="2467830"/>
            <a:ext cx="408064" cy="1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1BCAA89-45B2-44B0-BB21-9DBAF8262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07" y="3275668"/>
            <a:ext cx="2585839" cy="2735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1" t="20356" r="1826" b="47491"/>
          <a:stretch/>
        </p:blipFill>
        <p:spPr>
          <a:xfrm>
            <a:off x="8592277" y="1553249"/>
            <a:ext cx="888099" cy="23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26,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8000" y="375821"/>
            <a:ext cx="9158904" cy="767748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between SP, hydraulic and AE data during HF2 at the 410m level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4933695-55F3-4B8B-8C1A-EA8CBDD5B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843" y="1376034"/>
            <a:ext cx="916177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713" y="1585584"/>
            <a:ext cx="1995712" cy="280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27749" y="2133447"/>
            <a:ext cx="6303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30 min</a:t>
            </a:r>
            <a:endParaRPr lang="en-US" sz="1050" b="1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094224" y="2348880"/>
            <a:ext cx="129614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15880" y="235069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07768" y="2348880"/>
            <a:ext cx="408064" cy="1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50F337-4C76-41A1-960A-7E46B537B6E0}"/>
              </a:ext>
            </a:extLst>
          </p:cNvPr>
          <p:cNvSpPr txBox="1"/>
          <p:nvPr/>
        </p:nvSpPr>
        <p:spPr>
          <a:xfrm>
            <a:off x="9004697" y="5964257"/>
            <a:ext cx="2921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AE data by </a:t>
            </a:r>
            <a:r>
              <a:rPr lang="en-US" sz="1400" dirty="0" err="1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Niemz</a:t>
            </a:r>
            <a:r>
              <a:rPr lang="en-US" sz="14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et al., 2020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9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2178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SP monitoring during hydraulic fracturing experiments at Äspö HRL provides significant results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Number of fracs corresponds to the number of amplitude maxima in SP</a:t>
            </a:r>
            <a:endParaRPr lang="de-DE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Trend of increasing amplitude with opening pressure</a:t>
            </a:r>
            <a:endParaRPr lang="de-DE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Temporal delay between fracs and SP signal; about 45 min of relaxation to initial SP values</a:t>
            </a:r>
            <a:endParaRPr lang="en-US" sz="2000" dirty="0"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26,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FBF71-C3FB-47FF-BEB3-E166E9A1DE20}"/>
              </a:ext>
            </a:extLst>
          </p:cNvPr>
          <p:cNvSpPr txBox="1"/>
          <p:nvPr/>
        </p:nvSpPr>
        <p:spPr>
          <a:xfrm>
            <a:off x="314325" y="4890439"/>
            <a:ext cx="1162275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Niemz</a:t>
            </a:r>
            <a:r>
              <a:rPr lang="en-US" sz="1400" dirty="0"/>
              <a:t> et al., 2020. Full-waveform-based characterization of acoustic emission activity in a mine-scale experiment: a comparison of conventional and advanced hydraulic fracturing schemes. </a:t>
            </a:r>
            <a:r>
              <a:rPr lang="en-US" sz="1400" dirty="0" err="1"/>
              <a:t>Geophys</a:t>
            </a:r>
            <a:r>
              <a:rPr lang="en-US" sz="1400" dirty="0"/>
              <a:t>. J. Int. (2020) 222, 189–206.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SKB. (2013). </a:t>
            </a:r>
            <a:r>
              <a:rPr lang="en-US" sz="1400" dirty="0" err="1"/>
              <a:t>Äspö</a:t>
            </a:r>
            <a:r>
              <a:rPr lang="en-US" sz="1400" dirty="0"/>
              <a:t> Hard Rock Laboratory-Annual report 2012 (Tech. Rep. No. TR-13-10). </a:t>
            </a:r>
            <a:r>
              <a:rPr lang="en-US" sz="1400" dirty="0" err="1"/>
              <a:t>Svensk</a:t>
            </a:r>
            <a:r>
              <a:rPr lang="en-US" sz="1400" dirty="0"/>
              <a:t> </a:t>
            </a:r>
            <a:r>
              <a:rPr lang="en-US" sz="1400" dirty="0" err="1"/>
              <a:t>Kärnbränslehantering</a:t>
            </a:r>
            <a:r>
              <a:rPr lang="en-US" sz="1400" dirty="0"/>
              <a:t> AB. Swedish Nuclear Fuel Management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Zang et al, 2017: Hydraulic fracture monitoring in hard rock at 410 m depth with an advanced ﬂuid-injection protocol and extensive sensor array, </a:t>
            </a:r>
            <a:r>
              <a:rPr lang="en-US" sz="1400" dirty="0" err="1"/>
              <a:t>Geophys</a:t>
            </a:r>
            <a:r>
              <a:rPr lang="en-US" sz="1400" dirty="0"/>
              <a:t>. J. Int. (2017) 208, 790–813</a:t>
            </a:r>
          </a:p>
          <a:p>
            <a:pPr algn="just"/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8AD53D-DE9F-4991-9BFE-84429632AE6F}"/>
              </a:ext>
            </a:extLst>
          </p:cNvPr>
          <p:cNvSpPr txBox="1"/>
          <p:nvPr/>
        </p:nvSpPr>
        <p:spPr>
          <a:xfrm>
            <a:off x="2447925" y="398749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0813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576</Words>
  <Application>Microsoft Office PowerPoint</Application>
  <PresentationFormat>Widescreen</PresentationFormat>
  <Paragraphs>71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Folienmaster_Fächer</vt:lpstr>
      <vt:lpstr>Folienmaster_Form</vt:lpstr>
      <vt:lpstr>Folienmaster_Punkte</vt:lpstr>
      <vt:lpstr>PowerPoint Presentation</vt:lpstr>
      <vt:lpstr>Sensor array during hydraulic fracturing experiments HF2 and HF3 in the Äspö HRL</vt:lpstr>
      <vt:lpstr>Flow rate and pressure changes during the hydraulic fracturing experiments HF2 and HF3</vt:lpstr>
      <vt:lpstr>Changes in SP during HF2 and HF3 at the 410m level</vt:lpstr>
      <vt:lpstr>Comparison between SP, hydraulic and AE data during HF2 at the 410m level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Haaf, Nadine (INE)</cp:lastModifiedBy>
  <cp:revision>119</cp:revision>
  <dcterms:created xsi:type="dcterms:W3CDTF">2017-12-07T14:50:50Z</dcterms:created>
  <dcterms:modified xsi:type="dcterms:W3CDTF">2022-05-25T09:50:37Z</dcterms:modified>
</cp:coreProperties>
</file>