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62" r:id="rId6"/>
    <p:sldId id="265" r:id="rId7"/>
    <p:sldId id="266" r:id="rId8"/>
    <p:sldId id="260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85"/>
    <a:srgbClr val="69D8FF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67476" autoAdjust="0"/>
  </p:normalViewPr>
  <p:slideViewPr>
    <p:cSldViewPr snapToGrid="0">
      <p:cViewPr varScale="1">
        <p:scale>
          <a:sx n="41" d="100"/>
          <a:sy n="41" d="100"/>
        </p:scale>
        <p:origin x="9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1B695-47FA-4B1D-A362-2B10CA4A4D5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34C41-6EBE-4C98-AE38-97B1301C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4C41-6EBE-4C98-AE38-97B1301CC3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7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4C41-6EBE-4C98-AE38-97B1301CC3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2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4C41-6EBE-4C98-AE38-97B1301CC3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6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4C41-6EBE-4C98-AE38-97B1301CC3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0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4C41-6EBE-4C98-AE38-97B1301CC3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6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2A5E02-A422-FA5A-BC04-3739A0383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E57734-D21F-4507-FF21-F1224D8AE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F1CE8-0FFF-0EFC-FC8C-FF1EE52D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F37486-6D95-0787-B682-71BFC00F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63B940-8F73-55E7-46C8-AF518929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13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BF3B0-E34B-9095-20D9-7DC74981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853045-C3CB-9157-35F0-ED5C43EF9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308AC7-5186-CD97-D616-8C7C7CEE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2B6BB3-A66F-9C43-ACE2-1AF56452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062A52-2575-2BE6-C776-2D59F68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93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C05822-CB5D-4414-E821-D9ED18248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92CF5C-EFB8-CC33-704E-0825B5440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56C8BF-2B88-E4F8-599E-8DAA9563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E86B8-A4C0-007A-FE9C-71CC1069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83F2F-5F55-751B-5FC0-70147C02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57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93287-1740-5C3B-0968-19E8C324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4BF103-A62A-866B-B253-F8F3CDCBC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F6D00E-79B4-59A9-D22F-1DAB4A19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C9EF6-D99F-9837-DE75-89F6D28B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6DD7BE-0D17-84CB-6F1C-E167DF86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3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8320-5BE3-37EF-99CC-B01F5505D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9D3F20-8A5C-6B50-780D-B9CC19AB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054BAA-D68B-FD9F-5C03-A72663AA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841A7-2D15-FF3F-3699-BA7386BF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8FE188-E145-FDC4-D134-A43102E9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01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03AA0-08FE-D1D6-B52C-3F3DF0C8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CE54E8-9D34-A6DF-73E0-06FA119C2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8E741-D900-D6C0-8C8C-2D25C2DCF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D55071-10D6-DDF2-8DD0-28004F64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2005E0-F544-6097-4569-D3D996DF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6458FF-BBBE-3E21-4BB9-5F149681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92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AE4D4-9377-D506-6097-BAEDF417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925E29-EF82-ADF5-FBC9-1D4067ACD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913BBD-AA14-541C-2ED3-D412B7FE8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FB2F42-133B-1329-5130-EAAA6AA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77C42C-1BEA-729E-6376-78734E5C3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D687DA-60B3-9739-B1B9-16C3CC4D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1B011F3-1F65-22D5-8979-FF38F76A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C44B3A-D50F-DD6D-B901-4C3B13CE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6EEC8-47D7-50E6-A1DB-FE3DDC39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B0E88C-D661-4571-88C0-3F5D1994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A5FC92-2F3D-F40B-5798-966C1E2D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F4B0E5-65AE-A34B-1D79-5F717ECF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11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311DB1-5266-D52B-6D6E-D9B072BF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DFD88C-A4E7-79AC-8F78-79824BED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05B415-A89C-A61F-60A0-D3E0DA79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2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CB9223-2BAD-FD0E-B878-7565AD56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630DA9-7998-4415-D3DF-AC92A954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DDC924-5034-08BE-7984-397814E6B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54C151-095D-4CE1-F259-89D47D9A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E392F-779F-77BD-E7F4-0E9E6B1A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D8767A-F953-C449-9B0C-A85C98D5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12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66D680-0417-85F1-E4C0-C86A2A8F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E65DC82-E0E2-6020-C2DD-22DE8E4CB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F3FA35-0519-C515-3B20-776F664BF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C2E49A-3494-5973-16EC-653EDB7D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5335A8-2C5D-5FE9-D329-BE233F77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616C0D-A0D9-4E5D-5FA9-17D1892D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20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9718D9-7B85-D1B6-3C2D-6F1C88CB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4B2136-1597-F96E-A91E-300CB006D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625EB8-CD29-67A7-0A43-EB256E020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270FE-9F7B-4BFC-BE3B-BC97FF1C1311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5ED553-8FED-B6E2-860F-763263579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A399C1-05F1-F17B-4D9C-FFF6A0B70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41A8-B74C-462E-AB9B-6496BFF98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89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em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F079FB7-A883-73A1-5B2C-4C1CC7E3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20" y="-2072627"/>
            <a:ext cx="14580840" cy="1031094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C93043-F723-50AA-BB4D-9D1E0EF0F30E}"/>
              </a:ext>
            </a:extLst>
          </p:cNvPr>
          <p:cNvSpPr txBox="1"/>
          <p:nvPr/>
        </p:nvSpPr>
        <p:spPr>
          <a:xfrm>
            <a:off x="216189" y="1749541"/>
            <a:ext cx="11759609" cy="1384995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Fingerprinting approach to trace sedimentary and contaminant sources in a canalized section of the Scheldt river (Northern France) for watershed management</a:t>
            </a:r>
            <a:endParaRPr lang="fr-FR" sz="2800" b="1" dirty="0">
              <a:latin typeface="Palatino Linotype" panose="0204050205050503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A55418-1D5A-FBB6-51E0-0BAB97619E33}"/>
              </a:ext>
            </a:extLst>
          </p:cNvPr>
          <p:cNvSpPr txBox="1"/>
          <p:nvPr/>
        </p:nvSpPr>
        <p:spPr>
          <a:xfrm>
            <a:off x="4404390" y="3234277"/>
            <a:ext cx="3384697" cy="156966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Palatino Linotype" panose="02040502050505030304" pitchFamily="18" charset="0"/>
              </a:rPr>
              <a:t>Dylan Laurence</a:t>
            </a:r>
          </a:p>
          <a:p>
            <a:pPr algn="ctr"/>
            <a:r>
              <a:rPr lang="fr-FR" sz="2400" dirty="0">
                <a:latin typeface="Palatino Linotype" panose="02040502050505030304" pitchFamily="18" charset="0"/>
              </a:rPr>
              <a:t>PhD </a:t>
            </a:r>
            <a:r>
              <a:rPr lang="en-GB" sz="2400" dirty="0">
                <a:latin typeface="Palatino Linotype" panose="02040502050505030304" pitchFamily="18" charset="0"/>
              </a:rPr>
              <a:t>Student</a:t>
            </a:r>
          </a:p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Geosciences</a:t>
            </a:r>
            <a:r>
              <a:rPr lang="fr-FR" sz="2400" dirty="0">
                <a:latin typeface="Palatino Linotype" panose="02040502050505030304" pitchFamily="18" charset="0"/>
              </a:rPr>
              <a:t> Center</a:t>
            </a:r>
          </a:p>
          <a:p>
            <a:pPr algn="ctr"/>
            <a:r>
              <a:rPr lang="fr-FR" sz="2400" dirty="0">
                <a:latin typeface="Palatino Linotype" panose="02040502050505030304" pitchFamily="18" charset="0"/>
              </a:rPr>
              <a:t>Mines ParisTech</a:t>
            </a:r>
          </a:p>
        </p:txBody>
      </p:sp>
      <p:pic>
        <p:nvPicPr>
          <p:cNvPr id="8" name="Picture 2" descr="Voies navigables de France — Wikipédia">
            <a:extLst>
              <a:ext uri="{FF2B5EF4-FFF2-40B4-BE49-F238E27FC236}">
                <a16:creationId xmlns:a16="http://schemas.microsoft.com/office/drawing/2014/main" id="{40B2FF04-8138-2180-87BE-2D3DB0F1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139" y="197842"/>
            <a:ext cx="1540597" cy="1021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CB5D57-D4AF-C93D-1226-4F8D4B99163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700" y="163773"/>
            <a:ext cx="2666767" cy="768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96973D25-B659-F2C6-EB3F-D2DF23112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7"/>
          <a:stretch/>
        </p:blipFill>
        <p:spPr bwMode="auto">
          <a:xfrm>
            <a:off x="7967364" y="21299"/>
            <a:ext cx="2156867" cy="1299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4177E6C-D686-CABF-189E-BE407EA61AC9}"/>
              </a:ext>
            </a:extLst>
          </p:cNvPr>
          <p:cNvGrpSpPr/>
          <p:nvPr/>
        </p:nvGrpSpPr>
        <p:grpSpPr>
          <a:xfrm>
            <a:off x="2927636" y="47625"/>
            <a:ext cx="1889034" cy="1282968"/>
            <a:chOff x="3869914" y="56558"/>
            <a:chExt cx="1889034" cy="12829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37E12A-054E-FA3F-F874-4EC4EAEF687D}"/>
                </a:ext>
              </a:extLst>
            </p:cNvPr>
            <p:cNvSpPr/>
            <p:nvPr/>
          </p:nvSpPr>
          <p:spPr>
            <a:xfrm>
              <a:off x="3869914" y="155367"/>
              <a:ext cx="1719405" cy="106349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Picture 8" descr="École nationale supérieure Mines-Télécom Lille Douai — Wikipédia">
              <a:extLst>
                <a:ext uri="{FF2B5EF4-FFF2-40B4-BE49-F238E27FC236}">
                  <a16:creationId xmlns:a16="http://schemas.microsoft.com/office/drawing/2014/main" id="{F4F2C8E9-377D-B139-201B-F6581C83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914" y="56558"/>
              <a:ext cx="1889034" cy="1282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5751C-8007-F677-BA00-C83ACC52C64F}"/>
              </a:ext>
            </a:extLst>
          </p:cNvPr>
          <p:cNvSpPr txBox="1"/>
          <p:nvPr/>
        </p:nvSpPr>
        <p:spPr>
          <a:xfrm>
            <a:off x="0" y="5063011"/>
            <a:ext cx="12192000" cy="861774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Thesis supervision</a:t>
            </a:r>
            <a:endParaRPr lang="en-US" dirty="0">
              <a:latin typeface="Palatino Linotype" panose="02040502050505030304" pitchFamily="18" charset="0"/>
            </a:endParaRPr>
          </a:p>
          <a:p>
            <a:r>
              <a:rPr lang="en-US" sz="1600" dirty="0">
                <a:latin typeface="Palatino Linotype" panose="02040502050505030304" pitchFamily="18" charset="0"/>
              </a:rPr>
              <a:t>Laurent DE WINDT (Mines </a:t>
            </a:r>
            <a:r>
              <a:rPr lang="en-US" sz="1600" dirty="0" err="1">
                <a:latin typeface="Palatino Linotype" panose="02040502050505030304" pitchFamily="18" charset="0"/>
              </a:rPr>
              <a:t>ParisTech</a:t>
            </a:r>
            <a:r>
              <a:rPr lang="en-US" sz="1600" dirty="0">
                <a:latin typeface="Palatino Linotype" panose="02040502050505030304" pitchFamily="18" charset="0"/>
              </a:rPr>
              <a:t>)	                Christine FRANKE (Mines </a:t>
            </a:r>
            <a:r>
              <a:rPr lang="en-US" sz="1600" dirty="0" err="1">
                <a:latin typeface="Palatino Linotype" panose="02040502050505030304" pitchFamily="18" charset="0"/>
              </a:rPr>
              <a:t>ParisTech</a:t>
            </a:r>
            <a:r>
              <a:rPr lang="en-US" sz="1600" dirty="0">
                <a:latin typeface="Palatino Linotype" panose="02040502050505030304" pitchFamily="18" charset="0"/>
              </a:rPr>
              <a:t>)	             Claire ALARY (IMT Nord Europe)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A58F43-694F-F005-2A64-D7AC555B6B5D}"/>
              </a:ext>
            </a:extLst>
          </p:cNvPr>
          <p:cNvSpPr txBox="1"/>
          <p:nvPr/>
        </p:nvSpPr>
        <p:spPr>
          <a:xfrm>
            <a:off x="-7" y="6013827"/>
            <a:ext cx="12192000" cy="646331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Partnership</a:t>
            </a:r>
            <a:endParaRPr lang="en-US" dirty="0">
              <a:latin typeface="Palatino Linotype" panose="02040502050505030304" pitchFamily="18" charset="0"/>
            </a:endParaRPr>
          </a:p>
          <a:p>
            <a:r>
              <a:rPr lang="en-US" sz="1800" dirty="0" err="1">
                <a:latin typeface="Palatino Linotype" panose="02040502050505030304" pitchFamily="18" charset="0"/>
              </a:rPr>
              <a:t>Voies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err="1">
                <a:latin typeface="Palatino Linotype" panose="02040502050505030304" pitchFamily="18" charset="0"/>
              </a:rPr>
              <a:t>navigables</a:t>
            </a:r>
            <a:r>
              <a:rPr lang="en-US" sz="1800" dirty="0">
                <a:latin typeface="Palatino Linotype" panose="02040502050505030304" pitchFamily="18" charset="0"/>
              </a:rPr>
              <a:t> de France [VNF] (Marion DELPLANQUE)			</a:t>
            </a:r>
            <a:r>
              <a:rPr lang="en-US" sz="1800" dirty="0" err="1">
                <a:latin typeface="Palatino Linotype" panose="02040502050505030304" pitchFamily="18" charset="0"/>
              </a:rPr>
              <a:t>Agence</a:t>
            </a:r>
            <a:r>
              <a:rPr lang="en-US" sz="1800" dirty="0">
                <a:latin typeface="Palatino Linotype" panose="02040502050505030304" pitchFamily="18" charset="0"/>
              </a:rPr>
              <a:t> de </a:t>
            </a:r>
            <a:r>
              <a:rPr lang="en-US" sz="1800" dirty="0" err="1">
                <a:latin typeface="Palatino Linotype" panose="02040502050505030304" pitchFamily="18" charset="0"/>
              </a:rPr>
              <a:t>l’eau</a:t>
            </a:r>
            <a:r>
              <a:rPr lang="en-US" sz="1800" dirty="0">
                <a:latin typeface="Palatino Linotype" panose="02040502050505030304" pitchFamily="18" charset="0"/>
              </a:rPr>
              <a:t> Artois-Picardie</a:t>
            </a:r>
            <a:endParaRPr lang="fr-FR" sz="18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2" descr="EGU 2022 – aeris">
            <a:extLst>
              <a:ext uri="{FF2B5EF4-FFF2-40B4-BE49-F238E27FC236}">
                <a16:creationId xmlns:a16="http://schemas.microsoft.com/office/drawing/2014/main" id="{AC9CCDDF-8C0D-C963-83BE-9C6471B1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49" y="172949"/>
            <a:ext cx="2824394" cy="8088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3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6BC3976-2B29-B40C-6E59-4300CED3E89C}"/>
              </a:ext>
            </a:extLst>
          </p:cNvPr>
          <p:cNvGrpSpPr/>
          <p:nvPr/>
        </p:nvGrpSpPr>
        <p:grpSpPr>
          <a:xfrm>
            <a:off x="474846" y="82876"/>
            <a:ext cx="11242307" cy="461665"/>
            <a:chOff x="451094" y="173255"/>
            <a:chExt cx="11242307" cy="461665"/>
          </a:xfrm>
        </p:grpSpPr>
        <p:sp>
          <p:nvSpPr>
            <p:cNvPr id="5" name="Rectangle : avec coins rognés en diagonale 4">
              <a:extLst>
                <a:ext uri="{FF2B5EF4-FFF2-40B4-BE49-F238E27FC236}">
                  <a16:creationId xmlns:a16="http://schemas.microsoft.com/office/drawing/2014/main" id="{EF836998-CBF5-673A-EB79-DD20318A7901}"/>
                </a:ext>
              </a:extLst>
            </p:cNvPr>
            <p:cNvSpPr/>
            <p:nvPr/>
          </p:nvSpPr>
          <p:spPr>
            <a:xfrm>
              <a:off x="451094" y="173255"/>
              <a:ext cx="11242307" cy="461665"/>
            </a:xfrm>
            <a:prstGeom prst="snip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AE0C9B5-2EC2-CE66-FB32-2B86AD14AE51}"/>
                </a:ext>
              </a:extLst>
            </p:cNvPr>
            <p:cNvSpPr txBox="1"/>
            <p:nvPr/>
          </p:nvSpPr>
          <p:spPr>
            <a:xfrm>
              <a:off x="607684" y="173255"/>
              <a:ext cx="1097663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Palatino Linotype" panose="02040502050505030304" pitchFamily="18" charset="0"/>
                </a:rPr>
                <a:t>Sediment Accumulation &amp; Contamination Issues in Hauts de France (France)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1C4862-5128-7503-BF14-E3921D403FA0}"/>
              </a:ext>
            </a:extLst>
          </p:cNvPr>
          <p:cNvGrpSpPr/>
          <p:nvPr/>
        </p:nvGrpSpPr>
        <p:grpSpPr>
          <a:xfrm>
            <a:off x="-17621" y="4397595"/>
            <a:ext cx="3965418" cy="2334345"/>
            <a:chOff x="-25718" y="4309959"/>
            <a:chExt cx="3965418" cy="2334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F9CD9D-53CC-70BC-099D-555F6E03313A}"/>
                </a:ext>
              </a:extLst>
            </p:cNvPr>
            <p:cNvSpPr/>
            <p:nvPr/>
          </p:nvSpPr>
          <p:spPr>
            <a:xfrm>
              <a:off x="120220" y="4309959"/>
              <a:ext cx="3713245" cy="2334345"/>
            </a:xfrm>
            <a:prstGeom prst="rect">
              <a:avLst/>
            </a:prstGeom>
            <a:solidFill>
              <a:srgbClr val="F2F2F2">
                <a:alpha val="67843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ZoneTexte 42">
              <a:extLst>
                <a:ext uri="{FF2B5EF4-FFF2-40B4-BE49-F238E27FC236}">
                  <a16:creationId xmlns:a16="http://schemas.microsoft.com/office/drawing/2014/main" id="{77B3481F-8816-1263-9974-28A3AA4D7A81}"/>
                </a:ext>
              </a:extLst>
            </p:cNvPr>
            <p:cNvSpPr txBox="1"/>
            <p:nvPr/>
          </p:nvSpPr>
          <p:spPr>
            <a:xfrm>
              <a:off x="33511" y="4652129"/>
              <a:ext cx="3682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Matter</a:t>
              </a:r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&amp; contaminant sources ?</a:t>
              </a:r>
            </a:p>
          </p:txBody>
        </p:sp>
        <p:sp>
          <p:nvSpPr>
            <p:cNvPr id="37" name="ZoneTexte 42">
              <a:extLst>
                <a:ext uri="{FF2B5EF4-FFF2-40B4-BE49-F238E27FC236}">
                  <a16:creationId xmlns:a16="http://schemas.microsoft.com/office/drawing/2014/main" id="{B1E54492-7A13-F2A1-2001-34873EA2C1AB}"/>
                </a:ext>
              </a:extLst>
            </p:cNvPr>
            <p:cNvSpPr txBox="1"/>
            <p:nvPr/>
          </p:nvSpPr>
          <p:spPr>
            <a:xfrm>
              <a:off x="-25718" y="5260451"/>
              <a:ext cx="3800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Their</a:t>
              </a:r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respective contributions ?</a:t>
              </a:r>
            </a:p>
          </p:txBody>
        </p:sp>
        <p:sp>
          <p:nvSpPr>
            <p:cNvPr id="41" name="ZoneTexte 42">
              <a:extLst>
                <a:ext uri="{FF2B5EF4-FFF2-40B4-BE49-F238E27FC236}">
                  <a16:creationId xmlns:a16="http://schemas.microsoft.com/office/drawing/2014/main" id="{EB387AE9-40FF-1174-1A1A-C865385CDA7D}"/>
                </a:ext>
              </a:extLst>
            </p:cNvPr>
            <p:cNvSpPr txBox="1"/>
            <p:nvPr/>
          </p:nvSpPr>
          <p:spPr>
            <a:xfrm>
              <a:off x="120220" y="5997973"/>
              <a:ext cx="3800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The impact of </a:t>
              </a:r>
              <a:r>
                <a:rPr lang="fr-FR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sediment</a:t>
              </a:r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accruals</a:t>
              </a:r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on </a:t>
              </a:r>
              <a:r>
                <a:rPr lang="fr-FR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those</a:t>
              </a:r>
              <a:r>
                <a:rPr lang="fr-FR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contributions ?</a:t>
              </a:r>
            </a:p>
          </p:txBody>
        </p:sp>
        <p:sp>
          <p:nvSpPr>
            <p:cNvPr id="49" name="ZoneTexte 42">
              <a:extLst>
                <a:ext uri="{FF2B5EF4-FFF2-40B4-BE49-F238E27FC236}">
                  <a16:creationId xmlns:a16="http://schemas.microsoft.com/office/drawing/2014/main" id="{FC265E59-7120-1DCF-FCAF-176B0B615D1D}"/>
                </a:ext>
              </a:extLst>
            </p:cNvPr>
            <p:cNvSpPr txBox="1"/>
            <p:nvPr/>
          </p:nvSpPr>
          <p:spPr>
            <a:xfrm>
              <a:off x="257171" y="4309959"/>
              <a:ext cx="3682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What</a:t>
              </a:r>
              <a:r>
                <a:rPr lang="fr-FR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about 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8BC32-E5E9-C2BB-1B8A-0C238132D096}"/>
              </a:ext>
            </a:extLst>
          </p:cNvPr>
          <p:cNvGrpSpPr/>
          <p:nvPr/>
        </p:nvGrpSpPr>
        <p:grpSpPr>
          <a:xfrm>
            <a:off x="29893" y="606088"/>
            <a:ext cx="3988796" cy="3778726"/>
            <a:chOff x="29893" y="606088"/>
            <a:chExt cx="3988796" cy="3778726"/>
          </a:xfrm>
        </p:grpSpPr>
        <p:pic>
          <p:nvPicPr>
            <p:cNvPr id="2050" name="Picture 2" descr="Ruissellement : définition et explications">
              <a:extLst>
                <a:ext uri="{FF2B5EF4-FFF2-40B4-BE49-F238E27FC236}">
                  <a16:creationId xmlns:a16="http://schemas.microsoft.com/office/drawing/2014/main" id="{7378CB76-6B52-22F6-1D02-688AC91B7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0"/>
            <a:stretch/>
          </p:blipFill>
          <p:spPr bwMode="auto">
            <a:xfrm>
              <a:off x="1191251" y="697654"/>
              <a:ext cx="1038149" cy="5918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La pollution des eaux issues du ruissellement urbain - Versailles Grand Parc">
              <a:extLst>
                <a:ext uri="{FF2B5EF4-FFF2-40B4-BE49-F238E27FC236}">
                  <a16:creationId xmlns:a16="http://schemas.microsoft.com/office/drawing/2014/main" id="{2629AEB6-E5C5-D558-BDF4-4146ACAC4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1" y="681084"/>
              <a:ext cx="1038149" cy="61458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F20EADA-EE58-5425-053C-E5B8E974CE2F}"/>
                </a:ext>
              </a:extLst>
            </p:cNvPr>
            <p:cNvSpPr txBox="1"/>
            <p:nvPr/>
          </p:nvSpPr>
          <p:spPr>
            <a:xfrm>
              <a:off x="2086817" y="695758"/>
              <a:ext cx="702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+</a:t>
              </a:r>
            </a:p>
          </p:txBody>
        </p:sp>
        <p:pic>
          <p:nvPicPr>
            <p:cNvPr id="29" name="Image 28" descr="Une image contenant béton, ciment, sale, matériel&#10;&#10;Description générée automatiquement">
              <a:extLst>
                <a:ext uri="{FF2B5EF4-FFF2-40B4-BE49-F238E27FC236}">
                  <a16:creationId xmlns:a16="http://schemas.microsoft.com/office/drawing/2014/main" id="{42BF1114-3730-C5CD-FA29-D68287AC9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3" r="23368"/>
            <a:stretch/>
          </p:blipFill>
          <p:spPr>
            <a:xfrm rot="5400000">
              <a:off x="2581317" y="690414"/>
              <a:ext cx="1000879" cy="832228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0C64DB8-4607-C0CE-5B6B-C6815200601F}"/>
                </a:ext>
              </a:extLst>
            </p:cNvPr>
            <p:cNvSpPr txBox="1"/>
            <p:nvPr/>
          </p:nvSpPr>
          <p:spPr>
            <a:xfrm rot="5400000">
              <a:off x="1507189" y="1839005"/>
              <a:ext cx="702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=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95A3504D-209E-7BB8-6DD3-36390D4F2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07" y="2279483"/>
              <a:ext cx="1350866" cy="10117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8F09F89-5D5E-D9D7-216E-A112EE180130}"/>
                </a:ext>
              </a:extLst>
            </p:cNvPr>
            <p:cNvSpPr txBox="1"/>
            <p:nvPr/>
          </p:nvSpPr>
          <p:spPr>
            <a:xfrm>
              <a:off x="506976" y="1432211"/>
              <a:ext cx="1209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Run off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828D34C-970B-E9C5-1090-7820B340655A}"/>
                </a:ext>
              </a:extLst>
            </p:cNvPr>
            <p:cNvSpPr txBox="1"/>
            <p:nvPr/>
          </p:nvSpPr>
          <p:spPr>
            <a:xfrm>
              <a:off x="2010315" y="1625557"/>
              <a:ext cx="2008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Urban/</a:t>
              </a:r>
              <a:r>
                <a:rPr lang="fr-FR" sz="1600" b="1" dirty="0" err="1">
                  <a:solidFill>
                    <a:srgbClr val="0070C0"/>
                  </a:solidFill>
                  <a:latin typeface="Palatino Linotype" panose="02040502050505030304" pitchFamily="18" charset="0"/>
                </a:rPr>
                <a:t>Industrial</a:t>
              </a:r>
              <a:r>
                <a:rPr lang="fr-FR" sz="1600" b="1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 </a:t>
              </a:r>
              <a:r>
                <a:rPr lang="fr-FR" sz="1600" b="1" dirty="0" err="1">
                  <a:solidFill>
                    <a:srgbClr val="0070C0"/>
                  </a:solidFill>
                  <a:latin typeface="Palatino Linotype" panose="02040502050505030304" pitchFamily="18" charset="0"/>
                </a:rPr>
                <a:t>Wastes</a:t>
              </a:r>
              <a:endParaRPr lang="fr-FR" sz="1600" b="1" dirty="0">
                <a:solidFill>
                  <a:srgbClr val="0070C0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2056" name="Picture 8" descr="Comment fonctionne un centre de stockage des déchets non dangereux ? |  Dossier">
              <a:extLst>
                <a:ext uri="{FF2B5EF4-FFF2-40B4-BE49-F238E27FC236}">
                  <a16:creationId xmlns:a16="http://schemas.microsoft.com/office/drawing/2014/main" id="{FA3641FB-342A-A934-902D-975218A66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835" y="2370514"/>
              <a:ext cx="1768875" cy="92071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95F298E-91DE-46E6-734B-44B59B4BC9C9}"/>
                </a:ext>
              </a:extLst>
            </p:cNvPr>
            <p:cNvSpPr txBox="1"/>
            <p:nvPr/>
          </p:nvSpPr>
          <p:spPr>
            <a:xfrm>
              <a:off x="1437482" y="2436333"/>
              <a:ext cx="702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+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87DABF0-C2FF-E235-9630-40F42EFFB911}"/>
                </a:ext>
              </a:extLst>
            </p:cNvPr>
            <p:cNvSpPr txBox="1"/>
            <p:nvPr/>
          </p:nvSpPr>
          <p:spPr>
            <a:xfrm>
              <a:off x="29893" y="3305601"/>
              <a:ext cx="1870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Sediment</a:t>
              </a:r>
              <a:r>
                <a:rPr lang="fr-FR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fr-FR" sz="1600" b="1" dirty="0" err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Dragging</a:t>
              </a:r>
              <a:endParaRPr lang="fr-FR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CAC2F18-A39E-296D-8ED2-C142BF2B335A}"/>
                </a:ext>
              </a:extLst>
            </p:cNvPr>
            <p:cNvSpPr txBox="1"/>
            <p:nvPr/>
          </p:nvSpPr>
          <p:spPr>
            <a:xfrm>
              <a:off x="1965089" y="3310626"/>
              <a:ext cx="1870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Contaminated</a:t>
              </a:r>
              <a:r>
                <a:rPr lang="fr-FR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Waste Storage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33CC26BA-3045-03D7-27EF-B03550183F2D}"/>
                </a:ext>
              </a:extLst>
            </p:cNvPr>
            <p:cNvSpPr txBox="1"/>
            <p:nvPr/>
          </p:nvSpPr>
          <p:spPr>
            <a:xfrm>
              <a:off x="566991" y="4046260"/>
              <a:ext cx="27955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Palatino Linotype" panose="02040502050505030304" pitchFamily="18" charset="0"/>
                </a:rPr>
                <a:t>EXPANSIVE FOR VNF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478849B9-DA3B-902B-C50E-2ADB6BA45E9E}"/>
                </a:ext>
              </a:extLst>
            </p:cNvPr>
            <p:cNvSpPr/>
            <p:nvPr/>
          </p:nvSpPr>
          <p:spPr>
            <a:xfrm rot="5400000">
              <a:off x="1884248" y="2099304"/>
              <a:ext cx="175276" cy="382321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48E392-3459-CF55-5DB6-339AF7C1D0BE}"/>
              </a:ext>
            </a:extLst>
          </p:cNvPr>
          <p:cNvGrpSpPr/>
          <p:nvPr/>
        </p:nvGrpSpPr>
        <p:grpSpPr>
          <a:xfrm>
            <a:off x="3815538" y="790911"/>
            <a:ext cx="8304595" cy="5840798"/>
            <a:chOff x="3883491" y="695758"/>
            <a:chExt cx="8304595" cy="58407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975943-50B3-8C2A-2CC6-C67FB72EE6FE}"/>
                </a:ext>
              </a:extLst>
            </p:cNvPr>
            <p:cNvGrpSpPr/>
            <p:nvPr/>
          </p:nvGrpSpPr>
          <p:grpSpPr>
            <a:xfrm>
              <a:off x="3883491" y="695758"/>
              <a:ext cx="8304595" cy="5840798"/>
              <a:chOff x="3891216" y="738906"/>
              <a:chExt cx="8304595" cy="584079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76D9527-98AB-14D7-E4A2-932FFAB4FD39}"/>
                  </a:ext>
                </a:extLst>
              </p:cNvPr>
              <p:cNvGrpSpPr/>
              <p:nvPr/>
            </p:nvGrpSpPr>
            <p:grpSpPr>
              <a:xfrm>
                <a:off x="3941689" y="738906"/>
                <a:ext cx="8254122" cy="5840798"/>
                <a:chOff x="4024199" y="866792"/>
                <a:chExt cx="8006598" cy="5665645"/>
              </a:xfrm>
            </p:grpSpPr>
            <p:pic>
              <p:nvPicPr>
                <p:cNvPr id="24" name="Image 50" descr="Une image contenant extérieur, eau&#10;&#10;Description générée automatiquement">
                  <a:extLst>
                    <a:ext uri="{FF2B5EF4-FFF2-40B4-BE49-F238E27FC236}">
                      <a16:creationId xmlns:a16="http://schemas.microsoft.com/office/drawing/2014/main" id="{F3F559EC-2A36-2684-51B7-6FA01CCF60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3"/>
                <a:stretch/>
              </p:blipFill>
              <p:spPr>
                <a:xfrm>
                  <a:off x="4515468" y="4198989"/>
                  <a:ext cx="968565" cy="845620"/>
                </a:xfrm>
                <a:prstGeom prst="rect">
                  <a:avLst/>
                </a:prstGeom>
                <a:ln w="19050">
                  <a:solidFill>
                    <a:srgbClr val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Image 5" descr="Une image contenant bâtiment&#10;&#10;Description générée automatiquement">
                  <a:extLst>
                    <a:ext uri="{FF2B5EF4-FFF2-40B4-BE49-F238E27FC236}">
                      <a16:creationId xmlns:a16="http://schemas.microsoft.com/office/drawing/2014/main" id="{7E52DA3D-9E3F-A52F-5844-02515B5F1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3013" b="1936"/>
                <a:stretch/>
              </p:blipFill>
              <p:spPr>
                <a:xfrm rot="5400000">
                  <a:off x="9988956" y="4710597"/>
                  <a:ext cx="1282085" cy="1055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" name="Arrow: Curved Down 8">
                  <a:extLst>
                    <a:ext uri="{FF2B5EF4-FFF2-40B4-BE49-F238E27FC236}">
                      <a16:creationId xmlns:a16="http://schemas.microsoft.com/office/drawing/2014/main" id="{0F9D02F2-6964-AAA1-AB3D-03DCB0CFE43D}"/>
                    </a:ext>
                  </a:extLst>
                </p:cNvPr>
                <p:cNvSpPr/>
                <p:nvPr/>
              </p:nvSpPr>
              <p:spPr>
                <a:xfrm rot="1382093">
                  <a:off x="5512148" y="4442660"/>
                  <a:ext cx="1291225" cy="224530"/>
                </a:xfrm>
                <a:prstGeom prst="curvedDown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Arrow: Curved Down 27">
                  <a:extLst>
                    <a:ext uri="{FF2B5EF4-FFF2-40B4-BE49-F238E27FC236}">
                      <a16:creationId xmlns:a16="http://schemas.microsoft.com/office/drawing/2014/main" id="{A836898A-1E9D-E1BA-90F8-B0C32EB3714A}"/>
                    </a:ext>
                  </a:extLst>
                </p:cNvPr>
                <p:cNvSpPr/>
                <p:nvPr/>
              </p:nvSpPr>
              <p:spPr>
                <a:xfrm rot="18265835" flipH="1">
                  <a:off x="9050843" y="5425550"/>
                  <a:ext cx="1107108" cy="226462"/>
                </a:xfrm>
                <a:prstGeom prst="curvedDown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9F6B07A-A106-3813-A464-282EAAE409D4}"/>
                    </a:ext>
                  </a:extLst>
                </p:cNvPr>
                <p:cNvGrpSpPr/>
                <p:nvPr/>
              </p:nvGrpSpPr>
              <p:grpSpPr>
                <a:xfrm>
                  <a:off x="4024199" y="866792"/>
                  <a:ext cx="8006598" cy="5665645"/>
                  <a:chOff x="4024199" y="1109479"/>
                  <a:chExt cx="8006598" cy="5665645"/>
                </a:xfrm>
              </p:grpSpPr>
              <p:pic>
                <p:nvPicPr>
                  <p:cNvPr id="8" name="Picture 7" descr="Map&#10;&#10;Description automatically generated">
                    <a:extLst>
                      <a:ext uri="{FF2B5EF4-FFF2-40B4-BE49-F238E27FC236}">
                        <a16:creationId xmlns:a16="http://schemas.microsoft.com/office/drawing/2014/main" id="{981A2117-5F67-E0FA-C450-EEEEBD7311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4199" y="1109479"/>
                    <a:ext cx="8006598" cy="5665645"/>
                  </a:xfrm>
                  <a:prstGeom prst="rect">
                    <a:avLst/>
                  </a:prstGeom>
                </p:spPr>
              </p:pic>
              <p:sp>
                <p:nvSpPr>
                  <p:cNvPr id="30" name="ZoneTexte 30">
                    <a:extLst>
                      <a:ext uri="{FF2B5EF4-FFF2-40B4-BE49-F238E27FC236}">
                        <a16:creationId xmlns:a16="http://schemas.microsoft.com/office/drawing/2014/main" id="{FEB3BA0B-BF2B-036D-B984-9118EF27C169}"/>
                      </a:ext>
                    </a:extLst>
                  </p:cNvPr>
                  <p:cNvSpPr txBox="1"/>
                  <p:nvPr/>
                </p:nvSpPr>
                <p:spPr>
                  <a:xfrm>
                    <a:off x="8826817" y="4587322"/>
                    <a:ext cx="3131924" cy="806077"/>
                  </a:xfrm>
                  <a:prstGeom prst="rect">
                    <a:avLst/>
                  </a:prstGeom>
                  <a:solidFill>
                    <a:srgbClr val="FFFFFF">
                      <a:alpha val="6902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b="1" dirty="0" err="1">
                        <a:latin typeface="Palatino Linotype" panose="02040502050505030304" pitchFamily="18" charset="0"/>
                      </a:rPr>
                      <a:t>Annual</a:t>
                    </a:r>
                    <a:r>
                      <a:rPr lang="fr-FR" sz="1600" b="1" dirty="0">
                        <a:latin typeface="Palatino Linotype" panose="02040502050505030304" pitchFamily="18" charset="0"/>
                      </a:rPr>
                      <a:t> </a:t>
                    </a:r>
                    <a:r>
                      <a:rPr lang="fr-FR" sz="1600" b="1" dirty="0" err="1">
                        <a:latin typeface="Palatino Linotype" panose="02040502050505030304" pitchFamily="18" charset="0"/>
                      </a:rPr>
                      <a:t>Accrual</a:t>
                    </a:r>
                    <a:r>
                      <a:rPr lang="fr-FR" sz="1600" b="1" dirty="0">
                        <a:latin typeface="Palatino Linotype" panose="02040502050505030304" pitchFamily="18" charset="0"/>
                      </a:rPr>
                      <a:t> ≈ </a:t>
                    </a:r>
                    <a:r>
                      <a:rPr lang="fr-FR" sz="1600" dirty="0">
                        <a:latin typeface="Palatino Linotype" panose="02040502050505030304" pitchFamily="18" charset="0"/>
                      </a:rPr>
                      <a:t>18.000 m</a:t>
                    </a:r>
                    <a:r>
                      <a:rPr lang="fr-FR" sz="1600" baseline="30000" dirty="0">
                        <a:latin typeface="Palatino Linotype" panose="02040502050505030304" pitchFamily="18" charset="0"/>
                      </a:rPr>
                      <a:t>3</a:t>
                    </a:r>
                    <a:r>
                      <a:rPr lang="fr-FR" sz="1600" dirty="0">
                        <a:latin typeface="Palatino Linotype" panose="02040502050505030304" pitchFamily="18" charset="0"/>
                      </a:rPr>
                      <a:t>/</a:t>
                    </a:r>
                    <a:r>
                      <a:rPr lang="fr-FR" sz="1600" dirty="0" err="1">
                        <a:latin typeface="Palatino Linotype" panose="02040502050505030304" pitchFamily="18" charset="0"/>
                      </a:rPr>
                      <a:t>year</a:t>
                    </a:r>
                    <a:endParaRPr lang="fr-FR" sz="1600" dirty="0">
                      <a:latin typeface="Palatino Linotype" panose="02040502050505030304" pitchFamily="18" charset="0"/>
                    </a:endParaRPr>
                  </a:p>
                  <a:p>
                    <a:r>
                      <a:rPr lang="fr-FR" sz="1600" b="1" noProof="1">
                        <a:latin typeface="Palatino Linotype" panose="02040502050505030304" pitchFamily="18" charset="0"/>
                      </a:rPr>
                      <a:t>Contamination</a:t>
                    </a:r>
                    <a:r>
                      <a:rPr lang="fr-FR" sz="1600" b="1" dirty="0">
                        <a:latin typeface="Palatino Linotype" panose="02040502050505030304" pitchFamily="18" charset="0"/>
                      </a:rPr>
                      <a:t> = </a:t>
                    </a:r>
                    <a:r>
                      <a:rPr lang="fr-FR" sz="1600" dirty="0">
                        <a:latin typeface="Palatino Linotype" panose="02040502050505030304" pitchFamily="18" charset="0"/>
                      </a:rPr>
                      <a:t>Pb, Zn, Cd</a:t>
                    </a:r>
                  </a:p>
                  <a:p>
                    <a:r>
                      <a:rPr lang="fr-FR" sz="1600" b="1" dirty="0">
                        <a:latin typeface="Palatino Linotype" panose="02040502050505030304" pitchFamily="18" charset="0"/>
                      </a:rPr>
                      <a:t>95 </a:t>
                    </a:r>
                    <a:r>
                      <a:rPr lang="fr-FR" sz="1600" b="1" dirty="0" err="1">
                        <a:latin typeface="Palatino Linotype" panose="02040502050505030304" pitchFamily="18" charset="0"/>
                      </a:rPr>
                      <a:t>Industrial</a:t>
                    </a:r>
                    <a:r>
                      <a:rPr lang="fr-FR" sz="1600" b="1" dirty="0">
                        <a:latin typeface="Palatino Linotype" panose="02040502050505030304" pitchFamily="18" charset="0"/>
                      </a:rPr>
                      <a:t> &amp; Urban </a:t>
                    </a:r>
                    <a:r>
                      <a:rPr lang="fr-FR" sz="1600" b="1" dirty="0" err="1">
                        <a:latin typeface="Palatino Linotype" panose="02040502050505030304" pitchFamily="18" charset="0"/>
                      </a:rPr>
                      <a:t>Wastes</a:t>
                    </a:r>
                    <a:endParaRPr lang="fr-FR" sz="1600" b="1" dirty="0">
                      <a:latin typeface="Palatino Linotype" panose="02040502050505030304" pitchFamily="18" charset="0"/>
                    </a:endParaRPr>
                  </a:p>
                </p:txBody>
              </p:sp>
            </p:grpSp>
            <p:sp>
              <p:nvSpPr>
                <p:cNvPr id="23" name="ZoneTexte 30">
                  <a:extLst>
                    <a:ext uri="{FF2B5EF4-FFF2-40B4-BE49-F238E27FC236}">
                      <a16:creationId xmlns:a16="http://schemas.microsoft.com/office/drawing/2014/main" id="{6A6ED7B6-5DF0-5157-1B78-F1776222738B}"/>
                    </a:ext>
                  </a:extLst>
                </p:cNvPr>
                <p:cNvSpPr txBox="1"/>
                <p:nvPr/>
              </p:nvSpPr>
              <p:spPr>
                <a:xfrm>
                  <a:off x="4265828" y="3881035"/>
                  <a:ext cx="7523339" cy="369332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 err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Study</a:t>
                  </a:r>
                  <a:r>
                    <a:rPr lang="fr-FR" b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Area : </a:t>
                  </a:r>
                  <a:r>
                    <a:rPr lang="fr-FR" b="1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Denain-</a:t>
                  </a:r>
                  <a:r>
                    <a:rPr lang="fr-FR" b="1" i="1" dirty="0" err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Trith</a:t>
                  </a:r>
                  <a:r>
                    <a:rPr lang="fr-FR" b="1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fr-FR" b="1" i="1" dirty="0" err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reach</a:t>
                  </a:r>
                  <a:r>
                    <a:rPr lang="fr-FR" b="1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fr-FR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(</a:t>
                  </a:r>
                  <a:r>
                    <a:rPr lang="fr-FR" i="1" dirty="0" err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canalized</a:t>
                  </a:r>
                  <a:r>
                    <a:rPr lang="fr-FR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section of the </a:t>
                  </a:r>
                  <a:r>
                    <a:rPr lang="fr-FR" b="1" i="1" dirty="0" err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Scheldt</a:t>
                  </a:r>
                  <a:r>
                    <a:rPr lang="fr-FR" b="1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River</a:t>
                  </a:r>
                  <a:r>
                    <a:rPr lang="fr-FR" i="1" dirty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42" name="ZoneTexte 30">
                <a:extLst>
                  <a:ext uri="{FF2B5EF4-FFF2-40B4-BE49-F238E27FC236}">
                    <a16:creationId xmlns:a16="http://schemas.microsoft.com/office/drawing/2014/main" id="{C4C2EC16-B7D3-940E-C9D3-2FA6C71403CA}"/>
                  </a:ext>
                </a:extLst>
              </p:cNvPr>
              <p:cNvSpPr txBox="1"/>
              <p:nvPr/>
            </p:nvSpPr>
            <p:spPr>
              <a:xfrm>
                <a:off x="7340055" y="839014"/>
                <a:ext cx="7702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>
                    <a:latin typeface="Palatino Linotype" panose="02040502050505030304" pitchFamily="18" charset="0"/>
                  </a:rPr>
                  <a:t>Lateral</a:t>
                </a:r>
                <a:endParaRPr lang="fr-FR" sz="1400" b="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44" name="ZoneTexte 30">
                <a:extLst>
                  <a:ext uri="{FF2B5EF4-FFF2-40B4-BE49-F238E27FC236}">
                    <a16:creationId xmlns:a16="http://schemas.microsoft.com/office/drawing/2014/main" id="{1C1BA454-586B-FA77-20AC-DC3A3702B734}"/>
                  </a:ext>
                </a:extLst>
              </p:cNvPr>
              <p:cNvSpPr txBox="1"/>
              <p:nvPr/>
            </p:nvSpPr>
            <p:spPr>
              <a:xfrm>
                <a:off x="8305410" y="1425911"/>
                <a:ext cx="9142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latin typeface="Palatino Linotype" panose="02040502050505030304" pitchFamily="18" charset="0"/>
                  </a:rPr>
                  <a:t>Ecaillon</a:t>
                </a:r>
              </a:p>
            </p:txBody>
          </p:sp>
          <p:sp>
            <p:nvSpPr>
              <p:cNvPr id="45" name="ZoneTexte 30">
                <a:extLst>
                  <a:ext uri="{FF2B5EF4-FFF2-40B4-BE49-F238E27FC236}">
                    <a16:creationId xmlns:a16="http://schemas.microsoft.com/office/drawing/2014/main" id="{151EF91E-A9FC-2B3A-55A7-2D64BECDBA2B}"/>
                  </a:ext>
                </a:extLst>
              </p:cNvPr>
              <p:cNvSpPr txBox="1"/>
              <p:nvPr/>
            </p:nvSpPr>
            <p:spPr>
              <a:xfrm>
                <a:off x="7113110" y="2036219"/>
                <a:ext cx="818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latin typeface="Palatino Linotype" panose="02040502050505030304" pitchFamily="18" charset="0"/>
                  </a:rPr>
                  <a:t>Selle</a:t>
                </a:r>
              </a:p>
            </p:txBody>
          </p:sp>
          <p:sp>
            <p:nvSpPr>
              <p:cNvPr id="46" name="ZoneTexte 30">
                <a:extLst>
                  <a:ext uri="{FF2B5EF4-FFF2-40B4-BE49-F238E27FC236}">
                    <a16:creationId xmlns:a16="http://schemas.microsoft.com/office/drawing/2014/main" id="{7B5C85DC-19CA-9E47-C411-AC74F4F7574A}"/>
                  </a:ext>
                </a:extLst>
              </p:cNvPr>
              <p:cNvSpPr txBox="1"/>
              <p:nvPr/>
            </p:nvSpPr>
            <p:spPr>
              <a:xfrm>
                <a:off x="6660693" y="992884"/>
                <a:ext cx="818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latin typeface="Palatino Linotype" panose="02040502050505030304" pitchFamily="18" charset="0"/>
                  </a:rPr>
                  <a:t>Naville</a:t>
                </a:r>
              </a:p>
            </p:txBody>
          </p:sp>
          <p:sp>
            <p:nvSpPr>
              <p:cNvPr id="47" name="ZoneTexte 30">
                <a:extLst>
                  <a:ext uri="{FF2B5EF4-FFF2-40B4-BE49-F238E27FC236}">
                    <a16:creationId xmlns:a16="http://schemas.microsoft.com/office/drawing/2014/main" id="{8F212A48-CF5F-5DD1-4AF9-03D003AF9A32}"/>
                  </a:ext>
                </a:extLst>
              </p:cNvPr>
              <p:cNvSpPr txBox="1"/>
              <p:nvPr/>
            </p:nvSpPr>
            <p:spPr>
              <a:xfrm rot="19074364">
                <a:off x="3891216" y="5565291"/>
                <a:ext cx="818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Selle</a:t>
                </a:r>
              </a:p>
            </p:txBody>
          </p:sp>
          <p:sp>
            <p:nvSpPr>
              <p:cNvPr id="48" name="ZoneTexte 30">
                <a:extLst>
                  <a:ext uri="{FF2B5EF4-FFF2-40B4-BE49-F238E27FC236}">
                    <a16:creationId xmlns:a16="http://schemas.microsoft.com/office/drawing/2014/main" id="{39F0B912-32BD-3089-E3B8-77F4415877BC}"/>
                  </a:ext>
                </a:extLst>
              </p:cNvPr>
              <p:cNvSpPr txBox="1"/>
              <p:nvPr/>
            </p:nvSpPr>
            <p:spPr>
              <a:xfrm rot="20004560">
                <a:off x="10144415" y="6172969"/>
                <a:ext cx="9491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Ecaillon</a:t>
                </a:r>
              </a:p>
            </p:txBody>
          </p:sp>
        </p:grpSp>
        <p:sp>
          <p:nvSpPr>
            <p:cNvPr id="50" name="ZoneTexte 30">
              <a:extLst>
                <a:ext uri="{FF2B5EF4-FFF2-40B4-BE49-F238E27FC236}">
                  <a16:creationId xmlns:a16="http://schemas.microsoft.com/office/drawing/2014/main" id="{4611F116-C240-DD33-310C-96A261EB1985}"/>
                </a:ext>
              </a:extLst>
            </p:cNvPr>
            <p:cNvSpPr txBox="1"/>
            <p:nvPr/>
          </p:nvSpPr>
          <p:spPr>
            <a:xfrm>
              <a:off x="5764528" y="5035202"/>
              <a:ext cx="2436648" cy="1077218"/>
            </a:xfrm>
            <a:prstGeom prst="rect">
              <a:avLst/>
            </a:prstGeom>
            <a:solidFill>
              <a:srgbClr val="FFFFFF">
                <a:alpha val="6902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Palatino Linotype" panose="02040502050505030304" pitchFamily="18" charset="0"/>
                </a:rPr>
                <a:t>Activities</a:t>
              </a:r>
              <a:r>
                <a:rPr lang="fr-FR" sz="1600" b="1" dirty="0">
                  <a:latin typeface="Palatino Linotype" panose="02040502050505030304" pitchFamily="18" charset="0"/>
                </a:rPr>
                <a:t> </a:t>
              </a:r>
            </a:p>
            <a:p>
              <a:r>
                <a:rPr lang="fr-FR" sz="1600" dirty="0" err="1">
                  <a:latin typeface="Palatino Linotype" panose="02040502050505030304" pitchFamily="18" charset="0"/>
                </a:rPr>
                <a:t>Malthouse</a:t>
              </a:r>
              <a:endParaRPr lang="fr-FR" sz="1600" dirty="0">
                <a:latin typeface="Palatino Linotype" panose="02040502050505030304" pitchFamily="18" charset="0"/>
              </a:endParaRPr>
            </a:p>
            <a:p>
              <a:r>
                <a:rPr lang="fr-FR" sz="1600" dirty="0" err="1">
                  <a:latin typeface="Palatino Linotype" panose="02040502050505030304" pitchFamily="18" charset="0"/>
                </a:rPr>
                <a:t>Fiber-cement</a:t>
              </a:r>
              <a:endParaRPr lang="fr-FR" sz="1600" dirty="0">
                <a:latin typeface="Palatino Linotype" panose="02040502050505030304" pitchFamily="18" charset="0"/>
              </a:endParaRPr>
            </a:p>
            <a:p>
              <a:r>
                <a:rPr lang="fr-FR" sz="1600" dirty="0" err="1">
                  <a:latin typeface="Palatino Linotype" panose="02040502050505030304" pitchFamily="18" charset="0"/>
                </a:rPr>
                <a:t>Sewage</a:t>
              </a:r>
              <a:r>
                <a:rPr lang="fr-FR" sz="1600" dirty="0">
                  <a:latin typeface="Palatino Linotype" panose="02040502050505030304" pitchFamily="18" charset="0"/>
                </a:rPr>
                <a:t> </a:t>
              </a:r>
              <a:r>
                <a:rPr lang="fr-FR" sz="1600" dirty="0" err="1">
                  <a:latin typeface="Palatino Linotype" panose="02040502050505030304" pitchFamily="18" charset="0"/>
                </a:rPr>
                <a:t>Treatment</a:t>
              </a:r>
              <a:r>
                <a:rPr lang="fr-FR" sz="1600" dirty="0">
                  <a:latin typeface="Palatino Linotype" panose="02040502050505030304" pitchFamily="18" charset="0"/>
                </a:rPr>
                <a:t> Plants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80D8CF-1A3A-A7B4-66D8-F07D7645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43033" y="784672"/>
              <a:ext cx="1910299" cy="28933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672B59-28D4-1ADE-B443-A6B100A6C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367"/>
            <a:stretch/>
          </p:blipFill>
          <p:spPr>
            <a:xfrm>
              <a:off x="10148073" y="762264"/>
              <a:ext cx="1535235" cy="2881412"/>
            </a:xfrm>
            <a:prstGeom prst="rect">
              <a:avLst/>
            </a:prstGeom>
          </p:spPr>
        </p:pic>
      </p:grpSp>
      <p:sp>
        <p:nvSpPr>
          <p:cNvPr id="51" name="ZoneTexte 30">
            <a:extLst>
              <a:ext uri="{FF2B5EF4-FFF2-40B4-BE49-F238E27FC236}">
                <a16:creationId xmlns:a16="http://schemas.microsoft.com/office/drawing/2014/main" id="{3B1EB788-53C8-E8B5-7B80-B06FC6B8B966}"/>
              </a:ext>
            </a:extLst>
          </p:cNvPr>
          <p:cNvSpPr txBox="1"/>
          <p:nvPr/>
        </p:nvSpPr>
        <p:spPr>
          <a:xfrm>
            <a:off x="4163199" y="4223887"/>
            <a:ext cx="1122992" cy="338554"/>
          </a:xfrm>
          <a:prstGeom prst="rect">
            <a:avLst/>
          </a:prstGeom>
          <a:solidFill>
            <a:srgbClr val="FFFFFF">
              <a:alpha val="6902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Palatino Linotype" panose="02040502050505030304" pitchFamily="18" charset="0"/>
              </a:rPr>
              <a:t>Upstream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52" name="ZoneTexte 30">
            <a:extLst>
              <a:ext uri="{FF2B5EF4-FFF2-40B4-BE49-F238E27FC236}">
                <a16:creationId xmlns:a16="http://schemas.microsoft.com/office/drawing/2014/main" id="{0680DCC1-AAAB-4DD4-FA87-2A5D53D54245}"/>
              </a:ext>
            </a:extLst>
          </p:cNvPr>
          <p:cNvSpPr txBox="1"/>
          <p:nvPr/>
        </p:nvSpPr>
        <p:spPr>
          <a:xfrm>
            <a:off x="9673319" y="5276724"/>
            <a:ext cx="1431086" cy="338554"/>
          </a:xfrm>
          <a:prstGeom prst="rect">
            <a:avLst/>
          </a:prstGeom>
          <a:solidFill>
            <a:srgbClr val="FFFFFF">
              <a:alpha val="6902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Palatino Linotype" panose="02040502050505030304" pitchFamily="18" charset="0"/>
              </a:rPr>
              <a:t>Downstream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2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079B7-93B1-0902-FD85-A82A3B7213F4}"/>
              </a:ext>
            </a:extLst>
          </p:cNvPr>
          <p:cNvSpPr/>
          <p:nvPr/>
        </p:nvSpPr>
        <p:spPr>
          <a:xfrm>
            <a:off x="5379375" y="4761665"/>
            <a:ext cx="6719080" cy="1996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ZoneTexte 42">
            <a:extLst>
              <a:ext uri="{FF2B5EF4-FFF2-40B4-BE49-F238E27FC236}">
                <a16:creationId xmlns:a16="http://schemas.microsoft.com/office/drawing/2014/main" id="{AFD5040A-483C-5C54-8CEF-C7D4890AC011}"/>
              </a:ext>
            </a:extLst>
          </p:cNvPr>
          <p:cNvSpPr txBox="1"/>
          <p:nvPr/>
        </p:nvSpPr>
        <p:spPr>
          <a:xfrm>
            <a:off x="8520111" y="4833946"/>
            <a:ext cx="404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Palatino Linotype" panose="02040502050505030304" pitchFamily="18" charset="0"/>
              </a:rPr>
              <a:t>Geostatistcial</a:t>
            </a:r>
            <a:r>
              <a:rPr lang="fr-FR" sz="2000" b="1" dirty="0">
                <a:latin typeface="Palatino Linotype" panose="02040502050505030304" pitchFamily="18" charset="0"/>
              </a:rPr>
              <a:t> Analyses</a:t>
            </a:r>
          </a:p>
          <a:p>
            <a:pPr algn="ctr"/>
            <a:endParaRPr lang="fr-FR" sz="1600" b="1" dirty="0">
              <a:latin typeface="Palatino Linotype" panose="02040502050505030304" pitchFamily="18" charset="0"/>
            </a:endParaRPr>
          </a:p>
          <a:p>
            <a:r>
              <a:rPr lang="fr-FR" sz="1600" dirty="0">
                <a:latin typeface="Palatino Linotype" panose="02040502050505030304" pitchFamily="18" charset="0"/>
              </a:rPr>
              <a:t>Impact of </a:t>
            </a:r>
            <a:r>
              <a:rPr lang="fr-FR" sz="1600" dirty="0" err="1">
                <a:latin typeface="Palatino Linotype" panose="02040502050505030304" pitchFamily="18" charset="0"/>
              </a:rPr>
              <a:t>sediments</a:t>
            </a:r>
            <a:r>
              <a:rPr lang="fr-FR" sz="1600" dirty="0">
                <a:latin typeface="Palatino Linotype" panose="02040502050505030304" pitchFamily="18" charset="0"/>
              </a:rPr>
              <a:t> on contributions</a:t>
            </a:r>
          </a:p>
          <a:p>
            <a:r>
              <a:rPr lang="fr-FR" sz="1200" i="1" dirty="0">
                <a:latin typeface="Palatino Linotype" panose="02040502050505030304" pitchFamily="18" charset="0"/>
              </a:rPr>
              <a:t> (Alary and </a:t>
            </a:r>
            <a:r>
              <a:rPr lang="fr-FR" sz="1200" i="1" dirty="0" err="1">
                <a:latin typeface="Palatino Linotype" panose="02040502050505030304" pitchFamily="18" charset="0"/>
              </a:rPr>
              <a:t>Demougeot</a:t>
            </a:r>
            <a:r>
              <a:rPr lang="fr-FR" sz="1200" i="1" dirty="0">
                <a:latin typeface="Palatino Linotype" panose="02040502050505030304" pitchFamily="18" charset="0"/>
              </a:rPr>
              <a:t>-Renard, 2010)</a:t>
            </a:r>
          </a:p>
          <a:p>
            <a:r>
              <a:rPr lang="fr-FR" sz="1600" dirty="0">
                <a:latin typeface="Palatino Linotype" panose="02040502050505030304" pitchFamily="18" charset="0"/>
              </a:rPr>
              <a:t> </a:t>
            </a:r>
          </a:p>
          <a:p>
            <a:endParaRPr lang="fr-FR" sz="1600" b="1" dirty="0">
              <a:latin typeface="Palatino Linotype" panose="02040502050505030304" pitchFamily="18" charset="0"/>
            </a:endParaRPr>
          </a:p>
        </p:txBody>
      </p:sp>
      <p:sp>
        <p:nvSpPr>
          <p:cNvPr id="52" name="ZoneTexte 42">
            <a:extLst>
              <a:ext uri="{FF2B5EF4-FFF2-40B4-BE49-F238E27FC236}">
                <a16:creationId xmlns:a16="http://schemas.microsoft.com/office/drawing/2014/main" id="{FCAC80A0-2DD0-7E10-84BE-469190549FAC}"/>
              </a:ext>
            </a:extLst>
          </p:cNvPr>
          <p:cNvSpPr txBox="1"/>
          <p:nvPr/>
        </p:nvSpPr>
        <p:spPr>
          <a:xfrm>
            <a:off x="5379375" y="4819042"/>
            <a:ext cx="3332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Palatino Linotype" panose="02040502050505030304" pitchFamily="18" charset="0"/>
              </a:rPr>
              <a:t>Fingerprinting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latin typeface="Palatino Linotype" panose="02040502050505030304" pitchFamily="18" charset="0"/>
              </a:rPr>
              <a:t>Determine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tracers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200" i="1" dirty="0">
                <a:latin typeface="Palatino Linotype" panose="02040502050505030304" pitchFamily="18" charset="0"/>
              </a:rPr>
              <a:t>(</a:t>
            </a:r>
            <a:r>
              <a:rPr lang="fr-FR" sz="1200" i="1" dirty="0" err="1">
                <a:latin typeface="Palatino Linotype" panose="02040502050505030304" pitchFamily="18" charset="0"/>
              </a:rPr>
              <a:t>Haddachi</a:t>
            </a:r>
            <a:r>
              <a:rPr lang="fr-FR" sz="1200" i="1" dirty="0">
                <a:latin typeface="Palatino Linotype" panose="02040502050505030304" pitchFamily="18" charset="0"/>
              </a:rPr>
              <a:t>, 2013 ; Gorman </a:t>
            </a:r>
            <a:r>
              <a:rPr lang="fr-FR" sz="1200" i="1" dirty="0" err="1">
                <a:latin typeface="Palatino Linotype" panose="02040502050505030304" pitchFamily="18" charset="0"/>
              </a:rPr>
              <a:t>Sanisaca</a:t>
            </a:r>
            <a:r>
              <a:rPr lang="fr-FR" sz="1200" i="1" dirty="0">
                <a:latin typeface="Palatino Linotype" panose="02040502050505030304" pitchFamily="18" charset="0"/>
              </a:rPr>
              <a:t> and al., 2017)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latin typeface="Palatino Linotype" panose="02040502050505030304" pitchFamily="18" charset="0"/>
              </a:rPr>
              <a:t>Estimate</a:t>
            </a:r>
            <a:r>
              <a:rPr lang="fr-FR" sz="1600" dirty="0">
                <a:latin typeface="Palatino Linotype" panose="02040502050505030304" pitchFamily="18" charset="0"/>
              </a:rPr>
              <a:t> sources contributions </a:t>
            </a:r>
            <a:r>
              <a:rPr lang="en-US" sz="1200" i="1" dirty="0">
                <a:latin typeface="Palatino Linotype" panose="02040502050505030304" pitchFamily="18" charset="0"/>
              </a:rPr>
              <a:t>(Collins and others, 2010 ; </a:t>
            </a:r>
            <a:r>
              <a:rPr lang="en-US" sz="1200" i="1" dirty="0" err="1">
                <a:latin typeface="Palatino Linotype" panose="02040502050505030304" pitchFamily="18" charset="0"/>
              </a:rPr>
              <a:t>Gellis</a:t>
            </a:r>
            <a:r>
              <a:rPr lang="en-US" sz="1200" i="1" dirty="0">
                <a:latin typeface="Palatino Linotype" panose="02040502050505030304" pitchFamily="18" charset="0"/>
              </a:rPr>
              <a:t>, Noe, and others, 2015)</a:t>
            </a:r>
            <a:endParaRPr lang="fr-FR" sz="1200" i="1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>
              <a:latin typeface="Palatino Linotype" panose="0204050205050503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A1F15-F9A2-C9FB-0DC2-C7C6F1A1CCE1}"/>
              </a:ext>
            </a:extLst>
          </p:cNvPr>
          <p:cNvCxnSpPr>
            <a:cxnSpLocks/>
          </p:cNvCxnSpPr>
          <p:nvPr/>
        </p:nvCxnSpPr>
        <p:spPr>
          <a:xfrm>
            <a:off x="8590344" y="4903606"/>
            <a:ext cx="0" cy="16504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1,182,922 IMAGES, PHOTOS ET ILLUSTRATIONS VECTORIELLES STOCK APPROPRIÉES  SUR LE THÈME Engrenage | Adobe Stock">
            <a:extLst>
              <a:ext uri="{FF2B5EF4-FFF2-40B4-BE49-F238E27FC236}">
                <a16:creationId xmlns:a16="http://schemas.microsoft.com/office/drawing/2014/main" id="{B0B78AFA-645E-750E-1BC3-BAD5E8D7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65" y="5510393"/>
            <a:ext cx="1982961" cy="10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9A6D3BE-DD2A-2A51-761C-8239CCDA7F80}"/>
              </a:ext>
            </a:extLst>
          </p:cNvPr>
          <p:cNvGrpSpPr/>
          <p:nvPr/>
        </p:nvGrpSpPr>
        <p:grpSpPr>
          <a:xfrm>
            <a:off x="184324" y="4847555"/>
            <a:ext cx="2669432" cy="1734254"/>
            <a:chOff x="503302" y="4810945"/>
            <a:chExt cx="2669432" cy="1734254"/>
          </a:xfrm>
        </p:grpSpPr>
        <p:sp>
          <p:nvSpPr>
            <p:cNvPr id="53" name="ZoneTexte 42">
              <a:extLst>
                <a:ext uri="{FF2B5EF4-FFF2-40B4-BE49-F238E27FC236}">
                  <a16:creationId xmlns:a16="http://schemas.microsoft.com/office/drawing/2014/main" id="{287CFC46-8727-464A-72AF-4870D36F15D2}"/>
                </a:ext>
              </a:extLst>
            </p:cNvPr>
            <p:cNvSpPr txBox="1"/>
            <p:nvPr/>
          </p:nvSpPr>
          <p:spPr>
            <a:xfrm>
              <a:off x="503302" y="5232853"/>
              <a:ext cx="26393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Palatino Linotype" panose="02040502050505030304" pitchFamily="18" charset="0"/>
                </a:rPr>
                <a:t>Chemical Analyses</a:t>
              </a:r>
            </a:p>
          </p:txBody>
        </p:sp>
        <p:sp>
          <p:nvSpPr>
            <p:cNvPr id="54" name="ZoneTexte 42">
              <a:extLst>
                <a:ext uri="{FF2B5EF4-FFF2-40B4-BE49-F238E27FC236}">
                  <a16:creationId xmlns:a16="http://schemas.microsoft.com/office/drawing/2014/main" id="{426CB7B0-715D-EACA-48C7-422B32A4314B}"/>
                </a:ext>
              </a:extLst>
            </p:cNvPr>
            <p:cNvSpPr txBox="1"/>
            <p:nvPr/>
          </p:nvSpPr>
          <p:spPr>
            <a:xfrm>
              <a:off x="503302" y="5689436"/>
              <a:ext cx="2669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latin typeface="Palatino Linotype" panose="02040502050505030304" pitchFamily="18" charset="0"/>
                </a:rPr>
                <a:t>Mineralogical</a:t>
              </a:r>
              <a:r>
                <a:rPr lang="fr-FR" sz="1600" dirty="0">
                  <a:latin typeface="Palatino Linotype" panose="02040502050505030304" pitchFamily="18" charset="0"/>
                </a:rPr>
                <a:t> Analyses</a:t>
              </a:r>
            </a:p>
          </p:txBody>
        </p:sp>
        <p:sp>
          <p:nvSpPr>
            <p:cNvPr id="56" name="ZoneTexte 42">
              <a:extLst>
                <a:ext uri="{FF2B5EF4-FFF2-40B4-BE49-F238E27FC236}">
                  <a16:creationId xmlns:a16="http://schemas.microsoft.com/office/drawing/2014/main" id="{5877DA1E-9443-1D3A-A4AD-5C84A6F81114}"/>
                </a:ext>
              </a:extLst>
            </p:cNvPr>
            <p:cNvSpPr txBox="1"/>
            <p:nvPr/>
          </p:nvSpPr>
          <p:spPr>
            <a:xfrm>
              <a:off x="503302" y="6206645"/>
              <a:ext cx="2669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latin typeface="Palatino Linotype" panose="02040502050505030304" pitchFamily="18" charset="0"/>
                </a:rPr>
                <a:t>Magnetism</a:t>
              </a:r>
              <a:r>
                <a:rPr lang="fr-FR" sz="1600" dirty="0">
                  <a:latin typeface="Palatino Linotype" panose="02040502050505030304" pitchFamily="18" charset="0"/>
                </a:rPr>
                <a:t> Analyses</a:t>
              </a:r>
            </a:p>
          </p:txBody>
        </p:sp>
        <p:sp>
          <p:nvSpPr>
            <p:cNvPr id="60" name="ZoneTexte 42">
              <a:extLst>
                <a:ext uri="{FF2B5EF4-FFF2-40B4-BE49-F238E27FC236}">
                  <a16:creationId xmlns:a16="http://schemas.microsoft.com/office/drawing/2014/main" id="{FA534316-C94A-6BBA-0A35-BD1DD392C907}"/>
                </a:ext>
              </a:extLst>
            </p:cNvPr>
            <p:cNvSpPr txBox="1"/>
            <p:nvPr/>
          </p:nvSpPr>
          <p:spPr>
            <a:xfrm>
              <a:off x="1070337" y="4810945"/>
              <a:ext cx="162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Palatino Linotype" panose="02040502050505030304" pitchFamily="18" charset="0"/>
                </a:rPr>
                <a:t>Analyses</a:t>
              </a:r>
            </a:p>
          </p:txBody>
        </p:sp>
      </p:grp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33542EA1-690F-D5B0-5485-3C3A0B1692E2}"/>
              </a:ext>
            </a:extLst>
          </p:cNvPr>
          <p:cNvSpPr/>
          <p:nvPr/>
        </p:nvSpPr>
        <p:spPr>
          <a:xfrm>
            <a:off x="2937164" y="6487635"/>
            <a:ext cx="1284107" cy="270399"/>
          </a:xfrm>
          <a:prstGeom prst="curvedUp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Arrow: Curved Up 49">
            <a:extLst>
              <a:ext uri="{FF2B5EF4-FFF2-40B4-BE49-F238E27FC236}">
                <a16:creationId xmlns:a16="http://schemas.microsoft.com/office/drawing/2014/main" id="{EAFDD08B-9068-442D-4E76-A39D8EAD93F3}"/>
              </a:ext>
            </a:extLst>
          </p:cNvPr>
          <p:cNvSpPr/>
          <p:nvPr/>
        </p:nvSpPr>
        <p:spPr>
          <a:xfrm rot="20060803" flipH="1">
            <a:off x="2929728" y="4590215"/>
            <a:ext cx="4418934" cy="380781"/>
          </a:xfrm>
          <a:prstGeom prst="curvedUpArrow">
            <a:avLst/>
          </a:prstGeom>
          <a:solidFill>
            <a:srgbClr val="FF85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Curved Right 48">
            <a:extLst>
              <a:ext uri="{FF2B5EF4-FFF2-40B4-BE49-F238E27FC236}">
                <a16:creationId xmlns:a16="http://schemas.microsoft.com/office/drawing/2014/main" id="{1BB03F4F-F892-B68E-56B8-7DA7FC6E18FA}"/>
              </a:ext>
            </a:extLst>
          </p:cNvPr>
          <p:cNvSpPr/>
          <p:nvPr/>
        </p:nvSpPr>
        <p:spPr>
          <a:xfrm>
            <a:off x="57002" y="3429000"/>
            <a:ext cx="216560" cy="203873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B4E785-FF3A-C47F-A20B-908189A4EE73}"/>
              </a:ext>
            </a:extLst>
          </p:cNvPr>
          <p:cNvGrpSpPr/>
          <p:nvPr/>
        </p:nvGrpSpPr>
        <p:grpSpPr>
          <a:xfrm>
            <a:off x="172278" y="122634"/>
            <a:ext cx="12019722" cy="529886"/>
            <a:chOff x="159026" y="82876"/>
            <a:chExt cx="11847444" cy="461665"/>
          </a:xfrm>
        </p:grpSpPr>
        <p:sp>
          <p:nvSpPr>
            <p:cNvPr id="5" name="Rectangle : avec coins rognés en diagonale 4">
              <a:extLst>
                <a:ext uri="{FF2B5EF4-FFF2-40B4-BE49-F238E27FC236}">
                  <a16:creationId xmlns:a16="http://schemas.microsoft.com/office/drawing/2014/main" id="{BE103495-B4BB-4139-2830-84497F848CE4}"/>
                </a:ext>
              </a:extLst>
            </p:cNvPr>
            <p:cNvSpPr/>
            <p:nvPr/>
          </p:nvSpPr>
          <p:spPr>
            <a:xfrm>
              <a:off x="185530" y="82876"/>
              <a:ext cx="11622157" cy="461665"/>
            </a:xfrm>
            <a:prstGeom prst="snip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3">
              <a:extLst>
                <a:ext uri="{FF2B5EF4-FFF2-40B4-BE49-F238E27FC236}">
                  <a16:creationId xmlns:a16="http://schemas.microsoft.com/office/drawing/2014/main" id="{16A5A5E8-8372-4196-7CF0-DCA270563B9C}"/>
                </a:ext>
              </a:extLst>
            </p:cNvPr>
            <p:cNvSpPr txBox="1"/>
            <p:nvPr/>
          </p:nvSpPr>
          <p:spPr>
            <a:xfrm>
              <a:off x="159026" y="82876"/>
              <a:ext cx="11847444" cy="4022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Palatino Linotype" panose="02040502050505030304" pitchFamily="18" charset="0"/>
                </a:rPr>
                <a:t>Fingerprinting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approach</a:t>
              </a:r>
              <a:r>
                <a:rPr lang="fr-FR" sz="2400" b="1" dirty="0">
                  <a:latin typeface="Palatino Linotype" panose="02040502050505030304" pitchFamily="18" charset="0"/>
                </a:rPr>
                <a:t> to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quantify</a:t>
              </a:r>
              <a:r>
                <a:rPr lang="fr-FR" sz="2400" b="1" dirty="0">
                  <a:latin typeface="Palatino Linotype" panose="02040502050505030304" pitchFamily="18" charset="0"/>
                </a:rPr>
                <a:t>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sediment</a:t>
              </a:r>
              <a:r>
                <a:rPr lang="fr-FR" sz="2400" b="1" dirty="0">
                  <a:latin typeface="Palatino Linotype" panose="02040502050505030304" pitchFamily="18" charset="0"/>
                </a:rPr>
                <a:t> &amp; contaminant sources contributions</a:t>
              </a:r>
            </a:p>
          </p:txBody>
        </p:sp>
      </p:grpSp>
      <p:sp>
        <p:nvSpPr>
          <p:cNvPr id="9" name="ZoneTexte 30">
            <a:extLst>
              <a:ext uri="{FF2B5EF4-FFF2-40B4-BE49-F238E27FC236}">
                <a16:creationId xmlns:a16="http://schemas.microsoft.com/office/drawing/2014/main" id="{99A3E51E-A277-A6E1-CB32-9B25B7A3A77A}"/>
              </a:ext>
            </a:extLst>
          </p:cNvPr>
          <p:cNvSpPr txBox="1"/>
          <p:nvPr/>
        </p:nvSpPr>
        <p:spPr>
          <a:xfrm>
            <a:off x="12703394" y="615076"/>
            <a:ext cx="311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Palatino Linotype" panose="02040502050505030304" pitchFamily="18" charset="0"/>
              </a:rPr>
              <a:t>Characterisation</a:t>
            </a:r>
            <a:r>
              <a:rPr lang="fr-FR" sz="1600" b="1" dirty="0">
                <a:latin typeface="Palatino Linotype" panose="02040502050505030304" pitchFamily="18" charset="0"/>
              </a:rPr>
              <a:t> of sources</a:t>
            </a:r>
          </a:p>
        </p:txBody>
      </p:sp>
      <p:sp>
        <p:nvSpPr>
          <p:cNvPr id="10" name="ZoneTexte 30">
            <a:extLst>
              <a:ext uri="{FF2B5EF4-FFF2-40B4-BE49-F238E27FC236}">
                <a16:creationId xmlns:a16="http://schemas.microsoft.com/office/drawing/2014/main" id="{BE2BDAF4-904F-00DD-2A68-611104A6D22F}"/>
              </a:ext>
            </a:extLst>
          </p:cNvPr>
          <p:cNvSpPr txBox="1"/>
          <p:nvPr/>
        </p:nvSpPr>
        <p:spPr>
          <a:xfrm>
            <a:off x="12379410" y="1795727"/>
            <a:ext cx="311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Palatino Linotype" panose="02040502050505030304" pitchFamily="18" charset="0"/>
              </a:rPr>
              <a:t>Sink</a:t>
            </a:r>
            <a:r>
              <a:rPr lang="fr-FR" sz="1600" b="1" dirty="0">
                <a:latin typeface="Palatino Linotype" panose="02040502050505030304" pitchFamily="18" charset="0"/>
              </a:rPr>
              <a:t> media</a:t>
            </a:r>
          </a:p>
        </p:txBody>
      </p:sp>
      <p:sp>
        <p:nvSpPr>
          <p:cNvPr id="11" name="ZoneTexte 30">
            <a:extLst>
              <a:ext uri="{FF2B5EF4-FFF2-40B4-BE49-F238E27FC236}">
                <a16:creationId xmlns:a16="http://schemas.microsoft.com/office/drawing/2014/main" id="{1CF3CEFE-4963-6225-B7EE-325A3F9FD1F1}"/>
              </a:ext>
            </a:extLst>
          </p:cNvPr>
          <p:cNvSpPr txBox="1"/>
          <p:nvPr/>
        </p:nvSpPr>
        <p:spPr>
          <a:xfrm>
            <a:off x="12098455" y="1036124"/>
            <a:ext cx="423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Elementary/</a:t>
            </a:r>
            <a:r>
              <a:rPr lang="fr-FR" sz="1600" b="1" dirty="0" err="1">
                <a:latin typeface="Palatino Linotype" panose="02040502050505030304" pitchFamily="18" charset="0"/>
              </a:rPr>
              <a:t>Molecular</a:t>
            </a:r>
            <a:r>
              <a:rPr lang="fr-FR" sz="1600" b="1" dirty="0">
                <a:latin typeface="Palatino Linotype" panose="02040502050505030304" pitchFamily="18" charset="0"/>
              </a:rPr>
              <a:t> &amp; </a:t>
            </a:r>
            <a:r>
              <a:rPr lang="fr-FR" sz="1600" b="1" dirty="0" err="1">
                <a:latin typeface="Palatino Linotype" panose="02040502050505030304" pitchFamily="18" charset="0"/>
              </a:rPr>
              <a:t>Mineral</a:t>
            </a:r>
            <a:r>
              <a:rPr lang="fr-FR" sz="1600" b="1" dirty="0">
                <a:latin typeface="Palatino Linotype" panose="02040502050505030304" pitchFamily="18" charset="0"/>
              </a:rPr>
              <a:t> Analyses </a:t>
            </a:r>
          </a:p>
        </p:txBody>
      </p:sp>
      <p:sp>
        <p:nvSpPr>
          <p:cNvPr id="12" name="ZoneTexte 30">
            <a:extLst>
              <a:ext uri="{FF2B5EF4-FFF2-40B4-BE49-F238E27FC236}">
                <a16:creationId xmlns:a16="http://schemas.microsoft.com/office/drawing/2014/main" id="{57684261-B896-F367-9650-639C0BE3D057}"/>
              </a:ext>
            </a:extLst>
          </p:cNvPr>
          <p:cNvSpPr txBox="1"/>
          <p:nvPr/>
        </p:nvSpPr>
        <p:spPr>
          <a:xfrm>
            <a:off x="-2455960" y="8564333"/>
            <a:ext cx="309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Modèle fingerprinting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C12CB1-1B62-DF07-47F2-DF4D76B60879}"/>
              </a:ext>
            </a:extLst>
          </p:cNvPr>
          <p:cNvGrpSpPr/>
          <p:nvPr/>
        </p:nvGrpSpPr>
        <p:grpSpPr>
          <a:xfrm>
            <a:off x="243078" y="694556"/>
            <a:ext cx="5647382" cy="3621767"/>
            <a:chOff x="0" y="1092631"/>
            <a:chExt cx="5647382" cy="3621767"/>
          </a:xfrm>
        </p:grpSpPr>
        <p:pic>
          <p:nvPicPr>
            <p:cNvPr id="1028" name="Picture 4" descr="Prairie (agriculture) — Wikipédia">
              <a:extLst>
                <a:ext uri="{FF2B5EF4-FFF2-40B4-BE49-F238E27FC236}">
                  <a16:creationId xmlns:a16="http://schemas.microsoft.com/office/drawing/2014/main" id="{C41B3E62-EECA-1CD8-3213-9A9BF1AA5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2" r="32264" b="31996"/>
            <a:stretch/>
          </p:blipFill>
          <p:spPr bwMode="auto">
            <a:xfrm>
              <a:off x="508281" y="2029236"/>
              <a:ext cx="1253089" cy="7856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La révolution agricole, condition sine qua non pour atteindre la neutralité  carbone – EURACTIV.fr">
              <a:extLst>
                <a:ext uri="{FF2B5EF4-FFF2-40B4-BE49-F238E27FC236}">
                  <a16:creationId xmlns:a16="http://schemas.microsoft.com/office/drawing/2014/main" id="{3B0F2028-0ECC-ECCB-200B-84ECB18FC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670" y="2239983"/>
              <a:ext cx="1402884" cy="7856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jet d'eaux usées industrielles à l'égout... | CCI Luxembourg Belge">
              <a:extLst>
                <a:ext uri="{FF2B5EF4-FFF2-40B4-BE49-F238E27FC236}">
                  <a16:creationId xmlns:a16="http://schemas.microsoft.com/office/drawing/2014/main" id="{F41D4B59-235A-61D1-C245-3357AFF3BE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82" r="18684"/>
            <a:stretch/>
          </p:blipFill>
          <p:spPr bwMode="auto">
            <a:xfrm>
              <a:off x="141736" y="2970078"/>
              <a:ext cx="1154556" cy="96901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ZoneTexte 42">
              <a:extLst>
                <a:ext uri="{FF2B5EF4-FFF2-40B4-BE49-F238E27FC236}">
                  <a16:creationId xmlns:a16="http://schemas.microsoft.com/office/drawing/2014/main" id="{388AA333-0DF4-EF04-5016-87CD29A231C6}"/>
                </a:ext>
              </a:extLst>
            </p:cNvPr>
            <p:cNvSpPr txBox="1"/>
            <p:nvPr/>
          </p:nvSpPr>
          <p:spPr>
            <a:xfrm>
              <a:off x="0" y="1451491"/>
              <a:ext cx="26475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Palatino Linotype" panose="02040502050505030304" pitchFamily="18" charset="0"/>
                </a:rPr>
                <a:t>Grass land-</a:t>
              </a:r>
              <a:r>
                <a:rPr lang="fr-FR" sz="1400" b="1" dirty="0" err="1">
                  <a:latin typeface="Palatino Linotype" panose="02040502050505030304" pitchFamily="18" charset="0"/>
                </a:rPr>
                <a:t>Antibiotics</a:t>
              </a:r>
              <a:r>
                <a:rPr lang="fr-FR" sz="1400" dirty="0">
                  <a:latin typeface="Palatino Linotype" panose="02040502050505030304" pitchFamily="18" charset="0"/>
                </a:rPr>
                <a:t> :</a:t>
              </a:r>
            </a:p>
            <a:p>
              <a:pPr algn="ctr"/>
              <a:r>
                <a:rPr lang="fr-FR" sz="1400" i="1" dirty="0" err="1">
                  <a:latin typeface="Palatino Linotype" panose="02040502050505030304" pitchFamily="18" charset="0"/>
                </a:rPr>
                <a:t>Sulfamethazine</a:t>
              </a:r>
              <a:r>
                <a:rPr lang="fr-FR" sz="1400" i="1" dirty="0">
                  <a:latin typeface="Palatino Linotype" panose="02040502050505030304" pitchFamily="18" charset="0"/>
                </a:rPr>
                <a:t>, </a:t>
              </a:r>
              <a:r>
                <a:rPr lang="fr-FR" sz="1400" i="1" dirty="0" err="1">
                  <a:latin typeface="Palatino Linotype" panose="02040502050505030304" pitchFamily="18" charset="0"/>
                </a:rPr>
                <a:t>Chloramphenicol</a:t>
              </a:r>
              <a:endParaRPr lang="fr-FR" sz="1400" i="1" dirty="0">
                <a:latin typeface="Palatino Linotype" panose="02040502050505030304" pitchFamily="18" charset="0"/>
              </a:endParaRPr>
            </a:p>
            <a:p>
              <a:pPr algn="ctr"/>
              <a:endParaRPr lang="fr-FR" sz="1400" dirty="0">
                <a:latin typeface="Palatino Linotype" panose="02040502050505030304" pitchFamily="18" charset="0"/>
              </a:endParaRPr>
            </a:p>
          </p:txBody>
        </p:sp>
        <p:sp>
          <p:nvSpPr>
            <p:cNvPr id="19" name="ZoneTexte 42">
              <a:extLst>
                <a:ext uri="{FF2B5EF4-FFF2-40B4-BE49-F238E27FC236}">
                  <a16:creationId xmlns:a16="http://schemas.microsoft.com/office/drawing/2014/main" id="{986C47AB-CBE3-D7F7-1335-300FAA01967C}"/>
                </a:ext>
              </a:extLst>
            </p:cNvPr>
            <p:cNvSpPr txBox="1"/>
            <p:nvPr/>
          </p:nvSpPr>
          <p:spPr>
            <a:xfrm>
              <a:off x="2748063" y="1640288"/>
              <a:ext cx="28607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Palatino Linotype" panose="02040502050505030304" pitchFamily="18" charset="0"/>
                </a:rPr>
                <a:t>Croplands</a:t>
              </a:r>
              <a:r>
                <a:rPr lang="fr-FR" sz="1600" b="1" dirty="0">
                  <a:latin typeface="Palatino Linotype" panose="02040502050505030304" pitchFamily="18" charset="0"/>
                </a:rPr>
                <a:t>-</a:t>
              </a:r>
              <a:r>
                <a:rPr lang="fr-FR" sz="1400" b="1" dirty="0">
                  <a:latin typeface="Palatino Linotype" panose="02040502050505030304" pitchFamily="18" charset="0"/>
                </a:rPr>
                <a:t>Pesticides</a:t>
              </a:r>
              <a:r>
                <a:rPr lang="fr-FR" sz="1400" dirty="0">
                  <a:latin typeface="Palatino Linotype" panose="02040502050505030304" pitchFamily="18" charset="0"/>
                </a:rPr>
                <a:t> :</a:t>
              </a:r>
            </a:p>
            <a:p>
              <a:pPr algn="ctr"/>
              <a:r>
                <a:rPr lang="fr-FR" sz="1400" i="1" dirty="0">
                  <a:latin typeface="Palatino Linotype" panose="02040502050505030304" pitchFamily="18" charset="0"/>
                </a:rPr>
                <a:t>Isoproturon, Aclonifen, Chlortoluron</a:t>
              </a:r>
            </a:p>
          </p:txBody>
        </p:sp>
        <p:sp>
          <p:nvSpPr>
            <p:cNvPr id="20" name="ZoneTexte 42">
              <a:extLst>
                <a:ext uri="{FF2B5EF4-FFF2-40B4-BE49-F238E27FC236}">
                  <a16:creationId xmlns:a16="http://schemas.microsoft.com/office/drawing/2014/main" id="{38B20516-9189-CD0E-299F-F46016E5AA47}"/>
                </a:ext>
              </a:extLst>
            </p:cNvPr>
            <p:cNvSpPr txBox="1"/>
            <p:nvPr/>
          </p:nvSpPr>
          <p:spPr>
            <a:xfrm>
              <a:off x="431609" y="3944957"/>
              <a:ext cx="44919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Palatino Linotype" panose="02040502050505030304" pitchFamily="18" charset="0"/>
                </a:rPr>
                <a:t>Industrial</a:t>
              </a:r>
              <a:r>
                <a:rPr lang="fr-FR" sz="1600" b="1" dirty="0">
                  <a:latin typeface="Palatino Linotype" panose="02040502050505030304" pitchFamily="18" charset="0"/>
                </a:rPr>
                <a:t> </a:t>
              </a:r>
              <a:r>
                <a:rPr lang="fr-FR" sz="1600" b="1" dirty="0" err="1">
                  <a:latin typeface="Palatino Linotype" panose="02040502050505030304" pitchFamily="18" charset="0"/>
                </a:rPr>
                <a:t>wastewater</a:t>
              </a:r>
              <a:endParaRPr lang="fr-FR" sz="1600" b="1" dirty="0">
                <a:latin typeface="Palatino Linotype" panose="02040502050505030304" pitchFamily="18" charset="0"/>
              </a:endParaRPr>
            </a:p>
            <a:p>
              <a:r>
                <a:rPr lang="fr-FR" sz="1400" b="1" dirty="0" err="1">
                  <a:latin typeface="Palatino Linotype" panose="02040502050505030304" pitchFamily="18" charset="0"/>
                </a:rPr>
                <a:t>Fiber-cement</a:t>
              </a:r>
              <a:r>
                <a:rPr lang="fr-FR" sz="1400" dirty="0">
                  <a:latin typeface="Palatino Linotype" panose="02040502050505030304" pitchFamily="18" charset="0"/>
                </a:rPr>
                <a:t> : </a:t>
              </a:r>
              <a:r>
                <a:rPr lang="fr-FR" sz="1400" i="1" dirty="0">
                  <a:latin typeface="Palatino Linotype" panose="02040502050505030304" pitchFamily="18" charset="0"/>
                </a:rPr>
                <a:t>Ca, Mg, … ; </a:t>
              </a:r>
              <a:r>
                <a:rPr lang="fr-FR" sz="1400" i="1" dirty="0" err="1">
                  <a:latin typeface="Palatino Linotype" panose="02040502050505030304" pitchFamily="18" charset="0"/>
                </a:rPr>
                <a:t>Minerals</a:t>
              </a:r>
              <a:r>
                <a:rPr lang="fr-FR" sz="1400" i="1" dirty="0">
                  <a:latin typeface="Palatino Linotype" panose="02040502050505030304" pitchFamily="18" charset="0"/>
                </a:rPr>
                <a:t> (Calcite, …)</a:t>
              </a:r>
            </a:p>
            <a:p>
              <a:r>
                <a:rPr lang="fr-FR" sz="1400" b="1" dirty="0">
                  <a:latin typeface="Palatino Linotype" panose="02040502050505030304" pitchFamily="18" charset="0"/>
                </a:rPr>
                <a:t>Malt house </a:t>
              </a:r>
              <a:r>
                <a:rPr lang="fr-FR" sz="1400" dirty="0">
                  <a:latin typeface="Palatino Linotype" panose="02040502050505030304" pitchFamily="18" charset="0"/>
                </a:rPr>
                <a:t>: </a:t>
              </a:r>
              <a:r>
                <a:rPr lang="fr-FR" sz="1400" i="1" dirty="0">
                  <a:latin typeface="Palatino Linotype" panose="02040502050505030304" pitchFamily="18" charset="0"/>
                </a:rPr>
                <a:t>Mn, Ni, … ; Pesticides (Deltaméthrine) </a:t>
              </a:r>
            </a:p>
          </p:txBody>
        </p:sp>
        <p:sp>
          <p:nvSpPr>
            <p:cNvPr id="21" name="ZoneTexte 42">
              <a:extLst>
                <a:ext uri="{FF2B5EF4-FFF2-40B4-BE49-F238E27FC236}">
                  <a16:creationId xmlns:a16="http://schemas.microsoft.com/office/drawing/2014/main" id="{5ABA4FF6-7B70-02DB-2CE9-6B3978DD0CCF}"/>
                </a:ext>
              </a:extLst>
            </p:cNvPr>
            <p:cNvSpPr txBox="1"/>
            <p:nvPr/>
          </p:nvSpPr>
          <p:spPr>
            <a:xfrm>
              <a:off x="1231445" y="3012855"/>
              <a:ext cx="44159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Palatino Linotype" panose="02040502050505030304" pitchFamily="18" charset="0"/>
                </a:rPr>
                <a:t>Wastewater</a:t>
              </a:r>
              <a:r>
                <a:rPr lang="fr-FR" sz="1600" b="1" dirty="0">
                  <a:latin typeface="Palatino Linotype" panose="02040502050505030304" pitchFamily="18" charset="0"/>
                </a:rPr>
                <a:t> </a:t>
              </a:r>
              <a:r>
                <a:rPr lang="fr-FR" sz="1600" b="1" dirty="0" err="1">
                  <a:latin typeface="Palatino Linotype" panose="02040502050505030304" pitchFamily="18" charset="0"/>
                </a:rPr>
                <a:t>treatment</a:t>
              </a:r>
              <a:r>
                <a:rPr lang="fr-FR" sz="1600" b="1" dirty="0">
                  <a:latin typeface="Palatino Linotype" panose="02040502050505030304" pitchFamily="18" charset="0"/>
                </a:rPr>
                <a:t> plants</a:t>
              </a:r>
            </a:p>
            <a:p>
              <a:r>
                <a:rPr lang="fr-FR" sz="1400" b="1" dirty="0" err="1">
                  <a:latin typeface="Palatino Linotype" panose="02040502050505030304" pitchFamily="18" charset="0"/>
                </a:rPr>
                <a:t>Antibiotics</a:t>
              </a:r>
              <a:r>
                <a:rPr lang="fr-FR" sz="1400" dirty="0">
                  <a:latin typeface="Palatino Linotype" panose="02040502050505030304" pitchFamily="18" charset="0"/>
                </a:rPr>
                <a:t> </a:t>
              </a:r>
              <a:r>
                <a:rPr lang="fr-FR" sz="1400" i="1" dirty="0">
                  <a:latin typeface="Palatino Linotype" panose="02040502050505030304" pitchFamily="18" charset="0"/>
                </a:rPr>
                <a:t>: Ofloxacine, Ciprofloxacine, </a:t>
              </a:r>
              <a:r>
                <a:rPr lang="fr-FR" sz="1400" i="1" dirty="0" err="1">
                  <a:latin typeface="Palatino Linotype" panose="02040502050505030304" pitchFamily="18" charset="0"/>
                </a:rPr>
                <a:t>Flumequine</a:t>
              </a:r>
              <a:r>
                <a:rPr lang="fr-FR" sz="1400" i="1" dirty="0">
                  <a:latin typeface="Palatino Linotype" panose="02040502050505030304" pitchFamily="18" charset="0"/>
                </a:rPr>
                <a:t>, …</a:t>
              </a:r>
            </a:p>
            <a:p>
              <a:r>
                <a:rPr lang="fr-FR" sz="1400" b="1" dirty="0" err="1">
                  <a:latin typeface="Palatino Linotype" panose="02040502050505030304" pitchFamily="18" charset="0"/>
                </a:rPr>
                <a:t>Others</a:t>
              </a:r>
              <a:r>
                <a:rPr lang="fr-FR" sz="1400" dirty="0">
                  <a:latin typeface="Palatino Linotype" panose="02040502050505030304" pitchFamily="18" charset="0"/>
                </a:rPr>
                <a:t> : </a:t>
              </a:r>
              <a:r>
                <a:rPr lang="fr-FR" sz="1400" i="1" dirty="0" err="1">
                  <a:latin typeface="Palatino Linotype" panose="02040502050505030304" pitchFamily="18" charset="0"/>
                </a:rPr>
                <a:t>Cafein</a:t>
              </a:r>
              <a:r>
                <a:rPr lang="fr-FR" sz="1400" i="1" dirty="0">
                  <a:latin typeface="Palatino Linotype" panose="02040502050505030304" pitchFamily="18" charset="0"/>
                </a:rPr>
                <a:t>, …</a:t>
              </a:r>
            </a:p>
          </p:txBody>
        </p:sp>
        <p:sp>
          <p:nvSpPr>
            <p:cNvPr id="23" name="ZoneTexte 42">
              <a:extLst>
                <a:ext uri="{FF2B5EF4-FFF2-40B4-BE49-F238E27FC236}">
                  <a16:creationId xmlns:a16="http://schemas.microsoft.com/office/drawing/2014/main" id="{564AF80F-A8C8-4C5A-78A8-B70A9CA8F379}"/>
                </a:ext>
              </a:extLst>
            </p:cNvPr>
            <p:cNvSpPr txBox="1"/>
            <p:nvPr/>
          </p:nvSpPr>
          <p:spPr>
            <a:xfrm>
              <a:off x="475054" y="1092631"/>
              <a:ext cx="3724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atin typeface="Palatino Linotype" panose="02040502050505030304" pitchFamily="18" charset="0"/>
                </a:rPr>
                <a:t>Sources (&amp;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Tracers</a:t>
              </a:r>
              <a:r>
                <a:rPr lang="fr-FR" sz="2400" b="1" dirty="0">
                  <a:latin typeface="Palatino Linotype" panose="02040502050505030304" pitchFamily="18" charset="0"/>
                </a:rPr>
                <a:t>) to…</a:t>
              </a:r>
              <a:endParaRPr lang="fr-FR" sz="20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55" name="ZoneTexte 26">
            <a:extLst>
              <a:ext uri="{FF2B5EF4-FFF2-40B4-BE49-F238E27FC236}">
                <a16:creationId xmlns:a16="http://schemas.microsoft.com/office/drawing/2014/main" id="{8755E347-45FE-A19A-239D-2121633633DA}"/>
              </a:ext>
            </a:extLst>
          </p:cNvPr>
          <p:cNvSpPr txBox="1"/>
          <p:nvPr/>
        </p:nvSpPr>
        <p:spPr>
          <a:xfrm>
            <a:off x="5818043" y="2001278"/>
            <a:ext cx="70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+</a:t>
            </a:r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46E9180A-C86E-E104-D938-0484D2327A76}"/>
              </a:ext>
            </a:extLst>
          </p:cNvPr>
          <p:cNvSpPr/>
          <p:nvPr/>
        </p:nvSpPr>
        <p:spPr>
          <a:xfrm rot="20966088">
            <a:off x="5184628" y="4768949"/>
            <a:ext cx="2092856" cy="303066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DE5E60BC-B6D1-749F-9964-D8665690DBDC}"/>
              </a:ext>
            </a:extLst>
          </p:cNvPr>
          <p:cNvSpPr/>
          <p:nvPr/>
        </p:nvSpPr>
        <p:spPr>
          <a:xfrm rot="21368279">
            <a:off x="5173940" y="4699911"/>
            <a:ext cx="5111028" cy="387957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8BFE61-7785-1509-A097-D2ADB1CDD39F}"/>
              </a:ext>
            </a:extLst>
          </p:cNvPr>
          <p:cNvGrpSpPr/>
          <p:nvPr/>
        </p:nvGrpSpPr>
        <p:grpSpPr>
          <a:xfrm>
            <a:off x="6729635" y="737131"/>
            <a:ext cx="5044004" cy="3532012"/>
            <a:chOff x="6729635" y="737131"/>
            <a:chExt cx="5044004" cy="353201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585CE9-E264-9DFC-FF83-9EE08D55285E}"/>
                </a:ext>
              </a:extLst>
            </p:cNvPr>
            <p:cNvGrpSpPr/>
            <p:nvPr/>
          </p:nvGrpSpPr>
          <p:grpSpPr>
            <a:xfrm>
              <a:off x="6767998" y="737131"/>
              <a:ext cx="5005641" cy="3532012"/>
              <a:chOff x="5967781" y="770741"/>
              <a:chExt cx="5005641" cy="3532012"/>
            </a:xfrm>
          </p:grpSpPr>
          <p:pic>
            <p:nvPicPr>
              <p:cNvPr id="32" name="Picture 31" descr="Map&#10;&#10;Description automatically generated">
                <a:extLst>
                  <a:ext uri="{FF2B5EF4-FFF2-40B4-BE49-F238E27FC236}">
                    <a16:creationId xmlns:a16="http://schemas.microsoft.com/office/drawing/2014/main" id="{C4276EFC-5B0E-3B96-115E-C6D6BA28C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53"/>
              <a:stretch/>
            </p:blipFill>
            <p:spPr>
              <a:xfrm>
                <a:off x="5967781" y="1219156"/>
                <a:ext cx="5005641" cy="17125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ZoneTexte 42">
                <a:extLst>
                  <a:ext uri="{FF2B5EF4-FFF2-40B4-BE49-F238E27FC236}">
                    <a16:creationId xmlns:a16="http://schemas.microsoft.com/office/drawing/2014/main" id="{210F5B30-3A50-068C-FE2B-32D6518A9878}"/>
                  </a:ext>
                </a:extLst>
              </p:cNvPr>
              <p:cNvSpPr txBox="1"/>
              <p:nvPr/>
            </p:nvSpPr>
            <p:spPr>
              <a:xfrm>
                <a:off x="6285659" y="770741"/>
                <a:ext cx="37247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latin typeface="Palatino Linotype" panose="02040502050505030304" pitchFamily="18" charset="0"/>
                  </a:rPr>
                  <a:t>…</a:t>
                </a:r>
                <a:r>
                  <a:rPr lang="fr-FR" sz="2400" b="1" dirty="0" err="1">
                    <a:latin typeface="Palatino Linotype" panose="02040502050505030304" pitchFamily="18" charset="0"/>
                  </a:rPr>
                  <a:t>Sink</a:t>
                </a:r>
                <a:endParaRPr lang="fr-FR" sz="2000" dirty="0">
                  <a:latin typeface="Palatino Linotype" panose="02040502050505030304" pitchFamily="18" charset="0"/>
                </a:endParaRPr>
              </a:p>
            </p:txBody>
          </p:sp>
          <p:pic>
            <p:nvPicPr>
              <p:cNvPr id="29" name="Image 44">
                <a:extLst>
                  <a:ext uri="{FF2B5EF4-FFF2-40B4-BE49-F238E27FC236}">
                    <a16:creationId xmlns:a16="http://schemas.microsoft.com/office/drawing/2014/main" id="{AE62ABB5-2654-C688-4339-086D4938D674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4437" y="3069365"/>
                <a:ext cx="924892" cy="12333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F878FA3-0FC5-2AB0-C8FB-3B31DA634A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28909" y="1574077"/>
                <a:ext cx="27737" cy="10833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6638859-7E85-D6BD-1081-E3984BBA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6646" y="1574077"/>
                <a:ext cx="375275" cy="10555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ZoneTexte 42">
                <a:extLst>
                  <a:ext uri="{FF2B5EF4-FFF2-40B4-BE49-F238E27FC236}">
                    <a16:creationId xmlns:a16="http://schemas.microsoft.com/office/drawing/2014/main" id="{CD1DB992-0DB6-9A2D-6576-85455EE58E5C}"/>
                  </a:ext>
                </a:extLst>
              </p:cNvPr>
              <p:cNvSpPr txBox="1"/>
              <p:nvPr/>
            </p:nvSpPr>
            <p:spPr>
              <a:xfrm>
                <a:off x="6487312" y="3518232"/>
                <a:ext cx="36171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err="1">
                    <a:latin typeface="Palatino Linotype" panose="02040502050505030304" pitchFamily="18" charset="0"/>
                  </a:rPr>
                  <a:t>Sediment</a:t>
                </a:r>
                <a:r>
                  <a:rPr lang="fr-FR" sz="1600" b="1" dirty="0">
                    <a:latin typeface="Palatino Linotype" panose="02040502050505030304" pitchFamily="18" charset="0"/>
                  </a:rPr>
                  <a:t> sampling</a:t>
                </a:r>
                <a:endParaRPr lang="fr-FR" sz="1400" i="1" dirty="0"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45" name="Image 13">
              <a:extLst>
                <a:ext uri="{FF2B5EF4-FFF2-40B4-BE49-F238E27FC236}">
                  <a16:creationId xmlns:a16="http://schemas.microsoft.com/office/drawing/2014/main" id="{C2FA2292-C4E6-3A0F-F2C5-912FA1F61677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635" y="2965729"/>
              <a:ext cx="924893" cy="123299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4370F2F-7656-3617-7CD4-14567B9B87CA}"/>
              </a:ext>
            </a:extLst>
          </p:cNvPr>
          <p:cNvSpPr txBox="1"/>
          <p:nvPr/>
        </p:nvSpPr>
        <p:spPr>
          <a:xfrm>
            <a:off x="9167091" y="1189484"/>
            <a:ext cx="257954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latin typeface="Palatino Linotype" panose="02040502050505030304" pitchFamily="18" charset="0"/>
              </a:rPr>
              <a:t>Upstream</a:t>
            </a:r>
            <a:r>
              <a:rPr lang="fr-FR" sz="1400" i="1" dirty="0">
                <a:latin typeface="Palatino Linotype" panose="02040502050505030304" pitchFamily="18" charset="0"/>
              </a:rPr>
              <a:t> &amp; </a:t>
            </a:r>
            <a:r>
              <a:rPr lang="fr-FR" sz="1400" i="1" dirty="0" err="1">
                <a:latin typeface="Palatino Linotype" panose="02040502050505030304" pitchFamily="18" charset="0"/>
              </a:rPr>
              <a:t>Downstream</a:t>
            </a:r>
            <a:r>
              <a:rPr lang="fr-FR" sz="1400" i="1" dirty="0">
                <a:latin typeface="Palatino Linotype" panose="02040502050505030304" pitchFamily="18" charset="0"/>
              </a:rPr>
              <a:t> </a:t>
            </a:r>
            <a:r>
              <a:rPr lang="fr-FR" sz="1400" i="1" dirty="0" err="1">
                <a:latin typeface="Palatino Linotype" panose="02040502050505030304" pitchFamily="18" charset="0"/>
              </a:rPr>
              <a:t>logic</a:t>
            </a:r>
            <a:endParaRPr lang="en-US" sz="1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265161-F873-ECD6-6E21-54EC91AF9087}"/>
              </a:ext>
            </a:extLst>
          </p:cNvPr>
          <p:cNvSpPr txBox="1"/>
          <p:nvPr/>
        </p:nvSpPr>
        <p:spPr>
          <a:xfrm>
            <a:off x="8972554" y="5843145"/>
            <a:ext cx="2639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fr-FR" sz="1600" b="1" dirty="0" err="1">
                <a:latin typeface="Palatino Linotype" panose="02040502050505030304" pitchFamily="18" charset="0"/>
              </a:rPr>
              <a:t>Suspended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particles</a:t>
            </a:r>
            <a:endParaRPr lang="fr-FR" sz="1600" b="1" dirty="0">
              <a:latin typeface="Palatino Linotype" panose="02040502050505030304" pitchFamily="18" charset="0"/>
            </a:endParaRPr>
          </a:p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&amp;</a:t>
            </a:r>
          </a:p>
          <a:p>
            <a:pPr algn="ctr"/>
            <a:r>
              <a:rPr lang="fr-FR" sz="1600" b="1" dirty="0" err="1">
                <a:latin typeface="Palatino Linotype" panose="02040502050505030304" pitchFamily="18" charset="0"/>
              </a:rPr>
              <a:t>Sediments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47A5BD-5844-2027-89D5-2D79F8C9FE8B}"/>
              </a:ext>
            </a:extLst>
          </p:cNvPr>
          <p:cNvSpPr txBox="1"/>
          <p:nvPr/>
        </p:nvSpPr>
        <p:spPr>
          <a:xfrm>
            <a:off x="6907154" y="1386579"/>
            <a:ext cx="1102989" cy="3077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latin typeface="Palatino Linotype" panose="02040502050505030304" pitchFamily="18" charset="0"/>
              </a:rPr>
              <a:t>Upstream</a:t>
            </a:r>
            <a:endParaRPr lang="en-US" sz="14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AD2046-B5BD-04F4-0227-E9C529EAE840}"/>
              </a:ext>
            </a:extLst>
          </p:cNvPr>
          <p:cNvSpPr txBox="1"/>
          <p:nvPr/>
        </p:nvSpPr>
        <p:spPr>
          <a:xfrm>
            <a:off x="10307560" y="2604189"/>
            <a:ext cx="1530969" cy="3077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latin typeface="Palatino Linotype" panose="02040502050505030304" pitchFamily="18" charset="0"/>
              </a:rPr>
              <a:t>Downstream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0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7" grpId="0"/>
      <p:bldP spid="52" grpId="0"/>
      <p:bldP spid="51" grpId="0" animBg="1"/>
      <p:bldP spid="50" grpId="0" animBg="1"/>
      <p:bldP spid="49" grpId="0" animBg="1"/>
      <p:bldP spid="55" grpId="0"/>
      <p:bldP spid="30" grpId="0" animBg="1"/>
      <p:bldP spid="47" grpId="0" animBg="1"/>
      <p:bldP spid="58" grpId="0" animBg="1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932B4130-3105-A3E5-5854-A8F6497F5479}"/>
              </a:ext>
            </a:extLst>
          </p:cNvPr>
          <p:cNvGrpSpPr/>
          <p:nvPr/>
        </p:nvGrpSpPr>
        <p:grpSpPr>
          <a:xfrm>
            <a:off x="2784583" y="1195781"/>
            <a:ext cx="2615808" cy="3782862"/>
            <a:chOff x="18534" y="844158"/>
            <a:chExt cx="1879677" cy="2718303"/>
          </a:xfrm>
        </p:grpSpPr>
        <p:pic>
          <p:nvPicPr>
            <p:cNvPr id="118" name="Picture 117" descr="Chart, bar chart&#10;&#10;Description automatically generated">
              <a:extLst>
                <a:ext uri="{FF2B5EF4-FFF2-40B4-BE49-F238E27FC236}">
                  <a16:creationId xmlns:a16="http://schemas.microsoft.com/office/drawing/2014/main" id="{55971218-8AC5-746B-3FE2-6553A8480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" r="25904" b="5164"/>
            <a:stretch/>
          </p:blipFill>
          <p:spPr>
            <a:xfrm>
              <a:off x="18534" y="1070039"/>
              <a:ext cx="1791807" cy="24924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C0A10507-820E-AAE6-1C32-C5DA6FE253F4}"/>
                </a:ext>
              </a:extLst>
            </p:cNvPr>
            <p:cNvSpPr txBox="1"/>
            <p:nvPr/>
          </p:nvSpPr>
          <p:spPr>
            <a:xfrm>
              <a:off x="41847" y="844158"/>
              <a:ext cx="1856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Palatino Linotype" panose="02040502050505030304" pitchFamily="18" charset="0"/>
                </a:rPr>
                <a:t>S mass fraction (ppm)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D16A051E-4580-BF8F-5FF6-52A0EF9295CF}"/>
              </a:ext>
            </a:extLst>
          </p:cNvPr>
          <p:cNvSpPr txBox="1"/>
          <p:nvPr/>
        </p:nvSpPr>
        <p:spPr>
          <a:xfrm>
            <a:off x="4575290" y="3196596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2935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B4E785-FF3A-C47F-A20B-908189A4EE73}"/>
              </a:ext>
            </a:extLst>
          </p:cNvPr>
          <p:cNvGrpSpPr/>
          <p:nvPr/>
        </p:nvGrpSpPr>
        <p:grpSpPr>
          <a:xfrm>
            <a:off x="198782" y="122634"/>
            <a:ext cx="12232853" cy="529886"/>
            <a:chOff x="185530" y="82876"/>
            <a:chExt cx="12232853" cy="461665"/>
          </a:xfrm>
        </p:grpSpPr>
        <p:sp>
          <p:nvSpPr>
            <p:cNvPr id="5" name="Rectangle : avec coins rognés en diagonale 4">
              <a:extLst>
                <a:ext uri="{FF2B5EF4-FFF2-40B4-BE49-F238E27FC236}">
                  <a16:creationId xmlns:a16="http://schemas.microsoft.com/office/drawing/2014/main" id="{BE103495-B4BB-4139-2830-84497F848CE4}"/>
                </a:ext>
              </a:extLst>
            </p:cNvPr>
            <p:cNvSpPr/>
            <p:nvPr/>
          </p:nvSpPr>
          <p:spPr>
            <a:xfrm>
              <a:off x="185530" y="82876"/>
              <a:ext cx="11622157" cy="461665"/>
            </a:xfrm>
            <a:prstGeom prst="snip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3">
              <a:extLst>
                <a:ext uri="{FF2B5EF4-FFF2-40B4-BE49-F238E27FC236}">
                  <a16:creationId xmlns:a16="http://schemas.microsoft.com/office/drawing/2014/main" id="{16A5A5E8-8372-4196-7CF0-DCA270563B9C}"/>
                </a:ext>
              </a:extLst>
            </p:cNvPr>
            <p:cNvSpPr txBox="1"/>
            <p:nvPr/>
          </p:nvSpPr>
          <p:spPr>
            <a:xfrm>
              <a:off x="570939" y="116271"/>
              <a:ext cx="11847444" cy="4022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Palatino Linotype" panose="02040502050505030304" pitchFamily="18" charset="0"/>
                </a:rPr>
                <a:t>Sources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characterisation</a:t>
              </a:r>
              <a:r>
                <a:rPr lang="fr-FR" sz="2400" b="1" dirty="0">
                  <a:latin typeface="Palatino Linotype" panose="02040502050505030304" pitchFamily="18" charset="0"/>
                </a:rPr>
                <a:t> &amp;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Upstream-Dowstream</a:t>
              </a:r>
              <a:r>
                <a:rPr lang="fr-FR" sz="2400" b="1" dirty="0">
                  <a:latin typeface="Palatino Linotype" panose="02040502050505030304" pitchFamily="18" charset="0"/>
                </a:rPr>
                <a:t> Evolutions on the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Reach</a:t>
              </a:r>
              <a:endParaRPr lang="fr-FR" sz="2400" b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2" name="ZoneTexte 30">
            <a:extLst>
              <a:ext uri="{FF2B5EF4-FFF2-40B4-BE49-F238E27FC236}">
                <a16:creationId xmlns:a16="http://schemas.microsoft.com/office/drawing/2014/main" id="{57684261-B896-F367-9650-639C0BE3D057}"/>
              </a:ext>
            </a:extLst>
          </p:cNvPr>
          <p:cNvSpPr txBox="1"/>
          <p:nvPr/>
        </p:nvSpPr>
        <p:spPr>
          <a:xfrm>
            <a:off x="-2455960" y="8564333"/>
            <a:ext cx="309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Modèle fingerprinting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BBA2E2D-BE41-3047-4604-2A46FC288CD9}"/>
              </a:ext>
            </a:extLst>
          </p:cNvPr>
          <p:cNvSpPr txBox="1"/>
          <p:nvPr/>
        </p:nvSpPr>
        <p:spPr>
          <a:xfrm>
            <a:off x="105498" y="652165"/>
            <a:ext cx="340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Palatino Linotype" panose="02040502050505030304" pitchFamily="18" charset="0"/>
              </a:rPr>
              <a:t>Sources characterization…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9614B36-6C95-E94B-CE3A-4F7329791B81}"/>
              </a:ext>
            </a:extLst>
          </p:cNvPr>
          <p:cNvSpPr txBox="1"/>
          <p:nvPr/>
        </p:nvSpPr>
        <p:spPr>
          <a:xfrm>
            <a:off x="-111780" y="899702"/>
            <a:ext cx="114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Palatino Linotype" panose="02040502050505030304" pitchFamily="18" charset="0"/>
              </a:rPr>
              <a:t>Soils</a:t>
            </a:r>
            <a:r>
              <a:rPr lang="en-US" sz="2000" dirty="0">
                <a:latin typeface="Palatino Linotype" panose="02040502050505030304" pitchFamily="18" charset="0"/>
              </a:rPr>
              <a:t>…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BF075F0-B5F9-0DAA-1E1D-85EFC73175A8}"/>
              </a:ext>
            </a:extLst>
          </p:cNvPr>
          <p:cNvSpPr txBox="1"/>
          <p:nvPr/>
        </p:nvSpPr>
        <p:spPr>
          <a:xfrm>
            <a:off x="154872" y="5925327"/>
            <a:ext cx="2653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Sample other soil sources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Sample wastewaters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8B1D7E-EBA4-898B-03D2-C1F2C15FC28C}"/>
              </a:ext>
            </a:extLst>
          </p:cNvPr>
          <p:cNvGrpSpPr/>
          <p:nvPr/>
        </p:nvGrpSpPr>
        <p:grpSpPr>
          <a:xfrm>
            <a:off x="459624" y="5008415"/>
            <a:ext cx="3961774" cy="392744"/>
            <a:chOff x="267602" y="4715931"/>
            <a:chExt cx="3961774" cy="392744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C516D2C-590C-88AC-3D55-0D84D94F3DD1}"/>
                </a:ext>
              </a:extLst>
            </p:cNvPr>
            <p:cNvSpPr txBox="1"/>
            <p:nvPr/>
          </p:nvSpPr>
          <p:spPr>
            <a:xfrm>
              <a:off x="267602" y="4739343"/>
              <a:ext cx="195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Palatino Linotype" panose="02040502050505030304" pitchFamily="18" charset="0"/>
                </a:rPr>
                <a:t>…&amp; Wastewaters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58A7185-3A65-D7E5-2269-61CAE0C2D3CE}"/>
                </a:ext>
              </a:extLst>
            </p:cNvPr>
            <p:cNvSpPr txBox="1"/>
            <p:nvPr/>
          </p:nvSpPr>
          <p:spPr>
            <a:xfrm>
              <a:off x="2672456" y="4715931"/>
              <a:ext cx="1556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alatino Linotype" panose="02040502050505030304" pitchFamily="18" charset="0"/>
                </a:rPr>
                <a:t>In progress</a:t>
              </a:r>
              <a:r>
                <a:rPr lang="en-US" b="1" dirty="0">
                  <a:latin typeface="Palatino Linotype" panose="02040502050505030304" pitchFamily="18" charset="0"/>
                </a:rPr>
                <a:t>…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D569E715-C2B6-A2AE-49C2-167FA84ED998}"/>
                </a:ext>
              </a:extLst>
            </p:cNvPr>
            <p:cNvSpPr/>
            <p:nvPr/>
          </p:nvSpPr>
          <p:spPr>
            <a:xfrm>
              <a:off x="2303160" y="4827064"/>
              <a:ext cx="285686" cy="196327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0107BED4-EF9F-1AF0-7AF6-185C067075B4}"/>
              </a:ext>
            </a:extLst>
          </p:cNvPr>
          <p:cNvSpPr txBox="1"/>
          <p:nvPr/>
        </p:nvSpPr>
        <p:spPr>
          <a:xfrm>
            <a:off x="2593000" y="5918405"/>
            <a:ext cx="2947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Calculate first source contributions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Deepen the kriging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A26F231-5BEC-EE31-0944-8D8071BC4402}"/>
              </a:ext>
            </a:extLst>
          </p:cNvPr>
          <p:cNvSpPr txBox="1"/>
          <p:nvPr/>
        </p:nvSpPr>
        <p:spPr>
          <a:xfrm>
            <a:off x="1436032" y="5427309"/>
            <a:ext cx="2238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Work in progress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B52EAB-FE72-CBF5-8CCA-63E3AB284EAE}"/>
              </a:ext>
            </a:extLst>
          </p:cNvPr>
          <p:cNvGrpSpPr/>
          <p:nvPr/>
        </p:nvGrpSpPr>
        <p:grpSpPr>
          <a:xfrm>
            <a:off x="5332874" y="664770"/>
            <a:ext cx="6895146" cy="6199024"/>
            <a:chOff x="5332874" y="664770"/>
            <a:chExt cx="6895146" cy="6199024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05EEBC11-73F9-0191-E77A-790C1A256074}"/>
                </a:ext>
              </a:extLst>
            </p:cNvPr>
            <p:cNvGrpSpPr/>
            <p:nvPr/>
          </p:nvGrpSpPr>
          <p:grpSpPr>
            <a:xfrm>
              <a:off x="5572851" y="1092969"/>
              <a:ext cx="6655169" cy="2891558"/>
              <a:chOff x="5466086" y="811899"/>
              <a:chExt cx="6913324" cy="3003722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2C529BC-43EF-149B-2E37-64A43A9D1E2C}"/>
                  </a:ext>
                </a:extLst>
              </p:cNvPr>
              <p:cNvGrpSpPr/>
              <p:nvPr/>
            </p:nvGrpSpPr>
            <p:grpSpPr>
              <a:xfrm>
                <a:off x="5466086" y="811899"/>
                <a:ext cx="6913324" cy="3003722"/>
                <a:chOff x="4739452" y="122634"/>
                <a:chExt cx="7639958" cy="3319431"/>
              </a:xfrm>
            </p:grpSpPr>
            <p:pic>
              <p:nvPicPr>
                <p:cNvPr id="38" name="Picture 37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7234B594-1E9C-D195-7777-9B525CD5D7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92" t="19627" b="15985"/>
                <a:stretch/>
              </p:blipFill>
              <p:spPr>
                <a:xfrm>
                  <a:off x="4739452" y="2064442"/>
                  <a:ext cx="7639958" cy="1377623"/>
                </a:xfrm>
                <a:prstGeom prst="rect">
                  <a:avLst/>
                </a:prstGeom>
              </p:spPr>
            </p:pic>
            <p:pic>
              <p:nvPicPr>
                <p:cNvPr id="61" name="Picture 60" descr="Map&#10;&#10;Description automatically generated">
                  <a:extLst>
                    <a:ext uri="{FF2B5EF4-FFF2-40B4-BE49-F238E27FC236}">
                      <a16:creationId xmlns:a16="http://schemas.microsoft.com/office/drawing/2014/main" id="{5ED5CCF8-BD7C-27DF-9DF1-C966590326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1" t="32458" r="2510" b="29340"/>
                <a:stretch/>
              </p:blipFill>
              <p:spPr>
                <a:xfrm>
                  <a:off x="4983655" y="122634"/>
                  <a:ext cx="7159937" cy="2006170"/>
                </a:xfrm>
                <a:prstGeom prst="rect">
                  <a:avLst/>
                </a:prstGeom>
              </p:spPr>
            </p:pic>
          </p:grp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E1FD53F0-8B9B-1335-F777-4B849A8089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9255" r="34305" b="33952"/>
              <a:stretch/>
            </p:blipFill>
            <p:spPr>
              <a:xfrm>
                <a:off x="10317900" y="1063709"/>
                <a:ext cx="1074123" cy="1128744"/>
              </a:xfrm>
              <a:prstGeom prst="rect">
                <a:avLst/>
              </a:prstGeom>
            </p:spPr>
          </p:pic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255BE49-0712-CC96-A802-4D476F2025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5010" y="1965004"/>
                <a:ext cx="0" cy="11439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CC49395-22AD-174C-15AA-8FB3660C5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730" y="1432535"/>
                <a:ext cx="87630" cy="17803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172F858A-BDEF-7EEF-EF98-AEA09CBD51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3440" y="1374678"/>
                <a:ext cx="167640" cy="1488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8F1784C3-68E4-3EAA-9AA0-1F91E47739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4900" y="1432535"/>
                <a:ext cx="179070" cy="1708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5338393A-99BE-4C52-C81E-B437407C48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32670" y="2343150"/>
                <a:ext cx="129540" cy="5965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00350B73-E2DE-D515-3E13-34D136839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62210" y="2423160"/>
                <a:ext cx="114300" cy="2830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C7E8E20D-5B46-4720-2F1B-53E8131B28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55580" y="2485714"/>
                <a:ext cx="122265" cy="7495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DB23B85-1181-4C33-DE18-1AA404797B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8120" y="2706259"/>
                <a:ext cx="0" cy="842923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9289D41-A12F-A9EF-5D4D-76A154ACF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7260" y="2719538"/>
                <a:ext cx="0" cy="842923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23350D84-ED34-6E2B-C22D-427656172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7770" y="2921352"/>
                <a:ext cx="167550" cy="159572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56446B2E-D2F0-891C-3C8B-26300420D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4274" y="2880154"/>
                <a:ext cx="167550" cy="159572"/>
              </a:xfrm>
              <a:prstGeom prst="rect">
                <a:avLst/>
              </a:prstGeom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DE55BC7-510B-40B8-08F9-87AFDCE941E6}"/>
                  </a:ext>
                </a:extLst>
              </p:cNvPr>
              <p:cNvSpPr/>
              <p:nvPr/>
            </p:nvSpPr>
            <p:spPr>
              <a:xfrm>
                <a:off x="9713638" y="2233938"/>
                <a:ext cx="641941" cy="1287326"/>
              </a:xfrm>
              <a:prstGeom prst="rect">
                <a:avLst/>
              </a:prstGeom>
              <a:noFill/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F0E0D33-12DB-7D12-029A-DBBA4FEC733A}"/>
                  </a:ext>
                </a:extLst>
              </p:cNvPr>
              <p:cNvSpPr txBox="1"/>
              <p:nvPr/>
            </p:nvSpPr>
            <p:spPr>
              <a:xfrm>
                <a:off x="8814216" y="2336558"/>
                <a:ext cx="1105425" cy="76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Fiber-cement</a:t>
                </a:r>
              </a:p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factory</a:t>
                </a:r>
              </a:p>
            </p:txBody>
          </p:sp>
        </p:grp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83F86C05-1122-F22D-FA83-65B14527B9CE}"/>
                </a:ext>
              </a:extLst>
            </p:cNvPr>
            <p:cNvGrpSpPr/>
            <p:nvPr/>
          </p:nvGrpSpPr>
          <p:grpSpPr>
            <a:xfrm>
              <a:off x="5627944" y="3975690"/>
              <a:ext cx="6600073" cy="2617233"/>
              <a:chOff x="5440987" y="3974924"/>
              <a:chExt cx="6938423" cy="275140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85D586A-04BA-C3A7-6A1C-E2159075D759}"/>
                  </a:ext>
                </a:extLst>
              </p:cNvPr>
              <p:cNvGrpSpPr/>
              <p:nvPr/>
            </p:nvGrpSpPr>
            <p:grpSpPr>
              <a:xfrm>
                <a:off x="5440987" y="3974924"/>
                <a:ext cx="6938423" cy="2751405"/>
                <a:chOff x="578308" y="1404330"/>
                <a:chExt cx="11801102" cy="4997347"/>
              </a:xfrm>
            </p:grpSpPr>
            <p:pic>
              <p:nvPicPr>
                <p:cNvPr id="25" name="Picture 24" descr="Map&#10;&#10;Description automatically generated">
                  <a:extLst>
                    <a:ext uri="{FF2B5EF4-FFF2-40B4-BE49-F238E27FC236}">
                      <a16:creationId xmlns:a16="http://schemas.microsoft.com/office/drawing/2014/main" id="{C529B854-3E79-59BA-1BF0-2AD5C9123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1" t="32666" r="2935" b="29833"/>
                <a:stretch/>
              </p:blipFill>
              <p:spPr>
                <a:xfrm>
                  <a:off x="989183" y="1404330"/>
                  <a:ext cx="11027043" cy="3041281"/>
                </a:xfrm>
                <a:prstGeom prst="rect">
                  <a:avLst/>
                </a:prstGeom>
              </p:spPr>
            </p:pic>
            <p:pic>
              <p:nvPicPr>
                <p:cNvPr id="35" name="Picture 34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DC19DC56-E400-99F3-115C-198479958F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06" t="20853" b="14972"/>
                <a:stretch/>
              </p:blipFill>
              <p:spPr>
                <a:xfrm>
                  <a:off x="578308" y="4445614"/>
                  <a:ext cx="11801102" cy="1956063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7D2E705-D8EE-FC1F-5021-5BC801122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19216" r="33070" b="32709"/>
              <a:stretch/>
            </p:blipFill>
            <p:spPr>
              <a:xfrm>
                <a:off x="10328499" y="4009916"/>
                <a:ext cx="1140511" cy="1208628"/>
              </a:xfrm>
              <a:prstGeom prst="rect">
                <a:avLst/>
              </a:prstGeom>
            </p:spPr>
          </p:pic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FC8A849-23AD-D776-9671-09092E061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4695" y="5649371"/>
                <a:ext cx="13425" cy="836118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3EAC28F-5F2E-0490-50C3-083F13C56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4345" y="5857659"/>
                <a:ext cx="167550" cy="159572"/>
              </a:xfrm>
              <a:prstGeom prst="rect">
                <a:avLst/>
              </a:prstGeom>
            </p:spPr>
          </p:pic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FF1436E-4042-C802-2078-09FB816F91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5116" y="5649371"/>
                <a:ext cx="13425" cy="836118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B6F8D70-7DB3-B780-2ED1-BB612B457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766" y="5857659"/>
                <a:ext cx="167550" cy="159572"/>
              </a:xfrm>
              <a:prstGeom prst="rect">
                <a:avLst/>
              </a:prstGeom>
            </p:spPr>
          </p:pic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BA86E18-C9C0-891F-DF7D-87DFBD22FFC3}"/>
                  </a:ext>
                </a:extLst>
              </p:cNvPr>
              <p:cNvSpPr/>
              <p:nvPr/>
            </p:nvSpPr>
            <p:spPr>
              <a:xfrm>
                <a:off x="9741237" y="5244246"/>
                <a:ext cx="641941" cy="1199590"/>
              </a:xfrm>
              <a:prstGeom prst="rect">
                <a:avLst/>
              </a:prstGeom>
              <a:noFill/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3441C2F-4F13-3581-2798-3353437977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28430" y="4474603"/>
                <a:ext cx="154198" cy="16099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4081A665-9EF1-A3FF-68EA-1059E2D2EE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2525" y="4543765"/>
                <a:ext cx="204352" cy="15548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D09C6023-D930-696F-68DE-A3A1DBA758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50641" y="4474603"/>
                <a:ext cx="222799" cy="16515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41857542-AAC0-5AF3-C6F7-DF91726F7E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8881" y="5058364"/>
                <a:ext cx="57703" cy="10291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7799BDE-CDCA-297D-A98E-91FFC4A746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66066" y="4812147"/>
                <a:ext cx="52392" cy="11821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794A2CB7-2429-C4AD-626D-F8E37CF5A1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77845" y="5480936"/>
                <a:ext cx="17585" cy="6036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5336B6C-3BAC-A67D-1B08-9C5EE36D375F}"/>
                  </a:ext>
                </a:extLst>
              </p:cNvPr>
              <p:cNvSpPr txBox="1"/>
              <p:nvPr/>
            </p:nvSpPr>
            <p:spPr>
              <a:xfrm>
                <a:off x="8768334" y="5219950"/>
                <a:ext cx="12522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Fiber-cement</a:t>
                </a:r>
              </a:p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factory</a:t>
                </a:r>
              </a:p>
            </p:txBody>
          </p:sp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14D7B1B-F221-6DA9-BBE0-3C0F61A0ED28}"/>
                </a:ext>
              </a:extLst>
            </p:cNvPr>
            <p:cNvSpPr txBox="1"/>
            <p:nvPr/>
          </p:nvSpPr>
          <p:spPr>
            <a:xfrm>
              <a:off x="5785576" y="664770"/>
              <a:ext cx="6111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8585"/>
                  </a:solidFill>
                  <a:latin typeface="Palatino Linotype" panose="02040502050505030304" pitchFamily="18" charset="0"/>
                </a:rPr>
                <a:t>…Upstream – Downstream Evolution on the reach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505B9CA-A6B6-2B92-8D78-B183785FDDF9}"/>
                </a:ext>
              </a:extLst>
            </p:cNvPr>
            <p:cNvSpPr txBox="1"/>
            <p:nvPr/>
          </p:nvSpPr>
          <p:spPr>
            <a:xfrm>
              <a:off x="7760603" y="1095030"/>
              <a:ext cx="4307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alatino Linotype" panose="02040502050505030304" pitchFamily="18" charset="0"/>
                </a:rPr>
                <a:t>Increase of carbonate proportions </a:t>
              </a:r>
              <a:r>
                <a:rPr lang="en-US" sz="1400" b="1" u="sng" dirty="0">
                  <a:latin typeface="Palatino Linotype" panose="02040502050505030304" pitchFamily="18" charset="0"/>
                </a:rPr>
                <a:t>(10 % to 50 %)</a:t>
              </a:r>
              <a:endParaRPr lang="en-US" sz="1600" b="1" u="sng" dirty="0">
                <a:latin typeface="Palatino Linotype" panose="02040502050505030304" pitchFamily="18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D7E64E5-5FC8-317B-2456-1C7DC8250951}"/>
                </a:ext>
              </a:extLst>
            </p:cNvPr>
            <p:cNvSpPr txBox="1"/>
            <p:nvPr/>
          </p:nvSpPr>
          <p:spPr>
            <a:xfrm>
              <a:off x="5345673" y="6518776"/>
              <a:ext cx="1556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alatino Linotype" panose="02040502050505030304" pitchFamily="18" charset="0"/>
                </a:rPr>
                <a:t>Upstream</a:t>
              </a:r>
              <a:endParaRPr lang="en-US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DC56A99-7FC1-4CCA-5920-C4C3108817EB}"/>
                </a:ext>
              </a:extLst>
            </p:cNvPr>
            <p:cNvSpPr txBox="1"/>
            <p:nvPr/>
          </p:nvSpPr>
          <p:spPr>
            <a:xfrm>
              <a:off x="10635080" y="6525240"/>
              <a:ext cx="1556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alatino Linotype" panose="02040502050505030304" pitchFamily="18" charset="0"/>
                </a:rPr>
                <a:t>Downstream</a:t>
              </a:r>
              <a:endParaRPr lang="en-US" b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838A1FF-34AB-79CA-3907-2DBB369C0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170" r="34305" b="81828"/>
            <a:stretch/>
          </p:blipFill>
          <p:spPr>
            <a:xfrm>
              <a:off x="5907570" y="2967943"/>
              <a:ext cx="1381660" cy="37241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E41FAE2-E361-BEC5-737C-2F8A0EB7A627}"/>
                </a:ext>
              </a:extLst>
            </p:cNvPr>
            <p:cNvSpPr txBox="1"/>
            <p:nvPr/>
          </p:nvSpPr>
          <p:spPr>
            <a:xfrm rot="16200000">
              <a:off x="4611565" y="3204292"/>
              <a:ext cx="1704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Palatino Linotype" panose="02040502050505030304" pitchFamily="18" charset="0"/>
                </a:rPr>
                <a:t>Ca mass fraction (ppm)</a:t>
              </a:r>
              <a:endParaRPr lang="en-US" sz="1200" dirty="0">
                <a:latin typeface="Palatino Linotype" panose="0204050205050503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592758-D236-7108-AFF1-0E1EAF2F41E9}"/>
                </a:ext>
              </a:extLst>
            </p:cNvPr>
            <p:cNvSpPr txBox="1"/>
            <p:nvPr/>
          </p:nvSpPr>
          <p:spPr>
            <a:xfrm rot="16200000">
              <a:off x="4637206" y="5755225"/>
              <a:ext cx="1704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Palatino Linotype" panose="02040502050505030304" pitchFamily="18" charset="0"/>
                </a:rPr>
                <a:t>S mass fraction (ppm)</a:t>
              </a:r>
              <a:endParaRPr lang="en-US" sz="1200" dirty="0">
                <a:latin typeface="Palatino Linotype" panose="020405020505050303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A02F22E-DD58-5D7A-0D50-2A7ACEC9F692}"/>
                </a:ext>
              </a:extLst>
            </p:cNvPr>
            <p:cNvSpPr txBox="1"/>
            <p:nvPr/>
          </p:nvSpPr>
          <p:spPr>
            <a:xfrm>
              <a:off x="5981990" y="2177193"/>
              <a:ext cx="752907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</a:rPr>
                <a:t>Ca</a:t>
              </a:r>
              <a:endParaRPr lang="en-US" sz="28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CDCF88-FFD9-E67F-6794-E3EDB4860833}"/>
                </a:ext>
              </a:extLst>
            </p:cNvPr>
            <p:cNvSpPr txBox="1"/>
            <p:nvPr/>
          </p:nvSpPr>
          <p:spPr>
            <a:xfrm>
              <a:off x="6029492" y="5012978"/>
              <a:ext cx="437433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</a:rPr>
                <a:t>S</a:t>
              </a:r>
              <a:endParaRPr lang="en-US" sz="28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5" name="Arrow: Curved Up 14">
              <a:extLst>
                <a:ext uri="{FF2B5EF4-FFF2-40B4-BE49-F238E27FC236}">
                  <a16:creationId xmlns:a16="http://schemas.microsoft.com/office/drawing/2014/main" id="{8B5E5201-A71B-CA22-AAC6-83DEDD04C8D0}"/>
                </a:ext>
              </a:extLst>
            </p:cNvPr>
            <p:cNvSpPr/>
            <p:nvPr/>
          </p:nvSpPr>
          <p:spPr>
            <a:xfrm rot="16522793">
              <a:off x="9553394" y="1709397"/>
              <a:ext cx="940839" cy="338554"/>
            </a:xfrm>
            <a:prstGeom prst="curved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FEF84FB-A13F-CA8B-C856-F7B7942910DE}"/>
              </a:ext>
            </a:extLst>
          </p:cNvPr>
          <p:cNvSpPr txBox="1"/>
          <p:nvPr/>
        </p:nvSpPr>
        <p:spPr>
          <a:xfrm>
            <a:off x="7777171" y="6525240"/>
            <a:ext cx="170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Distance (m)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115" name="Picture 114" descr="Chart, bar chart&#10;&#10;Description automatically generated">
            <a:extLst>
              <a:ext uri="{FF2B5EF4-FFF2-40B4-BE49-F238E27FC236}">
                <a16:creationId xmlns:a16="http://schemas.microsoft.com/office/drawing/2014/main" id="{EAC108EB-6A8C-A8D0-4F84-07D195973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r="22558" b="5186"/>
          <a:stretch/>
        </p:blipFill>
        <p:spPr>
          <a:xfrm>
            <a:off x="60244" y="1494688"/>
            <a:ext cx="2611402" cy="34747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C1794F34-519A-8647-9166-AC71B10BF63A}"/>
              </a:ext>
            </a:extLst>
          </p:cNvPr>
          <p:cNvSpPr txBox="1"/>
          <p:nvPr/>
        </p:nvSpPr>
        <p:spPr>
          <a:xfrm>
            <a:off x="35567" y="1184749"/>
            <a:ext cx="2687890" cy="383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Ca mass fraction (ppm)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9700CD4-8BEE-27EF-41DB-B6F865872B5A}"/>
              </a:ext>
            </a:extLst>
          </p:cNvPr>
          <p:cNvSpPr txBox="1"/>
          <p:nvPr/>
        </p:nvSpPr>
        <p:spPr>
          <a:xfrm>
            <a:off x="464396" y="1610439"/>
            <a:ext cx="113899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Palatino Linotype" panose="02040502050505030304" pitchFamily="18" charset="0"/>
              </a:rPr>
              <a:t>Substratum</a:t>
            </a:r>
            <a:endParaRPr lang="en-US" sz="1100" b="1" dirty="0">
              <a:latin typeface="Palatino Linotype" panose="0204050205050503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16CD8-0387-CE01-3505-B437802F97A6}"/>
              </a:ext>
            </a:extLst>
          </p:cNvPr>
          <p:cNvSpPr/>
          <p:nvPr/>
        </p:nvSpPr>
        <p:spPr>
          <a:xfrm>
            <a:off x="1379512" y="1841271"/>
            <a:ext cx="223424" cy="183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C857D8B-7CF5-70B0-7F9C-063FD57B3A0B}"/>
              </a:ext>
            </a:extLst>
          </p:cNvPr>
          <p:cNvSpPr txBox="1"/>
          <p:nvPr/>
        </p:nvSpPr>
        <p:spPr>
          <a:xfrm>
            <a:off x="1996351" y="1592282"/>
            <a:ext cx="61106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Ca</a:t>
            </a:r>
            <a:endParaRPr lang="en-US" sz="2800" b="1" dirty="0">
              <a:latin typeface="Palatino Linotype" panose="0204050205050503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3D9FBB-6569-8C7D-E597-92165CB27EC3}"/>
              </a:ext>
            </a:extLst>
          </p:cNvPr>
          <p:cNvSpPr txBox="1"/>
          <p:nvPr/>
        </p:nvSpPr>
        <p:spPr>
          <a:xfrm>
            <a:off x="4615251" y="1610439"/>
            <a:ext cx="61106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S</a:t>
            </a:r>
            <a:endParaRPr lang="en-US" sz="2800" b="1" dirty="0">
              <a:latin typeface="Palatino Linotype" panose="0204050205050503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643FF-E37D-5260-6453-CE39FC3BCD8C}"/>
              </a:ext>
            </a:extLst>
          </p:cNvPr>
          <p:cNvCxnSpPr>
            <a:cxnSpLocks/>
          </p:cNvCxnSpPr>
          <p:nvPr/>
        </p:nvCxnSpPr>
        <p:spPr>
          <a:xfrm flipV="1">
            <a:off x="459624" y="4498561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6A8ED39-99FD-364B-D0CE-80E87DCC0A09}"/>
              </a:ext>
            </a:extLst>
          </p:cNvPr>
          <p:cNvCxnSpPr>
            <a:cxnSpLocks/>
          </p:cNvCxnSpPr>
          <p:nvPr/>
        </p:nvCxnSpPr>
        <p:spPr>
          <a:xfrm flipV="1">
            <a:off x="1145068" y="3928743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5B49732-3A77-0161-8DA1-328DAFEEBB27}"/>
              </a:ext>
            </a:extLst>
          </p:cNvPr>
          <p:cNvCxnSpPr>
            <a:cxnSpLocks/>
          </p:cNvCxnSpPr>
          <p:nvPr/>
        </p:nvCxnSpPr>
        <p:spPr>
          <a:xfrm flipV="1">
            <a:off x="1824840" y="3846843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1914BE7-B818-0426-06F4-3CBE01D8201A}"/>
              </a:ext>
            </a:extLst>
          </p:cNvPr>
          <p:cNvCxnSpPr>
            <a:cxnSpLocks/>
          </p:cNvCxnSpPr>
          <p:nvPr/>
        </p:nvCxnSpPr>
        <p:spPr>
          <a:xfrm flipV="1">
            <a:off x="3149014" y="4231269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43E9716-4348-571C-B4F9-30697C3F6CB9}"/>
              </a:ext>
            </a:extLst>
          </p:cNvPr>
          <p:cNvCxnSpPr>
            <a:cxnSpLocks/>
          </p:cNvCxnSpPr>
          <p:nvPr/>
        </p:nvCxnSpPr>
        <p:spPr>
          <a:xfrm flipV="1">
            <a:off x="3840722" y="3269676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E7518EB-78AC-54DF-36A3-DF9FB82658C6}"/>
              </a:ext>
            </a:extLst>
          </p:cNvPr>
          <p:cNvCxnSpPr>
            <a:cxnSpLocks/>
          </p:cNvCxnSpPr>
          <p:nvPr/>
        </p:nvCxnSpPr>
        <p:spPr>
          <a:xfrm flipV="1">
            <a:off x="4543417" y="3412443"/>
            <a:ext cx="581808" cy="90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E754512D-7630-349F-46E2-117563E55363}"/>
              </a:ext>
            </a:extLst>
          </p:cNvPr>
          <p:cNvSpPr txBox="1"/>
          <p:nvPr/>
        </p:nvSpPr>
        <p:spPr>
          <a:xfrm>
            <a:off x="436061" y="4224519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10449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30A9534-1088-30B5-E295-6801B8A54ED1}"/>
              </a:ext>
            </a:extLst>
          </p:cNvPr>
          <p:cNvSpPr txBox="1"/>
          <p:nvPr/>
        </p:nvSpPr>
        <p:spPr>
          <a:xfrm>
            <a:off x="1125708" y="3708343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40156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4EB30F9-4ECE-EFB0-1038-E0FFF4BDD231}"/>
              </a:ext>
            </a:extLst>
          </p:cNvPr>
          <p:cNvSpPr txBox="1"/>
          <p:nvPr/>
        </p:nvSpPr>
        <p:spPr>
          <a:xfrm>
            <a:off x="1794306" y="3602321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46850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BE2CA68-5029-F35A-3624-48F8D762FC83}"/>
              </a:ext>
            </a:extLst>
          </p:cNvPr>
          <p:cNvSpPr txBox="1"/>
          <p:nvPr/>
        </p:nvSpPr>
        <p:spPr>
          <a:xfrm>
            <a:off x="3135047" y="4004319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1038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2A29A1F-9DA2-37CB-D3F6-5C07A8DF0167}"/>
              </a:ext>
            </a:extLst>
          </p:cNvPr>
          <p:cNvSpPr txBox="1"/>
          <p:nvPr/>
        </p:nvSpPr>
        <p:spPr>
          <a:xfrm>
            <a:off x="3818757" y="3033903"/>
            <a:ext cx="61106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3307</a:t>
            </a:r>
            <a:endParaRPr lang="en-US" sz="1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D98BB2-2DAD-E530-5C7D-E6A84F0531D9}"/>
              </a:ext>
            </a:extLst>
          </p:cNvPr>
          <p:cNvGrpSpPr/>
          <p:nvPr/>
        </p:nvGrpSpPr>
        <p:grpSpPr>
          <a:xfrm>
            <a:off x="4549193" y="2229090"/>
            <a:ext cx="736727" cy="276999"/>
            <a:chOff x="2790474" y="1097144"/>
            <a:chExt cx="736727" cy="276999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00594D7-6B6D-7C24-0E35-9D4BD17B60C2}"/>
                </a:ext>
              </a:extLst>
            </p:cNvPr>
            <p:cNvCxnSpPr>
              <a:cxnSpLocks/>
            </p:cNvCxnSpPr>
            <p:nvPr/>
          </p:nvCxnSpPr>
          <p:spPr>
            <a:xfrm>
              <a:off x="2790474" y="1240342"/>
              <a:ext cx="214395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8864902-29BE-5BC7-32FC-851938ADF7DA}"/>
                </a:ext>
              </a:extLst>
            </p:cNvPr>
            <p:cNvSpPr txBox="1"/>
            <p:nvPr/>
          </p:nvSpPr>
          <p:spPr>
            <a:xfrm>
              <a:off x="2903524" y="1097144"/>
              <a:ext cx="62367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>
                  <a:solidFill>
                    <a:srgbClr val="0070C0"/>
                  </a:solidFill>
                  <a:latin typeface="Palatino Linotype" panose="02040502050505030304" pitchFamily="18" charset="0"/>
                </a:rPr>
                <a:t>Mean</a:t>
              </a:r>
              <a:endParaRPr lang="en-US" sz="1200" b="1" dirty="0">
                <a:solidFill>
                  <a:srgbClr val="0070C0"/>
                </a:solidFill>
                <a:latin typeface="Palatino Linotype" panose="02040502050505030304" pitchFamily="18" charset="0"/>
              </a:endParaRP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BC77C05-7473-DF5F-314B-41DBE8BBAFBB}"/>
              </a:ext>
            </a:extLst>
          </p:cNvPr>
          <p:cNvCxnSpPr>
            <a:cxnSpLocks/>
          </p:cNvCxnSpPr>
          <p:nvPr/>
        </p:nvCxnSpPr>
        <p:spPr>
          <a:xfrm>
            <a:off x="3787226" y="1568450"/>
            <a:ext cx="0" cy="32434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F955503D-77DE-182E-CBF9-0E6FCD624269}"/>
              </a:ext>
            </a:extLst>
          </p:cNvPr>
          <p:cNvCxnSpPr>
            <a:cxnSpLocks/>
          </p:cNvCxnSpPr>
          <p:nvPr/>
        </p:nvCxnSpPr>
        <p:spPr>
          <a:xfrm>
            <a:off x="4471150" y="1568450"/>
            <a:ext cx="0" cy="32434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46123F3-BC82-C669-1201-DA6FBA3ACCAC}"/>
              </a:ext>
            </a:extLst>
          </p:cNvPr>
          <p:cNvCxnSpPr>
            <a:cxnSpLocks/>
          </p:cNvCxnSpPr>
          <p:nvPr/>
        </p:nvCxnSpPr>
        <p:spPr>
          <a:xfrm>
            <a:off x="1794306" y="1568450"/>
            <a:ext cx="0" cy="32434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A3CB871-DD43-FB5B-84C0-DC351EACD99B}"/>
              </a:ext>
            </a:extLst>
          </p:cNvPr>
          <p:cNvCxnSpPr>
            <a:cxnSpLocks/>
          </p:cNvCxnSpPr>
          <p:nvPr/>
        </p:nvCxnSpPr>
        <p:spPr>
          <a:xfrm>
            <a:off x="1125708" y="1568450"/>
            <a:ext cx="0" cy="32434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Picture 120" descr="Chart, bar chart&#10;&#10;Description automatically generated">
            <a:extLst>
              <a:ext uri="{FF2B5EF4-FFF2-40B4-BE49-F238E27FC236}">
                <a16:creationId xmlns:a16="http://schemas.microsoft.com/office/drawing/2014/main" id="{932371C4-8B10-E09F-96AF-F72EDE06421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0" t="19833" b="28905"/>
          <a:stretch/>
        </p:blipFill>
        <p:spPr>
          <a:xfrm>
            <a:off x="464396" y="1610439"/>
            <a:ext cx="915116" cy="206651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313DFAC-0036-0AFF-39E8-7C966A16E8D1}"/>
              </a:ext>
            </a:extLst>
          </p:cNvPr>
          <p:cNvSpPr txBox="1"/>
          <p:nvPr/>
        </p:nvSpPr>
        <p:spPr>
          <a:xfrm>
            <a:off x="460688" y="1606857"/>
            <a:ext cx="113899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Palatino Linotype" panose="02040502050505030304" pitchFamily="18" charset="0"/>
              </a:rPr>
              <a:t>Substratum</a:t>
            </a:r>
            <a:endParaRPr lang="en-US" sz="1100" b="1" dirty="0"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0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B4E785-FF3A-C47F-A20B-908189A4EE73}"/>
              </a:ext>
            </a:extLst>
          </p:cNvPr>
          <p:cNvGrpSpPr/>
          <p:nvPr/>
        </p:nvGrpSpPr>
        <p:grpSpPr>
          <a:xfrm>
            <a:off x="172278" y="122634"/>
            <a:ext cx="11847444" cy="529886"/>
            <a:chOff x="159026" y="82876"/>
            <a:chExt cx="11847444" cy="461665"/>
          </a:xfrm>
        </p:grpSpPr>
        <p:sp>
          <p:nvSpPr>
            <p:cNvPr id="5" name="Rectangle : avec coins rognés en diagonale 4">
              <a:extLst>
                <a:ext uri="{FF2B5EF4-FFF2-40B4-BE49-F238E27FC236}">
                  <a16:creationId xmlns:a16="http://schemas.microsoft.com/office/drawing/2014/main" id="{BE103495-B4BB-4139-2830-84497F848CE4}"/>
                </a:ext>
              </a:extLst>
            </p:cNvPr>
            <p:cNvSpPr/>
            <p:nvPr/>
          </p:nvSpPr>
          <p:spPr>
            <a:xfrm>
              <a:off x="185530" y="82876"/>
              <a:ext cx="11622157" cy="461665"/>
            </a:xfrm>
            <a:prstGeom prst="snip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3">
              <a:extLst>
                <a:ext uri="{FF2B5EF4-FFF2-40B4-BE49-F238E27FC236}">
                  <a16:creationId xmlns:a16="http://schemas.microsoft.com/office/drawing/2014/main" id="{16A5A5E8-8372-4196-7CF0-DCA270563B9C}"/>
                </a:ext>
              </a:extLst>
            </p:cNvPr>
            <p:cNvSpPr txBox="1"/>
            <p:nvPr/>
          </p:nvSpPr>
          <p:spPr>
            <a:xfrm>
              <a:off x="159026" y="115302"/>
              <a:ext cx="11847444" cy="4022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atin typeface="Palatino Linotype" panose="02040502050505030304" pitchFamily="18" charset="0"/>
                </a:rPr>
                <a:t>Preleminary conclusions &amp; </a:t>
              </a:r>
              <a:r>
                <a:rPr lang="fr-FR" sz="2400" b="1" dirty="0" err="1">
                  <a:latin typeface="Palatino Linotype" panose="02040502050505030304" pitchFamily="18" charset="0"/>
                </a:rPr>
                <a:t>Upcomings</a:t>
              </a:r>
              <a:endParaRPr lang="fr-FR" sz="2400" b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2" name="ZoneTexte 30">
            <a:extLst>
              <a:ext uri="{FF2B5EF4-FFF2-40B4-BE49-F238E27FC236}">
                <a16:creationId xmlns:a16="http://schemas.microsoft.com/office/drawing/2014/main" id="{57684261-B896-F367-9650-639C0BE3D057}"/>
              </a:ext>
            </a:extLst>
          </p:cNvPr>
          <p:cNvSpPr txBox="1"/>
          <p:nvPr/>
        </p:nvSpPr>
        <p:spPr>
          <a:xfrm>
            <a:off x="-2455960" y="8564333"/>
            <a:ext cx="309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Palatino Linotype" panose="02040502050505030304" pitchFamily="18" charset="0"/>
              </a:rPr>
              <a:t>Modèle fingerprinting</a:t>
            </a:r>
          </a:p>
        </p:txBody>
      </p:sp>
      <p:sp>
        <p:nvSpPr>
          <p:cNvPr id="363" name="ZoneTexte 30">
            <a:extLst>
              <a:ext uri="{FF2B5EF4-FFF2-40B4-BE49-F238E27FC236}">
                <a16:creationId xmlns:a16="http://schemas.microsoft.com/office/drawing/2014/main" id="{DEAB0A93-52AA-A704-E676-5CFDCB45DAFD}"/>
              </a:ext>
            </a:extLst>
          </p:cNvPr>
          <p:cNvSpPr txBox="1"/>
          <p:nvPr/>
        </p:nvSpPr>
        <p:spPr>
          <a:xfrm>
            <a:off x="9549" y="1677303"/>
            <a:ext cx="3839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SOURCES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Elementary composition distinctions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between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soils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(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croplands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,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grass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lands, 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4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Impact of substratum on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soils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compositions 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4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Tilling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effect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for </a:t>
            </a:r>
            <a:r>
              <a:rPr lang="fr-FR" sz="1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croplands</a:t>
            </a:r>
            <a:r>
              <a:rPr lang="fr-FR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 ?</a:t>
            </a:r>
          </a:p>
          <a:p>
            <a:pPr algn="ctr"/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364" name="ZoneTexte 30">
            <a:extLst>
              <a:ext uri="{FF2B5EF4-FFF2-40B4-BE49-F238E27FC236}">
                <a16:creationId xmlns:a16="http://schemas.microsoft.com/office/drawing/2014/main" id="{DC650540-2EB3-F20C-CF17-2804E4793946}"/>
              </a:ext>
            </a:extLst>
          </p:cNvPr>
          <p:cNvSpPr txBox="1"/>
          <p:nvPr/>
        </p:nvSpPr>
        <p:spPr>
          <a:xfrm>
            <a:off x="1573780" y="1001372"/>
            <a:ext cx="408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latin typeface="Palatino Linotype" panose="02040502050505030304" pitchFamily="18" charset="0"/>
              </a:rPr>
              <a:t>Preleminary conclusions…</a:t>
            </a:r>
          </a:p>
        </p:txBody>
      </p:sp>
      <p:sp>
        <p:nvSpPr>
          <p:cNvPr id="365" name="ZoneTexte 30">
            <a:extLst>
              <a:ext uri="{FF2B5EF4-FFF2-40B4-BE49-F238E27FC236}">
                <a16:creationId xmlns:a16="http://schemas.microsoft.com/office/drawing/2014/main" id="{356C6C73-8393-4A08-F922-97F6447BC2BB}"/>
              </a:ext>
            </a:extLst>
          </p:cNvPr>
          <p:cNvSpPr txBox="1"/>
          <p:nvPr/>
        </p:nvSpPr>
        <p:spPr>
          <a:xfrm>
            <a:off x="3713997" y="1680663"/>
            <a:ext cx="4799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8585"/>
                </a:solidFill>
                <a:latin typeface="Palatino Linotype" panose="02040502050505030304" pitchFamily="18" charset="0"/>
              </a:rPr>
              <a:t> REACH SEDIMENTS-</a:t>
            </a:r>
            <a:r>
              <a:rPr lang="fr-FR" sz="1400" dirty="0" err="1">
                <a:solidFill>
                  <a:srgbClr val="FF8585"/>
                </a:solidFill>
                <a:latin typeface="Palatino Linotype" panose="02040502050505030304" pitchFamily="18" charset="0"/>
              </a:rPr>
              <a:t>According</a:t>
            </a:r>
            <a:r>
              <a:rPr lang="fr-FR" sz="1400" dirty="0">
                <a:solidFill>
                  <a:srgbClr val="FF8585"/>
                </a:solidFill>
                <a:latin typeface="Palatino Linotype" panose="02040502050505030304" pitchFamily="18" charset="0"/>
              </a:rPr>
              <a:t> to source localisations</a:t>
            </a:r>
          </a:p>
          <a:p>
            <a:pPr algn="ctr"/>
            <a:r>
              <a:rPr lang="fr-FR" sz="1400" dirty="0">
                <a:solidFill>
                  <a:srgbClr val="FF8585"/>
                </a:solidFill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FF8585"/>
                </a:solidFill>
                <a:latin typeface="Palatino Linotype" panose="02040502050505030304" pitchFamily="18" charset="0"/>
              </a:rPr>
              <a:t>Elementary </a:t>
            </a:r>
            <a:r>
              <a:rPr lang="fr-FR" sz="1400" dirty="0" err="1">
                <a:solidFill>
                  <a:srgbClr val="FF8585"/>
                </a:solidFill>
                <a:latin typeface="Palatino Linotype" panose="02040502050505030304" pitchFamily="18" charset="0"/>
              </a:rPr>
              <a:t>peak</a:t>
            </a:r>
            <a:r>
              <a:rPr lang="fr-FR" sz="1400" dirty="0">
                <a:solidFill>
                  <a:srgbClr val="FF8585"/>
                </a:solidFill>
                <a:latin typeface="Palatino Linotype" panose="02040502050505030304" pitchFamily="18" charset="0"/>
              </a:rPr>
              <a:t> concentrations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400" dirty="0">
              <a:solidFill>
                <a:srgbClr val="FF8585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err="1">
                <a:solidFill>
                  <a:srgbClr val="FF8585"/>
                </a:solidFill>
                <a:latin typeface="Palatino Linotype" panose="02040502050505030304" pitchFamily="18" charset="0"/>
              </a:rPr>
              <a:t>Mineralogical</a:t>
            </a:r>
            <a:r>
              <a:rPr lang="fr-FR" sz="1400" dirty="0">
                <a:solidFill>
                  <a:srgbClr val="FF8585"/>
                </a:solidFill>
                <a:latin typeface="Palatino Linotype" panose="02040502050505030304" pitchFamily="18" charset="0"/>
              </a:rPr>
              <a:t> variations</a:t>
            </a:r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1D7B4601-2B9E-5ED0-4FA5-D8D952D515C4}"/>
              </a:ext>
            </a:extLst>
          </p:cNvPr>
          <p:cNvGrpSpPr/>
          <p:nvPr/>
        </p:nvGrpSpPr>
        <p:grpSpPr>
          <a:xfrm>
            <a:off x="8091802" y="1995374"/>
            <a:ext cx="4126323" cy="4190706"/>
            <a:chOff x="643272" y="1374677"/>
            <a:chExt cx="4099147" cy="4163105"/>
          </a:xfrm>
        </p:grpSpPr>
        <p:pic>
          <p:nvPicPr>
            <p:cNvPr id="4" name="Picture 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64A7CC57-0FFF-1FC3-3ABD-78026C418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6" t="46475" r="1" b="-350"/>
            <a:stretch/>
          </p:blipFill>
          <p:spPr>
            <a:xfrm>
              <a:off x="643272" y="1374677"/>
              <a:ext cx="4099147" cy="416310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E12B37-4AAB-D773-14EE-C4E006B63C97}"/>
                </a:ext>
              </a:extLst>
            </p:cNvPr>
            <p:cNvGrpSpPr/>
            <p:nvPr/>
          </p:nvGrpSpPr>
          <p:grpSpPr>
            <a:xfrm>
              <a:off x="1865789" y="1790448"/>
              <a:ext cx="2634556" cy="2330268"/>
              <a:chOff x="7161581" y="2224565"/>
              <a:chExt cx="2634556" cy="2330268"/>
            </a:xfrm>
          </p:grpSpPr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3A4E5BE7-62B5-4D6F-D53E-BEFBC24ECA7A}"/>
                  </a:ext>
                </a:extLst>
              </p:cNvPr>
              <p:cNvSpPr/>
              <p:nvPr/>
            </p:nvSpPr>
            <p:spPr>
              <a:xfrm>
                <a:off x="9563256" y="2299490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06217259-B1EA-D548-16FF-2649640582E1}"/>
                  </a:ext>
                </a:extLst>
              </p:cNvPr>
              <p:cNvSpPr/>
              <p:nvPr/>
            </p:nvSpPr>
            <p:spPr>
              <a:xfrm>
                <a:off x="9181243" y="2645137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382F92EF-A308-3A08-7F0F-A5FFFCD1C2F7}"/>
                  </a:ext>
                </a:extLst>
              </p:cNvPr>
              <p:cNvSpPr/>
              <p:nvPr/>
            </p:nvSpPr>
            <p:spPr>
              <a:xfrm>
                <a:off x="8292444" y="3929847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667D58ED-500F-BEC7-E9AD-1EB7420BC956}"/>
                  </a:ext>
                </a:extLst>
              </p:cNvPr>
              <p:cNvSpPr/>
              <p:nvPr/>
            </p:nvSpPr>
            <p:spPr>
              <a:xfrm>
                <a:off x="8027394" y="3586578"/>
                <a:ext cx="191892" cy="181698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48AA18FE-F366-9956-46C2-F2BE60C9BF12}"/>
                  </a:ext>
                </a:extLst>
              </p:cNvPr>
              <p:cNvSpPr/>
              <p:nvPr/>
            </p:nvSpPr>
            <p:spPr>
              <a:xfrm>
                <a:off x="7642607" y="3596700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1AE28BF6-DD84-00B0-C7F2-6DBD70BCF669}"/>
                  </a:ext>
                </a:extLst>
              </p:cNvPr>
              <p:cNvSpPr/>
              <p:nvPr/>
            </p:nvSpPr>
            <p:spPr>
              <a:xfrm>
                <a:off x="7517324" y="4334324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57CFE808-1FAF-0025-FA71-7B6ED784D83C}"/>
                  </a:ext>
                </a:extLst>
              </p:cNvPr>
              <p:cNvSpPr/>
              <p:nvPr/>
            </p:nvSpPr>
            <p:spPr>
              <a:xfrm>
                <a:off x="7161581" y="2480077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825E7821-1F9E-FA95-5962-0BCDD73B5CD3}"/>
                  </a:ext>
                </a:extLst>
              </p:cNvPr>
              <p:cNvSpPr/>
              <p:nvPr/>
            </p:nvSpPr>
            <p:spPr>
              <a:xfrm>
                <a:off x="8433912" y="2230153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B46AEBB2-D0F8-2462-AF37-403C5FDBE13F}"/>
                  </a:ext>
                </a:extLst>
              </p:cNvPr>
              <p:cNvSpPr/>
              <p:nvPr/>
            </p:nvSpPr>
            <p:spPr>
              <a:xfrm>
                <a:off x="7555093" y="2224565"/>
                <a:ext cx="232881" cy="220509"/>
              </a:xfrm>
              <a:prstGeom prst="cub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49" name="Connecteur : en arc 19">
              <a:extLst>
                <a:ext uri="{FF2B5EF4-FFF2-40B4-BE49-F238E27FC236}">
                  <a16:creationId xmlns:a16="http://schemas.microsoft.com/office/drawing/2014/main" id="{9F79BD04-8220-4912-FBD6-874C2BB769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19191" y="2211020"/>
              <a:ext cx="365399" cy="273682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 : en arc 19">
              <a:extLst>
                <a:ext uri="{FF2B5EF4-FFF2-40B4-BE49-F238E27FC236}">
                  <a16:creationId xmlns:a16="http://schemas.microsoft.com/office/drawing/2014/main" id="{BDED2823-370C-53CA-60F0-B00959EBC87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14424" y="1865373"/>
              <a:ext cx="365399" cy="273682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 : en arc 19">
              <a:extLst>
                <a:ext uri="{FF2B5EF4-FFF2-40B4-BE49-F238E27FC236}">
                  <a16:creationId xmlns:a16="http://schemas.microsoft.com/office/drawing/2014/main" id="{0F21A17A-57E0-D094-427B-0DC289089CD3}"/>
                </a:ext>
              </a:extLst>
            </p:cNvPr>
            <p:cNvCxnSpPr>
              <a:cxnSpLocks/>
            </p:cNvCxnSpPr>
            <p:nvPr/>
          </p:nvCxnSpPr>
          <p:spPr>
            <a:xfrm>
              <a:off x="2341171" y="1959920"/>
              <a:ext cx="473980" cy="157174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 : en arc 19">
              <a:extLst>
                <a:ext uri="{FF2B5EF4-FFF2-40B4-BE49-F238E27FC236}">
                  <a16:creationId xmlns:a16="http://schemas.microsoft.com/office/drawing/2014/main" id="{C8A439C7-01E2-13F2-853E-A9616137EF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2311" y="2242687"/>
              <a:ext cx="473980" cy="157174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 : en arc 19">
              <a:extLst>
                <a:ext uri="{FF2B5EF4-FFF2-40B4-BE49-F238E27FC236}">
                  <a16:creationId xmlns:a16="http://schemas.microsoft.com/office/drawing/2014/main" id="{FD032749-F50D-BA55-9554-62BC1DEDFD38}"/>
                </a:ext>
              </a:extLst>
            </p:cNvPr>
            <p:cNvCxnSpPr>
              <a:cxnSpLocks/>
            </p:cNvCxnSpPr>
            <p:nvPr/>
          </p:nvCxnSpPr>
          <p:spPr>
            <a:xfrm>
              <a:off x="2404114" y="3338556"/>
              <a:ext cx="385126" cy="136353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 : en arc 19">
              <a:extLst>
                <a:ext uri="{FF2B5EF4-FFF2-40B4-BE49-F238E27FC236}">
                  <a16:creationId xmlns:a16="http://schemas.microsoft.com/office/drawing/2014/main" id="{596F1C0E-9FB4-39B5-6755-6766B4CF0835}"/>
                </a:ext>
              </a:extLst>
            </p:cNvPr>
            <p:cNvCxnSpPr>
              <a:cxnSpLocks/>
            </p:cNvCxnSpPr>
            <p:nvPr/>
          </p:nvCxnSpPr>
          <p:spPr>
            <a:xfrm>
              <a:off x="2299619" y="4105249"/>
              <a:ext cx="393226" cy="241103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 : en arc 19">
              <a:extLst>
                <a:ext uri="{FF2B5EF4-FFF2-40B4-BE49-F238E27FC236}">
                  <a16:creationId xmlns:a16="http://schemas.microsoft.com/office/drawing/2014/main" id="{19B0F15A-FEEF-027A-60CA-B2A605E1CB9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31602" y="3650882"/>
              <a:ext cx="365399" cy="273682"/>
            </a:xfrm>
            <a:prstGeom prst="curvedConnector3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Cube 366">
            <a:extLst>
              <a:ext uri="{FF2B5EF4-FFF2-40B4-BE49-F238E27FC236}">
                <a16:creationId xmlns:a16="http://schemas.microsoft.com/office/drawing/2014/main" id="{59B18B77-57E1-9DA0-9075-A79F31DBA5A4}"/>
              </a:ext>
            </a:extLst>
          </p:cNvPr>
          <p:cNvSpPr/>
          <p:nvPr/>
        </p:nvSpPr>
        <p:spPr>
          <a:xfrm>
            <a:off x="9979985" y="3289987"/>
            <a:ext cx="208277" cy="197212"/>
          </a:xfrm>
          <a:prstGeom prst="cube">
            <a:avLst/>
          </a:prstGeom>
          <a:noFill/>
          <a:ln w="28575"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8" name="Cube 367">
            <a:extLst>
              <a:ext uri="{FF2B5EF4-FFF2-40B4-BE49-F238E27FC236}">
                <a16:creationId xmlns:a16="http://schemas.microsoft.com/office/drawing/2014/main" id="{24D53551-F88D-4521-77FD-61D66C97EB43}"/>
              </a:ext>
            </a:extLst>
          </p:cNvPr>
          <p:cNvSpPr/>
          <p:nvPr/>
        </p:nvSpPr>
        <p:spPr>
          <a:xfrm>
            <a:off x="10110641" y="4375189"/>
            <a:ext cx="208277" cy="197212"/>
          </a:xfrm>
          <a:prstGeom prst="cube">
            <a:avLst/>
          </a:prstGeom>
          <a:noFill/>
          <a:ln w="28575"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9" name="Cube 368">
            <a:extLst>
              <a:ext uri="{FF2B5EF4-FFF2-40B4-BE49-F238E27FC236}">
                <a16:creationId xmlns:a16="http://schemas.microsoft.com/office/drawing/2014/main" id="{E7E1EE74-C7B9-4446-3EF2-310BBD778B2B}"/>
              </a:ext>
            </a:extLst>
          </p:cNvPr>
          <p:cNvSpPr/>
          <p:nvPr/>
        </p:nvSpPr>
        <p:spPr>
          <a:xfrm>
            <a:off x="9952970" y="5424057"/>
            <a:ext cx="208277" cy="197212"/>
          </a:xfrm>
          <a:prstGeom prst="cube">
            <a:avLst/>
          </a:prstGeom>
          <a:noFill/>
          <a:ln w="28575"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145D7B92-665D-0A87-B5F8-2B720878499A}"/>
              </a:ext>
            </a:extLst>
          </p:cNvPr>
          <p:cNvGrpSpPr/>
          <p:nvPr/>
        </p:nvGrpSpPr>
        <p:grpSpPr>
          <a:xfrm>
            <a:off x="2277050" y="3949847"/>
            <a:ext cx="4126323" cy="2351855"/>
            <a:chOff x="2277050" y="3588004"/>
            <a:chExt cx="4126323" cy="2351855"/>
          </a:xfrm>
        </p:grpSpPr>
        <p:sp>
          <p:nvSpPr>
            <p:cNvPr id="372" name="ZoneTexte 30">
              <a:extLst>
                <a:ext uri="{FF2B5EF4-FFF2-40B4-BE49-F238E27FC236}">
                  <a16:creationId xmlns:a16="http://schemas.microsoft.com/office/drawing/2014/main" id="{C13280BE-0773-62E2-45AB-15EE6F663D23}"/>
                </a:ext>
              </a:extLst>
            </p:cNvPr>
            <p:cNvSpPr txBox="1"/>
            <p:nvPr/>
          </p:nvSpPr>
          <p:spPr>
            <a:xfrm>
              <a:off x="2277050" y="4123977"/>
              <a:ext cx="412632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Palatino Linotype" panose="02040502050505030304" pitchFamily="18" charset="0"/>
                </a:rPr>
                <a:t>Impact of </a:t>
              </a:r>
              <a:r>
                <a:rPr lang="fr-FR" sz="1600" dirty="0" err="1">
                  <a:latin typeface="Palatino Linotype" panose="02040502050505030304" pitchFamily="18" charset="0"/>
                </a:rPr>
                <a:t>industrial</a:t>
              </a:r>
              <a:r>
                <a:rPr lang="fr-FR" sz="1600" dirty="0">
                  <a:latin typeface="Palatino Linotype" panose="02040502050505030304" pitchFamily="18" charset="0"/>
                </a:rPr>
                <a:t> </a:t>
              </a:r>
              <a:r>
                <a:rPr lang="fr-FR" sz="1600" dirty="0" err="1">
                  <a:latin typeface="Palatino Linotype" panose="02040502050505030304" pitchFamily="18" charset="0"/>
                </a:rPr>
                <a:t>wastes</a:t>
              </a:r>
              <a:r>
                <a:rPr lang="fr-FR" sz="1600" dirty="0">
                  <a:latin typeface="Palatino Linotype" panose="02040502050505030304" pitchFamily="18" charset="0"/>
                </a:rPr>
                <a:t> ?</a:t>
              </a:r>
            </a:p>
            <a:p>
              <a:endParaRPr lang="fr-FR" sz="1600" dirty="0">
                <a:latin typeface="Palatino Linotype" panose="02040502050505030304" pitchFamily="18" charset="0"/>
              </a:endParaRPr>
            </a:p>
            <a:p>
              <a:r>
                <a:rPr lang="fr-FR" sz="1600" dirty="0">
                  <a:latin typeface="Palatino Linotype" panose="02040502050505030304" pitchFamily="18" charset="0"/>
                </a:rPr>
                <a:t>Contribution of </a:t>
              </a:r>
              <a:r>
                <a:rPr lang="fr-FR" sz="1600" dirty="0" err="1">
                  <a:latin typeface="Palatino Linotype" panose="02040502050505030304" pitchFamily="18" charset="0"/>
                </a:rPr>
                <a:t>eroded</a:t>
              </a:r>
              <a:r>
                <a:rPr lang="fr-FR" sz="1600" dirty="0">
                  <a:latin typeface="Palatino Linotype" panose="02040502050505030304" pitchFamily="18" charset="0"/>
                </a:rPr>
                <a:t> </a:t>
              </a:r>
              <a:r>
                <a:rPr lang="fr-FR" sz="1600" dirty="0" err="1">
                  <a:latin typeface="Palatino Linotype" panose="02040502050505030304" pitchFamily="18" charset="0"/>
                </a:rPr>
                <a:t>riverbanks</a:t>
              </a:r>
              <a:r>
                <a:rPr lang="fr-FR" sz="1600" dirty="0">
                  <a:latin typeface="Palatino Linotype" panose="02040502050505030304" pitchFamily="18" charset="0"/>
                </a:rPr>
                <a:t> ?</a:t>
              </a:r>
            </a:p>
            <a:p>
              <a:endParaRPr lang="fr-FR" sz="1600" dirty="0">
                <a:latin typeface="Palatino Linotype" panose="02040502050505030304" pitchFamily="18" charset="0"/>
              </a:endParaRPr>
            </a:p>
            <a:p>
              <a:r>
                <a:rPr lang="fr-FR" sz="1600" dirty="0">
                  <a:latin typeface="Palatino Linotype" panose="02040502050505030304" pitchFamily="18" charset="0"/>
                </a:rPr>
                <a:t>Sources contributions ?</a:t>
              </a:r>
            </a:p>
            <a:p>
              <a:endParaRPr lang="fr-FR" sz="1600" dirty="0">
                <a:latin typeface="Palatino Linotype" panose="02040502050505030304" pitchFamily="18" charset="0"/>
              </a:endParaRPr>
            </a:p>
            <a:p>
              <a:r>
                <a:rPr lang="fr-FR" sz="1600" dirty="0" err="1">
                  <a:latin typeface="Palatino Linotype" panose="02040502050505030304" pitchFamily="18" charset="0"/>
                </a:rPr>
                <a:t>Bias</a:t>
              </a:r>
              <a:r>
                <a:rPr lang="fr-FR" sz="1600" dirty="0">
                  <a:latin typeface="Palatino Linotype" panose="02040502050505030304" pitchFamily="18" charset="0"/>
                </a:rPr>
                <a:t> </a:t>
              </a:r>
              <a:r>
                <a:rPr lang="fr-FR" sz="1600" dirty="0" err="1">
                  <a:latin typeface="Palatino Linotype" panose="02040502050505030304" pitchFamily="18" charset="0"/>
                </a:rPr>
                <a:t>from</a:t>
              </a:r>
              <a:r>
                <a:rPr lang="fr-FR" sz="1600" dirty="0">
                  <a:latin typeface="Palatino Linotype" panose="02040502050505030304" pitchFamily="18" charset="0"/>
                </a:rPr>
                <a:t> the </a:t>
              </a:r>
              <a:r>
                <a:rPr lang="fr-FR" sz="1600" dirty="0" err="1">
                  <a:latin typeface="Palatino Linotype" panose="02040502050505030304" pitchFamily="18" charset="0"/>
                </a:rPr>
                <a:t>sink</a:t>
              </a:r>
              <a:r>
                <a:rPr lang="fr-FR" sz="1600" dirty="0">
                  <a:latin typeface="Palatino Linotype" panose="02040502050505030304" pitchFamily="18" charset="0"/>
                </a:rPr>
                <a:t> </a:t>
              </a:r>
              <a:r>
                <a:rPr lang="fr-FR" sz="1600" dirty="0" err="1">
                  <a:latin typeface="Palatino Linotype" panose="02040502050505030304" pitchFamily="18" charset="0"/>
                </a:rPr>
                <a:t>sediment</a:t>
              </a:r>
              <a:r>
                <a:rPr lang="fr-FR" sz="1600" dirty="0">
                  <a:latin typeface="Palatino Linotype" panose="02040502050505030304" pitchFamily="18" charset="0"/>
                </a:rPr>
                <a:t> composition ?</a:t>
              </a:r>
            </a:p>
          </p:txBody>
        </p: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33C85F51-2EA2-551F-8058-B4B471F721B5}"/>
                </a:ext>
              </a:extLst>
            </p:cNvPr>
            <p:cNvSpPr txBox="1"/>
            <p:nvPr/>
          </p:nvSpPr>
          <p:spPr>
            <a:xfrm>
              <a:off x="2519812" y="3588004"/>
              <a:ext cx="2434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u="sng" dirty="0">
                  <a:latin typeface="Palatino Linotype" panose="02040502050505030304" pitchFamily="18" charset="0"/>
                </a:rPr>
                <a:t>To do…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237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4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E8FD27CEB8154A8795EA104DE66797" ma:contentTypeVersion="4" ma:contentTypeDescription="Crée un document." ma:contentTypeScope="" ma:versionID="05916887ecd643e462bf54758284635f">
  <xsd:schema xmlns:xsd="http://www.w3.org/2001/XMLSchema" xmlns:xs="http://www.w3.org/2001/XMLSchema" xmlns:p="http://schemas.microsoft.com/office/2006/metadata/properties" xmlns:ns3="263ac69d-e800-40b9-b3d9-3f5fb8f52c23" targetNamespace="http://schemas.microsoft.com/office/2006/metadata/properties" ma:root="true" ma:fieldsID="e0676939fb9689c5d07bdd72d5a2a0af" ns3:_="">
    <xsd:import namespace="263ac69d-e800-40b9-b3d9-3f5fb8f52c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ac69d-e800-40b9-b3d9-3f5fb8f52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6A052C-0934-48E0-B45C-DC3E2EEE2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ac69d-e800-40b9-b3d9-3f5fb8f52c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CEC036-5DAD-4CE5-BB25-3914BCBF39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E4544F-CF0B-4F64-8715-71399C386EC8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263ac69d-e800-40b9-b3d9-3f5fb8f52c2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505</Words>
  <Application>Microsoft Office PowerPoint</Application>
  <PresentationFormat>Widescreen</PresentationFormat>
  <Paragraphs>142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Palatino Linotype</vt:lpstr>
      <vt:lpstr>Symbol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MinesParis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Dylan Laurence</dc:creator>
  <cp:lastModifiedBy>Dylan Laurence</cp:lastModifiedBy>
  <cp:revision>27</cp:revision>
  <dcterms:created xsi:type="dcterms:W3CDTF">2022-05-11T07:30:18Z</dcterms:created>
  <dcterms:modified xsi:type="dcterms:W3CDTF">2022-05-22T11:10:52Z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0x01010091E8FD27CEB8154A8795EA104DE66797</vt:lpwstr>
  </property>
</Properties>
</file>