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92" r:id="rId3"/>
    <p:sldId id="258" r:id="rId4"/>
    <p:sldId id="367" r:id="rId5"/>
    <p:sldId id="393" r:id="rId6"/>
    <p:sldId id="395" r:id="rId7"/>
    <p:sldId id="396" r:id="rId8"/>
    <p:sldId id="278" r:id="rId9"/>
    <p:sldId id="398" r:id="rId10"/>
    <p:sldId id="401" r:id="rId11"/>
    <p:sldId id="400" r:id="rId12"/>
    <p:sldId id="383" r:id="rId13"/>
    <p:sldId id="397" r:id="rId14"/>
    <p:sldId id="387" r:id="rId15"/>
    <p:sldId id="259" r:id="rId16"/>
    <p:sldId id="390" r:id="rId17"/>
    <p:sldId id="3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0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 autoAdjust="0"/>
    <p:restoredTop sz="81688" autoAdjust="0"/>
  </p:normalViewPr>
  <p:slideViewPr>
    <p:cSldViewPr snapToGrid="0">
      <p:cViewPr varScale="1">
        <p:scale>
          <a:sx n="100" d="100"/>
          <a:sy n="100" d="100"/>
        </p:scale>
        <p:origin x="6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187B-3CE8-40E9-A02E-B14BF57FD6B1}" type="datetimeFigureOut">
              <a:rPr lang="en-US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0CAF-B742-439B-8988-3C54B1B6C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2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49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0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7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34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1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6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2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3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3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50CAF-B742-439B-8988-3C54B1B6C8B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2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1864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a typeface="+mj-lt"/>
                <a:cs typeface="+mj-lt"/>
              </a:rPr>
              <a:t>Recent changes of the tropical Hadley circulation: </a:t>
            </a:r>
            <a:r>
              <a:rPr lang="sl-SI" sz="4400" dirty="0">
                <a:ea typeface="+mj-lt"/>
                <a:cs typeface="+mj-lt"/>
              </a:rPr>
              <a:t>a</a:t>
            </a:r>
            <a:r>
              <a:rPr lang="en-US" sz="4400" dirty="0">
                <a:ea typeface="+mj-lt"/>
                <a:cs typeface="+mj-lt"/>
              </a:rPr>
              <a:t> trend or multidecadal variability?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797" y="3102614"/>
            <a:ext cx="9144000" cy="11742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Žiga Zaplotnik</a:t>
            </a:r>
            <a:r>
              <a:rPr lang="en-US" baseline="30000" dirty="0">
                <a:cs typeface="Calibri"/>
              </a:rPr>
              <a:t>1</a:t>
            </a:r>
            <a:r>
              <a:rPr lang="sl-SI" dirty="0">
                <a:cs typeface="Calibri"/>
              </a:rPr>
              <a:t>, </a:t>
            </a:r>
            <a:r>
              <a:rPr lang="en-US" dirty="0">
                <a:cs typeface="Calibri"/>
              </a:rPr>
              <a:t>Matic Pikovnik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 and Lina Boljka</a:t>
            </a:r>
            <a:r>
              <a:rPr lang="en-US" baseline="30000" dirty="0">
                <a:cs typeface="Calibri"/>
              </a:rPr>
              <a:t>2</a:t>
            </a:r>
            <a:endParaRPr lang="en-US" baseline="300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3D7321C-5065-4EF4-9185-B125C446E69D}"/>
              </a:ext>
            </a:extLst>
          </p:cNvPr>
          <p:cNvSpPr txBox="1"/>
          <p:nvPr/>
        </p:nvSpPr>
        <p:spPr>
          <a:xfrm>
            <a:off x="-1350" y="6246505"/>
            <a:ext cx="8859151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>
                <a:cs typeface="Calibri"/>
              </a:rPr>
              <a:t>1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>
                <a:ea typeface="+mn-lt"/>
                <a:cs typeface="+mn-lt"/>
              </a:rPr>
              <a:t>Faculty of Mathematics and Physics, University of Ljubljana</a:t>
            </a:r>
            <a:endParaRPr lang="en-US" dirty="0"/>
          </a:p>
          <a:p>
            <a:r>
              <a:rPr lang="en-US" sz="1600" baseline="30000" dirty="0">
                <a:ea typeface="+mn-lt"/>
                <a:cs typeface="+mn-lt"/>
              </a:rPr>
              <a:t>2</a:t>
            </a:r>
            <a:r>
              <a:rPr lang="en-US" sz="1600" dirty="0">
                <a:ea typeface="+mn-lt"/>
                <a:cs typeface="+mn-lt"/>
              </a:rPr>
              <a:t> Geophysical Institute and </a:t>
            </a:r>
            <a:r>
              <a:rPr lang="en-US" sz="1600" dirty="0" err="1">
                <a:ea typeface="+mn-lt"/>
                <a:cs typeface="+mn-lt"/>
              </a:rPr>
              <a:t>Bjerk</a:t>
            </a:r>
            <a:r>
              <a:rPr lang="sl-SI" sz="1600" dirty="0">
                <a:ea typeface="+mn-lt"/>
                <a:cs typeface="+mn-lt"/>
              </a:rPr>
              <a:t>ne</a:t>
            </a:r>
            <a:r>
              <a:rPr lang="en-US" sz="1600" dirty="0">
                <a:ea typeface="+mn-lt"/>
                <a:cs typeface="+mn-lt"/>
              </a:rPr>
              <a:t>s Centre for Climate Research, University of Bergen, Bergen</a:t>
            </a:r>
            <a:endParaRPr lang="en-US" dirty="0">
              <a:ea typeface="+mn-lt"/>
              <a:cs typeface="+mn-lt"/>
            </a:endParaRPr>
          </a:p>
          <a:p>
            <a:endParaRPr lang="en-US" sz="1600" dirty="0">
              <a:cs typeface="Calibri"/>
            </a:endParaRPr>
          </a:p>
        </p:txBody>
      </p:sp>
      <p:pic>
        <p:nvPicPr>
          <p:cNvPr id="5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3CA24B43-A897-4C49-9123-294E1D85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47" y="4000908"/>
            <a:ext cx="2152650" cy="1428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1E90B87-2E14-693C-A23C-21F296E0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75" y="3967615"/>
            <a:ext cx="1647022" cy="164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E89D8C4-DB7D-3F50-8724-1FF6F3B1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571" y="5886450"/>
            <a:ext cx="612458" cy="8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A45D9-364D-3151-2883-5D14788A08E6}"/>
                  </a:ext>
                </a:extLst>
              </p:cNvPr>
              <p:cNvSpPr txBox="1"/>
              <p:nvPr/>
            </p:nvSpPr>
            <p:spPr>
              <a:xfrm>
                <a:off x="295619" y="1837522"/>
                <a:ext cx="11600761" cy="390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>
                    <a:sym typeface="Wingdings" panose="05000000000000000000" pitchFamily="2" charset="2"/>
                  </a:rPr>
                  <a:t>Hadley </a:t>
                </a:r>
                <a:r>
                  <a:rPr lang="sl-SI" sz="2400" dirty="0" err="1">
                    <a:sym typeface="Wingdings" panose="05000000000000000000" pitchFamily="2" charset="2"/>
                  </a:rPr>
                  <a:t>cell</a:t>
                </a:r>
                <a:r>
                  <a:rPr lang="sl-SI" sz="2400" dirty="0">
                    <a:sym typeface="Wingdings" panose="05000000000000000000" pitchFamily="2" charset="2"/>
                  </a:rPr>
                  <a:t> </a:t>
                </a:r>
                <a:r>
                  <a:rPr lang="sl-SI" sz="2400" dirty="0" err="1">
                    <a:sym typeface="Wingdings" panose="05000000000000000000" pitchFamily="2" charset="2"/>
                  </a:rPr>
                  <a:t>strength</a:t>
                </a:r>
                <a:r>
                  <a:rPr lang="sl-SI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</m:oMath>
                </a14:m>
                <a:r>
                  <a:rPr lang="sl-SI" sz="2400" b="1" dirty="0"/>
                  <a:t> </a:t>
                </a:r>
                <a:r>
                  <a:rPr lang="sl-SI" sz="2400" dirty="0" err="1"/>
                  <a:t>meridional</a:t>
                </a:r>
                <a:r>
                  <a:rPr lang="sl-SI" sz="2400" dirty="0"/>
                  <a:t> gradient in </a:t>
                </a:r>
                <a:r>
                  <a:rPr lang="sl-SI" sz="2400" dirty="0" err="1"/>
                  <a:t>diabatic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: 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  <a:br>
                  <a:rPr lang="sl-SI" sz="2400" dirty="0"/>
                </a:br>
                <a:r>
                  <a:rPr lang="sl-SI" sz="2400" dirty="0"/>
                  <a:t>(</a:t>
                </a:r>
                <a:r>
                  <a:rPr lang="sl-SI" sz="2400" dirty="0" err="1"/>
                  <a:t>following</a:t>
                </a:r>
                <a:r>
                  <a:rPr lang="sl-SI" sz="2400" dirty="0"/>
                  <a:t> </a:t>
                </a:r>
                <a:r>
                  <a:rPr lang="sl-SI" sz="2400" dirty="0" err="1"/>
                  <a:t>Kuo-Eliassen</a:t>
                </a:r>
                <a:r>
                  <a:rPr lang="sl-SI" sz="2400" dirty="0"/>
                  <a:t> </a:t>
                </a:r>
                <a:r>
                  <a:rPr lang="sl-SI" sz="2400" dirty="0" err="1"/>
                  <a:t>streamfunction</a:t>
                </a:r>
                <a:r>
                  <a:rPr lang="sl-SI" sz="2400" dirty="0"/>
                  <a:t> </a:t>
                </a:r>
                <a:r>
                  <a:rPr lang="sl-SI" sz="2400" dirty="0" err="1"/>
                  <a:t>budget</a:t>
                </a:r>
                <a:r>
                  <a:rPr lang="sl-SI" sz="2400" dirty="0"/>
                  <a:t>)</a:t>
                </a:r>
                <a:br>
                  <a:rPr lang="sl-SI" sz="2400" dirty="0"/>
                </a:br>
                <a:endParaRPr lang="sl-SI" sz="2400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 err="1"/>
                  <a:t>Diabatic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 gradient </a:t>
                </a:r>
                <a:r>
                  <a:rPr lang="sl-SI" sz="2400" dirty="0" err="1"/>
                  <a:t>mostly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explained</a:t>
                </a:r>
                <a:r>
                  <a:rPr lang="sl-SI" sz="2400" dirty="0"/>
                  <a:t> </a:t>
                </a:r>
                <a:r>
                  <a:rPr lang="sl-SI" sz="2400" dirty="0" err="1"/>
                  <a:t>by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latent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 gradient: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𝑙𝑎𝑡</m:t>
                            </m:r>
                          </m:sub>
                        </m:sSub>
                      </m:num>
                      <m:den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  <a:br>
                  <a:rPr lang="sl-SI" sz="2400" dirty="0"/>
                </a:br>
                <a:endParaRPr lang="sl-SI" sz="2400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 err="1"/>
                  <a:t>Latent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 </a:t>
                </a:r>
                <a:r>
                  <a:rPr lang="sl-SI" sz="2400" dirty="0" err="1"/>
                  <a:t>directly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related</a:t>
                </a:r>
                <a:r>
                  <a:rPr lang="sl-SI" sz="2400" dirty="0"/>
                  <a:t> to </a:t>
                </a:r>
                <a:r>
                  <a:rPr lang="sl-SI" sz="2400" dirty="0" err="1"/>
                  <a:t>precipitation</a:t>
                </a:r>
                <a:r>
                  <a:rPr lang="sl-SI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𝑙𝑎𝑡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sl-SI" sz="24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GB" sz="2400" dirty="0"/>
                  <a:t>Verification (via, e.g., GPCP) of precipitation trends suggests</a:t>
                </a:r>
                <a:r>
                  <a:rPr lang="sl-SI" sz="2400" dirty="0"/>
                  <a:t> </a:t>
                </a:r>
                <a:r>
                  <a:rPr lang="en-GB" sz="2400" dirty="0"/>
                  <a:t>latent heating not well represented in reanalyses </a:t>
                </a:r>
                <a:r>
                  <a:rPr lang="sl-SI" sz="2400" dirty="0">
                    <a:sym typeface="Wingdings" panose="05000000000000000000" pitchFamily="2" charset="2"/>
                  </a:rPr>
                  <a:t></a:t>
                </a:r>
                <a:r>
                  <a:rPr lang="en-GB" sz="2400" dirty="0"/>
                  <a:t> artifacts</a:t>
                </a:r>
                <a:br>
                  <a:rPr lang="sl-SI" sz="2400" dirty="0"/>
                </a:br>
                <a:endParaRPr lang="sl-SI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A45D9-364D-3151-2883-5D14788A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9" y="1837522"/>
                <a:ext cx="11600761" cy="3907736"/>
              </a:xfrm>
              <a:prstGeom prst="rect">
                <a:avLst/>
              </a:prstGeom>
              <a:blipFill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9CEE9C-EF1A-409D-865B-DDEF56B98F22}"/>
              </a:ext>
            </a:extLst>
          </p:cNvPr>
          <p:cNvSpPr txBox="1"/>
          <p:nvPr/>
        </p:nvSpPr>
        <p:spPr>
          <a:xfrm>
            <a:off x="-261" y="6277236"/>
            <a:ext cx="7547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Zaplotnik</a:t>
            </a:r>
            <a:r>
              <a:rPr lang="en-US" sz="1600" dirty="0"/>
              <a:t> Ž., </a:t>
            </a:r>
            <a:r>
              <a:rPr lang="en-US" sz="1600" dirty="0" err="1"/>
              <a:t>Pikovnik</a:t>
            </a:r>
            <a:r>
              <a:rPr lang="en-US" sz="1600" dirty="0"/>
              <a:t> M., </a:t>
            </a:r>
            <a:r>
              <a:rPr lang="en-US" sz="1600" dirty="0" err="1"/>
              <a:t>Boljka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2022). Recent Hadley circulation strengthening: a trend or multidecadal variability? </a:t>
            </a:r>
            <a:r>
              <a:rPr lang="sl-SI" sz="1600" dirty="0" err="1">
                <a:ea typeface="+mn-lt"/>
                <a:cs typeface="+mn-lt"/>
              </a:rPr>
              <a:t>Accepted</a:t>
            </a:r>
            <a:r>
              <a:rPr lang="sl-SI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in </a:t>
            </a:r>
            <a:r>
              <a:rPr lang="en-US" sz="1600" i="1" dirty="0">
                <a:ea typeface="+mn-lt"/>
                <a:cs typeface="+mn-lt"/>
              </a:rPr>
              <a:t>Journal of Climate.</a:t>
            </a:r>
            <a:endParaRPr lang="en-US" sz="1600" i="1" dirty="0">
              <a:cs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1ADB81-21C2-CB91-EC76-B1E6D758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497850" cy="1325563"/>
          </a:xfrm>
        </p:spPr>
        <p:txBody>
          <a:bodyPr>
            <a:normAutofit/>
          </a:bodyPr>
          <a:lstStyle/>
          <a:p>
            <a:r>
              <a:rPr lang="sl-SI" sz="4000" dirty="0" err="1">
                <a:cs typeface="Calibri Light"/>
              </a:rPr>
              <a:t>What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drives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in </a:t>
            </a:r>
            <a:r>
              <a:rPr lang="sl-SI" sz="4000" dirty="0" err="1">
                <a:cs typeface="Calibri Light"/>
              </a:rPr>
              <a:t>reanalyses</a:t>
            </a:r>
            <a:r>
              <a:rPr lang="sl-SI" sz="4000" dirty="0">
                <a:cs typeface="Calibri Light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557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A45D9-364D-3151-2883-5D14788A08E6}"/>
                  </a:ext>
                </a:extLst>
              </p:cNvPr>
              <p:cNvSpPr txBox="1"/>
              <p:nvPr/>
            </p:nvSpPr>
            <p:spPr>
              <a:xfrm>
                <a:off x="295619" y="1837522"/>
                <a:ext cx="11600761" cy="4491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>
                    <a:sym typeface="Wingdings" panose="05000000000000000000" pitchFamily="2" charset="2"/>
                  </a:rPr>
                  <a:t>Hadley </a:t>
                </a:r>
                <a:r>
                  <a:rPr lang="sl-SI" sz="2400" dirty="0" err="1">
                    <a:sym typeface="Wingdings" panose="05000000000000000000" pitchFamily="2" charset="2"/>
                  </a:rPr>
                  <a:t>cell</a:t>
                </a:r>
                <a:r>
                  <a:rPr lang="sl-SI" sz="2400" dirty="0">
                    <a:sym typeface="Wingdings" panose="05000000000000000000" pitchFamily="2" charset="2"/>
                  </a:rPr>
                  <a:t> </a:t>
                </a:r>
                <a:r>
                  <a:rPr lang="sl-SI" sz="2400" dirty="0" err="1">
                    <a:sym typeface="Wingdings" panose="05000000000000000000" pitchFamily="2" charset="2"/>
                  </a:rPr>
                  <a:t>strength</a:t>
                </a:r>
                <a:r>
                  <a:rPr lang="sl-SI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</m:oMath>
                </a14:m>
                <a:r>
                  <a:rPr lang="sl-SI" sz="2400" b="1" dirty="0"/>
                  <a:t> </a:t>
                </a:r>
                <a:r>
                  <a:rPr lang="sl-SI" sz="2400" dirty="0" err="1"/>
                  <a:t>meridional</a:t>
                </a:r>
                <a:r>
                  <a:rPr lang="sl-SI" sz="2400" dirty="0"/>
                  <a:t> gradient in </a:t>
                </a:r>
                <a:r>
                  <a:rPr lang="sl-SI" sz="2400" dirty="0" err="1"/>
                  <a:t>diabatic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: 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  <a:br>
                  <a:rPr lang="sl-SI" sz="2400" dirty="0"/>
                </a:br>
                <a:r>
                  <a:rPr lang="sl-SI" sz="2400" dirty="0"/>
                  <a:t>(</a:t>
                </a:r>
                <a:r>
                  <a:rPr lang="sl-SI" sz="2400" dirty="0" err="1"/>
                  <a:t>following</a:t>
                </a:r>
                <a:r>
                  <a:rPr lang="sl-SI" sz="2400" dirty="0"/>
                  <a:t> </a:t>
                </a:r>
                <a:r>
                  <a:rPr lang="sl-SI" sz="2400" dirty="0" err="1"/>
                  <a:t>Kuo-Eliassen</a:t>
                </a:r>
                <a:r>
                  <a:rPr lang="sl-SI" sz="2400" dirty="0"/>
                  <a:t> </a:t>
                </a:r>
                <a:r>
                  <a:rPr lang="sl-SI" sz="2400" dirty="0" err="1"/>
                  <a:t>streamfunction</a:t>
                </a:r>
                <a:r>
                  <a:rPr lang="sl-SI" sz="2400" dirty="0"/>
                  <a:t> </a:t>
                </a:r>
                <a:r>
                  <a:rPr lang="sl-SI" sz="2400" dirty="0" err="1"/>
                  <a:t>budget</a:t>
                </a:r>
                <a:r>
                  <a:rPr lang="sl-SI" sz="2400" dirty="0"/>
                  <a:t>)</a:t>
                </a:r>
                <a:br>
                  <a:rPr lang="sl-SI" sz="2400" dirty="0"/>
                </a:br>
                <a:endParaRPr lang="sl-SI" sz="2400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 err="1"/>
                  <a:t>Diabatic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 gradient </a:t>
                </a:r>
                <a:r>
                  <a:rPr lang="sl-SI" sz="2400" dirty="0" err="1"/>
                  <a:t>mostly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explained</a:t>
                </a:r>
                <a:r>
                  <a:rPr lang="sl-SI" sz="2400" dirty="0"/>
                  <a:t> </a:t>
                </a:r>
                <a:r>
                  <a:rPr lang="sl-SI" sz="2400" dirty="0" err="1"/>
                  <a:t>by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latent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 gradient: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𝑙𝑎𝑡</m:t>
                            </m:r>
                          </m:sub>
                        </m:sSub>
                      </m:num>
                      <m:den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  <a:br>
                  <a:rPr lang="sl-SI" sz="2400" dirty="0"/>
                </a:br>
                <a:endParaRPr lang="sl-SI" sz="2400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 err="1"/>
                  <a:t>Latent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 </a:t>
                </a:r>
                <a:r>
                  <a:rPr lang="sl-SI" sz="2400" dirty="0" err="1"/>
                  <a:t>directly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related</a:t>
                </a:r>
                <a:r>
                  <a:rPr lang="sl-SI" sz="2400" dirty="0"/>
                  <a:t> to </a:t>
                </a:r>
                <a:r>
                  <a:rPr lang="sl-SI" sz="2400" dirty="0" err="1"/>
                  <a:t>precipitation</a:t>
                </a:r>
                <a:r>
                  <a:rPr lang="sl-SI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𝑙𝑎𝑡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sl-SI" sz="24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GB" sz="2400" dirty="0"/>
                  <a:t>Verification (via, e.g., GPCP) of precipitation trends suggests</a:t>
                </a:r>
                <a:r>
                  <a:rPr lang="sl-SI" sz="2400" dirty="0"/>
                  <a:t> </a:t>
                </a:r>
                <a:r>
                  <a:rPr lang="en-GB" sz="2400" dirty="0"/>
                  <a:t>latent heating not well represented in reanalyses </a:t>
                </a:r>
                <a:r>
                  <a:rPr lang="sl-SI" sz="2400" dirty="0">
                    <a:sym typeface="Wingdings" panose="05000000000000000000" pitchFamily="2" charset="2"/>
                  </a:rPr>
                  <a:t></a:t>
                </a:r>
                <a:r>
                  <a:rPr lang="en-GB" sz="2400" dirty="0"/>
                  <a:t> artifacts</a:t>
                </a:r>
                <a:endParaRPr lang="sl-SI" sz="24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sl-SI" sz="2400" dirty="0" err="1"/>
                  <a:t>Hadley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cell</a:t>
                </a:r>
                <a:r>
                  <a:rPr lang="sl-SI" sz="2400" dirty="0"/>
                  <a:t> </a:t>
                </a:r>
                <a:r>
                  <a:rPr lang="sl-SI" sz="2400" dirty="0" err="1"/>
                  <a:t>strength</a:t>
                </a:r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sl-SI" sz="2400" dirty="0"/>
                  <a:t> meridional gradient in </a:t>
                </a:r>
                <a:r>
                  <a:rPr lang="sl-SI" sz="2400" dirty="0" err="1"/>
                  <a:t>precipitation</a:t>
                </a:r>
                <a:r>
                  <a:rPr lang="sl-SI" sz="2400" dirty="0"/>
                  <a:t>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br>
                  <a:rPr lang="sl-SI" sz="2400" dirty="0"/>
                </a:br>
                <a:endParaRPr lang="sl-SI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A45D9-364D-3151-2883-5D14788A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9" y="1837522"/>
                <a:ext cx="11600761" cy="4491999"/>
              </a:xfrm>
              <a:prstGeom prst="rect">
                <a:avLst/>
              </a:prstGeom>
              <a:blipFill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9CEE9C-EF1A-409D-865B-DDEF56B98F22}"/>
              </a:ext>
            </a:extLst>
          </p:cNvPr>
          <p:cNvSpPr txBox="1"/>
          <p:nvPr/>
        </p:nvSpPr>
        <p:spPr>
          <a:xfrm>
            <a:off x="-261" y="6277236"/>
            <a:ext cx="7547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Zaplotnik</a:t>
            </a:r>
            <a:r>
              <a:rPr lang="en-US" sz="1600" dirty="0"/>
              <a:t> Ž., </a:t>
            </a:r>
            <a:r>
              <a:rPr lang="en-US" sz="1600" dirty="0" err="1"/>
              <a:t>Pikovnik</a:t>
            </a:r>
            <a:r>
              <a:rPr lang="en-US" sz="1600" dirty="0"/>
              <a:t> M., </a:t>
            </a:r>
            <a:r>
              <a:rPr lang="en-US" sz="1600" dirty="0" err="1"/>
              <a:t>Boljka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2022). Recent Hadley circulation strengthening: a trend or multidecadal variability? </a:t>
            </a:r>
            <a:r>
              <a:rPr lang="sl-SI" sz="1600" dirty="0" err="1">
                <a:ea typeface="+mn-lt"/>
                <a:cs typeface="+mn-lt"/>
              </a:rPr>
              <a:t>Accepted</a:t>
            </a:r>
            <a:r>
              <a:rPr lang="sl-SI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in </a:t>
            </a:r>
            <a:r>
              <a:rPr lang="en-US" sz="1600" i="1" dirty="0">
                <a:ea typeface="+mn-lt"/>
                <a:cs typeface="+mn-lt"/>
              </a:rPr>
              <a:t>Journal of Climate.</a:t>
            </a:r>
            <a:endParaRPr lang="en-US" sz="1600" i="1" dirty="0">
              <a:cs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1ADB81-21C2-CB91-EC76-B1E6D758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497850" cy="1325563"/>
          </a:xfrm>
        </p:spPr>
        <p:txBody>
          <a:bodyPr>
            <a:normAutofit/>
          </a:bodyPr>
          <a:lstStyle/>
          <a:p>
            <a:r>
              <a:rPr lang="sl-SI" sz="4000" dirty="0" err="1">
                <a:cs typeface="Calibri Light"/>
              </a:rPr>
              <a:t>What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drives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in </a:t>
            </a:r>
            <a:r>
              <a:rPr lang="sl-SI" sz="4000" dirty="0" err="1">
                <a:cs typeface="Calibri Light"/>
              </a:rPr>
              <a:t>reanalyses</a:t>
            </a:r>
            <a:r>
              <a:rPr lang="sl-SI" sz="4000" dirty="0">
                <a:cs typeface="Calibri Light"/>
              </a:rPr>
              <a:t>?</a:t>
            </a:r>
            <a:endParaRPr lang="en-US" sz="40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C7E209E-4F3B-F21E-C07A-B93391BC3053}"/>
              </a:ext>
            </a:extLst>
          </p:cNvPr>
          <p:cNvSpPr/>
          <p:nvPr/>
        </p:nvSpPr>
        <p:spPr>
          <a:xfrm>
            <a:off x="765213" y="5232268"/>
            <a:ext cx="8758410" cy="647701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0060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9CEE9C-EF1A-409D-865B-DDEF56B98F22}"/>
              </a:ext>
            </a:extLst>
          </p:cNvPr>
          <p:cNvSpPr txBox="1"/>
          <p:nvPr/>
        </p:nvSpPr>
        <p:spPr>
          <a:xfrm>
            <a:off x="-261" y="6277236"/>
            <a:ext cx="7547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Zaplotnik</a:t>
            </a:r>
            <a:r>
              <a:rPr lang="en-US" sz="1600" dirty="0"/>
              <a:t> Ž., </a:t>
            </a:r>
            <a:r>
              <a:rPr lang="en-US" sz="1600" dirty="0" err="1"/>
              <a:t>Pikovnik</a:t>
            </a:r>
            <a:r>
              <a:rPr lang="en-US" sz="1600" dirty="0"/>
              <a:t> M., </a:t>
            </a:r>
            <a:r>
              <a:rPr lang="en-US" sz="1600" dirty="0" err="1"/>
              <a:t>Boljka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2022). Recent Hadley circulation strengthening: a trend or multidecadal variability? </a:t>
            </a:r>
            <a:r>
              <a:rPr lang="sl-SI" sz="1600" dirty="0" err="1">
                <a:ea typeface="+mn-lt"/>
                <a:cs typeface="+mn-lt"/>
              </a:rPr>
              <a:t>Accepted</a:t>
            </a:r>
            <a:r>
              <a:rPr lang="sl-SI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in </a:t>
            </a:r>
            <a:r>
              <a:rPr lang="en-US" sz="1600" i="1" dirty="0">
                <a:ea typeface="+mn-lt"/>
                <a:cs typeface="+mn-lt"/>
              </a:rPr>
              <a:t>Journal of Climate.</a:t>
            </a:r>
            <a:endParaRPr lang="en-US" sz="1600" i="1" dirty="0">
              <a:cs typeface="Calibri"/>
            </a:endParaRPr>
          </a:p>
        </p:txBody>
      </p:sp>
      <p:pic>
        <p:nvPicPr>
          <p:cNvPr id="12" name="Picture 12" descr="Chart&#10;&#10;Description automatically generated">
            <a:extLst>
              <a:ext uri="{FF2B5EF4-FFF2-40B4-BE49-F238E27FC236}">
                <a16:creationId xmlns:a16="http://schemas.microsoft.com/office/drawing/2014/main" id="{CFE776E7-7F2A-4B43-8B7D-7BB43D259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816" y="1402340"/>
            <a:ext cx="3033091" cy="2646782"/>
          </a:xfrm>
          <a:prstGeom prst="rect">
            <a:avLst/>
          </a:prstGeom>
        </p:spPr>
      </p:pic>
      <p:pic>
        <p:nvPicPr>
          <p:cNvPr id="18" name="Picture 18" descr="Chart, line chart, box and whisker chart&#10;&#10;Description automatically generated">
            <a:extLst>
              <a:ext uri="{FF2B5EF4-FFF2-40B4-BE49-F238E27FC236}">
                <a16:creationId xmlns:a16="http://schemas.microsoft.com/office/drawing/2014/main" id="{DFB5C367-A3E9-46D6-BF85-A5C4AC9CB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205" y="4172119"/>
            <a:ext cx="3024808" cy="26550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2318EE-B48E-4C2D-B42C-ABD312F52B2A}"/>
              </a:ext>
            </a:extLst>
          </p:cNvPr>
          <p:cNvSpPr txBox="1"/>
          <p:nvPr/>
        </p:nvSpPr>
        <p:spPr>
          <a:xfrm>
            <a:off x="11118573" y="3531704"/>
            <a:ext cx="7553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ERA5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452A51-3987-4C2B-9FA4-A3DF3B35B9AF}"/>
              </a:ext>
            </a:extLst>
          </p:cNvPr>
          <p:cNvSpPr txBox="1"/>
          <p:nvPr/>
        </p:nvSpPr>
        <p:spPr>
          <a:xfrm>
            <a:off x="11120644" y="3956188"/>
            <a:ext cx="7056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GPCP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667DB-4EE7-4783-8039-AD4949A55D38}"/>
              </a:ext>
            </a:extLst>
          </p:cNvPr>
          <p:cNvSpPr txBox="1"/>
          <p:nvPr/>
        </p:nvSpPr>
        <p:spPr>
          <a:xfrm>
            <a:off x="9278178" y="1156176"/>
            <a:ext cx="689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NHC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24A50F-C849-4309-AB6E-03F96097ED8E}"/>
              </a:ext>
            </a:extLst>
          </p:cNvPr>
          <p:cNvSpPr txBox="1"/>
          <p:nvPr/>
        </p:nvSpPr>
        <p:spPr>
          <a:xfrm>
            <a:off x="9337399" y="3944493"/>
            <a:ext cx="570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SHC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D676A478-D7DC-4368-98B9-BC5AABC90EB2}"/>
              </a:ext>
            </a:extLst>
          </p:cNvPr>
          <p:cNvSpPr txBox="1"/>
          <p:nvPr/>
        </p:nvSpPr>
        <p:spPr>
          <a:xfrm rot="-5400000">
            <a:off x="7509427" y="2448753"/>
            <a:ext cx="647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trend</a:t>
            </a:r>
            <a:endParaRPr lang="en-US" sz="1400">
              <a:cs typeface="Calibri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D676A478-D7DC-4368-98B9-BC5AABC90EB2}"/>
              </a:ext>
            </a:extLst>
          </p:cNvPr>
          <p:cNvSpPr txBox="1"/>
          <p:nvPr/>
        </p:nvSpPr>
        <p:spPr>
          <a:xfrm rot="-5400000">
            <a:off x="7511498" y="5117823"/>
            <a:ext cx="6477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trend</a:t>
            </a:r>
            <a:endParaRPr lang="en-US" sz="1400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46F369-6A9C-D35B-AF1A-E56F8051957B}"/>
              </a:ext>
            </a:extLst>
          </p:cNvPr>
          <p:cNvSpPr txBox="1"/>
          <p:nvPr/>
        </p:nvSpPr>
        <p:spPr>
          <a:xfrm>
            <a:off x="78037" y="1776115"/>
            <a:ext cx="7425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How </a:t>
            </a:r>
            <a:r>
              <a:rPr lang="sl-SI" sz="2400" dirty="0" err="1">
                <a:sym typeface="Wingdings" panose="05000000000000000000" pitchFamily="2" charset="2"/>
              </a:rPr>
              <a:t>well</a:t>
            </a:r>
            <a:r>
              <a:rPr lang="sl-SI" sz="2400" dirty="0">
                <a:sym typeface="Wingdings" panose="05000000000000000000" pitchFamily="2" charset="2"/>
              </a:rPr>
              <a:t> do </a:t>
            </a:r>
            <a:r>
              <a:rPr lang="sl-SI" sz="2400" dirty="0" err="1">
                <a:sym typeface="Wingdings" panose="05000000000000000000" pitchFamily="2" charset="2"/>
              </a:rPr>
              <a:t>trends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of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b="1" dirty="0" err="1">
                <a:sym typeface="Wingdings" panose="05000000000000000000" pitchFamily="2" charset="2"/>
              </a:rPr>
              <a:t>precipitation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b="1" dirty="0">
                <a:sym typeface="Wingdings" panose="05000000000000000000" pitchFamily="2" charset="2"/>
              </a:rPr>
              <a:t>gradient</a:t>
            </a:r>
            <a:r>
              <a:rPr lang="sl-SI" sz="2400" dirty="0">
                <a:sym typeface="Wingdings" panose="05000000000000000000" pitchFamily="2" charset="2"/>
              </a:rPr>
              <a:t> in ERA5 </a:t>
            </a:r>
            <a:r>
              <a:rPr lang="sl-SI" sz="2400" dirty="0" err="1">
                <a:sym typeface="Wingdings" panose="05000000000000000000" pitchFamily="2" charset="2"/>
              </a:rPr>
              <a:t>fit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observations</a:t>
            </a:r>
            <a:r>
              <a:rPr lang="sl-SI" sz="2400" dirty="0">
                <a:sym typeface="Wingdings" panose="05000000000000000000" pitchFamily="2" charset="2"/>
              </a:rPr>
              <a:t> (</a:t>
            </a:r>
            <a:r>
              <a:rPr lang="sl-SI" sz="2400" dirty="0" err="1">
                <a:sym typeface="Wingdings" panose="05000000000000000000" pitchFamily="2" charset="2"/>
              </a:rPr>
              <a:t>e.g</a:t>
            </a:r>
            <a:r>
              <a:rPr lang="sl-SI" sz="2400" dirty="0">
                <a:sym typeface="Wingdings" panose="05000000000000000000" pitchFamily="2" charset="2"/>
              </a:rPr>
              <a:t>. GPCP)?</a:t>
            </a:r>
            <a:br>
              <a:rPr lang="sl-SI" sz="2400" dirty="0"/>
            </a:b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Trends in meridional gradient of diabatic heating, precipitation &amp; Hadley cell</a:t>
            </a:r>
            <a:r>
              <a:rPr lang="sl-SI" sz="2400" dirty="0"/>
              <a:t> </a:t>
            </a:r>
            <a:r>
              <a:rPr lang="en-GB" sz="2400" dirty="0"/>
              <a:t>strength are consistent and of similar (normalised) magnitude</a:t>
            </a:r>
            <a:r>
              <a:rPr lang="sl-SI" sz="2400" dirty="0"/>
              <a:t> </a:t>
            </a:r>
            <a:br>
              <a:rPr lang="sl-SI" sz="2400" dirty="0"/>
            </a:b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/>
              <a:t>Despite</a:t>
            </a:r>
            <a:r>
              <a:rPr lang="sl-SI" sz="2400" dirty="0"/>
              <a:t> some </a:t>
            </a:r>
            <a:r>
              <a:rPr lang="sl-SI" sz="2400" dirty="0" err="1"/>
              <a:t>artifacts</a:t>
            </a:r>
            <a:r>
              <a:rPr lang="sl-SI" sz="2400" dirty="0"/>
              <a:t>,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trends</a:t>
            </a:r>
            <a:r>
              <a:rPr lang="sl-SI" sz="2400" dirty="0"/>
              <a:t> </a:t>
            </a:r>
            <a:r>
              <a:rPr lang="sl-SI" sz="2400" dirty="0" err="1"/>
              <a:t>might</a:t>
            </a:r>
            <a:r>
              <a:rPr lang="sl-SI" sz="2400" dirty="0"/>
              <a:t> be </a:t>
            </a:r>
            <a:r>
              <a:rPr lang="sl-SI" sz="2400" b="1" dirty="0" err="1">
                <a:solidFill>
                  <a:srgbClr val="FF0000"/>
                </a:solidFill>
              </a:rPr>
              <a:t>physical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dirty="0"/>
              <a:t>as </a:t>
            </a:r>
            <a:r>
              <a:rPr lang="sl-SI" sz="2400" dirty="0" err="1"/>
              <a:t>well</a:t>
            </a:r>
            <a:r>
              <a:rPr lang="sl-SI" sz="2400" dirty="0"/>
              <a:t>!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A33888B-2C97-1F58-5B1C-71CE6E0D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497850" cy="1325563"/>
          </a:xfrm>
        </p:spPr>
        <p:txBody>
          <a:bodyPr>
            <a:normAutofit/>
          </a:bodyPr>
          <a:lstStyle/>
          <a:p>
            <a:r>
              <a:rPr lang="sl-SI" sz="4000" dirty="0" err="1">
                <a:cs typeface="Calibri Light"/>
              </a:rPr>
              <a:t>What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drives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in </a:t>
            </a:r>
            <a:r>
              <a:rPr lang="sl-SI" sz="4000" dirty="0" err="1">
                <a:cs typeface="Calibri Light"/>
              </a:rPr>
              <a:t>reanalyses</a:t>
            </a:r>
            <a:r>
              <a:rPr lang="sl-SI" sz="4000" dirty="0">
                <a:cs typeface="Calibri Light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409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9CEE9C-EF1A-409D-865B-DDEF56B98F22}"/>
              </a:ext>
            </a:extLst>
          </p:cNvPr>
          <p:cNvSpPr txBox="1"/>
          <p:nvPr/>
        </p:nvSpPr>
        <p:spPr>
          <a:xfrm>
            <a:off x="-261" y="6277236"/>
            <a:ext cx="7547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Zaplotnik</a:t>
            </a:r>
            <a:r>
              <a:rPr lang="en-US" sz="1600" dirty="0"/>
              <a:t> Ž., </a:t>
            </a:r>
            <a:r>
              <a:rPr lang="en-US" sz="1600" dirty="0" err="1"/>
              <a:t>Pikovnik</a:t>
            </a:r>
            <a:r>
              <a:rPr lang="en-US" sz="1600" dirty="0"/>
              <a:t> M., </a:t>
            </a:r>
            <a:r>
              <a:rPr lang="en-US" sz="1600" dirty="0" err="1"/>
              <a:t>Boljka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2022). Recent Hadley circulation strengthening: a trend or multidecadal variability? </a:t>
            </a:r>
            <a:r>
              <a:rPr lang="sl-SI" sz="1600" dirty="0" err="1">
                <a:ea typeface="+mn-lt"/>
                <a:cs typeface="+mn-lt"/>
              </a:rPr>
              <a:t>Accepted</a:t>
            </a:r>
            <a:r>
              <a:rPr lang="sl-SI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in </a:t>
            </a:r>
            <a:r>
              <a:rPr lang="en-US" sz="1600" i="1" dirty="0">
                <a:ea typeface="+mn-lt"/>
                <a:cs typeface="+mn-lt"/>
              </a:rPr>
              <a:t>Journal of Climate.</a:t>
            </a:r>
            <a:endParaRPr lang="en-US" sz="1600" i="1" dirty="0">
              <a:cs typeface="Calibri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A33888B-2C97-1F58-5B1C-71CE6E0D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497850" cy="1325563"/>
          </a:xfrm>
        </p:spPr>
        <p:txBody>
          <a:bodyPr>
            <a:normAutofit/>
          </a:bodyPr>
          <a:lstStyle/>
          <a:p>
            <a:r>
              <a:rPr lang="sl-SI" sz="4000" dirty="0">
                <a:cs typeface="Calibri Light"/>
              </a:rPr>
              <a:t>Is it </a:t>
            </a:r>
            <a:r>
              <a:rPr lang="sl-SI" sz="4000" dirty="0" err="1">
                <a:cs typeface="Calibri Light"/>
              </a:rPr>
              <a:t>multidecadal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variability</a:t>
            </a:r>
            <a:r>
              <a:rPr lang="sl-SI" sz="4000" dirty="0">
                <a:cs typeface="Calibri Light"/>
              </a:rPr>
              <a:t>?</a:t>
            </a:r>
            <a:endParaRPr lang="en-US" sz="4000" dirty="0"/>
          </a:p>
        </p:txBody>
      </p:sp>
      <p:pic>
        <p:nvPicPr>
          <p:cNvPr id="17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36D79DC-D154-075A-0523-19891AA89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507" y="3546997"/>
            <a:ext cx="4835718" cy="2341163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6F0B5F-5460-8B6F-96A8-3EA2C0D41DED}"/>
              </a:ext>
            </a:extLst>
          </p:cNvPr>
          <p:cNvSpPr txBox="1"/>
          <p:nvPr/>
        </p:nvSpPr>
        <p:spPr>
          <a:xfrm>
            <a:off x="570718" y="1588262"/>
            <a:ext cx="11050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 err="1">
                <a:sym typeface="Wingdings" panose="05000000000000000000" pitchFamily="2" charset="2"/>
              </a:rPr>
              <a:t>Perhaps</a:t>
            </a:r>
            <a:r>
              <a:rPr lang="sl-SI" sz="2400" b="1" dirty="0">
                <a:sym typeface="Wingdings" panose="05000000000000000000" pitchFamily="2" charset="2"/>
              </a:rPr>
              <a:t>!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Hadley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cells</a:t>
            </a:r>
            <a:r>
              <a:rPr lang="sl-SI" sz="2400" dirty="0">
                <a:sym typeface="Wingdings" panose="05000000000000000000" pitchFamily="2" charset="2"/>
              </a:rPr>
              <a:t> in ERA5 show </a:t>
            </a:r>
            <a:r>
              <a:rPr lang="sl-SI" sz="2400" dirty="0" err="1">
                <a:sym typeface="Wingdings" panose="05000000000000000000" pitchFamily="2" charset="2"/>
              </a:rPr>
              <a:t>variability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consistent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with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Atlantic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Multidecadal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Oscillation</a:t>
            </a:r>
            <a:r>
              <a:rPr lang="sl-SI" sz="2400" dirty="0">
                <a:sym typeface="Wingdings" panose="05000000000000000000" pitchFamily="2" charset="2"/>
              </a:rPr>
              <a:t> (AMO)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>
                <a:sym typeface="Wingdings" panose="05000000000000000000" pitchFamily="2" charset="2"/>
              </a:rPr>
              <a:t>Other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long</a:t>
            </a:r>
            <a:r>
              <a:rPr lang="sl-SI" sz="2400" dirty="0">
                <a:sym typeface="Wingdings" panose="05000000000000000000" pitchFamily="2" charset="2"/>
              </a:rPr>
              <a:t>-range </a:t>
            </a:r>
            <a:r>
              <a:rPr lang="sl-SI" sz="2400" dirty="0" err="1">
                <a:sym typeface="Wingdings" panose="05000000000000000000" pitchFamily="2" charset="2"/>
              </a:rPr>
              <a:t>reanalyses</a:t>
            </a:r>
            <a:r>
              <a:rPr lang="sl-SI" sz="2400" dirty="0">
                <a:sym typeface="Wingdings" panose="05000000000000000000" pitchFamily="2" charset="2"/>
              </a:rPr>
              <a:t> (</a:t>
            </a:r>
            <a:r>
              <a:rPr lang="sl-SI" sz="2400" dirty="0" err="1">
                <a:sym typeface="Wingdings" panose="05000000000000000000" pitchFamily="2" charset="2"/>
              </a:rPr>
              <a:t>e.g</a:t>
            </a:r>
            <a:r>
              <a:rPr lang="sl-SI" sz="2400" dirty="0">
                <a:sym typeface="Wingdings" panose="05000000000000000000" pitchFamily="2" charset="2"/>
              </a:rPr>
              <a:t>. ERA-20C, NOAA-20CR) </a:t>
            </a:r>
            <a:r>
              <a:rPr lang="sl-SI" sz="2400" dirty="0" err="1">
                <a:sym typeface="Wingdings" panose="05000000000000000000" pitchFamily="2" charset="2"/>
              </a:rPr>
              <a:t>consistent</a:t>
            </a:r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err="1">
                <a:sym typeface="Wingdings" panose="05000000000000000000" pitchFamily="2" charset="2"/>
              </a:rPr>
              <a:t>only</a:t>
            </a:r>
            <a:r>
              <a:rPr lang="sl-SI" sz="2400" dirty="0">
                <a:sym typeface="Wingdings" panose="05000000000000000000" pitchFamily="2" charset="2"/>
              </a:rPr>
              <a:t> in SH </a:t>
            </a:r>
            <a:r>
              <a:rPr lang="sl-SI" sz="2400" dirty="0" err="1">
                <a:sym typeface="Wingdings" panose="05000000000000000000" pitchFamily="2" charset="2"/>
              </a:rPr>
              <a:t>cell</a:t>
            </a:r>
            <a:endParaRPr lang="en-SI" sz="2400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2A0641E-F3DB-3FF1-5EB0-5CCD96B4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479" y="3980020"/>
            <a:ext cx="3378200" cy="165996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42C9248-4B2D-4E08-1995-7D6905EE80CE}"/>
              </a:ext>
            </a:extLst>
          </p:cNvPr>
          <p:cNvSpPr txBox="1"/>
          <p:nvPr/>
        </p:nvSpPr>
        <p:spPr>
          <a:xfrm>
            <a:off x="5639331" y="3795354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>
                <a:ea typeface="+mn-lt"/>
                <a:cs typeface="+mn-lt"/>
              </a:rPr>
              <a:t>SST</a:t>
            </a:r>
            <a:r>
              <a:rPr lang="en-US" dirty="0">
                <a:ea typeface="+mn-lt"/>
                <a:cs typeface="+mn-lt"/>
              </a:rPr>
              <a:t>–AMO correlation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5D30D9-749C-BD8B-8ED4-B0E3CAAA3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679" y="5139111"/>
            <a:ext cx="3429000" cy="1723978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0FF463F-13DC-6555-2DB5-EC985510BABB}"/>
              </a:ext>
            </a:extLst>
          </p:cNvPr>
          <p:cNvSpPr txBox="1"/>
          <p:nvPr/>
        </p:nvSpPr>
        <p:spPr>
          <a:xfrm>
            <a:off x="8414279" y="4909222"/>
            <a:ext cx="32766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>
                <a:ea typeface="+mn-lt"/>
                <a:cs typeface="+mn-lt"/>
              </a:rPr>
              <a:t>SST</a:t>
            </a:r>
            <a:r>
              <a:rPr lang="en-US" dirty="0">
                <a:ea typeface="+mn-lt"/>
                <a:cs typeface="+mn-lt"/>
              </a:rPr>
              <a:t>–SHC strength correlation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ED90C5-1626-19CC-9F60-BA8D40702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531" y="3177761"/>
            <a:ext cx="3276600" cy="1667934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B6CB0DE8-447C-89E0-A619-0F3D85A9A0E5}"/>
              </a:ext>
            </a:extLst>
          </p:cNvPr>
          <p:cNvSpPr txBox="1"/>
          <p:nvPr/>
        </p:nvSpPr>
        <p:spPr>
          <a:xfrm>
            <a:off x="8240182" y="2971827"/>
            <a:ext cx="345069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>
                <a:ea typeface="+mn-lt"/>
                <a:cs typeface="+mn-lt"/>
              </a:rPr>
              <a:t>SST</a:t>
            </a:r>
            <a:r>
              <a:rPr lang="en-US" dirty="0">
                <a:ea typeface="+mn-lt"/>
                <a:cs typeface="+mn-lt"/>
              </a:rPr>
              <a:t>–NHC strength correlation</a:t>
            </a:r>
          </a:p>
        </p:txBody>
      </p:sp>
    </p:spTree>
    <p:extLst>
      <p:ext uri="{BB962C8B-B14F-4D97-AF65-F5344CB8AC3E}">
        <p14:creationId xmlns:p14="http://schemas.microsoft.com/office/powerpoint/2010/main" val="221063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F848-B04F-4D63-93FD-FD2AB269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701CE-F6CA-49DC-BB79-AD023C62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3920" cy="49694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„</a:t>
            </a:r>
            <a:r>
              <a:rPr lang="sl-SI" sz="2400" dirty="0" err="1">
                <a:cs typeface="Calibri"/>
              </a:rPr>
              <a:t>Consensus</a:t>
            </a:r>
            <a:r>
              <a:rPr lang="sl-SI" sz="2400" dirty="0">
                <a:cs typeface="Calibri"/>
              </a:rPr>
              <a:t>“: </a:t>
            </a:r>
            <a:r>
              <a:rPr lang="sl-SI" sz="2400" dirty="0" err="1">
                <a:cs typeface="Calibri"/>
              </a:rPr>
              <a:t>the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Hadley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cells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will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weaken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with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climate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change</a:t>
            </a:r>
            <a:endParaRPr lang="sl-SI" sz="2400" dirty="0">
              <a:cs typeface="Calibri"/>
            </a:endParaRPr>
          </a:p>
          <a:p>
            <a:r>
              <a:rPr lang="sl-SI" sz="2400" dirty="0" err="1">
                <a:cs typeface="Calibri"/>
              </a:rPr>
              <a:t>Reanalyses</a:t>
            </a:r>
            <a:r>
              <a:rPr lang="sl-SI" sz="2400" dirty="0">
                <a:cs typeface="Calibri"/>
              </a:rPr>
              <a:t>/</a:t>
            </a:r>
            <a:r>
              <a:rPr lang="sl-SI" sz="2400" dirty="0" err="1">
                <a:cs typeface="Calibri"/>
              </a:rPr>
              <a:t>observations</a:t>
            </a:r>
            <a:r>
              <a:rPr lang="sl-SI" sz="2400" dirty="0">
                <a:cs typeface="Calibri"/>
              </a:rPr>
              <a:t> show </a:t>
            </a:r>
            <a:r>
              <a:rPr lang="sl-SI" sz="2400" dirty="0" err="1">
                <a:cs typeface="Calibri"/>
              </a:rPr>
              <a:t>strengthening</a:t>
            </a:r>
            <a:r>
              <a:rPr lang="sl-SI" sz="2400" dirty="0">
                <a:cs typeface="Calibri"/>
              </a:rPr>
              <a:t> in </a:t>
            </a:r>
            <a:r>
              <a:rPr lang="sl-SI" sz="2400" dirty="0" err="1">
                <a:cs typeface="Calibri"/>
              </a:rPr>
              <a:t>the</a:t>
            </a:r>
            <a:r>
              <a:rPr lang="sl-SI" sz="2400" dirty="0">
                <a:cs typeface="Calibri"/>
              </a:rPr>
              <a:t> last 4 </a:t>
            </a:r>
            <a:r>
              <a:rPr lang="sl-SI" sz="2400" dirty="0" err="1">
                <a:cs typeface="Calibri"/>
              </a:rPr>
              <a:t>decades</a:t>
            </a:r>
            <a:br>
              <a:rPr lang="sl-SI" sz="2400" dirty="0">
                <a:cs typeface="Calibri"/>
              </a:rPr>
            </a:br>
            <a:endParaRPr lang="sl-SI" sz="2400" dirty="0">
              <a:cs typeface="Calibri"/>
            </a:endParaRPr>
          </a:p>
          <a:p>
            <a:r>
              <a:rPr lang="sl-SI" sz="2400" dirty="0" err="1">
                <a:cs typeface="Calibri"/>
              </a:rPr>
              <a:t>Why</a:t>
            </a:r>
            <a:r>
              <a:rPr lang="sl-SI" sz="2400" dirty="0">
                <a:cs typeface="Calibri"/>
              </a:rPr>
              <a:t> do </a:t>
            </a:r>
            <a:r>
              <a:rPr lang="sl-SI" sz="2400" dirty="0" err="1">
                <a:cs typeface="Calibri"/>
              </a:rPr>
              <a:t>reanalyses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and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climate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models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differ</a:t>
            </a:r>
            <a:r>
              <a:rPr lang="sl-SI" sz="2400" dirty="0">
                <a:cs typeface="Calibri"/>
              </a:rPr>
              <a:t>?</a:t>
            </a:r>
          </a:p>
          <a:p>
            <a:pPr lvl="1"/>
            <a:r>
              <a:rPr lang="sl-SI" sz="2000" dirty="0" err="1">
                <a:cs typeface="Calibri"/>
              </a:rPr>
              <a:t>Artefacts</a:t>
            </a:r>
            <a:r>
              <a:rPr lang="sl-SI" sz="2000" dirty="0">
                <a:cs typeface="Calibri"/>
              </a:rPr>
              <a:t> in </a:t>
            </a:r>
            <a:r>
              <a:rPr lang="sl-SI" sz="2000" dirty="0" err="1">
                <a:cs typeface="Calibri"/>
              </a:rPr>
              <a:t>reanalyses</a:t>
            </a:r>
            <a:r>
              <a:rPr lang="sl-SI" sz="2000" dirty="0">
                <a:cs typeface="Calibri"/>
              </a:rPr>
              <a:t> </a:t>
            </a:r>
            <a:r>
              <a:rPr lang="sl-SI" sz="2000" dirty="0" err="1">
                <a:cs typeface="Calibri"/>
              </a:rPr>
              <a:t>with</a:t>
            </a:r>
            <a:r>
              <a:rPr lang="sl-SI" sz="2000" dirty="0">
                <a:cs typeface="Calibri"/>
              </a:rPr>
              <a:t> </a:t>
            </a:r>
            <a:r>
              <a:rPr lang="sl-SI" sz="2000" dirty="0" err="1">
                <a:cs typeface="Calibri"/>
              </a:rPr>
              <a:t>representation</a:t>
            </a:r>
            <a:r>
              <a:rPr lang="sl-SI" sz="2000" dirty="0">
                <a:cs typeface="Calibri"/>
              </a:rPr>
              <a:t> </a:t>
            </a:r>
            <a:r>
              <a:rPr lang="sl-SI" sz="2000" dirty="0" err="1">
                <a:cs typeface="Calibri"/>
              </a:rPr>
              <a:t>of</a:t>
            </a:r>
            <a:r>
              <a:rPr lang="sl-SI" sz="2000" dirty="0">
                <a:cs typeface="Calibri"/>
              </a:rPr>
              <a:t> </a:t>
            </a:r>
            <a:r>
              <a:rPr lang="sl-SI" sz="2000" dirty="0" err="1">
                <a:cs typeface="Calibri"/>
              </a:rPr>
              <a:t>precipitation</a:t>
            </a:r>
            <a:endParaRPr lang="sl-SI" sz="2000" dirty="0">
              <a:cs typeface="Calibri"/>
            </a:endParaRPr>
          </a:p>
          <a:p>
            <a:pPr lvl="1"/>
            <a:r>
              <a:rPr lang="sl-SI" sz="2000" dirty="0" err="1">
                <a:cs typeface="Calibri"/>
              </a:rPr>
              <a:t>Models</a:t>
            </a:r>
            <a:r>
              <a:rPr lang="sl-SI" sz="2000" dirty="0">
                <a:cs typeface="Calibri"/>
              </a:rPr>
              <a:t> </a:t>
            </a:r>
            <a:r>
              <a:rPr lang="sl-SI" sz="2000" dirty="0" err="1">
                <a:cs typeface="Calibri"/>
              </a:rPr>
              <a:t>struggle</a:t>
            </a:r>
            <a:r>
              <a:rPr lang="sl-SI" sz="2000" dirty="0">
                <a:cs typeface="Calibri"/>
              </a:rPr>
              <a:t> to </a:t>
            </a:r>
            <a:r>
              <a:rPr lang="sl-SI" sz="2000" dirty="0" err="1">
                <a:cs typeface="Calibri"/>
              </a:rPr>
              <a:t>represent</a:t>
            </a:r>
            <a:r>
              <a:rPr lang="sl-SI" sz="2000" dirty="0">
                <a:cs typeface="Calibri"/>
              </a:rPr>
              <a:t> </a:t>
            </a:r>
            <a:r>
              <a:rPr lang="sl-SI" sz="2000" dirty="0" err="1">
                <a:cs typeface="Calibri"/>
              </a:rPr>
              <a:t>multidecal</a:t>
            </a:r>
            <a:r>
              <a:rPr lang="sl-SI" sz="2000" dirty="0">
                <a:cs typeface="Calibri"/>
              </a:rPr>
              <a:t> </a:t>
            </a:r>
            <a:r>
              <a:rPr lang="sl-SI" sz="2000" dirty="0" err="1">
                <a:cs typeface="Calibri"/>
              </a:rPr>
              <a:t>variability</a:t>
            </a:r>
            <a:r>
              <a:rPr lang="sl-SI" sz="2000" dirty="0">
                <a:cs typeface="Calibri"/>
              </a:rPr>
              <a:t> </a:t>
            </a:r>
          </a:p>
          <a:p>
            <a:r>
              <a:rPr lang="sl-SI" sz="2400" dirty="0" err="1">
                <a:cs typeface="Calibri"/>
              </a:rPr>
              <a:t>We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identified</a:t>
            </a:r>
            <a:r>
              <a:rPr lang="sl-SI" sz="2400" dirty="0">
                <a:cs typeface="Calibri"/>
              </a:rPr>
              <a:t> a link </a:t>
            </a:r>
            <a:r>
              <a:rPr lang="sl-SI" sz="2400" dirty="0" err="1">
                <a:cs typeface="Calibri"/>
              </a:rPr>
              <a:t>between</a:t>
            </a:r>
            <a:r>
              <a:rPr lang="sl-SI" sz="2400" dirty="0">
                <a:cs typeface="Calibri"/>
              </a:rPr>
              <a:t> AMO </a:t>
            </a:r>
            <a:r>
              <a:rPr lang="sl-SI" sz="2400" dirty="0" err="1">
                <a:cs typeface="Calibri"/>
              </a:rPr>
              <a:t>and</a:t>
            </a:r>
            <a:r>
              <a:rPr lang="sl-SI" sz="2400" dirty="0">
                <a:cs typeface="Calibri"/>
              </a:rPr>
              <a:t> SH </a:t>
            </a:r>
            <a:r>
              <a:rPr lang="sl-SI" sz="2400" dirty="0" err="1">
                <a:cs typeface="Calibri"/>
              </a:rPr>
              <a:t>Hadley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cell</a:t>
            </a:r>
            <a:r>
              <a:rPr lang="sl-SI" sz="2400" dirty="0">
                <a:cs typeface="Calibri"/>
              </a:rPr>
              <a:t> (</a:t>
            </a:r>
            <a:r>
              <a:rPr lang="sl-SI" sz="2400" dirty="0" err="1">
                <a:cs typeface="Calibri"/>
              </a:rPr>
              <a:t>maybe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also</a:t>
            </a:r>
            <a:r>
              <a:rPr lang="sl-SI" sz="2400" dirty="0">
                <a:cs typeface="Calibri"/>
              </a:rPr>
              <a:t> NH)</a:t>
            </a:r>
            <a:br>
              <a:rPr lang="sl-SI" sz="2400" dirty="0">
                <a:cs typeface="Calibri"/>
              </a:rPr>
            </a:br>
            <a:endParaRPr lang="sl-SI" sz="2400" dirty="0">
              <a:cs typeface="Calibri"/>
            </a:endParaRPr>
          </a:p>
          <a:p>
            <a:r>
              <a:rPr lang="sl-SI" sz="2400" dirty="0" err="1">
                <a:cs typeface="Calibri"/>
              </a:rPr>
              <a:t>We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proposed</a:t>
            </a:r>
            <a:r>
              <a:rPr lang="sl-SI" sz="2400" dirty="0">
                <a:cs typeface="Calibri"/>
              </a:rPr>
              <a:t> a </a:t>
            </a:r>
            <a:r>
              <a:rPr lang="sl-SI" sz="2400" dirty="0" err="1">
                <a:cs typeface="Calibri"/>
              </a:rPr>
              <a:t>mechanism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for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the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interplay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of</a:t>
            </a:r>
            <a:r>
              <a:rPr lang="sl-SI" sz="2400" dirty="0">
                <a:cs typeface="Calibri"/>
              </a:rPr>
              <a:t> AMO </a:t>
            </a:r>
            <a:r>
              <a:rPr lang="sl-SI" sz="2400" dirty="0" err="1">
                <a:cs typeface="Calibri"/>
              </a:rPr>
              <a:t>and</a:t>
            </a:r>
            <a:r>
              <a:rPr lang="sl-SI" sz="2400" dirty="0">
                <a:cs typeface="Calibri"/>
              </a:rPr>
              <a:t> HC </a:t>
            </a:r>
            <a:r>
              <a:rPr lang="sl-SI" sz="2400" dirty="0" err="1">
                <a:cs typeface="Calibri"/>
              </a:rPr>
              <a:t>based</a:t>
            </a:r>
            <a:r>
              <a:rPr lang="sl-SI" sz="2400" dirty="0">
                <a:cs typeface="Calibri"/>
              </a:rPr>
              <a:t> on </a:t>
            </a:r>
            <a:r>
              <a:rPr lang="sl-SI" sz="2400" dirty="0" err="1">
                <a:cs typeface="Calibri"/>
              </a:rPr>
              <a:t>our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findings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and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previous</a:t>
            </a:r>
            <a:r>
              <a:rPr lang="sl-SI" sz="2400" dirty="0">
                <a:cs typeface="Calibri"/>
              </a:rPr>
              <a:t> </a:t>
            </a:r>
            <a:r>
              <a:rPr lang="sl-SI" sz="2400" dirty="0" err="1">
                <a:cs typeface="Calibri"/>
              </a:rPr>
              <a:t>studies</a:t>
            </a:r>
            <a:r>
              <a:rPr lang="sl-SI" sz="2400" dirty="0">
                <a:cs typeface="Calibri"/>
              </a:rPr>
              <a:t> (</a:t>
            </a:r>
            <a:r>
              <a:rPr lang="sl-SI" sz="2400" dirty="0" err="1">
                <a:cs typeface="Calibri"/>
              </a:rPr>
              <a:t>e.g</a:t>
            </a:r>
            <a:r>
              <a:rPr lang="sl-SI" sz="2400" dirty="0">
                <a:cs typeface="Calibri"/>
              </a:rPr>
              <a:t>. L</a:t>
            </a:r>
            <a:r>
              <a:rPr lang="en-US" sz="2400" dirty="0" err="1"/>
              <a:t>i</a:t>
            </a:r>
            <a:r>
              <a:rPr lang="en-US" sz="2400" dirty="0"/>
              <a:t> et al. (2016)</a:t>
            </a:r>
            <a:r>
              <a:rPr lang="sl-SI" sz="2400" dirty="0">
                <a:cs typeface="Calibri"/>
              </a:rPr>
              <a:t>)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96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EFAF-6159-4B59-880E-79BCA7EA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AMO impact on the Hadley circulation</a:t>
            </a:r>
            <a:endParaRPr lang="en-US" dirty="0"/>
          </a:p>
        </p:txBody>
      </p:sp>
      <p:pic>
        <p:nvPicPr>
          <p:cNvPr id="7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1E976A5-6248-4628-932C-CB1C8BF32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95" y="1774231"/>
            <a:ext cx="11998409" cy="356138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CB4960-03D0-4605-B92E-AD6070F34E32}"/>
              </a:ext>
            </a:extLst>
          </p:cNvPr>
          <p:cNvSpPr txBox="1"/>
          <p:nvPr/>
        </p:nvSpPr>
        <p:spPr>
          <a:xfrm>
            <a:off x="-261" y="6277236"/>
            <a:ext cx="7547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Zaplotnik</a:t>
            </a:r>
            <a:r>
              <a:rPr lang="en-US" sz="1600" dirty="0"/>
              <a:t> Ž., </a:t>
            </a:r>
            <a:r>
              <a:rPr lang="en-US" sz="1600" dirty="0" err="1"/>
              <a:t>Pikovnik</a:t>
            </a:r>
            <a:r>
              <a:rPr lang="en-US" sz="1600" dirty="0"/>
              <a:t> M., </a:t>
            </a:r>
            <a:r>
              <a:rPr lang="en-US" sz="1600" dirty="0" err="1"/>
              <a:t>Boljka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2022). Recent Hadley circulation strengthening: a trend or multidecadal variability? </a:t>
            </a:r>
            <a:r>
              <a:rPr lang="sl-SI" sz="1600" dirty="0" err="1">
                <a:ea typeface="+mn-lt"/>
                <a:cs typeface="+mn-lt"/>
              </a:rPr>
              <a:t>Accepted</a:t>
            </a:r>
            <a:r>
              <a:rPr lang="sl-SI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in </a:t>
            </a:r>
            <a:r>
              <a:rPr lang="en-US" sz="1600" i="1" dirty="0">
                <a:ea typeface="+mn-lt"/>
                <a:cs typeface="+mn-lt"/>
              </a:rPr>
              <a:t>Journal of Climate.</a:t>
            </a:r>
            <a:endParaRPr lang="en-US" sz="1600" i="1" dirty="0"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251866-2537-4FD6-9C6B-94F5B68029AE}"/>
              </a:ext>
            </a:extLst>
          </p:cNvPr>
          <p:cNvSpPr/>
          <p:nvPr/>
        </p:nvSpPr>
        <p:spPr>
          <a:xfrm>
            <a:off x="9216370" y="2952107"/>
            <a:ext cx="944545" cy="78377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E432A56-1E0A-48A9-9FF9-DAAE8E944E67}"/>
              </a:ext>
            </a:extLst>
          </p:cNvPr>
          <p:cNvSpPr/>
          <p:nvPr/>
        </p:nvSpPr>
        <p:spPr>
          <a:xfrm>
            <a:off x="8299939" y="3611386"/>
            <a:ext cx="653143" cy="13664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5B927F-0162-4046-939E-1DD33455D217}"/>
                  </a:ext>
                </a:extLst>
              </p:cNvPr>
              <p:cNvSpPr txBox="1"/>
              <p:nvPr/>
            </p:nvSpPr>
            <p:spPr>
              <a:xfrm>
                <a:off x="8459669" y="3748035"/>
                <a:ext cx="3336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l-SI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sl-SI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SI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5B927F-0162-4046-939E-1DD33455D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69" y="3748035"/>
                <a:ext cx="333681" cy="276999"/>
              </a:xfrm>
              <a:prstGeom prst="rect">
                <a:avLst/>
              </a:prstGeom>
              <a:blipFill>
                <a:blip r:embed="rId4"/>
                <a:stretch>
                  <a:fillRect l="-16667" r="-16667" b="-666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F000A16-9882-44CC-9D31-2F563E5784E8}"/>
              </a:ext>
            </a:extLst>
          </p:cNvPr>
          <p:cNvSpPr/>
          <p:nvPr/>
        </p:nvSpPr>
        <p:spPr>
          <a:xfrm>
            <a:off x="9711242" y="2702104"/>
            <a:ext cx="944545" cy="103377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0985BC-CD59-4FC9-90C7-6B4288D84A3B}"/>
              </a:ext>
            </a:extLst>
          </p:cNvPr>
          <p:cNvSpPr/>
          <p:nvPr/>
        </p:nvSpPr>
        <p:spPr>
          <a:xfrm rot="18058813">
            <a:off x="9311953" y="2982248"/>
            <a:ext cx="2776543" cy="125827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8B6A42-8EC3-4DB7-8648-A901CF1D5AE9}"/>
              </a:ext>
            </a:extLst>
          </p:cNvPr>
          <p:cNvSpPr/>
          <p:nvPr/>
        </p:nvSpPr>
        <p:spPr>
          <a:xfrm>
            <a:off x="7917943" y="3328827"/>
            <a:ext cx="1387302" cy="78377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5CA9E3-0AE7-4363-8B4A-5E2B49EB636A}"/>
              </a:ext>
            </a:extLst>
          </p:cNvPr>
          <p:cNvSpPr/>
          <p:nvPr/>
        </p:nvSpPr>
        <p:spPr>
          <a:xfrm>
            <a:off x="3893905" y="3297673"/>
            <a:ext cx="3911161" cy="78377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C07C44-F215-4AB9-BD77-5ABEA320E419}"/>
              </a:ext>
            </a:extLst>
          </p:cNvPr>
          <p:cNvSpPr/>
          <p:nvPr/>
        </p:nvSpPr>
        <p:spPr>
          <a:xfrm>
            <a:off x="2482600" y="2952107"/>
            <a:ext cx="1822271" cy="107292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00A192-39C8-42E8-A975-4097FB12FEEE}"/>
              </a:ext>
            </a:extLst>
          </p:cNvPr>
          <p:cNvSpPr/>
          <p:nvPr/>
        </p:nvSpPr>
        <p:spPr>
          <a:xfrm rot="18058813">
            <a:off x="3259454" y="3118898"/>
            <a:ext cx="2776543" cy="125827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1D06D84-5EA4-4EFC-852F-F9081FC66135}"/>
              </a:ext>
            </a:extLst>
          </p:cNvPr>
          <p:cNvSpPr/>
          <p:nvPr/>
        </p:nvSpPr>
        <p:spPr>
          <a:xfrm>
            <a:off x="8299939" y="2185182"/>
            <a:ext cx="2588891" cy="2317619"/>
          </a:xfrm>
          <a:prstGeom prst="parallelogram">
            <a:avLst>
              <a:gd name="adj" fmla="val 66949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52A0843-6825-49B4-9FEB-AECFFD1FB2E7}"/>
              </a:ext>
            </a:extLst>
          </p:cNvPr>
          <p:cNvSpPr/>
          <p:nvPr/>
        </p:nvSpPr>
        <p:spPr>
          <a:xfrm>
            <a:off x="5807999" y="2329995"/>
            <a:ext cx="2704131" cy="2317619"/>
          </a:xfrm>
          <a:prstGeom prst="parallelogram">
            <a:avLst>
              <a:gd name="adj" fmla="val 66949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EA3873E1-1015-4D1C-A2FB-FF8B9F58BFC8}"/>
              </a:ext>
            </a:extLst>
          </p:cNvPr>
          <p:cNvSpPr/>
          <p:nvPr/>
        </p:nvSpPr>
        <p:spPr>
          <a:xfrm>
            <a:off x="2442605" y="2185182"/>
            <a:ext cx="3049645" cy="2808057"/>
          </a:xfrm>
          <a:prstGeom prst="parallelogram">
            <a:avLst>
              <a:gd name="adj" fmla="val 63656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E7BC5B82-29B3-485E-87E8-2F1978BCE84F}"/>
              </a:ext>
            </a:extLst>
          </p:cNvPr>
          <p:cNvSpPr/>
          <p:nvPr/>
        </p:nvSpPr>
        <p:spPr>
          <a:xfrm>
            <a:off x="1086216" y="3297674"/>
            <a:ext cx="1603279" cy="1469536"/>
          </a:xfrm>
          <a:prstGeom prst="parallelogram">
            <a:avLst>
              <a:gd name="adj" fmla="val 66949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480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A44AC8F-B88B-4D62-A7F2-7E4206623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9685" y="1604194"/>
            <a:ext cx="5229301" cy="2531712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A037DA-6924-45C7-9CFB-5EC38CBB3DB7}"/>
              </a:ext>
            </a:extLst>
          </p:cNvPr>
          <p:cNvSpPr txBox="1">
            <a:spLocks/>
          </p:cNvSpPr>
          <p:nvPr/>
        </p:nvSpPr>
        <p:spPr>
          <a:xfrm>
            <a:off x="358036" y="365125"/>
            <a:ext cx="11705572" cy="134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+mj-lt"/>
                <a:cs typeface="+mj-lt"/>
              </a:rPr>
              <a:t>An imprint of AMO in HC strength?</a:t>
            </a:r>
            <a:endParaRPr lang="en-US" dirty="0">
              <a:cs typeface="Calibri Light"/>
            </a:endParaRPr>
          </a:p>
        </p:txBody>
      </p: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FF495DAF-0FE0-48F0-A931-AA7D35D2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89" y="1455716"/>
            <a:ext cx="2383763" cy="42071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68A608-DB50-49BF-933B-964DF0472A21}"/>
              </a:ext>
            </a:extLst>
          </p:cNvPr>
          <p:cNvSpPr/>
          <p:nvPr/>
        </p:nvSpPr>
        <p:spPr>
          <a:xfrm>
            <a:off x="1168400" y="4461933"/>
            <a:ext cx="2810933" cy="177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8492C02-B9C6-4CA4-AAE0-0631428B7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34" y="5194052"/>
            <a:ext cx="3378200" cy="1659963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1AC2ED6-ED60-4220-B9DD-CA86FC56EACD}"/>
              </a:ext>
            </a:extLst>
          </p:cNvPr>
          <p:cNvSpPr txBox="1"/>
          <p:nvPr/>
        </p:nvSpPr>
        <p:spPr>
          <a:xfrm>
            <a:off x="821267" y="470746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ea typeface="+mn-lt"/>
                <a:cs typeface="+mn-lt"/>
              </a:rPr>
              <a:t>Sea surface temperature –AMO correlation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361924-8946-4F0A-9FF3-CD521F736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800" y="5198533"/>
            <a:ext cx="3276600" cy="1667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0CC3E-E9B9-4D02-9CB2-7450FE861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5149344"/>
            <a:ext cx="3429000" cy="1723978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3CAA29CF-FA4B-43CB-A351-0CD9E381F967}"/>
              </a:ext>
            </a:extLst>
          </p:cNvPr>
          <p:cNvSpPr txBox="1"/>
          <p:nvPr/>
        </p:nvSpPr>
        <p:spPr>
          <a:xfrm>
            <a:off x="4961466" y="4715933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ea typeface="+mn-lt"/>
                <a:cs typeface="+mn-lt"/>
              </a:rPr>
              <a:t>Sea surface temperature –NHC strength correlation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33C8D37-EB66-4136-93BC-156B89BBB78C}"/>
              </a:ext>
            </a:extLst>
          </p:cNvPr>
          <p:cNvSpPr txBox="1"/>
          <p:nvPr/>
        </p:nvSpPr>
        <p:spPr>
          <a:xfrm>
            <a:off x="8788400" y="4724399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ea typeface="+mn-lt"/>
                <a:cs typeface="+mn-lt"/>
              </a:rPr>
              <a:t>Sea surface temperature –SHC strength correlation</a:t>
            </a:r>
          </a:p>
        </p:txBody>
      </p:sp>
    </p:spTree>
    <p:extLst>
      <p:ext uri="{BB962C8B-B14F-4D97-AF65-F5344CB8AC3E}">
        <p14:creationId xmlns:p14="http://schemas.microsoft.com/office/powerpoint/2010/main" val="117680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CA037DA-6924-45C7-9CFB-5EC38CBB3DB7}"/>
              </a:ext>
            </a:extLst>
          </p:cNvPr>
          <p:cNvSpPr txBox="1">
            <a:spLocks/>
          </p:cNvSpPr>
          <p:nvPr/>
        </p:nvSpPr>
        <p:spPr>
          <a:xfrm>
            <a:off x="358036" y="365125"/>
            <a:ext cx="11705572" cy="134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+mj-lt"/>
                <a:cs typeface="+mj-lt"/>
              </a:rPr>
              <a:t>An imprint of AMO in HC strength?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AC399-815A-43C8-B033-24562C1D4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22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The AMO signal has been also tested in other </a:t>
            </a:r>
            <a:r>
              <a:rPr lang="en-US" sz="2000" dirty="0" err="1">
                <a:cs typeface="Calibri"/>
              </a:rPr>
              <a:t>reanalyses</a:t>
            </a:r>
            <a:r>
              <a:rPr lang="en-US" sz="2000" dirty="0">
                <a:cs typeface="Calibri"/>
              </a:rPr>
              <a:t>:</a:t>
            </a:r>
          </a:p>
          <a:p>
            <a:pPr lvl="1"/>
            <a:r>
              <a:rPr lang="en-US" sz="1600" dirty="0">
                <a:cs typeface="Calibri"/>
              </a:rPr>
              <a:t>ERA-Interim (1979-2018)</a:t>
            </a:r>
          </a:p>
          <a:p>
            <a:pPr lvl="1"/>
            <a:r>
              <a:rPr lang="en-US" sz="1600" dirty="0">
                <a:cs typeface="Calibri"/>
              </a:rPr>
              <a:t>ERA-20C (1900-2010): only forced by SST/SIC</a:t>
            </a:r>
          </a:p>
          <a:p>
            <a:pPr lvl="1"/>
            <a:r>
              <a:rPr lang="en-US" sz="1600" dirty="0">
                <a:cs typeface="Calibri"/>
              </a:rPr>
              <a:t>CERA-20C (1900-2010)</a:t>
            </a:r>
          </a:p>
          <a:p>
            <a:pPr lvl="1"/>
            <a:r>
              <a:rPr lang="en-US" sz="1600" dirty="0">
                <a:cs typeface="Calibri"/>
              </a:rPr>
              <a:t>NOAA-20CR (1836-2015)</a:t>
            </a:r>
            <a:r>
              <a:rPr lang="en-US" sz="1600" dirty="0">
                <a:ea typeface="+mn-lt"/>
                <a:cs typeface="+mn-lt"/>
              </a:rPr>
              <a:t>: only forced by SST/SIC</a:t>
            </a:r>
          </a:p>
          <a:p>
            <a:pPr lvl="1"/>
            <a:r>
              <a:rPr lang="en-US" sz="1600" dirty="0">
                <a:cs typeface="Calibri"/>
              </a:rPr>
              <a:t>NCEP (1948-2018)</a:t>
            </a:r>
          </a:p>
          <a:p>
            <a:r>
              <a:rPr lang="en-US" sz="2000" dirty="0">
                <a:cs typeface="Calibri"/>
              </a:rPr>
              <a:t>Southern Hadley cell strength is aligned with AMO in most </a:t>
            </a:r>
            <a:r>
              <a:rPr lang="en-US" sz="2000" dirty="0" err="1">
                <a:cs typeface="Calibri"/>
              </a:rPr>
              <a:t>reanalyses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Northern Hadley cell strength correlates  well with AMO</a:t>
            </a:r>
            <a:r>
              <a:rPr lang="sl-SI" sz="2000" dirty="0">
                <a:cs typeface="Calibri"/>
              </a:rPr>
              <a:t> </a:t>
            </a:r>
            <a:r>
              <a:rPr lang="sl-SI" sz="2000" dirty="0" err="1">
                <a:cs typeface="Calibri"/>
              </a:rPr>
              <a:t>only</a:t>
            </a:r>
            <a:r>
              <a:rPr lang="en-US" sz="2000" dirty="0">
                <a:cs typeface="Calibri"/>
              </a:rPr>
              <a:t> in ERA5</a:t>
            </a:r>
          </a:p>
        </p:txBody>
      </p:sp>
      <p:pic>
        <p:nvPicPr>
          <p:cNvPr id="5" name="Picture 12" descr="Chart&#10;&#10;Description automatically generated">
            <a:extLst>
              <a:ext uri="{FF2B5EF4-FFF2-40B4-BE49-F238E27FC236}">
                <a16:creationId xmlns:a16="http://schemas.microsoft.com/office/drawing/2014/main" id="{D57886E4-6FA5-443B-ACD0-45E3EECEA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279" y="1582270"/>
            <a:ext cx="6014412" cy="2384976"/>
          </a:xfrm>
          <a:prstGeom prst="rect">
            <a:avLst/>
          </a:prstGeom>
        </p:spPr>
      </p:pic>
      <p:pic>
        <p:nvPicPr>
          <p:cNvPr id="13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11C703BB-F63A-4085-99B7-02E20702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03" y="3961221"/>
            <a:ext cx="5875868" cy="24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1BAF8-2736-48F5-84A7-8C34392E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Hadley circulation (HC)</a:t>
            </a:r>
            <a:r>
              <a:rPr lang="sl-SI" dirty="0">
                <a:cs typeface="Calibri Light"/>
              </a:rPr>
              <a:t> </a:t>
            </a:r>
            <a:r>
              <a:rPr lang="sl-SI" dirty="0" err="1">
                <a:cs typeface="Calibri Light"/>
              </a:rPr>
              <a:t>strength</a:t>
            </a:r>
            <a:endParaRPr lang="en-US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04E0630-E961-42AA-91D5-FB2A6548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58" y="2538069"/>
            <a:ext cx="3598591" cy="569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036752-1C6D-4B9E-86FB-CD2BE5E53E9D}"/>
              </a:ext>
            </a:extLst>
          </p:cNvPr>
          <p:cNvSpPr txBox="1"/>
          <p:nvPr/>
        </p:nvSpPr>
        <p:spPr>
          <a:xfrm>
            <a:off x="298840" y="1807905"/>
            <a:ext cx="106712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400" dirty="0" err="1"/>
              <a:t>Typically</a:t>
            </a:r>
            <a:r>
              <a:rPr lang="sl-SI" sz="2400" dirty="0"/>
              <a:t> </a:t>
            </a:r>
            <a:r>
              <a:rPr lang="sl-SI" sz="2400" dirty="0" err="1"/>
              <a:t>use</a:t>
            </a:r>
            <a:r>
              <a:rPr lang="sl-SI" sz="2400" dirty="0"/>
              <a:t> </a:t>
            </a:r>
            <a:r>
              <a:rPr lang="sl-SI" sz="2400" dirty="0" err="1"/>
              <a:t>streamfunction</a:t>
            </a:r>
            <a:r>
              <a:rPr lang="sl-SI" sz="2400" dirty="0"/>
              <a:t> </a:t>
            </a:r>
            <a:r>
              <a:rPr lang="en-US" sz="2400" dirty="0"/>
              <a:t>on </a:t>
            </a:r>
            <a:r>
              <a:rPr lang="sl-SI" sz="2400" dirty="0" err="1"/>
              <a:t>pressure</a:t>
            </a:r>
            <a:r>
              <a:rPr lang="en-US" sz="2400" dirty="0"/>
              <a:t>-meridional plane:</a:t>
            </a:r>
            <a:endParaRPr lang="en-US" dirty="0"/>
          </a:p>
        </p:txBody>
      </p:sp>
      <p:pic>
        <p:nvPicPr>
          <p:cNvPr id="4" name="Picture 5" descr="Chart&#10;&#10;Description automatically generated">
            <a:extLst>
              <a:ext uri="{FF2B5EF4-FFF2-40B4-BE49-F238E27FC236}">
                <a16:creationId xmlns:a16="http://schemas.microsoft.com/office/drawing/2014/main" id="{F956C740-779B-44F2-9E01-788F4D67A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564" y="3028901"/>
            <a:ext cx="7440459" cy="3730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0FC633-188E-6308-6005-DCC5B48C8AF1}"/>
              </a:ext>
            </a:extLst>
          </p:cNvPr>
          <p:cNvSpPr txBox="1"/>
          <p:nvPr/>
        </p:nvSpPr>
        <p:spPr>
          <a:xfrm>
            <a:off x="7194014" y="2844235"/>
            <a:ext cx="261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CLIMATOLOGICAL MEAN</a:t>
            </a:r>
            <a:endParaRPr lang="en-SI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42DC0-7A9C-AF7C-314B-D137DC15519C}"/>
              </a:ext>
            </a:extLst>
          </p:cNvPr>
          <p:cNvSpPr txBox="1"/>
          <p:nvPr/>
        </p:nvSpPr>
        <p:spPr>
          <a:xfrm>
            <a:off x="298840" y="4255885"/>
            <a:ext cx="4963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err="1"/>
              <a:t>Metrics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HC </a:t>
            </a:r>
            <a:r>
              <a:rPr lang="sl-SI" sz="2400" dirty="0" err="1"/>
              <a:t>strength</a:t>
            </a:r>
            <a:r>
              <a:rPr lang="sl-SI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/>
              <a:t>previous</a:t>
            </a:r>
            <a:r>
              <a:rPr lang="sl-SI" sz="2400" dirty="0"/>
              <a:t> </a:t>
            </a:r>
            <a:r>
              <a:rPr lang="sl-SI" sz="2400" dirty="0" err="1"/>
              <a:t>studies</a:t>
            </a:r>
            <a:r>
              <a:rPr lang="sl-SI" sz="2400" dirty="0"/>
              <a:t>: 500 </a:t>
            </a:r>
            <a:r>
              <a:rPr lang="sl-SI" sz="2400" dirty="0" err="1"/>
              <a:t>hPa</a:t>
            </a:r>
            <a:r>
              <a:rPr lang="sl-SI" sz="2400" dirty="0"/>
              <a:t> </a:t>
            </a:r>
            <a:r>
              <a:rPr lang="sl-SI" sz="2400" dirty="0" err="1"/>
              <a:t>max</a:t>
            </a:r>
            <a:r>
              <a:rPr lang="sl-SI" sz="2400" dirty="0"/>
              <a:t>/min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/>
              <a:t>here</a:t>
            </a:r>
            <a:r>
              <a:rPr lang="sl-SI" sz="2400" dirty="0"/>
              <a:t>: </a:t>
            </a:r>
            <a:r>
              <a:rPr lang="sl-SI" sz="2400" dirty="0" err="1"/>
              <a:t>average</a:t>
            </a:r>
            <a:r>
              <a:rPr lang="sl-SI" sz="2400" dirty="0"/>
              <a:t> </a:t>
            </a:r>
            <a:r>
              <a:rPr lang="sl-SI" sz="2400" dirty="0" err="1"/>
              <a:t>streamfunction</a:t>
            </a:r>
            <a:r>
              <a:rPr lang="sl-SI" sz="2400" dirty="0"/>
              <a:t> </a:t>
            </a:r>
            <a:r>
              <a:rPr lang="sl-SI" sz="2400" dirty="0" err="1"/>
              <a:t>over</a:t>
            </a:r>
            <a:r>
              <a:rPr lang="sl-SI" sz="2400" dirty="0"/>
              <a:t> </a:t>
            </a:r>
            <a:r>
              <a:rPr lang="sl-SI" sz="2400" dirty="0" err="1"/>
              <a:t>whole</a:t>
            </a:r>
            <a:r>
              <a:rPr lang="sl-SI" sz="2400" dirty="0"/>
              <a:t> </a:t>
            </a:r>
            <a:r>
              <a:rPr lang="sl-SI" sz="2400" dirty="0" err="1"/>
              <a:t>northern</a:t>
            </a:r>
            <a:r>
              <a:rPr lang="sl-SI" sz="2400" dirty="0"/>
              <a:t>/</a:t>
            </a:r>
            <a:r>
              <a:rPr lang="sl-SI" sz="2400" dirty="0" err="1"/>
              <a:t>southern</a:t>
            </a:r>
            <a:r>
              <a:rPr lang="sl-SI" sz="2400" dirty="0"/>
              <a:t> </a:t>
            </a:r>
            <a:r>
              <a:rPr lang="sl-SI" sz="2400" dirty="0" err="1"/>
              <a:t>cell</a:t>
            </a:r>
            <a:endParaRPr lang="sl-SI" sz="2400" dirty="0"/>
          </a:p>
          <a:p>
            <a:r>
              <a:rPr lang="sl-SI" sz="2400" dirty="0"/>
              <a:t> </a:t>
            </a:r>
            <a:endParaRPr lang="en-SI" sz="24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51BC87-030B-53B0-6A74-E1CBF7562B95}"/>
              </a:ext>
            </a:extLst>
          </p:cNvPr>
          <p:cNvSpPr/>
          <p:nvPr/>
        </p:nvSpPr>
        <p:spPr>
          <a:xfrm>
            <a:off x="8667750" y="3694570"/>
            <a:ext cx="1600200" cy="2677656"/>
          </a:xfrm>
          <a:custGeom>
            <a:avLst/>
            <a:gdLst>
              <a:gd name="connsiteX0" fmla="*/ 133350 w 1533525"/>
              <a:gd name="connsiteY0" fmla="*/ 276225 h 2619375"/>
              <a:gd name="connsiteX1" fmla="*/ 295275 w 1533525"/>
              <a:gd name="connsiteY1" fmla="*/ 76200 h 2619375"/>
              <a:gd name="connsiteX2" fmla="*/ 952500 w 1533525"/>
              <a:gd name="connsiteY2" fmla="*/ 0 h 2619375"/>
              <a:gd name="connsiteX3" fmla="*/ 1419225 w 1533525"/>
              <a:gd name="connsiteY3" fmla="*/ 57150 h 2619375"/>
              <a:gd name="connsiteX4" fmla="*/ 1419225 w 1533525"/>
              <a:gd name="connsiteY4" fmla="*/ 171450 h 2619375"/>
              <a:gd name="connsiteX5" fmla="*/ 1333500 w 1533525"/>
              <a:gd name="connsiteY5" fmla="*/ 381000 h 2619375"/>
              <a:gd name="connsiteX6" fmla="*/ 1381125 w 1533525"/>
              <a:gd name="connsiteY6" fmla="*/ 1000125 h 2619375"/>
              <a:gd name="connsiteX7" fmla="*/ 1495425 w 1533525"/>
              <a:gd name="connsiteY7" fmla="*/ 1800225 h 2619375"/>
              <a:gd name="connsiteX8" fmla="*/ 1533525 w 1533525"/>
              <a:gd name="connsiteY8" fmla="*/ 2152650 h 2619375"/>
              <a:gd name="connsiteX9" fmla="*/ 1466850 w 1533525"/>
              <a:gd name="connsiteY9" fmla="*/ 2514600 h 2619375"/>
              <a:gd name="connsiteX10" fmla="*/ 1381125 w 1533525"/>
              <a:gd name="connsiteY10" fmla="*/ 2619375 h 2619375"/>
              <a:gd name="connsiteX11" fmla="*/ 142875 w 1533525"/>
              <a:gd name="connsiteY11" fmla="*/ 2590800 h 2619375"/>
              <a:gd name="connsiteX12" fmla="*/ 95250 w 1533525"/>
              <a:gd name="connsiteY12" fmla="*/ 1981200 h 2619375"/>
              <a:gd name="connsiteX13" fmla="*/ 47625 w 1533525"/>
              <a:gd name="connsiteY13" fmla="*/ 1533525 h 2619375"/>
              <a:gd name="connsiteX14" fmla="*/ 0 w 1533525"/>
              <a:gd name="connsiteY14" fmla="*/ 1085850 h 2619375"/>
              <a:gd name="connsiteX15" fmla="*/ 19050 w 1533525"/>
              <a:gd name="connsiteY15" fmla="*/ 638175 h 2619375"/>
              <a:gd name="connsiteX16" fmla="*/ 133350 w 1533525"/>
              <a:gd name="connsiteY16" fmla="*/ 276225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3525" h="2619375">
                <a:moveTo>
                  <a:pt x="133350" y="276225"/>
                </a:moveTo>
                <a:lnTo>
                  <a:pt x="295275" y="76200"/>
                </a:lnTo>
                <a:lnTo>
                  <a:pt x="952500" y="0"/>
                </a:lnTo>
                <a:lnTo>
                  <a:pt x="1419225" y="57150"/>
                </a:lnTo>
                <a:lnTo>
                  <a:pt x="1419225" y="171450"/>
                </a:lnTo>
                <a:lnTo>
                  <a:pt x="1333500" y="381000"/>
                </a:lnTo>
                <a:lnTo>
                  <a:pt x="1381125" y="1000125"/>
                </a:lnTo>
                <a:lnTo>
                  <a:pt x="1495425" y="1800225"/>
                </a:lnTo>
                <a:lnTo>
                  <a:pt x="1533525" y="2152650"/>
                </a:lnTo>
                <a:lnTo>
                  <a:pt x="1466850" y="2514600"/>
                </a:lnTo>
                <a:lnTo>
                  <a:pt x="1381125" y="2619375"/>
                </a:lnTo>
                <a:lnTo>
                  <a:pt x="142875" y="2590800"/>
                </a:lnTo>
                <a:lnTo>
                  <a:pt x="95250" y="1981200"/>
                </a:lnTo>
                <a:lnTo>
                  <a:pt x="47625" y="1533525"/>
                </a:lnTo>
                <a:lnTo>
                  <a:pt x="0" y="1085850"/>
                </a:lnTo>
                <a:lnTo>
                  <a:pt x="19050" y="638175"/>
                </a:lnTo>
                <a:lnTo>
                  <a:pt x="133350" y="276225"/>
                </a:lnTo>
                <a:close/>
              </a:path>
            </a:pathLst>
          </a:custGeom>
          <a:solidFill>
            <a:schemeClr val="bg1">
              <a:lumMod val="50000"/>
              <a:alpha val="75000"/>
            </a:schemeClr>
          </a:solidFill>
          <a:effectLst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A9B413-2157-41BE-93DC-92A0B415026B}"/>
              </a:ext>
            </a:extLst>
          </p:cNvPr>
          <p:cNvCxnSpPr>
            <a:cxnSpLocks/>
          </p:cNvCxnSpPr>
          <p:nvPr/>
        </p:nvCxnSpPr>
        <p:spPr>
          <a:xfrm>
            <a:off x="6407223" y="4931313"/>
            <a:ext cx="4184579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3D8E97A9-6FAE-DCF7-C1C1-7557CD920349}"/>
              </a:ext>
            </a:extLst>
          </p:cNvPr>
          <p:cNvSpPr/>
          <p:nvPr/>
        </p:nvSpPr>
        <p:spPr>
          <a:xfrm flipH="1">
            <a:off x="9188124" y="4785326"/>
            <a:ext cx="291974" cy="2919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3FF67CDA-A9AA-1FE2-6506-B82112A15C6A}"/>
              </a:ext>
            </a:extLst>
          </p:cNvPr>
          <p:cNvSpPr/>
          <p:nvPr/>
        </p:nvSpPr>
        <p:spPr>
          <a:xfrm flipH="1">
            <a:off x="7733911" y="4785326"/>
            <a:ext cx="291974" cy="2919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487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1CC5-574C-4C52-9732-6129D292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497850" cy="1325563"/>
          </a:xfrm>
        </p:spPr>
        <p:txBody>
          <a:bodyPr>
            <a:normAutofit/>
          </a:bodyPr>
          <a:lstStyle/>
          <a:p>
            <a:r>
              <a:rPr lang="sl-SI" sz="4000" dirty="0">
                <a:cs typeface="Calibri Light"/>
              </a:rPr>
              <a:t>Is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or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weakening</a:t>
            </a:r>
            <a:r>
              <a:rPr lang="sl-SI" sz="4000" dirty="0">
                <a:cs typeface="Calibri Light"/>
              </a:rPr>
              <a:t> (1979-2018)?</a:t>
            </a:r>
            <a:endParaRPr lang="en-US" sz="4000" dirty="0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5B8480D-2BE4-4290-B907-8AB49330F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718" y="2407014"/>
            <a:ext cx="9482204" cy="3870222"/>
          </a:xfrm>
        </p:spPr>
      </p:pic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DAA3E49-E5AB-4120-93C8-CEFEDF1B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523" y="2876505"/>
            <a:ext cx="1906045" cy="2538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7E8CD-A7A1-4D2F-9033-4D23A1BD92BB}"/>
              </a:ext>
            </a:extLst>
          </p:cNvPr>
          <p:cNvSpPr txBox="1"/>
          <p:nvPr/>
        </p:nvSpPr>
        <p:spPr>
          <a:xfrm>
            <a:off x="-261" y="6277236"/>
            <a:ext cx="60809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Chemke</a:t>
            </a:r>
            <a:r>
              <a:rPr lang="en-US" sz="1600" dirty="0"/>
              <a:t> R., </a:t>
            </a:r>
            <a:r>
              <a:rPr lang="en-US" sz="1600" dirty="0" err="1"/>
              <a:t>Polvani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2019). Opposite tropical circulation trends in climate models and in </a:t>
            </a:r>
            <a:r>
              <a:rPr lang="en-US" sz="1600" dirty="0" err="1">
                <a:ea typeface="+mn-lt"/>
                <a:cs typeface="+mn-lt"/>
              </a:rPr>
              <a:t>reanalyses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i="1" dirty="0">
                <a:ea typeface="+mn-lt"/>
                <a:cs typeface="+mn-lt"/>
              </a:rPr>
              <a:t>Nat. Geos.</a:t>
            </a:r>
            <a:r>
              <a:rPr lang="en-US" sz="1600" dirty="0">
                <a:ea typeface="+mn-lt"/>
                <a:cs typeface="+mn-lt"/>
              </a:rPr>
              <a:t> 12.</a:t>
            </a:r>
            <a:endParaRPr lang="en-US" sz="16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F0B94-2A96-FC23-8BB6-C31E53568367}"/>
              </a:ext>
            </a:extLst>
          </p:cNvPr>
          <p:cNvSpPr txBox="1"/>
          <p:nvPr/>
        </p:nvSpPr>
        <p:spPr>
          <a:xfrm>
            <a:off x="716097" y="1506022"/>
            <a:ext cx="742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CLIMATE MODELS: </a:t>
            </a:r>
            <a:r>
              <a:rPr lang="sl-SI" sz="2400" dirty="0" err="1"/>
              <a:t>weakening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REANALYSES: </a:t>
            </a:r>
            <a:r>
              <a:rPr lang="sl-SI" sz="2400" dirty="0" err="1"/>
              <a:t>strengthening</a:t>
            </a:r>
            <a:r>
              <a:rPr lang="sl-SI" sz="2400" dirty="0"/>
              <a:t> (</a:t>
            </a:r>
            <a:r>
              <a:rPr lang="sl-SI" sz="2400" dirty="0" err="1"/>
              <a:t>including</a:t>
            </a:r>
            <a:r>
              <a:rPr lang="sl-SI" sz="2400" dirty="0"/>
              <a:t> ERA5)</a:t>
            </a:r>
            <a:endParaRPr lang="en-SI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A5EDA-247B-B31F-56D4-F9F7CD0583B5}"/>
              </a:ext>
            </a:extLst>
          </p:cNvPr>
          <p:cNvSpPr txBox="1"/>
          <p:nvPr/>
        </p:nvSpPr>
        <p:spPr>
          <a:xfrm>
            <a:off x="1377109" y="2397613"/>
            <a:ext cx="8350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NH </a:t>
            </a:r>
            <a:r>
              <a:rPr lang="sl-SI" dirty="0" err="1"/>
              <a:t>Hadley</a:t>
            </a:r>
            <a:r>
              <a:rPr lang="sl-SI" dirty="0"/>
              <a:t> </a:t>
            </a:r>
            <a:r>
              <a:rPr lang="sl-SI" dirty="0" err="1"/>
              <a:t>cell</a:t>
            </a:r>
            <a:r>
              <a:rPr lang="sl-SI" dirty="0"/>
              <a:t> </a:t>
            </a:r>
            <a:r>
              <a:rPr lang="sl-SI" dirty="0" err="1"/>
              <a:t>trends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5457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1CC5-574C-4C52-9732-6129D292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Trends of HC strength in ERA5 reanalysis </a:t>
            </a:r>
            <a:endParaRPr lang="en-US" dirty="0"/>
          </a:p>
        </p:txBody>
      </p:sp>
      <p:pic>
        <p:nvPicPr>
          <p:cNvPr id="15" name="Picture 15" descr="Chart, waterfall chart&#10;&#10;Description automatically generated">
            <a:extLst>
              <a:ext uri="{FF2B5EF4-FFF2-40B4-BE49-F238E27FC236}">
                <a16:creationId xmlns:a16="http://schemas.microsoft.com/office/drawing/2014/main" id="{18214681-91FE-4779-8E08-D5851BF12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920010"/>
            <a:ext cx="3848100" cy="2522680"/>
          </a:xfrm>
          <a:prstGeom prst="rect">
            <a:avLst/>
          </a:prstGeom>
        </p:spPr>
      </p:pic>
      <p:pic>
        <p:nvPicPr>
          <p:cNvPr id="16" name="Picture 16" descr="Chart, waterfall chart&#10;&#10;Description automatically generated">
            <a:extLst>
              <a:ext uri="{FF2B5EF4-FFF2-40B4-BE49-F238E27FC236}">
                <a16:creationId xmlns:a16="http://schemas.microsoft.com/office/drawing/2014/main" id="{94E9E372-D3B9-47A1-AF88-706A61D83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1920010"/>
            <a:ext cx="3848100" cy="2522680"/>
          </a:xfrm>
          <a:prstGeom prst="rect">
            <a:avLst/>
          </a:prstGeom>
        </p:spPr>
      </p:pic>
      <p:pic>
        <p:nvPicPr>
          <p:cNvPr id="17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24B0D0-6CA9-420A-8D69-8F1F8F91D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533" y="1476375"/>
            <a:ext cx="1509035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CB5592-70C2-40A5-A177-41A7CD62CD5B}"/>
              </a:ext>
            </a:extLst>
          </p:cNvPr>
          <p:cNvSpPr txBox="1"/>
          <p:nvPr/>
        </p:nvSpPr>
        <p:spPr>
          <a:xfrm>
            <a:off x="1781175" y="16097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Northern Hadley cell (NHC)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72BDE-81DD-462E-8175-E5666E53D486}"/>
              </a:ext>
            </a:extLst>
          </p:cNvPr>
          <p:cNvSpPr txBox="1"/>
          <p:nvPr/>
        </p:nvSpPr>
        <p:spPr>
          <a:xfrm>
            <a:off x="6172200" y="16097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Southern Hadley cell (SHC)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ECF5DE-2D38-4AB8-BE2C-71F1B0C1BCB0}"/>
              </a:ext>
            </a:extLst>
          </p:cNvPr>
          <p:cNvCxnSpPr>
            <a:cxnSpLocks/>
          </p:cNvCxnSpPr>
          <p:nvPr/>
        </p:nvCxnSpPr>
        <p:spPr>
          <a:xfrm flipV="1">
            <a:off x="6562725" y="3533775"/>
            <a:ext cx="3048000" cy="130492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547A53-83C5-4823-9AE3-5759BACCA5F2}"/>
              </a:ext>
            </a:extLst>
          </p:cNvPr>
          <p:cNvSpPr txBox="1"/>
          <p:nvPr/>
        </p:nvSpPr>
        <p:spPr>
          <a:xfrm>
            <a:off x="5216279" y="48789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Stream function metrics</a:t>
            </a:r>
            <a:endParaRPr lang="en-US" dirty="0">
              <a:cs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0A95FEA-2965-48CC-92D5-5C8F59CE7472}"/>
              </a:ext>
            </a:extLst>
          </p:cNvPr>
          <p:cNvSpPr/>
          <p:nvPr/>
        </p:nvSpPr>
        <p:spPr>
          <a:xfrm>
            <a:off x="9458325" y="1504949"/>
            <a:ext cx="1695450" cy="21145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EE12E-6641-4C64-A35F-5F4F2F749390}"/>
              </a:ext>
            </a:extLst>
          </p:cNvPr>
          <p:cNvSpPr txBox="1"/>
          <p:nvPr/>
        </p:nvSpPr>
        <p:spPr>
          <a:xfrm>
            <a:off x="-261" y="6277236"/>
            <a:ext cx="7547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Pikovnik</a:t>
            </a:r>
            <a:r>
              <a:rPr lang="en-US" sz="1600" dirty="0"/>
              <a:t> M., </a:t>
            </a:r>
            <a:r>
              <a:rPr lang="en-US" sz="1600" dirty="0" err="1"/>
              <a:t>Zaplotnik</a:t>
            </a:r>
            <a:r>
              <a:rPr lang="en-US" sz="1600" dirty="0"/>
              <a:t> Ž., </a:t>
            </a:r>
            <a:r>
              <a:rPr lang="en-US" sz="1600" dirty="0" err="1"/>
              <a:t>Boljka</a:t>
            </a:r>
            <a:r>
              <a:rPr lang="en-US" sz="1600" dirty="0"/>
              <a:t> L., Žagar N. (</a:t>
            </a:r>
            <a:r>
              <a:rPr lang="en-US" sz="1600" dirty="0">
                <a:ea typeface="+mn-lt"/>
                <a:cs typeface="+mn-lt"/>
              </a:rPr>
              <a:t>2022). Metrics of the Hadley circulation strength and associated circulation</a:t>
            </a:r>
            <a:r>
              <a:rPr lang="sl-SI" sz="1600" dirty="0">
                <a:ea typeface="+mn-lt"/>
                <a:cs typeface="+mn-lt"/>
              </a:rPr>
              <a:t>. </a:t>
            </a:r>
            <a:r>
              <a:rPr lang="sl-SI" sz="1600" dirty="0" err="1">
                <a:ea typeface="+mn-lt"/>
                <a:cs typeface="+mn-lt"/>
              </a:rPr>
              <a:t>Accepted</a:t>
            </a:r>
            <a:r>
              <a:rPr lang="sl-SI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in </a:t>
            </a:r>
            <a:r>
              <a:rPr lang="en-US" sz="1600" i="1" dirty="0">
                <a:ea typeface="+mn-lt"/>
                <a:cs typeface="+mn-lt"/>
              </a:rPr>
              <a:t>Weather and Climate Dynamics. </a:t>
            </a:r>
            <a:endParaRPr lang="en-US" sz="1600" i="1" dirty="0">
              <a:cs typeface="Calibr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23AB38B-46CE-8FA5-050F-730FAD8F8910}"/>
              </a:ext>
            </a:extLst>
          </p:cNvPr>
          <p:cNvSpPr/>
          <p:nvPr/>
        </p:nvSpPr>
        <p:spPr>
          <a:xfrm>
            <a:off x="1673852" y="1976699"/>
            <a:ext cx="1515302" cy="23569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B93D2F-056E-20FE-C4CD-05EE5D73BC51}"/>
              </a:ext>
            </a:extLst>
          </p:cNvPr>
          <p:cNvSpPr/>
          <p:nvPr/>
        </p:nvSpPr>
        <p:spPr>
          <a:xfrm>
            <a:off x="6026227" y="2002892"/>
            <a:ext cx="1515302" cy="23569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B043EF-9483-E0BE-2C0E-F3DB16EEF30B}"/>
              </a:ext>
            </a:extLst>
          </p:cNvPr>
          <p:cNvCxnSpPr>
            <a:cxnSpLocks/>
          </p:cNvCxnSpPr>
          <p:nvPr/>
        </p:nvCxnSpPr>
        <p:spPr>
          <a:xfrm flipH="1" flipV="1">
            <a:off x="2431503" y="4359807"/>
            <a:ext cx="4131222" cy="47413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8C2FA0-3628-8ED0-4C60-D12C81EF549C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6587879" y="4359807"/>
            <a:ext cx="195999" cy="47413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6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5B8480D-2BE4-4290-B907-8AB49330F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718" y="2407014"/>
            <a:ext cx="9482204" cy="3870222"/>
          </a:xfrm>
        </p:spPr>
      </p:pic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DAA3E49-E5AB-4120-93C8-CEFEDF1B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523" y="2876505"/>
            <a:ext cx="1906045" cy="2538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7E8CD-A7A1-4D2F-9033-4D23A1BD92BB}"/>
              </a:ext>
            </a:extLst>
          </p:cNvPr>
          <p:cNvSpPr txBox="1"/>
          <p:nvPr/>
        </p:nvSpPr>
        <p:spPr>
          <a:xfrm>
            <a:off x="-261" y="6277236"/>
            <a:ext cx="60809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Chemke</a:t>
            </a:r>
            <a:r>
              <a:rPr lang="en-US" sz="1600" dirty="0"/>
              <a:t> R., </a:t>
            </a:r>
            <a:r>
              <a:rPr lang="en-US" sz="1600" dirty="0" err="1"/>
              <a:t>Polvani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2019). Opposite tropical circulation trends in climate models and in </a:t>
            </a:r>
            <a:r>
              <a:rPr lang="en-US" sz="1600" dirty="0" err="1">
                <a:ea typeface="+mn-lt"/>
                <a:cs typeface="+mn-lt"/>
              </a:rPr>
              <a:t>reanalyses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i="1" dirty="0">
                <a:ea typeface="+mn-lt"/>
                <a:cs typeface="+mn-lt"/>
              </a:rPr>
              <a:t>Nat. Geos.</a:t>
            </a:r>
            <a:r>
              <a:rPr lang="en-US" sz="1600" dirty="0">
                <a:ea typeface="+mn-lt"/>
                <a:cs typeface="+mn-lt"/>
              </a:rPr>
              <a:t> 12.</a:t>
            </a:r>
            <a:endParaRPr lang="en-US" sz="16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F0B94-2A96-FC23-8BB6-C31E53568367}"/>
              </a:ext>
            </a:extLst>
          </p:cNvPr>
          <p:cNvSpPr txBox="1"/>
          <p:nvPr/>
        </p:nvSpPr>
        <p:spPr>
          <a:xfrm>
            <a:off x="716097" y="1506022"/>
            <a:ext cx="742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CLIMATE MODELS: </a:t>
            </a:r>
            <a:r>
              <a:rPr lang="sl-SI" sz="2400" dirty="0" err="1"/>
              <a:t>weakening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REANALYSES: </a:t>
            </a:r>
            <a:r>
              <a:rPr lang="sl-SI" sz="2400" dirty="0" err="1"/>
              <a:t>strengthening</a:t>
            </a:r>
            <a:r>
              <a:rPr lang="sl-SI" sz="2400" dirty="0"/>
              <a:t> (</a:t>
            </a:r>
            <a:r>
              <a:rPr lang="sl-SI" sz="2400" dirty="0" err="1"/>
              <a:t>including</a:t>
            </a:r>
            <a:r>
              <a:rPr lang="sl-SI" sz="2400" dirty="0"/>
              <a:t> ERA5)</a:t>
            </a:r>
            <a:endParaRPr lang="en-SI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A5EDA-247B-B31F-56D4-F9F7CD0583B5}"/>
              </a:ext>
            </a:extLst>
          </p:cNvPr>
          <p:cNvSpPr txBox="1"/>
          <p:nvPr/>
        </p:nvSpPr>
        <p:spPr>
          <a:xfrm>
            <a:off x="1377109" y="2397613"/>
            <a:ext cx="8350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NH </a:t>
            </a:r>
            <a:r>
              <a:rPr lang="sl-SI" dirty="0" err="1"/>
              <a:t>Hadley</a:t>
            </a:r>
            <a:r>
              <a:rPr lang="sl-SI" dirty="0"/>
              <a:t> </a:t>
            </a:r>
            <a:r>
              <a:rPr lang="sl-SI" dirty="0" err="1"/>
              <a:t>cell</a:t>
            </a:r>
            <a:r>
              <a:rPr lang="sl-SI" dirty="0"/>
              <a:t> </a:t>
            </a:r>
            <a:r>
              <a:rPr lang="sl-SI" dirty="0" err="1"/>
              <a:t>trends</a:t>
            </a:r>
            <a:endParaRPr lang="en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E19C4-3FCA-AE9B-B355-F1FD7BD0F77D}"/>
              </a:ext>
            </a:extLst>
          </p:cNvPr>
          <p:cNvSpPr txBox="1"/>
          <p:nvPr/>
        </p:nvSpPr>
        <p:spPr>
          <a:xfrm>
            <a:off x="8276216" y="15983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WHY?</a:t>
            </a:r>
            <a:endParaRPr lang="en-SI" sz="3600" dirty="0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85436-105A-8523-C69D-E899E863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621282" cy="1325563"/>
          </a:xfrm>
        </p:spPr>
        <p:txBody>
          <a:bodyPr>
            <a:normAutofit/>
          </a:bodyPr>
          <a:lstStyle/>
          <a:p>
            <a:r>
              <a:rPr lang="sl-SI" sz="4000" dirty="0">
                <a:cs typeface="Calibri Light"/>
              </a:rPr>
              <a:t>Is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or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weakening</a:t>
            </a:r>
            <a:r>
              <a:rPr lang="sl-SI" sz="4000" dirty="0">
                <a:cs typeface="Calibri Light"/>
              </a:rPr>
              <a:t> (1979-2018)?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902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5B8480D-2BE4-4290-B907-8AB49330F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718" y="2407014"/>
            <a:ext cx="9482204" cy="3870222"/>
          </a:xfrm>
          <a:solidFill>
            <a:schemeClr val="accent1"/>
          </a:solidFill>
        </p:spPr>
      </p:pic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DAA3E49-E5AB-4120-93C8-CEFEDF1B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523" y="2876505"/>
            <a:ext cx="1906045" cy="253821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7E8CD-A7A1-4D2F-9033-4D23A1BD92BB}"/>
              </a:ext>
            </a:extLst>
          </p:cNvPr>
          <p:cNvSpPr txBox="1"/>
          <p:nvPr/>
        </p:nvSpPr>
        <p:spPr>
          <a:xfrm>
            <a:off x="-261" y="6277236"/>
            <a:ext cx="60809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Chemke</a:t>
            </a:r>
            <a:r>
              <a:rPr lang="en-US" sz="1600" dirty="0"/>
              <a:t> R., </a:t>
            </a:r>
            <a:r>
              <a:rPr lang="en-US" sz="1600" dirty="0" err="1"/>
              <a:t>Polvani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2019). Opposite tropical circulation trends in climate models and in </a:t>
            </a:r>
            <a:r>
              <a:rPr lang="en-US" sz="1600" dirty="0" err="1">
                <a:ea typeface="+mn-lt"/>
                <a:cs typeface="+mn-lt"/>
              </a:rPr>
              <a:t>reanalyses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i="1" dirty="0">
                <a:ea typeface="+mn-lt"/>
                <a:cs typeface="+mn-lt"/>
              </a:rPr>
              <a:t>Nat. Geos.</a:t>
            </a:r>
            <a:r>
              <a:rPr lang="en-US" sz="1600" dirty="0">
                <a:ea typeface="+mn-lt"/>
                <a:cs typeface="+mn-lt"/>
              </a:rPr>
              <a:t> 12.</a:t>
            </a:r>
            <a:endParaRPr lang="en-US" sz="16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F0B94-2A96-FC23-8BB6-C31E53568367}"/>
              </a:ext>
            </a:extLst>
          </p:cNvPr>
          <p:cNvSpPr txBox="1"/>
          <p:nvPr/>
        </p:nvSpPr>
        <p:spPr>
          <a:xfrm>
            <a:off x="716097" y="1506022"/>
            <a:ext cx="742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CLIMATE MODELS: </a:t>
            </a:r>
            <a:r>
              <a:rPr lang="sl-SI" sz="2400" dirty="0" err="1"/>
              <a:t>weakening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REANALYSES: </a:t>
            </a:r>
            <a:r>
              <a:rPr lang="sl-SI" sz="2400" dirty="0" err="1"/>
              <a:t>strengthening</a:t>
            </a:r>
            <a:r>
              <a:rPr lang="sl-SI" sz="2400" dirty="0"/>
              <a:t> (</a:t>
            </a:r>
            <a:r>
              <a:rPr lang="sl-SI" sz="2400" dirty="0" err="1"/>
              <a:t>including</a:t>
            </a:r>
            <a:r>
              <a:rPr lang="sl-SI" sz="2400" dirty="0"/>
              <a:t> ERA5)</a:t>
            </a:r>
            <a:endParaRPr lang="en-SI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A5EDA-247B-B31F-56D4-F9F7CD0583B5}"/>
              </a:ext>
            </a:extLst>
          </p:cNvPr>
          <p:cNvSpPr txBox="1"/>
          <p:nvPr/>
        </p:nvSpPr>
        <p:spPr>
          <a:xfrm>
            <a:off x="1377109" y="2397613"/>
            <a:ext cx="8350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NH </a:t>
            </a:r>
            <a:r>
              <a:rPr lang="sl-SI" dirty="0" err="1"/>
              <a:t>Hadley</a:t>
            </a:r>
            <a:r>
              <a:rPr lang="sl-SI" dirty="0"/>
              <a:t> </a:t>
            </a:r>
            <a:r>
              <a:rPr lang="sl-SI" dirty="0" err="1"/>
              <a:t>cell</a:t>
            </a:r>
            <a:r>
              <a:rPr lang="sl-SI" dirty="0"/>
              <a:t> </a:t>
            </a:r>
            <a:r>
              <a:rPr lang="sl-SI" dirty="0" err="1"/>
              <a:t>trends</a:t>
            </a:r>
            <a:endParaRPr lang="en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E19C4-3FCA-AE9B-B355-F1FD7BD0F77D}"/>
              </a:ext>
            </a:extLst>
          </p:cNvPr>
          <p:cNvSpPr txBox="1"/>
          <p:nvPr/>
        </p:nvSpPr>
        <p:spPr>
          <a:xfrm>
            <a:off x="8276216" y="15983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WHY?</a:t>
            </a:r>
            <a:endParaRPr lang="en-SI" sz="36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8DD3D2-688E-297A-0517-4C1F76AA04FE}"/>
              </a:ext>
            </a:extLst>
          </p:cNvPr>
          <p:cNvSpPr/>
          <p:nvPr/>
        </p:nvSpPr>
        <p:spPr>
          <a:xfrm>
            <a:off x="0" y="2397613"/>
            <a:ext cx="12192000" cy="3879623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65170-EBC5-AD13-4336-AD58776B1C84}"/>
              </a:ext>
            </a:extLst>
          </p:cNvPr>
          <p:cNvSpPr txBox="1"/>
          <p:nvPr/>
        </p:nvSpPr>
        <p:spPr>
          <a:xfrm>
            <a:off x="2720443" y="3429000"/>
            <a:ext cx="7198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l-SI" sz="3600" b="1" dirty="0"/>
              <a:t>ARTEFACTS IN THE REANALYSES?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600" b="1" dirty="0"/>
              <a:t>MULTIDECADAL VARIABILITY?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600" b="1" dirty="0"/>
              <a:t>OTHER?</a:t>
            </a:r>
            <a:endParaRPr lang="en-SI" sz="360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B00A79-BB4F-BE7A-5F41-4608927E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621282" cy="1325563"/>
          </a:xfrm>
        </p:spPr>
        <p:txBody>
          <a:bodyPr>
            <a:normAutofit/>
          </a:bodyPr>
          <a:lstStyle/>
          <a:p>
            <a:r>
              <a:rPr lang="sl-SI" sz="4000" dirty="0">
                <a:cs typeface="Calibri Light"/>
              </a:rPr>
              <a:t>Is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or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weakening</a:t>
            </a:r>
            <a:r>
              <a:rPr lang="sl-SI" sz="4000" dirty="0">
                <a:cs typeface="Calibri Light"/>
              </a:rPr>
              <a:t> (1979-2018)?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036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1CC5-574C-4C52-9732-6129D292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621282" cy="1325563"/>
          </a:xfrm>
        </p:spPr>
        <p:txBody>
          <a:bodyPr>
            <a:normAutofit/>
          </a:bodyPr>
          <a:lstStyle/>
          <a:p>
            <a:r>
              <a:rPr lang="sl-SI" sz="4000" dirty="0">
                <a:cs typeface="Calibri Light"/>
              </a:rPr>
              <a:t>Is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or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weakening</a:t>
            </a:r>
            <a:r>
              <a:rPr lang="sl-SI" sz="4000" dirty="0">
                <a:cs typeface="Calibri Light"/>
              </a:rPr>
              <a:t> (1979-2018)?</a:t>
            </a:r>
            <a:endParaRPr lang="en-US" sz="4000" dirty="0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5B8480D-2BE4-4290-B907-8AB49330F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718" y="2407014"/>
            <a:ext cx="9482204" cy="3870222"/>
          </a:xfrm>
          <a:solidFill>
            <a:schemeClr val="accent1"/>
          </a:solidFill>
        </p:spPr>
      </p:pic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DAA3E49-E5AB-4120-93C8-CEFEDF1B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523" y="2876505"/>
            <a:ext cx="1906045" cy="253821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7E8CD-A7A1-4D2F-9033-4D23A1BD92BB}"/>
              </a:ext>
            </a:extLst>
          </p:cNvPr>
          <p:cNvSpPr txBox="1"/>
          <p:nvPr/>
        </p:nvSpPr>
        <p:spPr>
          <a:xfrm>
            <a:off x="-261" y="6277236"/>
            <a:ext cx="60809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Chemke</a:t>
            </a:r>
            <a:r>
              <a:rPr lang="en-US" sz="1600" dirty="0"/>
              <a:t> R., </a:t>
            </a:r>
            <a:r>
              <a:rPr lang="en-US" sz="1600" dirty="0" err="1"/>
              <a:t>Polvani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2019). Opposite tropical circulation trends in climate models and in </a:t>
            </a:r>
            <a:r>
              <a:rPr lang="en-US" sz="1600" dirty="0" err="1">
                <a:ea typeface="+mn-lt"/>
                <a:cs typeface="+mn-lt"/>
              </a:rPr>
              <a:t>reanalyses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i="1" dirty="0">
                <a:ea typeface="+mn-lt"/>
                <a:cs typeface="+mn-lt"/>
              </a:rPr>
              <a:t>Nat. Geos.</a:t>
            </a:r>
            <a:r>
              <a:rPr lang="en-US" sz="1600" dirty="0">
                <a:ea typeface="+mn-lt"/>
                <a:cs typeface="+mn-lt"/>
              </a:rPr>
              <a:t> 12.</a:t>
            </a:r>
            <a:endParaRPr lang="en-US" sz="16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F0B94-2A96-FC23-8BB6-C31E53568367}"/>
              </a:ext>
            </a:extLst>
          </p:cNvPr>
          <p:cNvSpPr txBox="1"/>
          <p:nvPr/>
        </p:nvSpPr>
        <p:spPr>
          <a:xfrm>
            <a:off x="716097" y="1506022"/>
            <a:ext cx="742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CLIMATE MODELS: </a:t>
            </a:r>
            <a:r>
              <a:rPr lang="sl-SI" sz="2400" dirty="0" err="1"/>
              <a:t>weakening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REANALYSES: </a:t>
            </a:r>
            <a:r>
              <a:rPr lang="sl-SI" sz="2400" dirty="0" err="1"/>
              <a:t>strengthening</a:t>
            </a:r>
            <a:r>
              <a:rPr lang="sl-SI" sz="2400" dirty="0"/>
              <a:t> (</a:t>
            </a:r>
            <a:r>
              <a:rPr lang="sl-SI" sz="2400" dirty="0" err="1"/>
              <a:t>including</a:t>
            </a:r>
            <a:r>
              <a:rPr lang="sl-SI" sz="2400" dirty="0"/>
              <a:t> ERA5)</a:t>
            </a:r>
            <a:endParaRPr lang="en-SI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A5EDA-247B-B31F-56D4-F9F7CD0583B5}"/>
              </a:ext>
            </a:extLst>
          </p:cNvPr>
          <p:cNvSpPr txBox="1"/>
          <p:nvPr/>
        </p:nvSpPr>
        <p:spPr>
          <a:xfrm>
            <a:off x="1377109" y="2397613"/>
            <a:ext cx="8350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NH </a:t>
            </a:r>
            <a:r>
              <a:rPr lang="sl-SI" dirty="0" err="1"/>
              <a:t>Hadley</a:t>
            </a:r>
            <a:r>
              <a:rPr lang="sl-SI" dirty="0"/>
              <a:t> </a:t>
            </a:r>
            <a:r>
              <a:rPr lang="sl-SI" dirty="0" err="1"/>
              <a:t>cell</a:t>
            </a:r>
            <a:r>
              <a:rPr lang="sl-SI" dirty="0"/>
              <a:t> </a:t>
            </a:r>
            <a:r>
              <a:rPr lang="sl-SI" dirty="0" err="1"/>
              <a:t>trends</a:t>
            </a:r>
            <a:endParaRPr lang="en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E19C4-3FCA-AE9B-B355-F1FD7BD0F77D}"/>
              </a:ext>
            </a:extLst>
          </p:cNvPr>
          <p:cNvSpPr txBox="1"/>
          <p:nvPr/>
        </p:nvSpPr>
        <p:spPr>
          <a:xfrm>
            <a:off x="8276216" y="15983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WHY?</a:t>
            </a:r>
            <a:endParaRPr lang="en-SI" sz="36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8DD3D2-688E-297A-0517-4C1F76AA04FE}"/>
              </a:ext>
            </a:extLst>
          </p:cNvPr>
          <p:cNvSpPr/>
          <p:nvPr/>
        </p:nvSpPr>
        <p:spPr>
          <a:xfrm>
            <a:off x="0" y="2397613"/>
            <a:ext cx="12192000" cy="3879623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65170-EBC5-AD13-4336-AD58776B1C84}"/>
              </a:ext>
            </a:extLst>
          </p:cNvPr>
          <p:cNvSpPr txBox="1"/>
          <p:nvPr/>
        </p:nvSpPr>
        <p:spPr>
          <a:xfrm>
            <a:off x="2720443" y="3429000"/>
            <a:ext cx="7198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l-SI" sz="3600" b="1" dirty="0"/>
              <a:t>ARTEFACTS IN THE REANALYSES?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600" b="1" dirty="0"/>
              <a:t>MULTIDECADAL VARIABILITY?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600" b="1" dirty="0"/>
              <a:t>OTHER?</a:t>
            </a:r>
            <a:endParaRPr lang="en-SI" sz="36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445FD9-9C90-4717-D4CF-80BA374D42A6}"/>
              </a:ext>
            </a:extLst>
          </p:cNvPr>
          <p:cNvSpPr/>
          <p:nvPr/>
        </p:nvSpPr>
        <p:spPr>
          <a:xfrm>
            <a:off x="2720443" y="3429000"/>
            <a:ext cx="7106603" cy="1165034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1880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A45D9-364D-3151-2883-5D14788A08E6}"/>
                  </a:ext>
                </a:extLst>
              </p:cNvPr>
              <p:cNvSpPr txBox="1"/>
              <p:nvPr/>
            </p:nvSpPr>
            <p:spPr>
              <a:xfrm>
                <a:off x="295619" y="1837522"/>
                <a:ext cx="11600761" cy="104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>
                    <a:sym typeface="Wingdings" panose="05000000000000000000" pitchFamily="2" charset="2"/>
                  </a:rPr>
                  <a:t>Hadley </a:t>
                </a:r>
                <a:r>
                  <a:rPr lang="sl-SI" sz="2400" dirty="0" err="1">
                    <a:sym typeface="Wingdings" panose="05000000000000000000" pitchFamily="2" charset="2"/>
                  </a:rPr>
                  <a:t>cell</a:t>
                </a:r>
                <a:r>
                  <a:rPr lang="sl-SI" sz="2400" dirty="0">
                    <a:sym typeface="Wingdings" panose="05000000000000000000" pitchFamily="2" charset="2"/>
                  </a:rPr>
                  <a:t> </a:t>
                </a:r>
                <a:r>
                  <a:rPr lang="sl-SI" sz="2400" dirty="0" err="1">
                    <a:sym typeface="Wingdings" panose="05000000000000000000" pitchFamily="2" charset="2"/>
                  </a:rPr>
                  <a:t>strength</a:t>
                </a:r>
                <a:r>
                  <a:rPr lang="sl-SI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</m:oMath>
                </a14:m>
                <a:r>
                  <a:rPr lang="sl-SI" sz="2400" b="1" dirty="0"/>
                  <a:t> </a:t>
                </a:r>
                <a:r>
                  <a:rPr lang="sl-SI" sz="2400" dirty="0" err="1"/>
                  <a:t>meridional</a:t>
                </a:r>
                <a:r>
                  <a:rPr lang="sl-SI" sz="2400" dirty="0"/>
                  <a:t> gradient in </a:t>
                </a:r>
                <a:r>
                  <a:rPr lang="sl-SI" sz="2400" dirty="0" err="1"/>
                  <a:t>diabatic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: 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  <a:br>
                  <a:rPr lang="sl-SI" sz="2400" dirty="0"/>
                </a:br>
                <a:r>
                  <a:rPr lang="sl-SI" sz="2400" dirty="0"/>
                  <a:t>(</a:t>
                </a:r>
                <a:r>
                  <a:rPr lang="sl-SI" sz="2400" dirty="0" err="1"/>
                  <a:t>following</a:t>
                </a:r>
                <a:r>
                  <a:rPr lang="sl-SI" sz="2400" dirty="0"/>
                  <a:t> </a:t>
                </a:r>
                <a:r>
                  <a:rPr lang="sl-SI" sz="2400" dirty="0" err="1"/>
                  <a:t>Kuo-Eliassen</a:t>
                </a:r>
                <a:r>
                  <a:rPr lang="sl-SI" sz="2400" dirty="0"/>
                  <a:t> </a:t>
                </a:r>
                <a:r>
                  <a:rPr lang="sl-SI" sz="2400" dirty="0" err="1"/>
                  <a:t>streamfunction</a:t>
                </a:r>
                <a:r>
                  <a:rPr lang="sl-SI" sz="2400" dirty="0"/>
                  <a:t> </a:t>
                </a:r>
                <a:r>
                  <a:rPr lang="sl-SI" sz="2400" dirty="0" err="1"/>
                  <a:t>budget</a:t>
                </a:r>
                <a:r>
                  <a:rPr lang="sl-SI" sz="2400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A45D9-364D-3151-2883-5D14788A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9" y="1837522"/>
                <a:ext cx="11600761" cy="1045927"/>
              </a:xfrm>
              <a:prstGeom prst="rect">
                <a:avLst/>
              </a:prstGeom>
              <a:blipFill>
                <a:blip r:embed="rId3"/>
                <a:stretch>
                  <a:fillRect l="-840" b="-1220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9CEE9C-EF1A-409D-865B-DDEF56B98F22}"/>
              </a:ext>
            </a:extLst>
          </p:cNvPr>
          <p:cNvSpPr txBox="1"/>
          <p:nvPr/>
        </p:nvSpPr>
        <p:spPr>
          <a:xfrm>
            <a:off x="-261" y="6277236"/>
            <a:ext cx="7547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Zaplotnik</a:t>
            </a:r>
            <a:r>
              <a:rPr lang="en-US" sz="1600" dirty="0"/>
              <a:t> Ž., </a:t>
            </a:r>
            <a:r>
              <a:rPr lang="en-US" sz="1600" dirty="0" err="1"/>
              <a:t>Pikovnik</a:t>
            </a:r>
            <a:r>
              <a:rPr lang="en-US" sz="1600" dirty="0"/>
              <a:t> M., </a:t>
            </a:r>
            <a:r>
              <a:rPr lang="en-US" sz="1600" dirty="0" err="1"/>
              <a:t>Boljka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2022). Recent Hadley circulation strengthening: a trend or multidecadal variability? </a:t>
            </a:r>
            <a:r>
              <a:rPr lang="sl-SI" sz="1600" dirty="0" err="1">
                <a:ea typeface="+mn-lt"/>
                <a:cs typeface="+mn-lt"/>
              </a:rPr>
              <a:t>Accepted</a:t>
            </a:r>
            <a:r>
              <a:rPr lang="sl-SI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in </a:t>
            </a:r>
            <a:r>
              <a:rPr lang="en-US" sz="1600" i="1" dirty="0">
                <a:ea typeface="+mn-lt"/>
                <a:cs typeface="+mn-lt"/>
              </a:rPr>
              <a:t>Journal of Climate.</a:t>
            </a:r>
            <a:endParaRPr lang="en-US" sz="1600" i="1" dirty="0">
              <a:cs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1ADB81-21C2-CB91-EC76-B1E6D758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497850" cy="1325563"/>
          </a:xfrm>
        </p:spPr>
        <p:txBody>
          <a:bodyPr>
            <a:normAutofit/>
          </a:bodyPr>
          <a:lstStyle/>
          <a:p>
            <a:r>
              <a:rPr lang="sl-SI" sz="4000" dirty="0" err="1">
                <a:cs typeface="Calibri Light"/>
              </a:rPr>
              <a:t>What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drives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in </a:t>
            </a:r>
            <a:r>
              <a:rPr lang="sl-SI" sz="4000" dirty="0" err="1">
                <a:cs typeface="Calibri Light"/>
              </a:rPr>
              <a:t>reanalyses</a:t>
            </a:r>
            <a:r>
              <a:rPr lang="sl-SI" sz="4000" dirty="0">
                <a:cs typeface="Calibri Light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A45D9-364D-3151-2883-5D14788A08E6}"/>
                  </a:ext>
                </a:extLst>
              </p:cNvPr>
              <p:cNvSpPr txBox="1"/>
              <p:nvPr/>
            </p:nvSpPr>
            <p:spPr>
              <a:xfrm>
                <a:off x="295619" y="1837522"/>
                <a:ext cx="11600761" cy="2430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>
                    <a:sym typeface="Wingdings" panose="05000000000000000000" pitchFamily="2" charset="2"/>
                  </a:rPr>
                  <a:t>Hadley </a:t>
                </a:r>
                <a:r>
                  <a:rPr lang="sl-SI" sz="2400" dirty="0" err="1">
                    <a:sym typeface="Wingdings" panose="05000000000000000000" pitchFamily="2" charset="2"/>
                  </a:rPr>
                  <a:t>cell</a:t>
                </a:r>
                <a:r>
                  <a:rPr lang="sl-SI" sz="2400" dirty="0">
                    <a:sym typeface="Wingdings" panose="05000000000000000000" pitchFamily="2" charset="2"/>
                  </a:rPr>
                  <a:t> </a:t>
                </a:r>
                <a:r>
                  <a:rPr lang="sl-SI" sz="2400" dirty="0" err="1">
                    <a:sym typeface="Wingdings" panose="05000000000000000000" pitchFamily="2" charset="2"/>
                  </a:rPr>
                  <a:t>strength</a:t>
                </a:r>
                <a:r>
                  <a:rPr lang="sl-SI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</m:oMath>
                </a14:m>
                <a:r>
                  <a:rPr lang="sl-SI" sz="2400" b="1" dirty="0"/>
                  <a:t> </a:t>
                </a:r>
                <a:r>
                  <a:rPr lang="sl-SI" sz="2400" dirty="0" err="1"/>
                  <a:t>meridional</a:t>
                </a:r>
                <a:r>
                  <a:rPr lang="sl-SI" sz="2400" dirty="0"/>
                  <a:t> gradient in </a:t>
                </a:r>
                <a:r>
                  <a:rPr lang="sl-SI" sz="2400" dirty="0" err="1"/>
                  <a:t>diabatic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: 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  <a:br>
                  <a:rPr lang="sl-SI" sz="2400" dirty="0"/>
                </a:br>
                <a:r>
                  <a:rPr lang="sl-SI" sz="2400" dirty="0"/>
                  <a:t>(</a:t>
                </a:r>
                <a:r>
                  <a:rPr lang="sl-SI" sz="2400" dirty="0" err="1"/>
                  <a:t>following</a:t>
                </a:r>
                <a:r>
                  <a:rPr lang="sl-SI" sz="2400" dirty="0"/>
                  <a:t> </a:t>
                </a:r>
                <a:r>
                  <a:rPr lang="sl-SI" sz="2400" dirty="0" err="1"/>
                  <a:t>Kuo-Eliassen</a:t>
                </a:r>
                <a:r>
                  <a:rPr lang="sl-SI" sz="2400" dirty="0"/>
                  <a:t> </a:t>
                </a:r>
                <a:r>
                  <a:rPr lang="sl-SI" sz="2400" dirty="0" err="1"/>
                  <a:t>streamfunction</a:t>
                </a:r>
                <a:r>
                  <a:rPr lang="sl-SI" sz="2400" dirty="0"/>
                  <a:t> </a:t>
                </a:r>
                <a:r>
                  <a:rPr lang="sl-SI" sz="2400" dirty="0" err="1"/>
                  <a:t>budget</a:t>
                </a:r>
                <a:r>
                  <a:rPr lang="sl-SI" sz="2400" dirty="0"/>
                  <a:t>)</a:t>
                </a:r>
                <a:br>
                  <a:rPr lang="sl-SI" sz="2400" dirty="0"/>
                </a:br>
                <a:endParaRPr lang="sl-SI" sz="2400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sl-SI" sz="2400" dirty="0" err="1"/>
                  <a:t>Diabatic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 gradient </a:t>
                </a:r>
                <a:r>
                  <a:rPr lang="sl-SI" sz="2400" dirty="0" err="1"/>
                  <a:t>mostly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explained</a:t>
                </a:r>
                <a:r>
                  <a:rPr lang="sl-SI" sz="2400" dirty="0"/>
                  <a:t> </a:t>
                </a:r>
                <a:r>
                  <a:rPr lang="sl-SI" sz="2400" dirty="0" err="1"/>
                  <a:t>by</a:t>
                </a:r>
                <a:r>
                  <a:rPr lang="sl-SI" sz="2400" dirty="0"/>
                  <a:t> </a:t>
                </a:r>
                <a:r>
                  <a:rPr lang="sl-SI" sz="2400" dirty="0" err="1"/>
                  <a:t>latent</a:t>
                </a:r>
                <a:r>
                  <a:rPr lang="sl-SI" sz="2400" dirty="0"/>
                  <a:t> </a:t>
                </a:r>
                <a:r>
                  <a:rPr lang="sl-SI" sz="2400" dirty="0" err="1"/>
                  <a:t>heating</a:t>
                </a:r>
                <a:r>
                  <a:rPr lang="sl-SI" sz="2400" dirty="0"/>
                  <a:t> gradient: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𝑙𝑎𝑡</m:t>
                            </m:r>
                          </m:sub>
                        </m:sSub>
                      </m:num>
                      <m:den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  <a:br>
                  <a:rPr lang="sl-SI" sz="2400" dirty="0"/>
                </a:br>
                <a:endParaRPr lang="sl-SI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A45D9-364D-3151-2883-5D14788A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9" y="1837522"/>
                <a:ext cx="11600761" cy="2430409"/>
              </a:xfrm>
              <a:prstGeom prst="rect">
                <a:avLst/>
              </a:prstGeom>
              <a:blipFill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9CEE9C-EF1A-409D-865B-DDEF56B98F22}"/>
              </a:ext>
            </a:extLst>
          </p:cNvPr>
          <p:cNvSpPr txBox="1"/>
          <p:nvPr/>
        </p:nvSpPr>
        <p:spPr>
          <a:xfrm>
            <a:off x="-261" y="6277236"/>
            <a:ext cx="7547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Zaplotnik</a:t>
            </a:r>
            <a:r>
              <a:rPr lang="en-US" sz="1600" dirty="0"/>
              <a:t> Ž., </a:t>
            </a:r>
            <a:r>
              <a:rPr lang="en-US" sz="1600" dirty="0" err="1"/>
              <a:t>Pikovnik</a:t>
            </a:r>
            <a:r>
              <a:rPr lang="en-US" sz="1600" dirty="0"/>
              <a:t> M., </a:t>
            </a:r>
            <a:r>
              <a:rPr lang="en-US" sz="1600" dirty="0" err="1"/>
              <a:t>Boljka</a:t>
            </a:r>
            <a:r>
              <a:rPr lang="en-US" sz="1600" dirty="0"/>
              <a:t> L. (</a:t>
            </a:r>
            <a:r>
              <a:rPr lang="en-US" sz="1600" dirty="0">
                <a:ea typeface="+mn-lt"/>
                <a:cs typeface="+mn-lt"/>
              </a:rPr>
              <a:t>2022). Recent Hadley circulation strengthening: a trend or multidecadal variability? </a:t>
            </a:r>
            <a:r>
              <a:rPr lang="sl-SI" sz="1600" dirty="0" err="1">
                <a:ea typeface="+mn-lt"/>
                <a:cs typeface="+mn-lt"/>
              </a:rPr>
              <a:t>Accepted</a:t>
            </a:r>
            <a:r>
              <a:rPr lang="sl-SI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in </a:t>
            </a:r>
            <a:r>
              <a:rPr lang="en-US" sz="1600" i="1" dirty="0">
                <a:ea typeface="+mn-lt"/>
                <a:cs typeface="+mn-lt"/>
              </a:rPr>
              <a:t>Journal of Climate.</a:t>
            </a:r>
            <a:endParaRPr lang="en-US" sz="1600" i="1" dirty="0">
              <a:cs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1ADB81-21C2-CB91-EC76-B1E6D758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8" y="365125"/>
            <a:ext cx="11497850" cy="1325563"/>
          </a:xfrm>
        </p:spPr>
        <p:txBody>
          <a:bodyPr>
            <a:normAutofit/>
          </a:bodyPr>
          <a:lstStyle/>
          <a:p>
            <a:r>
              <a:rPr lang="sl-SI" sz="4000" dirty="0" err="1">
                <a:cs typeface="Calibri Light"/>
              </a:rPr>
              <a:t>What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drives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Hadley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cell</a:t>
            </a:r>
            <a:r>
              <a:rPr lang="sl-SI" sz="4000" dirty="0">
                <a:cs typeface="Calibri Light"/>
              </a:rPr>
              <a:t> </a:t>
            </a:r>
            <a:r>
              <a:rPr lang="sl-SI" sz="4000" dirty="0" err="1">
                <a:cs typeface="Calibri Light"/>
              </a:rPr>
              <a:t>strengthening</a:t>
            </a:r>
            <a:r>
              <a:rPr lang="sl-SI" sz="4000" dirty="0">
                <a:cs typeface="Calibri Light"/>
              </a:rPr>
              <a:t> in </a:t>
            </a:r>
            <a:r>
              <a:rPr lang="sl-SI" sz="4000" dirty="0" err="1">
                <a:cs typeface="Calibri Light"/>
              </a:rPr>
              <a:t>reanalyses</a:t>
            </a:r>
            <a:r>
              <a:rPr lang="sl-SI" sz="4000" dirty="0">
                <a:cs typeface="Calibri Light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872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1147</Words>
  <Application>Microsoft Office PowerPoint</Application>
  <PresentationFormat>Widescreen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office theme</vt:lpstr>
      <vt:lpstr>Recent changes of the tropical Hadley circulation: a trend or multidecadal variability?</vt:lpstr>
      <vt:lpstr>Hadley circulation (HC) strength</vt:lpstr>
      <vt:lpstr>Is Hadley cell strengthening or weakening (1979-2018)?</vt:lpstr>
      <vt:lpstr>Trends of HC strength in ERA5 reanalysis </vt:lpstr>
      <vt:lpstr>Is Hadley cell strengthening or weakening (1979-2018)?</vt:lpstr>
      <vt:lpstr>Is Hadley cell strengthening or weakening (1979-2018)?</vt:lpstr>
      <vt:lpstr>Is Hadley cell strengthening or weakening (1979-2018)?</vt:lpstr>
      <vt:lpstr>What drives Hadley cell strengthening in reanalyses?</vt:lpstr>
      <vt:lpstr>What drives Hadley cell strengthening in reanalyses?</vt:lpstr>
      <vt:lpstr>What drives Hadley cell strengthening in reanalyses?</vt:lpstr>
      <vt:lpstr>What drives Hadley cell strengthening in reanalyses?</vt:lpstr>
      <vt:lpstr>What drives Hadley cell strengthening in reanalyses?</vt:lpstr>
      <vt:lpstr>Is it multidecadal variability?</vt:lpstr>
      <vt:lpstr>Conclusions</vt:lpstr>
      <vt:lpstr>AMO impact on the Hadley circulation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Žiga Zaplotnik</cp:lastModifiedBy>
  <cp:revision>5185</cp:revision>
  <dcterms:created xsi:type="dcterms:W3CDTF">2021-02-15T11:53:56Z</dcterms:created>
  <dcterms:modified xsi:type="dcterms:W3CDTF">2022-05-24T23:37:43Z</dcterms:modified>
</cp:coreProperties>
</file>