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xml" ContentType="application/vnd.openxmlformats-officedocument.presentationml.notesSlide+xml"/>
  <Override PartName="/ppt/comments/comment1.xml" ContentType="application/vnd.openxmlformats-officedocument.presentationml.comments+xml"/>
  <Override PartName="/ppt/charts/chart13.xml" ContentType="application/vnd.openxmlformats-officedocument.drawingml.chart+xml"/>
  <Override PartName="/ppt/charts/style1.xml" ContentType="application/vnd.ms-office.chartstyle+xml"/>
  <Override PartName="/ppt/charts/colors1.xml" ContentType="application/vnd.ms-office.chartcolorstyl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4" r:id="rId4"/>
    <p:sldId id="260" r:id="rId5"/>
    <p:sldId id="267" r:id="rId6"/>
    <p:sldId id="270" r:id="rId7"/>
    <p:sldId id="259" r:id="rId8"/>
    <p:sldId id="262" r:id="rId9"/>
    <p:sldId id="271" r:id="rId10"/>
    <p:sldId id="265" r:id="rId11"/>
    <p:sldId id="263" r:id="rId12"/>
    <p:sldId id="261" r:id="rId13"/>
    <p:sldId id="272" r:id="rId14"/>
    <p:sldId id="273"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cioglu" initials="a" lastIdx="4" clrIdx="0">
    <p:extLst>
      <p:ext uri="{19B8F6BF-5375-455C-9EA6-DF929625EA0E}">
        <p15:presenceInfo xmlns:p15="http://schemas.microsoft.com/office/powerpoint/2012/main" userId="avciogl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37" autoAdjust="0"/>
  </p:normalViewPr>
  <p:slideViewPr>
    <p:cSldViewPr snapToGrid="0">
      <p:cViewPr varScale="1">
        <p:scale>
          <a:sx n="79" d="100"/>
          <a:sy n="79" d="100"/>
        </p:scale>
        <p:origin x="4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1.xml"/><Relationship Id="rId1" Type="http://schemas.microsoft.com/office/2011/relationships/chartStyle" Target="style1.xml"/></Relationships>
</file>

<file path=ppt/charts/_rels/chart14.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3.xml"/><Relationship Id="rId1" Type="http://schemas.microsoft.com/office/2011/relationships/chartStyle" Target="style3.xml"/></Relationships>
</file>

<file path=ppt/charts/_rels/chart16.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6.xml"/><Relationship Id="rId1" Type="http://schemas.microsoft.com/office/2011/relationships/chartStyle" Target="style6.xml"/></Relationships>
</file>

<file path=ppt/charts/_rels/chart19.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leachate!$B$2</c:f>
              <c:strCache>
                <c:ptCount val="1"/>
                <c:pt idx="0">
                  <c:v>S1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leachate!$D$2:$D$9</c:f>
              <c:numCache>
                <c:formatCode>General</c:formatCode>
                <c:ptCount val="8"/>
                <c:pt idx="0">
                  <c:v>8.92</c:v>
                </c:pt>
                <c:pt idx="1">
                  <c:v>8.94</c:v>
                </c:pt>
                <c:pt idx="2" formatCode="0.00">
                  <c:v>8.73</c:v>
                </c:pt>
                <c:pt idx="5">
                  <c:v>9.34</c:v>
                </c:pt>
                <c:pt idx="6">
                  <c:v>9.86</c:v>
                </c:pt>
              </c:numCache>
            </c:numRef>
          </c:val>
          <c:extLst>
            <c:ext xmlns:c16="http://schemas.microsoft.com/office/drawing/2014/chart" uri="{C3380CC4-5D6E-409C-BE32-E72D297353CC}">
              <c16:uniqueId val="{00000000-C88B-4F7D-8051-8F4F7D5149AF}"/>
            </c:ext>
          </c:extLst>
        </c:ser>
        <c:ser>
          <c:idx val="1"/>
          <c:order val="1"/>
          <c:tx>
            <c:strRef>
              <c:f>leachate!$B$10</c:f>
              <c:strCache>
                <c:ptCount val="1"/>
                <c:pt idx="0">
                  <c:v>S2</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leachate!$D$10:$D$17</c:f>
              <c:numCache>
                <c:formatCode>General</c:formatCode>
                <c:ptCount val="8"/>
                <c:pt idx="0">
                  <c:v>8.5399999999999991</c:v>
                </c:pt>
                <c:pt idx="1">
                  <c:v>8.5399999999999991</c:v>
                </c:pt>
                <c:pt idx="2">
                  <c:v>8.66</c:v>
                </c:pt>
                <c:pt idx="5">
                  <c:v>8.9600000000000009</c:v>
                </c:pt>
                <c:pt idx="6">
                  <c:v>8.26</c:v>
                </c:pt>
              </c:numCache>
            </c:numRef>
          </c:val>
          <c:extLst>
            <c:ext xmlns:c16="http://schemas.microsoft.com/office/drawing/2014/chart" uri="{C3380CC4-5D6E-409C-BE32-E72D297353CC}">
              <c16:uniqueId val="{00000001-C88B-4F7D-8051-8F4F7D5149AF}"/>
            </c:ext>
          </c:extLst>
        </c:ser>
        <c:ser>
          <c:idx val="2"/>
          <c:order val="2"/>
          <c:tx>
            <c:strRef>
              <c:f>leachate!$B$18</c:f>
              <c:strCache>
                <c:ptCount val="1"/>
                <c:pt idx="0">
                  <c:v>S3</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leachate!$D$18:$D$25</c:f>
              <c:numCache>
                <c:formatCode>General</c:formatCode>
                <c:ptCount val="8"/>
                <c:pt idx="0">
                  <c:v>10.01</c:v>
                </c:pt>
                <c:pt idx="1">
                  <c:v>9.76</c:v>
                </c:pt>
                <c:pt idx="2">
                  <c:v>9.81</c:v>
                </c:pt>
                <c:pt idx="4">
                  <c:v>10.09</c:v>
                </c:pt>
                <c:pt idx="5">
                  <c:v>10.24</c:v>
                </c:pt>
                <c:pt idx="6">
                  <c:v>9.06</c:v>
                </c:pt>
              </c:numCache>
            </c:numRef>
          </c:val>
          <c:extLst>
            <c:ext xmlns:c16="http://schemas.microsoft.com/office/drawing/2014/chart" uri="{C3380CC4-5D6E-409C-BE32-E72D297353CC}">
              <c16:uniqueId val="{00000002-C88B-4F7D-8051-8F4F7D5149AF}"/>
            </c:ext>
          </c:extLst>
        </c:ser>
        <c:ser>
          <c:idx val="3"/>
          <c:order val="3"/>
          <c:tx>
            <c:strRef>
              <c:f>leachate!$B$26</c:f>
              <c:strCache>
                <c:ptCount val="1"/>
                <c:pt idx="0">
                  <c:v>S4</c:v>
                </c:pt>
              </c:strCache>
            </c:strRef>
          </c:tx>
          <c:invertIfNegative val="0"/>
          <c:val>
            <c:numRef>
              <c:f>leachate!$D$26:$D$33</c:f>
              <c:numCache>
                <c:formatCode>General</c:formatCode>
                <c:ptCount val="8"/>
                <c:pt idx="0">
                  <c:v>10.36</c:v>
                </c:pt>
                <c:pt idx="1">
                  <c:v>10.220000000000001</c:v>
                </c:pt>
                <c:pt idx="2">
                  <c:v>10.16</c:v>
                </c:pt>
                <c:pt idx="4">
                  <c:v>10.42</c:v>
                </c:pt>
                <c:pt idx="5">
                  <c:v>10.44</c:v>
                </c:pt>
                <c:pt idx="6">
                  <c:v>10.24</c:v>
                </c:pt>
              </c:numCache>
            </c:numRef>
          </c:val>
          <c:extLst>
            <c:ext xmlns:c16="http://schemas.microsoft.com/office/drawing/2014/chart" uri="{C3380CC4-5D6E-409C-BE32-E72D297353CC}">
              <c16:uniqueId val="{00000003-C88B-4F7D-8051-8F4F7D5149AF}"/>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0"/>
        <c:axPos val="l"/>
        <c:majorGridlines/>
        <c:title>
          <c:tx>
            <c:rich>
              <a:bodyPr/>
              <a:lstStyle/>
              <a:p>
                <a:pPr>
                  <a:defRPr b="1">
                    <a:latin typeface="Arial" panose="020B0604020202020204" pitchFamily="34" charset="0"/>
                    <a:cs typeface="Arial" panose="020B0604020202020204" pitchFamily="34" charset="0"/>
                  </a:defRPr>
                </a:pPr>
                <a:r>
                  <a:rPr lang="en-US" b="1">
                    <a:latin typeface="Arial" panose="020B0604020202020204" pitchFamily="34" charset="0"/>
                    <a:cs typeface="Arial" panose="020B0604020202020204" pitchFamily="34" charset="0"/>
                  </a:rPr>
                  <a:t>pH</a:t>
                </a:r>
              </a:p>
            </c:rich>
          </c:tx>
          <c:overlay val="0"/>
        </c:title>
        <c:numFmt formatCode="General" sourceLinked="1"/>
        <c:majorTickMark val="out"/>
        <c:minorTickMark val="none"/>
        <c:tickLblPos val="nextTo"/>
        <c:txPr>
          <a:bodyPr/>
          <a:lstStyle/>
          <a:p>
            <a:pPr>
              <a:defRPr b="1"/>
            </a:pPr>
            <a:endParaRPr lang="tr-TR"/>
          </a:p>
        </c:txPr>
        <c:crossAx val="10119027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leachate!$B$34</c:f>
              <c:strCache>
                <c:ptCount val="1"/>
                <c:pt idx="0">
                  <c:v>S5</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leachate!$C$34:$C$41</c:f>
              <c:numCache>
                <c:formatCode>General</c:formatCode>
                <c:ptCount val="8"/>
                <c:pt idx="0">
                  <c:v>73</c:v>
                </c:pt>
                <c:pt idx="1">
                  <c:v>175</c:v>
                </c:pt>
                <c:pt idx="2">
                  <c:v>113</c:v>
                </c:pt>
                <c:pt idx="3">
                  <c:v>10</c:v>
                </c:pt>
                <c:pt idx="4">
                  <c:v>117</c:v>
                </c:pt>
                <c:pt idx="5">
                  <c:v>190</c:v>
                </c:pt>
                <c:pt idx="6">
                  <c:v>135</c:v>
                </c:pt>
              </c:numCache>
            </c:numRef>
          </c:val>
          <c:extLst>
            <c:ext xmlns:c16="http://schemas.microsoft.com/office/drawing/2014/chart" uri="{C3380CC4-5D6E-409C-BE32-E72D297353CC}">
              <c16:uniqueId val="{00000000-0329-41B1-9052-A77C585238FC}"/>
            </c:ext>
          </c:extLst>
        </c:ser>
        <c:ser>
          <c:idx val="1"/>
          <c:order val="1"/>
          <c:tx>
            <c:strRef>
              <c:f>leachate!$B$42</c:f>
              <c:strCache>
                <c:ptCount val="1"/>
                <c:pt idx="0">
                  <c:v>S6</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leachate!$C$42:$C$49</c:f>
              <c:numCache>
                <c:formatCode>General</c:formatCode>
                <c:ptCount val="8"/>
                <c:pt idx="0">
                  <c:v>64</c:v>
                </c:pt>
                <c:pt idx="1">
                  <c:v>159</c:v>
                </c:pt>
                <c:pt idx="2">
                  <c:v>160</c:v>
                </c:pt>
                <c:pt idx="3">
                  <c:v>13</c:v>
                </c:pt>
                <c:pt idx="4">
                  <c:v>94</c:v>
                </c:pt>
                <c:pt idx="5">
                  <c:v>136</c:v>
                </c:pt>
              </c:numCache>
            </c:numRef>
          </c:val>
          <c:extLst>
            <c:ext xmlns:c16="http://schemas.microsoft.com/office/drawing/2014/chart" uri="{C3380CC4-5D6E-409C-BE32-E72D297353CC}">
              <c16:uniqueId val="{00000001-0329-41B1-9052-A77C585238FC}"/>
            </c:ext>
          </c:extLst>
        </c:ser>
        <c:ser>
          <c:idx val="2"/>
          <c:order val="2"/>
          <c:tx>
            <c:strRef>
              <c:f>leachate!$B$50</c:f>
              <c:strCache>
                <c:ptCount val="1"/>
                <c:pt idx="0">
                  <c:v>S7</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leachate!$C$50:$C$57</c:f>
              <c:numCache>
                <c:formatCode>General</c:formatCode>
                <c:ptCount val="8"/>
                <c:pt idx="0">
                  <c:v>71</c:v>
                </c:pt>
                <c:pt idx="1">
                  <c:v>168</c:v>
                </c:pt>
                <c:pt idx="2">
                  <c:v>147</c:v>
                </c:pt>
                <c:pt idx="3">
                  <c:v>0</c:v>
                </c:pt>
                <c:pt idx="4">
                  <c:v>74</c:v>
                </c:pt>
                <c:pt idx="5">
                  <c:v>163</c:v>
                </c:pt>
                <c:pt idx="6">
                  <c:v>140</c:v>
                </c:pt>
              </c:numCache>
            </c:numRef>
          </c:val>
          <c:extLst>
            <c:ext xmlns:c16="http://schemas.microsoft.com/office/drawing/2014/chart" uri="{C3380CC4-5D6E-409C-BE32-E72D297353CC}">
              <c16:uniqueId val="{00000002-0329-41B1-9052-A77C585238FC}"/>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leachate!$B$58</c:f>
              <c:strCache>
                <c:ptCount val="1"/>
                <c:pt idx="0">
                  <c:v>S8</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leachate!$C$58:$C$65</c:f>
              <c:numCache>
                <c:formatCode>General</c:formatCode>
                <c:ptCount val="8"/>
                <c:pt idx="0">
                  <c:v>156</c:v>
                </c:pt>
                <c:pt idx="1">
                  <c:v>280</c:v>
                </c:pt>
                <c:pt idx="2">
                  <c:v>294</c:v>
                </c:pt>
                <c:pt idx="3">
                  <c:v>0</c:v>
                </c:pt>
                <c:pt idx="4">
                  <c:v>169</c:v>
                </c:pt>
                <c:pt idx="5">
                  <c:v>265</c:v>
                </c:pt>
                <c:pt idx="6">
                  <c:v>315</c:v>
                </c:pt>
              </c:numCache>
            </c:numRef>
          </c:val>
          <c:extLst>
            <c:ext xmlns:c16="http://schemas.microsoft.com/office/drawing/2014/chart" uri="{C3380CC4-5D6E-409C-BE32-E72D297353CC}">
              <c16:uniqueId val="{00000000-F36F-4E20-89C6-AB17CECD0004}"/>
            </c:ext>
          </c:extLst>
        </c:ser>
        <c:ser>
          <c:idx val="1"/>
          <c:order val="1"/>
          <c:tx>
            <c:strRef>
              <c:f>leachate!$B$66</c:f>
              <c:strCache>
                <c:ptCount val="1"/>
                <c:pt idx="0">
                  <c:v>S9</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leachate!$C$66:$C$73</c:f>
              <c:numCache>
                <c:formatCode>General</c:formatCode>
                <c:ptCount val="8"/>
                <c:pt idx="0">
                  <c:v>164</c:v>
                </c:pt>
                <c:pt idx="1">
                  <c:v>262</c:v>
                </c:pt>
                <c:pt idx="2">
                  <c:v>287</c:v>
                </c:pt>
                <c:pt idx="3">
                  <c:v>12</c:v>
                </c:pt>
                <c:pt idx="4">
                  <c:v>170</c:v>
                </c:pt>
                <c:pt idx="5">
                  <c:v>245</c:v>
                </c:pt>
                <c:pt idx="6">
                  <c:v>310</c:v>
                </c:pt>
              </c:numCache>
            </c:numRef>
          </c:val>
          <c:extLst>
            <c:ext xmlns:c16="http://schemas.microsoft.com/office/drawing/2014/chart" uri="{C3380CC4-5D6E-409C-BE32-E72D297353CC}">
              <c16:uniqueId val="{00000001-F36F-4E20-89C6-AB17CECD0004}"/>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leachate!$B$74</c:f>
              <c:strCache>
                <c:ptCount val="1"/>
                <c:pt idx="0">
                  <c:v>S10</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leachate!$C$74:$C$81</c:f>
              <c:numCache>
                <c:formatCode>General</c:formatCode>
                <c:ptCount val="8"/>
                <c:pt idx="0">
                  <c:v>30</c:v>
                </c:pt>
                <c:pt idx="1">
                  <c:v>50</c:v>
                </c:pt>
                <c:pt idx="2">
                  <c:v>163</c:v>
                </c:pt>
                <c:pt idx="3">
                  <c:v>6.2</c:v>
                </c:pt>
                <c:pt idx="4">
                  <c:v>47</c:v>
                </c:pt>
                <c:pt idx="5">
                  <c:v>37</c:v>
                </c:pt>
                <c:pt idx="6">
                  <c:v>175</c:v>
                </c:pt>
              </c:numCache>
            </c:numRef>
          </c:val>
          <c:extLst>
            <c:ext xmlns:c16="http://schemas.microsoft.com/office/drawing/2014/chart" uri="{C3380CC4-5D6E-409C-BE32-E72D297353CC}">
              <c16:uniqueId val="{00000000-C4A9-4F02-8DA7-C21B0017181B}"/>
            </c:ext>
          </c:extLst>
        </c:ser>
        <c:ser>
          <c:idx val="1"/>
          <c:order val="1"/>
          <c:tx>
            <c:strRef>
              <c:f>leachate!$B$82</c:f>
              <c:strCache>
                <c:ptCount val="1"/>
                <c:pt idx="0">
                  <c:v>S11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leachate!$C$82:$C$89</c:f>
              <c:numCache>
                <c:formatCode>General</c:formatCode>
                <c:ptCount val="8"/>
                <c:pt idx="0">
                  <c:v>4.4000000000000004</c:v>
                </c:pt>
                <c:pt idx="1">
                  <c:v>24</c:v>
                </c:pt>
                <c:pt idx="2">
                  <c:v>153</c:v>
                </c:pt>
                <c:pt idx="3">
                  <c:v>0</c:v>
                </c:pt>
                <c:pt idx="4">
                  <c:v>19</c:v>
                </c:pt>
                <c:pt idx="5">
                  <c:v>20</c:v>
                </c:pt>
                <c:pt idx="6">
                  <c:v>153</c:v>
                </c:pt>
              </c:numCache>
            </c:numRef>
          </c:val>
          <c:extLst>
            <c:ext xmlns:c16="http://schemas.microsoft.com/office/drawing/2014/chart" uri="{C3380CC4-5D6E-409C-BE32-E72D297353CC}">
              <c16:uniqueId val="{00000001-C4A9-4F02-8DA7-C21B0017181B}"/>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 – Arid / </a:t>
            </a:r>
            <a:r>
              <a:rPr lang="tr-TR" sz="1400" b="1" i="0" u="none" strike="noStrike" baseline="0" dirty="0">
                <a:solidFill>
                  <a:schemeClr val="tx1"/>
                </a:solidFill>
                <a:effectLst/>
                <a:latin typeface="Arial" panose="020B0604020202020204" pitchFamily="34" charset="0"/>
                <a:cs typeface="Arial" panose="020B0604020202020204" pitchFamily="34" charset="0"/>
              </a:rPr>
              <a:t>NLH - 1 -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tr-TR"/>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noFill/>
              </a:ln>
              <a:effectLst/>
            </c:spPr>
          </c:marker>
          <c:trendline>
            <c:spPr>
              <a:ln w="19050" cap="rnd">
                <a:solidFill>
                  <a:schemeClr val="tx1"/>
                </a:solidFill>
                <a:prstDash val="sysDot"/>
              </a:ln>
              <a:effectLst/>
            </c:spPr>
            <c:trendlineType val="poly"/>
            <c:order val="5"/>
            <c:dispRSqr val="1"/>
            <c:dispEq val="1"/>
            <c:trendlineLbl>
              <c:layout>
                <c:manualLayout>
                  <c:x val="8.5849566015225101E-2"/>
                  <c:y val="-0.54504392430398252"/>
                </c:manualLayout>
              </c:layout>
              <c:numFmt formatCode="General" sourceLinked="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'Na-graphs'!$V$3:$V$13</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'Na-graphs'!$W$3:$W$13</c:f>
              <c:numCache>
                <c:formatCode>0.00</c:formatCode>
                <c:ptCount val="11"/>
                <c:pt idx="0">
                  <c:v>2035</c:v>
                </c:pt>
                <c:pt idx="1">
                  <c:v>1455</c:v>
                </c:pt>
                <c:pt idx="2">
                  <c:v>2106</c:v>
                </c:pt>
                <c:pt idx="5">
                  <c:v>1680</c:v>
                </c:pt>
                <c:pt idx="6">
                  <c:v>1311</c:v>
                </c:pt>
                <c:pt idx="7">
                  <c:v>2.1269999999999998</c:v>
                </c:pt>
                <c:pt idx="9">
                  <c:v>693.7</c:v>
                </c:pt>
                <c:pt idx="10">
                  <c:v>108.9</c:v>
                </c:pt>
              </c:numCache>
            </c:numRef>
          </c:val>
          <c:smooth val="0"/>
          <c:extLst>
            <c:ext xmlns:c16="http://schemas.microsoft.com/office/drawing/2014/chart" uri="{C3380CC4-5D6E-409C-BE32-E72D297353CC}">
              <c16:uniqueId val="{00000001-F595-4D31-96E2-7AE5690FD33F}"/>
            </c:ext>
          </c:extLst>
        </c:ser>
        <c:dLbls>
          <c:showLegendKey val="0"/>
          <c:showVal val="0"/>
          <c:showCatName val="0"/>
          <c:showSerName val="0"/>
          <c:showPercent val="0"/>
          <c:showBubbleSize val="0"/>
        </c:dLbls>
        <c:marker val="1"/>
        <c:smooth val="0"/>
        <c:axId val="1120021040"/>
        <c:axId val="1039481472"/>
      </c:lineChart>
      <c:catAx>
        <c:axId val="1120021040"/>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039481472"/>
        <c:crosses val="autoZero"/>
        <c:auto val="1"/>
        <c:lblAlgn val="ctr"/>
        <c:lblOffset val="100"/>
        <c:noMultiLvlLbl val="0"/>
      </c:catAx>
      <c:valAx>
        <c:axId val="1039481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120021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a:t>
            </a:r>
            <a:r>
              <a:rPr lang="tr-TR" b="1" baseline="0" dirty="0">
                <a:solidFill>
                  <a:schemeClr val="tx1"/>
                </a:solidFill>
                <a:latin typeface="Arial" panose="020B0604020202020204" pitchFamily="34" charset="0"/>
                <a:cs typeface="Arial" panose="020B0604020202020204" pitchFamily="34" charset="0"/>
              </a:rPr>
              <a:t> – Arid / </a:t>
            </a:r>
            <a:r>
              <a:rPr lang="tr-TR" sz="1400" b="1" i="0" u="none" strike="noStrike" baseline="0" dirty="0">
                <a:solidFill>
                  <a:schemeClr val="tx1"/>
                </a:solidFill>
                <a:effectLst/>
                <a:latin typeface="Arial" panose="020B0604020202020204" pitchFamily="34" charset="0"/>
                <a:cs typeface="Arial" panose="020B0604020202020204" pitchFamily="34" charset="0"/>
              </a:rPr>
              <a:t>NLH - 23</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tr-TR"/>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noFill/>
              </a:ln>
              <a:effectLst/>
            </c:spPr>
          </c:marker>
          <c:trendline>
            <c:spPr>
              <a:ln w="19050" cap="rnd">
                <a:solidFill>
                  <a:schemeClr val="tx1"/>
                </a:solidFill>
                <a:prstDash val="sysDot"/>
              </a:ln>
              <a:effectLst/>
            </c:spPr>
            <c:trendlineType val="exp"/>
            <c:dispRSqr val="1"/>
            <c:dispEq val="1"/>
            <c:trendlineLbl>
              <c:layout>
                <c:manualLayout>
                  <c:x val="2.8311342040334822E-2"/>
                  <c:y val="-0.3903514744223860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'Na-graphs'!$V$17:$V$27</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'Na-graphs'!$W$17:$W$27</c:f>
              <c:numCache>
                <c:formatCode>0.00</c:formatCode>
                <c:ptCount val="11"/>
                <c:pt idx="0">
                  <c:v>1455</c:v>
                </c:pt>
                <c:pt idx="1">
                  <c:v>2070</c:v>
                </c:pt>
                <c:pt idx="2">
                  <c:v>654.9</c:v>
                </c:pt>
                <c:pt idx="3">
                  <c:v>1130</c:v>
                </c:pt>
                <c:pt idx="4">
                  <c:v>70.209999999999994</c:v>
                </c:pt>
                <c:pt idx="5">
                  <c:v>102.7</c:v>
                </c:pt>
                <c:pt idx="6">
                  <c:v>350.5</c:v>
                </c:pt>
                <c:pt idx="7">
                  <c:v>3.7050000000000001</c:v>
                </c:pt>
                <c:pt idx="8">
                  <c:v>3.0619999999999998</c:v>
                </c:pt>
                <c:pt idx="9">
                  <c:v>63.32</c:v>
                </c:pt>
                <c:pt idx="10">
                  <c:v>8.2680000000000007</c:v>
                </c:pt>
              </c:numCache>
            </c:numRef>
          </c:val>
          <c:smooth val="0"/>
          <c:extLst>
            <c:ext xmlns:c16="http://schemas.microsoft.com/office/drawing/2014/chart" uri="{C3380CC4-5D6E-409C-BE32-E72D297353CC}">
              <c16:uniqueId val="{00000001-5C84-467E-A5D6-BE1D70CFC965}"/>
            </c:ext>
          </c:extLst>
        </c:ser>
        <c:dLbls>
          <c:showLegendKey val="0"/>
          <c:showVal val="0"/>
          <c:showCatName val="0"/>
          <c:showSerName val="0"/>
          <c:showPercent val="0"/>
          <c:showBubbleSize val="0"/>
        </c:dLbls>
        <c:marker val="1"/>
        <c:smooth val="0"/>
        <c:axId val="967235856"/>
        <c:axId val="1173427776"/>
      </c:lineChart>
      <c:catAx>
        <c:axId val="96723585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b"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173427776"/>
        <c:crosses val="autoZero"/>
        <c:auto val="1"/>
        <c:lblAlgn val="ctr"/>
        <c:lblOffset val="100"/>
        <c:noMultiLvlLbl val="0"/>
      </c:catAx>
      <c:valAx>
        <c:axId val="11734277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96723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 – Mediterranean</a:t>
            </a:r>
            <a:r>
              <a:rPr lang="tr-TR" b="1" baseline="0" dirty="0">
                <a:solidFill>
                  <a:schemeClr val="tx1"/>
                </a:solidFill>
                <a:latin typeface="Arial" panose="020B0604020202020204" pitchFamily="34" charset="0"/>
                <a:cs typeface="Arial" panose="020B0604020202020204" pitchFamily="34" charset="0"/>
              </a:rPr>
              <a:t> / </a:t>
            </a:r>
            <a:r>
              <a:rPr lang="tr-TR" sz="1400" b="1" i="0" u="none" strike="noStrike" baseline="0" dirty="0">
                <a:solidFill>
                  <a:schemeClr val="tx1"/>
                </a:solidFill>
                <a:effectLst/>
                <a:latin typeface="Arial" panose="020B0604020202020204" pitchFamily="34" charset="0"/>
                <a:cs typeface="Arial" panose="020B0604020202020204" pitchFamily="34" charset="0"/>
              </a:rPr>
              <a:t>SLN - 2 -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tr-TR"/>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log"/>
            <c:dispRSqr val="1"/>
            <c:dispEq val="1"/>
            <c:trendlineLbl>
              <c:layout>
                <c:manualLayout>
                  <c:x val="1.2588757575667527E-2"/>
                  <c:y val="-0.26401916917848506"/>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'Na-graphs'!$AF$18:$AF$28</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'Na-graphs'!$AG$18:$AG$28</c:f>
              <c:numCache>
                <c:formatCode>0.00</c:formatCode>
                <c:ptCount val="11"/>
                <c:pt idx="0">
                  <c:v>1680</c:v>
                </c:pt>
                <c:pt idx="1">
                  <c:v>1403</c:v>
                </c:pt>
                <c:pt idx="2">
                  <c:v>401.1</c:v>
                </c:pt>
                <c:pt idx="3">
                  <c:v>830</c:v>
                </c:pt>
                <c:pt idx="4">
                  <c:v>24.54</c:v>
                </c:pt>
                <c:pt idx="5">
                  <c:v>194.1</c:v>
                </c:pt>
                <c:pt idx="6">
                  <c:v>30.76</c:v>
                </c:pt>
                <c:pt idx="7">
                  <c:v>3.081</c:v>
                </c:pt>
                <c:pt idx="8">
                  <c:v>7.0609999999999999</c:v>
                </c:pt>
                <c:pt idx="9">
                  <c:v>70.959999999999994</c:v>
                </c:pt>
                <c:pt idx="10">
                  <c:v>55.97</c:v>
                </c:pt>
              </c:numCache>
            </c:numRef>
          </c:val>
          <c:smooth val="0"/>
          <c:extLst>
            <c:ext xmlns:c16="http://schemas.microsoft.com/office/drawing/2014/chart" uri="{C3380CC4-5D6E-409C-BE32-E72D297353CC}">
              <c16:uniqueId val="{00000001-294A-4764-AD9A-3814B9F66551}"/>
            </c:ext>
          </c:extLst>
        </c:ser>
        <c:dLbls>
          <c:showLegendKey val="0"/>
          <c:showVal val="0"/>
          <c:showCatName val="0"/>
          <c:showSerName val="0"/>
          <c:showPercent val="0"/>
          <c:showBubbleSize val="0"/>
        </c:dLbls>
        <c:marker val="1"/>
        <c:smooth val="0"/>
        <c:axId val="1260163456"/>
        <c:axId val="1110163184"/>
      </c:lineChart>
      <c:catAx>
        <c:axId val="126016345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110163184"/>
        <c:crosses val="autoZero"/>
        <c:auto val="1"/>
        <c:lblAlgn val="ctr"/>
        <c:lblOffset val="100"/>
        <c:noMultiLvlLbl val="0"/>
      </c:catAx>
      <c:valAx>
        <c:axId val="11101631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260163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 – Mediterranean /</a:t>
            </a:r>
            <a:r>
              <a:rPr lang="tr-TR" b="1" baseline="0" dirty="0">
                <a:solidFill>
                  <a:schemeClr val="tx1"/>
                </a:solidFill>
                <a:latin typeface="Arial" panose="020B0604020202020204" pitchFamily="34" charset="0"/>
                <a:cs typeface="Arial" panose="020B0604020202020204" pitchFamily="34" charset="0"/>
              </a:rPr>
              <a:t> </a:t>
            </a:r>
            <a:r>
              <a:rPr lang="tr-TR" sz="1400" b="1" i="0" u="none" strike="noStrike" baseline="0" dirty="0">
                <a:solidFill>
                  <a:schemeClr val="tx1"/>
                </a:solidFill>
                <a:effectLst/>
                <a:latin typeface="Arial" panose="020B0604020202020204" pitchFamily="34" charset="0"/>
                <a:cs typeface="Arial" panose="020B0604020202020204" pitchFamily="34" charset="0"/>
              </a:rPr>
              <a:t>SLN - 3 -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baseline="0"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tr-TR"/>
        </a:p>
      </c:txPr>
    </c:title>
    <c:autoTitleDeleted val="0"/>
    <c:plotArea>
      <c:layout>
        <c:manualLayout>
          <c:layoutTarget val="inner"/>
          <c:xMode val="edge"/>
          <c:yMode val="edge"/>
          <c:x val="0.12527003539364581"/>
          <c:y val="0.23581284677218706"/>
          <c:w val="0.83651473392732445"/>
          <c:h val="0.69425074679766852"/>
        </c:manualLayout>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exp"/>
            <c:dispRSqr val="1"/>
            <c:dispEq val="1"/>
            <c:trendlineLbl>
              <c:layout>
                <c:manualLayout>
                  <c:x val="3.078744901646125E-3"/>
                  <c:y val="-0.21340616331477541"/>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'Na-graphs'!$AF$32:$AF$42</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'Na-graphs'!$AG$32:$AG$42</c:f>
              <c:numCache>
                <c:formatCode>General</c:formatCode>
                <c:ptCount val="11"/>
                <c:pt idx="0" formatCode="0.00">
                  <c:v>1311</c:v>
                </c:pt>
                <c:pt idx="2" formatCode="0.00">
                  <c:v>1158</c:v>
                </c:pt>
                <c:pt idx="3" formatCode="0.00">
                  <c:v>1432</c:v>
                </c:pt>
                <c:pt idx="4" formatCode="0.00">
                  <c:v>9.0220000000000002</c:v>
                </c:pt>
                <c:pt idx="5" formatCode="0.00">
                  <c:v>61.3</c:v>
                </c:pt>
                <c:pt idx="6" formatCode="0.00">
                  <c:v>72.930000000000007</c:v>
                </c:pt>
                <c:pt idx="7" formatCode="0.00">
                  <c:v>0.77470000000000006</c:v>
                </c:pt>
                <c:pt idx="8" formatCode="0.00">
                  <c:v>1.0960000000000001</c:v>
                </c:pt>
                <c:pt idx="9" formatCode="0.00">
                  <c:v>5.6379999999999999</c:v>
                </c:pt>
                <c:pt idx="10" formatCode="0.00">
                  <c:v>3.504</c:v>
                </c:pt>
              </c:numCache>
            </c:numRef>
          </c:val>
          <c:smooth val="0"/>
          <c:extLst>
            <c:ext xmlns:c16="http://schemas.microsoft.com/office/drawing/2014/chart" uri="{C3380CC4-5D6E-409C-BE32-E72D297353CC}">
              <c16:uniqueId val="{00000001-2DB3-438B-A4E3-7C085DE19D09}"/>
            </c:ext>
          </c:extLst>
        </c:ser>
        <c:dLbls>
          <c:showLegendKey val="0"/>
          <c:showVal val="0"/>
          <c:showCatName val="0"/>
          <c:showSerName val="0"/>
          <c:showPercent val="0"/>
          <c:showBubbleSize val="0"/>
        </c:dLbls>
        <c:marker val="1"/>
        <c:smooth val="0"/>
        <c:axId val="1203181920"/>
        <c:axId val="1110172336"/>
      </c:lineChart>
      <c:catAx>
        <c:axId val="1203181920"/>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110172336"/>
        <c:crosses val="autoZero"/>
        <c:auto val="1"/>
        <c:lblAlgn val="ctr"/>
        <c:lblOffset val="100"/>
        <c:noMultiLvlLbl val="0"/>
      </c:catAx>
      <c:valAx>
        <c:axId val="11101723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1203181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a:t>
            </a:r>
            <a:r>
              <a:rPr lang="tr-TR" b="1" baseline="0" dirty="0">
                <a:solidFill>
                  <a:schemeClr val="tx1"/>
                </a:solidFill>
                <a:latin typeface="Arial" panose="020B0604020202020204" pitchFamily="34" charset="0"/>
                <a:cs typeface="Arial" panose="020B0604020202020204" pitchFamily="34" charset="0"/>
              </a:rPr>
              <a:t>te – Arid / </a:t>
            </a:r>
            <a:r>
              <a:rPr lang="tr-TR" sz="1400" b="1" i="0" u="none" strike="noStrike" baseline="0" dirty="0">
                <a:solidFill>
                  <a:schemeClr val="tx1"/>
                </a:solidFill>
                <a:effectLst/>
                <a:latin typeface="Arial" panose="020B0604020202020204" pitchFamily="34" charset="0"/>
                <a:cs typeface="Arial" panose="020B0604020202020204" pitchFamily="34" charset="0"/>
              </a:rPr>
              <a:t>NLH - 1 -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tr-TR"/>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noFill/>
              </a:ln>
              <a:effectLst/>
            </c:spPr>
          </c:marker>
          <c:trendline>
            <c:spPr>
              <a:ln w="19050" cap="rnd">
                <a:solidFill>
                  <a:schemeClr val="tx1"/>
                </a:solidFill>
                <a:prstDash val="sysDot"/>
              </a:ln>
              <a:effectLst/>
            </c:spPr>
            <c:trendlineType val="poly"/>
            <c:order val="6"/>
            <c:dispRSqr val="1"/>
            <c:dispEq val="1"/>
            <c:trendlineLbl>
              <c:layout>
                <c:manualLayout>
                  <c:x val="6.4638394858636442E-2"/>
                  <c:y val="-0.44157042847922151"/>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[1]Graph!$AF$4:$AP$4</c:f>
              <c:strCache>
                <c:ptCount val="11"/>
                <c:pt idx="0">
                  <c:v>1C1</c:v>
                </c:pt>
                <c:pt idx="1">
                  <c:v>1C2</c:v>
                </c:pt>
                <c:pt idx="2">
                  <c:v>1C3</c:v>
                </c:pt>
                <c:pt idx="3">
                  <c:v>1C4</c:v>
                </c:pt>
                <c:pt idx="4">
                  <c:v>1C5</c:v>
                </c:pt>
                <c:pt idx="5">
                  <c:v>1C6</c:v>
                </c:pt>
                <c:pt idx="6">
                  <c:v>1C7</c:v>
                </c:pt>
                <c:pt idx="7">
                  <c:v>1C8</c:v>
                </c:pt>
                <c:pt idx="8">
                  <c:v>1C9</c:v>
                </c:pt>
                <c:pt idx="9">
                  <c:v>1C10</c:v>
                </c:pt>
                <c:pt idx="10">
                  <c:v>1C11</c:v>
                </c:pt>
              </c:strCache>
            </c:strRef>
          </c:cat>
          <c:val>
            <c:numRef>
              <c:f>[1]Graph!$AF$5:$AP$5</c:f>
              <c:numCache>
                <c:formatCode>General</c:formatCode>
                <c:ptCount val="11"/>
                <c:pt idx="0">
                  <c:v>15.78</c:v>
                </c:pt>
                <c:pt idx="1">
                  <c:v>67.135400000000004</c:v>
                </c:pt>
                <c:pt idx="2">
                  <c:v>21.174199999999999</c:v>
                </c:pt>
                <c:pt idx="5">
                  <c:v>59.246600000000001</c:v>
                </c:pt>
                <c:pt idx="6">
                  <c:v>76.051599999999993</c:v>
                </c:pt>
                <c:pt idx="7">
                  <c:v>18.334199999999999</c:v>
                </c:pt>
                <c:pt idx="9">
                  <c:v>51.589799999999997</c:v>
                </c:pt>
                <c:pt idx="10">
                  <c:v>26.7944</c:v>
                </c:pt>
              </c:numCache>
            </c:numRef>
          </c:val>
          <c:smooth val="0"/>
          <c:extLst>
            <c:ext xmlns:c16="http://schemas.microsoft.com/office/drawing/2014/chart" uri="{C3380CC4-5D6E-409C-BE32-E72D297353CC}">
              <c16:uniqueId val="{00000001-6441-499A-AB60-681C0D9119AB}"/>
            </c:ext>
          </c:extLst>
        </c:ser>
        <c:dLbls>
          <c:showLegendKey val="0"/>
          <c:showVal val="0"/>
          <c:showCatName val="0"/>
          <c:showSerName val="0"/>
          <c:showPercent val="0"/>
          <c:showBubbleSize val="0"/>
        </c:dLbls>
        <c:marker val="1"/>
        <c:smooth val="0"/>
        <c:axId val="717845407"/>
        <c:axId val="789813135"/>
      </c:lineChart>
      <c:catAx>
        <c:axId val="717845407"/>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789813135"/>
        <c:crosses val="autoZero"/>
        <c:auto val="1"/>
        <c:lblAlgn val="ctr"/>
        <c:lblOffset val="100"/>
        <c:noMultiLvlLbl val="0"/>
      </c:catAx>
      <c:valAx>
        <c:axId val="789813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71784540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Carbonate – Arid</a:t>
            </a:r>
            <a:r>
              <a:rPr lang="tr-TR" b="1" baseline="0" dirty="0">
                <a:solidFill>
                  <a:schemeClr val="tx1"/>
                </a:solidFill>
                <a:latin typeface="Arial" panose="020B0604020202020204" pitchFamily="34" charset="0"/>
                <a:cs typeface="Arial" panose="020B0604020202020204" pitchFamily="34" charset="0"/>
              </a:rPr>
              <a:t> / </a:t>
            </a:r>
            <a:r>
              <a:rPr lang="tr-TR" sz="1400" b="1" i="0" u="none" strike="noStrike" baseline="0" dirty="0">
                <a:solidFill>
                  <a:schemeClr val="tx1"/>
                </a:solidFill>
                <a:effectLst/>
                <a:latin typeface="Arial" panose="020B0604020202020204" pitchFamily="34" charset="0"/>
                <a:cs typeface="Arial" panose="020B0604020202020204" pitchFamily="34" charset="0"/>
              </a:rPr>
              <a:t>NLH - 23</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layout>
        <c:manualLayout>
          <c:xMode val="edge"/>
          <c:yMode val="edge"/>
          <c:x val="0.27479916311309155"/>
          <c:y val="5.00754506923573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tr-TR"/>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poly"/>
            <c:order val="6"/>
            <c:dispRSqr val="1"/>
            <c:dispEq val="1"/>
            <c:trendlineLbl>
              <c:layout>
                <c:manualLayout>
                  <c:x val="2.8722070496542251E-2"/>
                  <c:y val="-0.51202023634788052"/>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[1]Graph!$AD$24:$AD$34</c:f>
              <c:strCache>
                <c:ptCount val="11"/>
                <c:pt idx="0">
                  <c:v>2C1</c:v>
                </c:pt>
                <c:pt idx="1">
                  <c:v>2C2</c:v>
                </c:pt>
                <c:pt idx="2">
                  <c:v>2C3</c:v>
                </c:pt>
                <c:pt idx="3">
                  <c:v>2C4</c:v>
                </c:pt>
                <c:pt idx="4">
                  <c:v>2C5</c:v>
                </c:pt>
                <c:pt idx="5">
                  <c:v>2C6</c:v>
                </c:pt>
                <c:pt idx="6">
                  <c:v>2C7</c:v>
                </c:pt>
                <c:pt idx="7">
                  <c:v>2C8</c:v>
                </c:pt>
                <c:pt idx="8">
                  <c:v>2C9</c:v>
                </c:pt>
                <c:pt idx="9">
                  <c:v>2C10</c:v>
                </c:pt>
                <c:pt idx="10">
                  <c:v>2C11</c:v>
                </c:pt>
              </c:strCache>
            </c:strRef>
          </c:cat>
          <c:val>
            <c:numRef>
              <c:f>[1]Graph!$AE$24:$AE$34</c:f>
              <c:numCache>
                <c:formatCode>General</c:formatCode>
                <c:ptCount val="11"/>
                <c:pt idx="0">
                  <c:v>7.7636000000000003</c:v>
                </c:pt>
                <c:pt idx="1">
                  <c:v>4.5251999999999999</c:v>
                </c:pt>
                <c:pt idx="2">
                  <c:v>13.882899999999999</c:v>
                </c:pt>
                <c:pt idx="5">
                  <c:v>6.3040000000000003</c:v>
                </c:pt>
                <c:pt idx="6">
                  <c:v>5.9973000000000001</c:v>
                </c:pt>
                <c:pt idx="9">
                  <c:v>18.4451</c:v>
                </c:pt>
                <c:pt idx="10">
                  <c:v>4.2302999999999997</c:v>
                </c:pt>
              </c:numCache>
            </c:numRef>
          </c:val>
          <c:smooth val="0"/>
          <c:extLst>
            <c:ext xmlns:c16="http://schemas.microsoft.com/office/drawing/2014/chart" uri="{C3380CC4-5D6E-409C-BE32-E72D297353CC}">
              <c16:uniqueId val="{00000001-C5AB-4E4D-9D50-9D388B7B55D7}"/>
            </c:ext>
          </c:extLst>
        </c:ser>
        <c:dLbls>
          <c:showLegendKey val="0"/>
          <c:showVal val="0"/>
          <c:showCatName val="0"/>
          <c:showSerName val="0"/>
          <c:showPercent val="0"/>
          <c:showBubbleSize val="0"/>
        </c:dLbls>
        <c:marker val="1"/>
        <c:smooth val="0"/>
        <c:axId val="453453311"/>
        <c:axId val="789817295"/>
      </c:lineChart>
      <c:catAx>
        <c:axId val="453453311"/>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789817295"/>
        <c:crosses val="autoZero"/>
        <c:auto val="1"/>
        <c:lblAlgn val="ctr"/>
        <c:lblOffset val="100"/>
        <c:noMultiLvlLbl val="0"/>
      </c:catAx>
      <c:valAx>
        <c:axId val="789817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453453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Carbonate – Mediterranean / SLN - 1 - TR - Bdrck</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tr-TR"/>
        </a:p>
      </c:txPr>
    </c:title>
    <c:autoTitleDeleted val="0"/>
    <c:plotArea>
      <c:layout>
        <c:manualLayout>
          <c:layoutTarget val="inner"/>
          <c:xMode val="edge"/>
          <c:yMode val="edge"/>
          <c:x val="0.1079332895888014"/>
          <c:y val="0.19721055701370663"/>
          <c:w val="0.89019685039370078"/>
          <c:h val="0.77736111111111106"/>
        </c:manualLayout>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poly"/>
            <c:order val="5"/>
            <c:dispRSqr val="1"/>
            <c:dispEq val="1"/>
            <c:trendlineLbl>
              <c:layout>
                <c:manualLayout>
                  <c:x val="-7.2553576812023235E-2"/>
                  <c:y val="-0.12796807121701353"/>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[1]Graph!$AD$71:$AD$81</c:f>
              <c:strCache>
                <c:ptCount val="11"/>
                <c:pt idx="0">
                  <c:v>5C1</c:v>
                </c:pt>
                <c:pt idx="1">
                  <c:v>5C2</c:v>
                </c:pt>
                <c:pt idx="2">
                  <c:v>5C3</c:v>
                </c:pt>
                <c:pt idx="3">
                  <c:v>5C4</c:v>
                </c:pt>
                <c:pt idx="4">
                  <c:v>5C5</c:v>
                </c:pt>
                <c:pt idx="5">
                  <c:v>5C6</c:v>
                </c:pt>
                <c:pt idx="6">
                  <c:v>5C7</c:v>
                </c:pt>
                <c:pt idx="7">
                  <c:v>5C8</c:v>
                </c:pt>
                <c:pt idx="8">
                  <c:v>5C9</c:v>
                </c:pt>
                <c:pt idx="9">
                  <c:v>5C10</c:v>
                </c:pt>
                <c:pt idx="10">
                  <c:v>5C11</c:v>
                </c:pt>
              </c:strCache>
            </c:strRef>
          </c:cat>
          <c:val>
            <c:numRef>
              <c:f>[1]Graph!$AE$71:$AE$81</c:f>
              <c:numCache>
                <c:formatCode>General</c:formatCode>
                <c:ptCount val="11"/>
                <c:pt idx="0">
                  <c:v>156.47030000000001</c:v>
                </c:pt>
                <c:pt idx="1">
                  <c:v>198.49870000000001</c:v>
                </c:pt>
                <c:pt idx="2">
                  <c:v>223.5712</c:v>
                </c:pt>
                <c:pt idx="4">
                  <c:v>133.20660000000001</c:v>
                </c:pt>
                <c:pt idx="5">
                  <c:v>195.1721</c:v>
                </c:pt>
                <c:pt idx="6">
                  <c:v>203.32060000000001</c:v>
                </c:pt>
                <c:pt idx="8">
                  <c:v>160.2688</c:v>
                </c:pt>
                <c:pt idx="9">
                  <c:v>42.180199999999999</c:v>
                </c:pt>
                <c:pt idx="10">
                  <c:v>7.7294</c:v>
                </c:pt>
              </c:numCache>
            </c:numRef>
          </c:val>
          <c:smooth val="0"/>
          <c:extLst>
            <c:ext xmlns:c16="http://schemas.microsoft.com/office/drawing/2014/chart" uri="{C3380CC4-5D6E-409C-BE32-E72D297353CC}">
              <c16:uniqueId val="{00000001-7DCE-4CC5-BB4D-25778B2EF3B9}"/>
            </c:ext>
          </c:extLst>
        </c:ser>
        <c:dLbls>
          <c:showLegendKey val="0"/>
          <c:showVal val="0"/>
          <c:showCatName val="0"/>
          <c:showSerName val="0"/>
          <c:showPercent val="0"/>
          <c:showBubbleSize val="0"/>
        </c:dLbls>
        <c:marker val="1"/>
        <c:smooth val="0"/>
        <c:axId val="506304783"/>
        <c:axId val="789797743"/>
      </c:lineChart>
      <c:catAx>
        <c:axId val="506304783"/>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789797743"/>
        <c:crosses val="autoZero"/>
        <c:auto val="1"/>
        <c:lblAlgn val="ctr"/>
        <c:lblOffset val="100"/>
        <c:noMultiLvlLbl val="0"/>
      </c:catAx>
      <c:valAx>
        <c:axId val="789797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506304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leachate!$B$34</c:f>
              <c:strCache>
                <c:ptCount val="1"/>
                <c:pt idx="0">
                  <c:v>S5</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leachate!$D$34:$D$41</c:f>
              <c:numCache>
                <c:formatCode>General</c:formatCode>
                <c:ptCount val="8"/>
                <c:pt idx="0">
                  <c:v>7.1</c:v>
                </c:pt>
                <c:pt idx="1">
                  <c:v>7.75</c:v>
                </c:pt>
                <c:pt idx="2">
                  <c:v>7.04</c:v>
                </c:pt>
                <c:pt idx="3">
                  <c:v>7.76</c:v>
                </c:pt>
                <c:pt idx="4">
                  <c:v>9.0399999999999991</c:v>
                </c:pt>
                <c:pt idx="5">
                  <c:v>8.56</c:v>
                </c:pt>
                <c:pt idx="6">
                  <c:v>8.1199999999999992</c:v>
                </c:pt>
              </c:numCache>
            </c:numRef>
          </c:val>
          <c:extLst>
            <c:ext xmlns:c16="http://schemas.microsoft.com/office/drawing/2014/chart" uri="{C3380CC4-5D6E-409C-BE32-E72D297353CC}">
              <c16:uniqueId val="{00000000-35AB-4947-A301-376CC0A1AF67}"/>
            </c:ext>
          </c:extLst>
        </c:ser>
        <c:ser>
          <c:idx val="1"/>
          <c:order val="1"/>
          <c:tx>
            <c:strRef>
              <c:f>leachate!$B$42</c:f>
              <c:strCache>
                <c:ptCount val="1"/>
                <c:pt idx="0">
                  <c:v>S6</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leachate!$D$42:$D$49</c:f>
              <c:numCache>
                <c:formatCode>General</c:formatCode>
                <c:ptCount val="8"/>
                <c:pt idx="0">
                  <c:v>5.95</c:v>
                </c:pt>
                <c:pt idx="1">
                  <c:v>5.86</c:v>
                </c:pt>
                <c:pt idx="2">
                  <c:v>6.45</c:v>
                </c:pt>
                <c:pt idx="3">
                  <c:v>7.53</c:v>
                </c:pt>
                <c:pt idx="4">
                  <c:v>8.1</c:v>
                </c:pt>
                <c:pt idx="5">
                  <c:v>7.57</c:v>
                </c:pt>
              </c:numCache>
            </c:numRef>
          </c:val>
          <c:extLst>
            <c:ext xmlns:c16="http://schemas.microsoft.com/office/drawing/2014/chart" uri="{C3380CC4-5D6E-409C-BE32-E72D297353CC}">
              <c16:uniqueId val="{00000001-35AB-4947-A301-376CC0A1AF67}"/>
            </c:ext>
          </c:extLst>
        </c:ser>
        <c:ser>
          <c:idx val="2"/>
          <c:order val="2"/>
          <c:tx>
            <c:strRef>
              <c:f>leachate!$B$50</c:f>
              <c:strCache>
                <c:ptCount val="1"/>
                <c:pt idx="0">
                  <c:v>S7</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leachate!$D$50:$D$57</c:f>
              <c:numCache>
                <c:formatCode>General</c:formatCode>
                <c:ptCount val="8"/>
                <c:pt idx="0">
                  <c:v>5.8</c:v>
                </c:pt>
                <c:pt idx="1">
                  <c:v>5.5</c:v>
                </c:pt>
                <c:pt idx="2">
                  <c:v>5</c:v>
                </c:pt>
                <c:pt idx="4">
                  <c:v>6.7</c:v>
                </c:pt>
                <c:pt idx="5">
                  <c:v>7.97</c:v>
                </c:pt>
                <c:pt idx="6">
                  <c:v>6.7</c:v>
                </c:pt>
              </c:numCache>
            </c:numRef>
          </c:val>
          <c:extLst>
            <c:ext xmlns:c16="http://schemas.microsoft.com/office/drawing/2014/chart" uri="{C3380CC4-5D6E-409C-BE32-E72D297353CC}">
              <c16:uniqueId val="{00000002-35AB-4947-A301-376CC0A1AF67}"/>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Carbonate – Humid / T2</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tr-TR"/>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poly"/>
            <c:order val="6"/>
            <c:dispRSqr val="1"/>
            <c:dispEq val="1"/>
            <c:trendlineLbl>
              <c:layout>
                <c:manualLayout>
                  <c:x val="2.0032445625629648E-2"/>
                  <c:y val="-0.31072379228856817"/>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[1]Graph!$AD$122:$AD$132</c:f>
              <c:strCache>
                <c:ptCount val="11"/>
                <c:pt idx="0">
                  <c:v>8C1</c:v>
                </c:pt>
                <c:pt idx="1">
                  <c:v>8C2</c:v>
                </c:pt>
                <c:pt idx="2">
                  <c:v>8C3</c:v>
                </c:pt>
                <c:pt idx="3">
                  <c:v>8C4</c:v>
                </c:pt>
                <c:pt idx="4">
                  <c:v>8C5</c:v>
                </c:pt>
                <c:pt idx="5">
                  <c:v>8C6</c:v>
                </c:pt>
                <c:pt idx="6">
                  <c:v>8C7</c:v>
                </c:pt>
                <c:pt idx="7">
                  <c:v>8C8</c:v>
                </c:pt>
                <c:pt idx="8">
                  <c:v>8C9</c:v>
                </c:pt>
                <c:pt idx="9">
                  <c:v>8C10</c:v>
                </c:pt>
                <c:pt idx="10">
                  <c:v>8C11</c:v>
                </c:pt>
              </c:strCache>
            </c:strRef>
          </c:cat>
          <c:val>
            <c:numRef>
              <c:f>[1]Graph!$AE$122:$AE$132</c:f>
              <c:numCache>
                <c:formatCode>General</c:formatCode>
                <c:ptCount val="11"/>
                <c:pt idx="0">
                  <c:v>5.1132</c:v>
                </c:pt>
                <c:pt idx="1">
                  <c:v>4.5933999999999999</c:v>
                </c:pt>
                <c:pt idx="2">
                  <c:v>5.1501999999999999</c:v>
                </c:pt>
                <c:pt idx="4">
                  <c:v>4.9763999999999999</c:v>
                </c:pt>
                <c:pt idx="5">
                  <c:v>5.1615000000000002</c:v>
                </c:pt>
                <c:pt idx="6">
                  <c:v>2.5823</c:v>
                </c:pt>
                <c:pt idx="8">
                  <c:v>6.38</c:v>
                </c:pt>
                <c:pt idx="9">
                  <c:v>16.618200000000002</c:v>
                </c:pt>
                <c:pt idx="10">
                  <c:v>9.4373000000000005</c:v>
                </c:pt>
              </c:numCache>
            </c:numRef>
          </c:val>
          <c:smooth val="0"/>
          <c:extLst>
            <c:ext xmlns:c16="http://schemas.microsoft.com/office/drawing/2014/chart" uri="{C3380CC4-5D6E-409C-BE32-E72D297353CC}">
              <c16:uniqueId val="{00000001-70A7-4045-BF2D-539A46154F99}"/>
            </c:ext>
          </c:extLst>
        </c:ser>
        <c:dLbls>
          <c:showLegendKey val="0"/>
          <c:showVal val="0"/>
          <c:showCatName val="0"/>
          <c:showSerName val="0"/>
          <c:showPercent val="0"/>
          <c:showBubbleSize val="0"/>
        </c:dLbls>
        <c:marker val="1"/>
        <c:smooth val="0"/>
        <c:axId val="747473359"/>
        <c:axId val="325706655"/>
      </c:lineChart>
      <c:catAx>
        <c:axId val="747473359"/>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325706655"/>
        <c:crosses val="autoZero"/>
        <c:auto val="1"/>
        <c:lblAlgn val="ctr"/>
        <c:lblOffset val="100"/>
        <c:noMultiLvlLbl val="0"/>
      </c:catAx>
      <c:valAx>
        <c:axId val="325706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tr-TR"/>
          </a:p>
        </c:txPr>
        <c:crossAx val="74747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leachate!$B$58</c:f>
              <c:strCache>
                <c:ptCount val="1"/>
                <c:pt idx="0">
                  <c:v>S8</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leachate!$D$58:$D$65</c:f>
              <c:numCache>
                <c:formatCode>General</c:formatCode>
                <c:ptCount val="8"/>
                <c:pt idx="0">
                  <c:v>7.21</c:v>
                </c:pt>
                <c:pt idx="1">
                  <c:v>7.49</c:v>
                </c:pt>
                <c:pt idx="2">
                  <c:v>8.16</c:v>
                </c:pt>
                <c:pt idx="4">
                  <c:v>9.02</c:v>
                </c:pt>
                <c:pt idx="5">
                  <c:v>7.7</c:v>
                </c:pt>
                <c:pt idx="6">
                  <c:v>8.7200000000000006</c:v>
                </c:pt>
              </c:numCache>
            </c:numRef>
          </c:val>
          <c:extLst>
            <c:ext xmlns:c16="http://schemas.microsoft.com/office/drawing/2014/chart" uri="{C3380CC4-5D6E-409C-BE32-E72D297353CC}">
              <c16:uniqueId val="{00000000-4989-4466-8CB0-267D0A1E8C70}"/>
            </c:ext>
          </c:extLst>
        </c:ser>
        <c:ser>
          <c:idx val="1"/>
          <c:order val="1"/>
          <c:tx>
            <c:strRef>
              <c:f>leachate!$B$66</c:f>
              <c:strCache>
                <c:ptCount val="1"/>
                <c:pt idx="0">
                  <c:v>S9</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leachate!$D$66:$D$73</c:f>
              <c:numCache>
                <c:formatCode>General</c:formatCode>
                <c:ptCount val="8"/>
                <c:pt idx="0">
                  <c:v>7.89</c:v>
                </c:pt>
                <c:pt idx="1">
                  <c:v>7.79</c:v>
                </c:pt>
                <c:pt idx="2">
                  <c:v>8.77</c:v>
                </c:pt>
                <c:pt idx="3">
                  <c:v>7.84</c:v>
                </c:pt>
                <c:pt idx="4">
                  <c:v>9.06</c:v>
                </c:pt>
                <c:pt idx="5">
                  <c:v>7.34</c:v>
                </c:pt>
                <c:pt idx="6">
                  <c:v>8.94</c:v>
                </c:pt>
              </c:numCache>
            </c:numRef>
          </c:val>
          <c:extLst>
            <c:ext xmlns:c16="http://schemas.microsoft.com/office/drawing/2014/chart" uri="{C3380CC4-5D6E-409C-BE32-E72D297353CC}">
              <c16:uniqueId val="{00000001-4989-4466-8CB0-267D0A1E8C70}"/>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leachate!$B$74</c:f>
              <c:strCache>
                <c:ptCount val="1"/>
                <c:pt idx="0">
                  <c:v>S10</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leachate!$D$74:$D$81</c:f>
              <c:numCache>
                <c:formatCode>General</c:formatCode>
                <c:ptCount val="8"/>
                <c:pt idx="0">
                  <c:v>7.72</c:v>
                </c:pt>
                <c:pt idx="1">
                  <c:v>7.48</c:v>
                </c:pt>
                <c:pt idx="2">
                  <c:v>7.27</c:v>
                </c:pt>
                <c:pt idx="3">
                  <c:v>7.27</c:v>
                </c:pt>
                <c:pt idx="4">
                  <c:v>8.52</c:v>
                </c:pt>
                <c:pt idx="5">
                  <c:v>7.86</c:v>
                </c:pt>
                <c:pt idx="6">
                  <c:v>8.8000000000000007</c:v>
                </c:pt>
              </c:numCache>
            </c:numRef>
          </c:val>
          <c:extLst>
            <c:ext xmlns:c16="http://schemas.microsoft.com/office/drawing/2014/chart" uri="{C3380CC4-5D6E-409C-BE32-E72D297353CC}">
              <c16:uniqueId val="{00000000-91AC-4F14-B5AC-171E3D6CD6FA}"/>
            </c:ext>
          </c:extLst>
        </c:ser>
        <c:ser>
          <c:idx val="1"/>
          <c:order val="1"/>
          <c:tx>
            <c:strRef>
              <c:f>leachate!$B$82</c:f>
              <c:strCache>
                <c:ptCount val="1"/>
                <c:pt idx="0">
                  <c:v>S11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leachate!$D$82:$D$89</c:f>
              <c:numCache>
                <c:formatCode>General</c:formatCode>
                <c:ptCount val="8"/>
                <c:pt idx="1">
                  <c:v>7.52</c:v>
                </c:pt>
                <c:pt idx="2">
                  <c:v>7.38</c:v>
                </c:pt>
                <c:pt idx="4">
                  <c:v>7.81</c:v>
                </c:pt>
                <c:pt idx="5">
                  <c:v>7.89</c:v>
                </c:pt>
                <c:pt idx="6">
                  <c:v>7.62</c:v>
                </c:pt>
              </c:numCache>
            </c:numRef>
          </c:val>
          <c:extLst>
            <c:ext xmlns:c16="http://schemas.microsoft.com/office/drawing/2014/chart" uri="{C3380CC4-5D6E-409C-BE32-E72D297353CC}">
              <c16:uniqueId val="{00000001-91AC-4F14-B5AC-171E3D6CD6FA}"/>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leachate!$B$2</c:f>
              <c:strCache>
                <c:ptCount val="1"/>
                <c:pt idx="0">
                  <c:v>S1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leachate!$E$2:$E$9</c:f>
              <c:numCache>
                <c:formatCode>General</c:formatCode>
                <c:ptCount val="8"/>
                <c:pt idx="0">
                  <c:v>12230</c:v>
                </c:pt>
                <c:pt idx="1">
                  <c:v>7500</c:v>
                </c:pt>
                <c:pt idx="2">
                  <c:v>7100</c:v>
                </c:pt>
                <c:pt idx="5">
                  <c:v>11240</c:v>
                </c:pt>
                <c:pt idx="6">
                  <c:v>5990</c:v>
                </c:pt>
              </c:numCache>
            </c:numRef>
          </c:val>
          <c:extLst>
            <c:ext xmlns:c16="http://schemas.microsoft.com/office/drawing/2014/chart" uri="{C3380CC4-5D6E-409C-BE32-E72D297353CC}">
              <c16:uniqueId val="{00000000-E63C-4466-9AC1-3EB673606693}"/>
            </c:ext>
          </c:extLst>
        </c:ser>
        <c:ser>
          <c:idx val="1"/>
          <c:order val="1"/>
          <c:tx>
            <c:strRef>
              <c:f>leachate!$B$10</c:f>
              <c:strCache>
                <c:ptCount val="1"/>
                <c:pt idx="0">
                  <c:v>S2</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leachate!$E$10:$E$17</c:f>
              <c:numCache>
                <c:formatCode>General</c:formatCode>
                <c:ptCount val="8"/>
                <c:pt idx="0">
                  <c:v>4935</c:v>
                </c:pt>
                <c:pt idx="1">
                  <c:v>12890</c:v>
                </c:pt>
                <c:pt idx="2">
                  <c:v>9200</c:v>
                </c:pt>
                <c:pt idx="5">
                  <c:v>8740</c:v>
                </c:pt>
                <c:pt idx="6">
                  <c:v>5250</c:v>
                </c:pt>
              </c:numCache>
            </c:numRef>
          </c:val>
          <c:extLst>
            <c:ext xmlns:c16="http://schemas.microsoft.com/office/drawing/2014/chart" uri="{C3380CC4-5D6E-409C-BE32-E72D297353CC}">
              <c16:uniqueId val="{00000001-E63C-4466-9AC1-3EB673606693}"/>
            </c:ext>
          </c:extLst>
        </c:ser>
        <c:ser>
          <c:idx val="2"/>
          <c:order val="2"/>
          <c:tx>
            <c:strRef>
              <c:f>leachate!$B$18</c:f>
              <c:strCache>
                <c:ptCount val="1"/>
                <c:pt idx="0">
                  <c:v>S3</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leachate!$E$18:$E$25</c:f>
              <c:numCache>
                <c:formatCode>General</c:formatCode>
                <c:ptCount val="8"/>
                <c:pt idx="0">
                  <c:v>1572</c:v>
                </c:pt>
                <c:pt idx="1">
                  <c:v>2750</c:v>
                </c:pt>
                <c:pt idx="2">
                  <c:v>4000</c:v>
                </c:pt>
                <c:pt idx="5">
                  <c:v>1050</c:v>
                </c:pt>
                <c:pt idx="6">
                  <c:v>5020</c:v>
                </c:pt>
              </c:numCache>
            </c:numRef>
          </c:val>
          <c:extLst>
            <c:ext xmlns:c16="http://schemas.microsoft.com/office/drawing/2014/chart" uri="{C3380CC4-5D6E-409C-BE32-E72D297353CC}">
              <c16:uniqueId val="{00000002-E63C-4466-9AC1-3EB673606693}"/>
            </c:ext>
          </c:extLst>
        </c:ser>
        <c:ser>
          <c:idx val="3"/>
          <c:order val="3"/>
          <c:tx>
            <c:strRef>
              <c:f>leachate!$B$26</c:f>
              <c:strCache>
                <c:ptCount val="1"/>
                <c:pt idx="0">
                  <c:v>S4</c:v>
                </c:pt>
              </c:strCache>
            </c:strRef>
          </c:tx>
          <c:invertIfNegative val="0"/>
          <c:val>
            <c:numRef>
              <c:f>leachate!$E$26:$E$33</c:f>
              <c:numCache>
                <c:formatCode>General</c:formatCode>
                <c:ptCount val="8"/>
                <c:pt idx="0">
                  <c:v>1648</c:v>
                </c:pt>
                <c:pt idx="1">
                  <c:v>5100</c:v>
                </c:pt>
                <c:pt idx="2">
                  <c:v>7200</c:v>
                </c:pt>
                <c:pt idx="5">
                  <c:v>2400</c:v>
                </c:pt>
                <c:pt idx="6">
                  <c:v>5700</c:v>
                </c:pt>
              </c:numCache>
            </c:numRef>
          </c:val>
          <c:extLst>
            <c:ext xmlns:c16="http://schemas.microsoft.com/office/drawing/2014/chart" uri="{C3380CC4-5D6E-409C-BE32-E72D297353CC}">
              <c16:uniqueId val="{00000003-E63C-4466-9AC1-3EB673606693}"/>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0"/>
        <c:axPos val="l"/>
        <c:majorGridlines/>
        <c:title>
          <c:tx>
            <c:rich>
              <a:bodyPr/>
              <a:lstStyle/>
              <a:p>
                <a:pPr>
                  <a:defRPr b="0"/>
                </a:pPr>
                <a:r>
                  <a:rPr lang="en-US" sz="900" b="1" dirty="0">
                    <a:latin typeface="Arial" panose="020B0604020202020204" pitchFamily="34" charset="0"/>
                    <a:cs typeface="Arial" panose="020B0604020202020204" pitchFamily="34" charset="0"/>
                  </a:rPr>
                  <a:t>electrical co</a:t>
                </a:r>
                <a:r>
                  <a:rPr lang="tr-TR" sz="900" b="1" dirty="0">
                    <a:latin typeface="Arial" panose="020B0604020202020204" pitchFamily="34" charset="0"/>
                    <a:cs typeface="Arial" panose="020B0604020202020204" pitchFamily="34" charset="0"/>
                  </a:rPr>
                  <a:t>N</a:t>
                </a:r>
                <a:r>
                  <a:rPr lang="en-US" sz="900" b="1" dirty="0" err="1">
                    <a:latin typeface="Arial" panose="020B0604020202020204" pitchFamily="34" charset="0"/>
                    <a:cs typeface="Arial" panose="020B0604020202020204" pitchFamily="34" charset="0"/>
                  </a:rPr>
                  <a:t>ductivity</a:t>
                </a:r>
                <a:r>
                  <a:rPr lang="en-US" sz="900" b="1" dirty="0">
                    <a:latin typeface="Arial" panose="020B0604020202020204" pitchFamily="34" charset="0"/>
                    <a:cs typeface="Arial" panose="020B0604020202020204" pitchFamily="34" charset="0"/>
                  </a:rPr>
                  <a:t> (mS cm</a:t>
                </a:r>
                <a:r>
                  <a:rPr lang="en-US" sz="900" b="1" baseline="30000" dirty="0">
                    <a:latin typeface="Arial" panose="020B0604020202020204" pitchFamily="34" charset="0"/>
                    <a:cs typeface="Arial" panose="020B0604020202020204" pitchFamily="34" charset="0"/>
                  </a:rPr>
                  <a:t>-1</a:t>
                </a:r>
                <a:r>
                  <a:rPr lang="en-US" sz="900" b="1" dirty="0">
                    <a:latin typeface="Arial" panose="020B0604020202020204" pitchFamily="34" charset="0"/>
                    <a:cs typeface="Arial" panose="020B0604020202020204" pitchFamily="34" charset="0"/>
                  </a:rPr>
                  <a:t>)</a:t>
                </a:r>
              </a:p>
            </c:rich>
          </c:tx>
          <c:layout>
            <c:manualLayout>
              <c:xMode val="edge"/>
              <c:yMode val="edge"/>
              <c:x val="4.316828648168268E-2"/>
              <c:y val="4.7774738592014303E-2"/>
            </c:manualLayout>
          </c:layout>
          <c:overlay val="0"/>
        </c:title>
        <c:numFmt formatCode="General" sourceLinked="1"/>
        <c:majorTickMark val="out"/>
        <c:minorTickMark val="none"/>
        <c:tickLblPos val="nextTo"/>
        <c:txPr>
          <a:bodyPr/>
          <a:lstStyle/>
          <a:p>
            <a:pPr>
              <a:defRPr b="1"/>
            </a:pPr>
            <a:endParaRPr lang="tr-TR"/>
          </a:p>
        </c:txPr>
        <c:crossAx val="10119027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leachate!$B$34</c:f>
              <c:strCache>
                <c:ptCount val="1"/>
                <c:pt idx="0">
                  <c:v>S5</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leachate!$E$34:$E$41</c:f>
              <c:numCache>
                <c:formatCode>General</c:formatCode>
                <c:ptCount val="8"/>
                <c:pt idx="0">
                  <c:v>723</c:v>
                </c:pt>
                <c:pt idx="1">
                  <c:v>400</c:v>
                </c:pt>
                <c:pt idx="2">
                  <c:v>2590</c:v>
                </c:pt>
                <c:pt idx="4">
                  <c:v>110</c:v>
                </c:pt>
                <c:pt idx="5">
                  <c:v>39</c:v>
                </c:pt>
                <c:pt idx="6">
                  <c:v>44</c:v>
                </c:pt>
              </c:numCache>
            </c:numRef>
          </c:val>
          <c:extLst>
            <c:ext xmlns:c16="http://schemas.microsoft.com/office/drawing/2014/chart" uri="{C3380CC4-5D6E-409C-BE32-E72D297353CC}">
              <c16:uniqueId val="{00000000-6C11-4FC1-89CF-EB625D9A02B4}"/>
            </c:ext>
          </c:extLst>
        </c:ser>
        <c:ser>
          <c:idx val="1"/>
          <c:order val="1"/>
          <c:tx>
            <c:strRef>
              <c:f>leachate!$B$42</c:f>
              <c:strCache>
                <c:ptCount val="1"/>
                <c:pt idx="0">
                  <c:v>S6</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leachate!$E$42:$E$49</c:f>
              <c:numCache>
                <c:formatCode>General</c:formatCode>
                <c:ptCount val="8"/>
                <c:pt idx="0">
                  <c:v>340</c:v>
                </c:pt>
                <c:pt idx="1">
                  <c:v>1650</c:v>
                </c:pt>
                <c:pt idx="2">
                  <c:v>1600</c:v>
                </c:pt>
                <c:pt idx="3">
                  <c:v>0</c:v>
                </c:pt>
                <c:pt idx="4">
                  <c:v>30</c:v>
                </c:pt>
                <c:pt idx="5">
                  <c:v>1350</c:v>
                </c:pt>
              </c:numCache>
            </c:numRef>
          </c:val>
          <c:extLst>
            <c:ext xmlns:c16="http://schemas.microsoft.com/office/drawing/2014/chart" uri="{C3380CC4-5D6E-409C-BE32-E72D297353CC}">
              <c16:uniqueId val="{00000001-6C11-4FC1-89CF-EB625D9A02B4}"/>
            </c:ext>
          </c:extLst>
        </c:ser>
        <c:ser>
          <c:idx val="2"/>
          <c:order val="2"/>
          <c:tx>
            <c:strRef>
              <c:f>leachate!$B$50</c:f>
              <c:strCache>
                <c:ptCount val="1"/>
                <c:pt idx="0">
                  <c:v>S7</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leachate!$E$50:$E$57</c:f>
              <c:numCache>
                <c:formatCode>General</c:formatCode>
                <c:ptCount val="8"/>
                <c:pt idx="0">
                  <c:v>2520</c:v>
                </c:pt>
                <c:pt idx="1">
                  <c:v>5150</c:v>
                </c:pt>
                <c:pt idx="2">
                  <c:v>5150</c:v>
                </c:pt>
                <c:pt idx="4">
                  <c:v>670</c:v>
                </c:pt>
                <c:pt idx="5">
                  <c:v>350</c:v>
                </c:pt>
                <c:pt idx="6">
                  <c:v>840</c:v>
                </c:pt>
              </c:numCache>
            </c:numRef>
          </c:val>
          <c:extLst>
            <c:ext xmlns:c16="http://schemas.microsoft.com/office/drawing/2014/chart" uri="{C3380CC4-5D6E-409C-BE32-E72D297353CC}">
              <c16:uniqueId val="{00000002-6C11-4FC1-89CF-EB625D9A02B4}"/>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leachate!$B$58</c:f>
              <c:strCache>
                <c:ptCount val="1"/>
                <c:pt idx="0">
                  <c:v>S8</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leachate!$E$58:$E$65</c:f>
              <c:numCache>
                <c:formatCode>General</c:formatCode>
                <c:ptCount val="8"/>
                <c:pt idx="0">
                  <c:v>57</c:v>
                </c:pt>
                <c:pt idx="1">
                  <c:v>108</c:v>
                </c:pt>
                <c:pt idx="2">
                  <c:v>37</c:v>
                </c:pt>
                <c:pt idx="4">
                  <c:v>35</c:v>
                </c:pt>
                <c:pt idx="5">
                  <c:v>98</c:v>
                </c:pt>
                <c:pt idx="6">
                  <c:v>33</c:v>
                </c:pt>
              </c:numCache>
            </c:numRef>
          </c:val>
          <c:extLst>
            <c:ext xmlns:c16="http://schemas.microsoft.com/office/drawing/2014/chart" uri="{C3380CC4-5D6E-409C-BE32-E72D297353CC}">
              <c16:uniqueId val="{00000000-9D3B-4452-8B92-7A9EAE0D7DB5}"/>
            </c:ext>
          </c:extLst>
        </c:ser>
        <c:ser>
          <c:idx val="1"/>
          <c:order val="1"/>
          <c:tx>
            <c:strRef>
              <c:f>leachate!$B$66</c:f>
              <c:strCache>
                <c:ptCount val="1"/>
                <c:pt idx="0">
                  <c:v>S9</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leachate!$E$66:$E$73</c:f>
              <c:numCache>
                <c:formatCode>General</c:formatCode>
                <c:ptCount val="8"/>
                <c:pt idx="0">
                  <c:v>60.7</c:v>
                </c:pt>
                <c:pt idx="1">
                  <c:v>90</c:v>
                </c:pt>
                <c:pt idx="2">
                  <c:v>35</c:v>
                </c:pt>
                <c:pt idx="4">
                  <c:v>38</c:v>
                </c:pt>
                <c:pt idx="5">
                  <c:v>119</c:v>
                </c:pt>
                <c:pt idx="6">
                  <c:v>34</c:v>
                </c:pt>
              </c:numCache>
            </c:numRef>
          </c:val>
          <c:extLst>
            <c:ext xmlns:c16="http://schemas.microsoft.com/office/drawing/2014/chart" uri="{C3380CC4-5D6E-409C-BE32-E72D297353CC}">
              <c16:uniqueId val="{00000001-9D3B-4452-8B92-7A9EAE0D7DB5}"/>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leachate!$B$74</c:f>
              <c:strCache>
                <c:ptCount val="1"/>
                <c:pt idx="0">
                  <c:v>S10</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leachate!$E$74:$E$81</c:f>
              <c:numCache>
                <c:formatCode>General</c:formatCode>
                <c:ptCount val="8"/>
                <c:pt idx="0">
                  <c:v>59.5</c:v>
                </c:pt>
                <c:pt idx="1">
                  <c:v>644</c:v>
                </c:pt>
                <c:pt idx="2">
                  <c:v>79</c:v>
                </c:pt>
                <c:pt idx="4">
                  <c:v>100</c:v>
                </c:pt>
                <c:pt idx="5">
                  <c:v>440</c:v>
                </c:pt>
                <c:pt idx="6">
                  <c:v>62</c:v>
                </c:pt>
              </c:numCache>
            </c:numRef>
          </c:val>
          <c:extLst>
            <c:ext xmlns:c16="http://schemas.microsoft.com/office/drawing/2014/chart" uri="{C3380CC4-5D6E-409C-BE32-E72D297353CC}">
              <c16:uniqueId val="{00000000-5C1D-4790-8C30-552AF14D0C98}"/>
            </c:ext>
          </c:extLst>
        </c:ser>
        <c:ser>
          <c:idx val="1"/>
          <c:order val="1"/>
          <c:tx>
            <c:strRef>
              <c:f>leachate!$B$82</c:f>
              <c:strCache>
                <c:ptCount val="1"/>
                <c:pt idx="0">
                  <c:v>S11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leachate!$E$82:$E$89</c:f>
              <c:numCache>
                <c:formatCode>General</c:formatCode>
                <c:ptCount val="8"/>
                <c:pt idx="1">
                  <c:v>354</c:v>
                </c:pt>
                <c:pt idx="2">
                  <c:v>44</c:v>
                </c:pt>
                <c:pt idx="5">
                  <c:v>620</c:v>
                </c:pt>
                <c:pt idx="6">
                  <c:v>57</c:v>
                </c:pt>
              </c:numCache>
            </c:numRef>
          </c:val>
          <c:extLst>
            <c:ext xmlns:c16="http://schemas.microsoft.com/office/drawing/2014/chart" uri="{C3380CC4-5D6E-409C-BE32-E72D297353CC}">
              <c16:uniqueId val="{00000001-5C1D-4790-8C30-552AF14D0C98}"/>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leachate!$B$2</c:f>
              <c:strCache>
                <c:ptCount val="1"/>
                <c:pt idx="0">
                  <c:v>S1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leachate!$C$2:$C$9</c:f>
              <c:numCache>
                <c:formatCode>General</c:formatCode>
                <c:ptCount val="8"/>
                <c:pt idx="0">
                  <c:v>63</c:v>
                </c:pt>
                <c:pt idx="1">
                  <c:v>88</c:v>
                </c:pt>
                <c:pt idx="2">
                  <c:v>87</c:v>
                </c:pt>
                <c:pt idx="3">
                  <c:v>0</c:v>
                </c:pt>
                <c:pt idx="4">
                  <c:v>0</c:v>
                </c:pt>
                <c:pt idx="5">
                  <c:v>18</c:v>
                </c:pt>
                <c:pt idx="6">
                  <c:v>90</c:v>
                </c:pt>
              </c:numCache>
            </c:numRef>
          </c:val>
          <c:extLst>
            <c:ext xmlns:c16="http://schemas.microsoft.com/office/drawing/2014/chart" uri="{C3380CC4-5D6E-409C-BE32-E72D297353CC}">
              <c16:uniqueId val="{00000000-68B0-4E6D-AC25-8448C39A75B5}"/>
            </c:ext>
          </c:extLst>
        </c:ser>
        <c:ser>
          <c:idx val="1"/>
          <c:order val="1"/>
          <c:tx>
            <c:strRef>
              <c:f>leachate!$B$10</c:f>
              <c:strCache>
                <c:ptCount val="1"/>
                <c:pt idx="0">
                  <c:v>S2</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leachate!$C$10:$C$17</c:f>
              <c:numCache>
                <c:formatCode>General</c:formatCode>
                <c:ptCount val="8"/>
                <c:pt idx="0">
                  <c:v>50</c:v>
                </c:pt>
                <c:pt idx="1">
                  <c:v>102</c:v>
                </c:pt>
                <c:pt idx="2">
                  <c:v>90</c:v>
                </c:pt>
                <c:pt idx="3">
                  <c:v>0</c:v>
                </c:pt>
                <c:pt idx="4">
                  <c:v>0</c:v>
                </c:pt>
                <c:pt idx="5">
                  <c:v>18</c:v>
                </c:pt>
                <c:pt idx="6">
                  <c:v>85</c:v>
                </c:pt>
              </c:numCache>
            </c:numRef>
          </c:val>
          <c:extLst>
            <c:ext xmlns:c16="http://schemas.microsoft.com/office/drawing/2014/chart" uri="{C3380CC4-5D6E-409C-BE32-E72D297353CC}">
              <c16:uniqueId val="{00000001-68B0-4E6D-AC25-8448C39A75B5}"/>
            </c:ext>
          </c:extLst>
        </c:ser>
        <c:ser>
          <c:idx val="2"/>
          <c:order val="2"/>
          <c:tx>
            <c:strRef>
              <c:f>leachate!$B$18</c:f>
              <c:strCache>
                <c:ptCount val="1"/>
                <c:pt idx="0">
                  <c:v>S3</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leachate!$C$18:$C$25</c:f>
              <c:numCache>
                <c:formatCode>General</c:formatCode>
                <c:ptCount val="8"/>
                <c:pt idx="0">
                  <c:v>70</c:v>
                </c:pt>
                <c:pt idx="1">
                  <c:v>114</c:v>
                </c:pt>
                <c:pt idx="2">
                  <c:v>102</c:v>
                </c:pt>
                <c:pt idx="3">
                  <c:v>0</c:v>
                </c:pt>
                <c:pt idx="4">
                  <c:v>22</c:v>
                </c:pt>
                <c:pt idx="5">
                  <c:v>39</c:v>
                </c:pt>
                <c:pt idx="6">
                  <c:v>65</c:v>
                </c:pt>
              </c:numCache>
            </c:numRef>
          </c:val>
          <c:extLst>
            <c:ext xmlns:c16="http://schemas.microsoft.com/office/drawing/2014/chart" uri="{C3380CC4-5D6E-409C-BE32-E72D297353CC}">
              <c16:uniqueId val="{00000002-68B0-4E6D-AC25-8448C39A75B5}"/>
            </c:ext>
          </c:extLst>
        </c:ser>
        <c:ser>
          <c:idx val="3"/>
          <c:order val="3"/>
          <c:tx>
            <c:strRef>
              <c:f>leachate!$B$26</c:f>
              <c:strCache>
                <c:ptCount val="1"/>
                <c:pt idx="0">
                  <c:v>S4</c:v>
                </c:pt>
              </c:strCache>
            </c:strRef>
          </c:tx>
          <c:invertIfNegative val="0"/>
          <c:val>
            <c:numRef>
              <c:f>leachate!$C$26:$C$33</c:f>
              <c:numCache>
                <c:formatCode>General</c:formatCode>
                <c:ptCount val="8"/>
                <c:pt idx="0">
                  <c:v>59</c:v>
                </c:pt>
                <c:pt idx="1">
                  <c:v>110</c:v>
                </c:pt>
                <c:pt idx="2">
                  <c:v>95</c:v>
                </c:pt>
                <c:pt idx="3">
                  <c:v>0</c:v>
                </c:pt>
                <c:pt idx="4">
                  <c:v>14</c:v>
                </c:pt>
                <c:pt idx="5">
                  <c:v>35</c:v>
                </c:pt>
                <c:pt idx="6">
                  <c:v>107</c:v>
                </c:pt>
              </c:numCache>
            </c:numRef>
          </c:val>
          <c:extLst>
            <c:ext xmlns:c16="http://schemas.microsoft.com/office/drawing/2014/chart" uri="{C3380CC4-5D6E-409C-BE32-E72D297353CC}">
              <c16:uniqueId val="{00000003-68B0-4E6D-AC25-8448C39A75B5}"/>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tr-TR"/>
          </a:p>
        </c:txPr>
        <c:crossAx val="110070784"/>
        <c:crosses val="autoZero"/>
        <c:auto val="1"/>
        <c:lblAlgn val="ctr"/>
        <c:lblOffset val="100"/>
        <c:noMultiLvlLbl val="0"/>
      </c:catAx>
      <c:valAx>
        <c:axId val="110070784"/>
        <c:scaling>
          <c:orientation val="minMax"/>
        </c:scaling>
        <c:delete val="0"/>
        <c:axPos val="l"/>
        <c:majorGridlines/>
        <c:title>
          <c:tx>
            <c:rich>
              <a:bodyPr/>
              <a:lstStyle/>
              <a:p>
                <a:pPr>
                  <a:defRPr b="1">
                    <a:latin typeface="Arial" panose="020B0604020202020204" pitchFamily="34" charset="0"/>
                    <a:cs typeface="Arial" panose="020B0604020202020204" pitchFamily="34" charset="0"/>
                  </a:defRPr>
                </a:pPr>
                <a:r>
                  <a:rPr lang="en-US" b="1">
                    <a:latin typeface="Arial" panose="020B0604020202020204" pitchFamily="34" charset="0"/>
                    <a:cs typeface="Arial" panose="020B0604020202020204" pitchFamily="34" charset="0"/>
                  </a:rPr>
                  <a:t>leachate volume (ml)</a:t>
                </a:r>
              </a:p>
            </c:rich>
          </c:tx>
          <c:overlay val="0"/>
        </c:title>
        <c:numFmt formatCode="General" sourceLinked="1"/>
        <c:majorTickMark val="out"/>
        <c:minorTickMark val="none"/>
        <c:tickLblPos val="nextTo"/>
        <c:txPr>
          <a:bodyPr/>
          <a:lstStyle/>
          <a:p>
            <a:pPr>
              <a:defRPr b="1"/>
            </a:pPr>
            <a:endParaRPr lang="tr-TR"/>
          </a:p>
        </c:txPr>
        <c:crossAx val="101190272"/>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5-17T19:56:09.517" idx="1">
    <p:pos x="6385" y="77"/>
    <p:text>12. örnekten pop corn  olan örnekleri highligth et.</p:text>
    <p:extLst>
      <p:ext uri="{C676402C-5697-4E1C-873F-D02D1690AC5C}">
        <p15:threadingInfo xmlns:p15="http://schemas.microsoft.com/office/powerpoint/2012/main" timeZoneBias="-180"/>
      </p:ext>
    </p:extLst>
  </p:cm>
  <p:cm authorId="1" dt="2022-05-17T19:58:42.453" idx="2">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DBFA3-A860-44A0-B095-A9FE16AC666F}" type="datetimeFigureOut">
              <a:rPr lang="tr-TR" smtClean="0"/>
              <a:t>23.05.2022</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CF3BD-6433-4DBB-86F4-BAA1A75206B1}" type="slidenum">
              <a:rPr lang="tr-TR" smtClean="0"/>
              <a:t>‹#›</a:t>
            </a:fld>
            <a:endParaRPr lang="tr-TR"/>
          </a:p>
        </p:txBody>
      </p:sp>
    </p:spTree>
    <p:extLst>
      <p:ext uri="{BB962C8B-B14F-4D97-AF65-F5344CB8AC3E}">
        <p14:creationId xmlns:p14="http://schemas.microsoft.com/office/powerpoint/2010/main" val="410696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9CCF3BD-6433-4DBB-86F4-BAA1A75206B1}" type="slidenum">
              <a:rPr lang="tr-TR" smtClean="0"/>
              <a:t>2</a:t>
            </a:fld>
            <a:endParaRPr lang="tr-TR"/>
          </a:p>
        </p:txBody>
      </p:sp>
    </p:spTree>
    <p:extLst>
      <p:ext uri="{BB962C8B-B14F-4D97-AF65-F5344CB8AC3E}">
        <p14:creationId xmlns:p14="http://schemas.microsoft.com/office/powerpoint/2010/main" val="36879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9CCF3BD-6433-4DBB-86F4-BAA1A75206B1}" type="slidenum">
              <a:rPr lang="tr-TR" smtClean="0"/>
              <a:t>10</a:t>
            </a:fld>
            <a:endParaRPr lang="tr-TR"/>
          </a:p>
        </p:txBody>
      </p:sp>
    </p:spTree>
    <p:extLst>
      <p:ext uri="{BB962C8B-B14F-4D97-AF65-F5344CB8AC3E}">
        <p14:creationId xmlns:p14="http://schemas.microsoft.com/office/powerpoint/2010/main" val="232281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9CCF3BD-6433-4DBB-86F4-BAA1A75206B1}" type="slidenum">
              <a:rPr lang="tr-TR" smtClean="0"/>
              <a:t>13</a:t>
            </a:fld>
            <a:endParaRPr lang="tr-TR"/>
          </a:p>
        </p:txBody>
      </p:sp>
    </p:spTree>
    <p:extLst>
      <p:ext uri="{BB962C8B-B14F-4D97-AF65-F5344CB8AC3E}">
        <p14:creationId xmlns:p14="http://schemas.microsoft.com/office/powerpoint/2010/main" val="257425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E3588-32E1-47F9-AA9B-E17945468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60635DC8-5995-40A9-9DCD-D6B31F810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341EB49F-23EA-46A1-AF47-4224488BC5FC}"/>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5" name="Footer Placeholder 4">
            <a:extLst>
              <a:ext uri="{FF2B5EF4-FFF2-40B4-BE49-F238E27FC236}">
                <a16:creationId xmlns:a16="http://schemas.microsoft.com/office/drawing/2014/main" id="{B09A1DF1-12FE-4E24-88A1-1D9A8CD30EE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ED4AADD1-1D9F-4372-BCD4-6BFF1DA10AFF}"/>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4930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DB00-BA44-4EDE-8295-56B62DE4E34F}"/>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6E5D71E8-A651-46EB-9DDA-7D1029ECF8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CDC2AE11-8758-4BF0-865B-87A8B7E42E1E}"/>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5" name="Footer Placeholder 4">
            <a:extLst>
              <a:ext uri="{FF2B5EF4-FFF2-40B4-BE49-F238E27FC236}">
                <a16:creationId xmlns:a16="http://schemas.microsoft.com/office/drawing/2014/main" id="{E504BD49-4AFA-409E-A426-51F04F4DEED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C323489-46F4-43FD-96DE-B43790D44889}"/>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82456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ECF1B-0ED4-45EA-B8B2-D63FDA3CBC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0BDF6E42-1D45-4AB7-A923-B30E62A649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6900159A-4777-40C0-98BD-938F3647588E}"/>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5" name="Footer Placeholder 4">
            <a:extLst>
              <a:ext uri="{FF2B5EF4-FFF2-40B4-BE49-F238E27FC236}">
                <a16:creationId xmlns:a16="http://schemas.microsoft.com/office/drawing/2014/main" id="{0651DDC5-AE09-4F85-B6D7-3083F809DC08}"/>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5770D7FE-9236-4377-BDDE-820C96209EF7}"/>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417982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F39F-A247-4D81-80C9-F89527384E6F}"/>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6485A62-295E-489E-A7CB-B0CA2E562F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113A40A3-6852-4F4C-94C8-8A0B04221EB0}"/>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5" name="Footer Placeholder 4">
            <a:extLst>
              <a:ext uri="{FF2B5EF4-FFF2-40B4-BE49-F238E27FC236}">
                <a16:creationId xmlns:a16="http://schemas.microsoft.com/office/drawing/2014/main" id="{A6DC175B-5929-45F3-86A4-7AF1104F7150}"/>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280F08E-1399-4963-8ADB-2108C812C925}"/>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97701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5E7F-F79D-4A21-B789-489832C477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E6DEA24D-E0A1-47EA-A3A2-34B152849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F775F2-62A6-4D93-B1AC-96D90BC693E2}"/>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5" name="Footer Placeholder 4">
            <a:extLst>
              <a:ext uri="{FF2B5EF4-FFF2-40B4-BE49-F238E27FC236}">
                <a16:creationId xmlns:a16="http://schemas.microsoft.com/office/drawing/2014/main" id="{939EFF8E-DC0C-457F-A088-685F924DB8F7}"/>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D7AA734E-D7DD-43B4-AABF-281AD4BB3B2B}"/>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1552502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6806-BFA6-4CBB-B5BF-516F97A1013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88B9C854-F238-4BE7-83B9-637B645475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07C999FC-41D9-4739-8A1D-BB8F93EB65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7F45BBF6-3B9C-46EC-BF5F-D93B903F59CE}"/>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6" name="Footer Placeholder 5">
            <a:extLst>
              <a:ext uri="{FF2B5EF4-FFF2-40B4-BE49-F238E27FC236}">
                <a16:creationId xmlns:a16="http://schemas.microsoft.com/office/drawing/2014/main" id="{EBB2DB9F-E2F3-4961-9A2D-25EFBD852756}"/>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8CDFD036-E944-4E24-957F-D8660A34395A}"/>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116170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4330-803A-4B0D-A080-4564DE95E78B}"/>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6CB4F0CD-27CB-40E2-8AA2-6B5EEDBF9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88441B-93BC-4B57-B9E4-57F8E1E77C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B9199C8D-C602-437F-BE59-E436896AB6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E76C44-EC32-4CEF-BE4C-7DF4223C8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C7DAAC08-9467-4541-93EF-4C055FEFA28A}"/>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8" name="Footer Placeholder 7">
            <a:extLst>
              <a:ext uri="{FF2B5EF4-FFF2-40B4-BE49-F238E27FC236}">
                <a16:creationId xmlns:a16="http://schemas.microsoft.com/office/drawing/2014/main" id="{2FBDB044-8EFA-46EF-A8BD-B7772F998A86}"/>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DF685030-1C32-4289-8062-209A1C143F29}"/>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21854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7FE4-4E37-4552-AB5A-B84A7D4B6E20}"/>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1E391191-F1F7-4ADA-B5F3-1578994367F4}"/>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4" name="Footer Placeholder 3">
            <a:extLst>
              <a:ext uri="{FF2B5EF4-FFF2-40B4-BE49-F238E27FC236}">
                <a16:creationId xmlns:a16="http://schemas.microsoft.com/office/drawing/2014/main" id="{4415A06C-91FF-4EC2-8A92-FB10CFD79A13}"/>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CBBF6998-CFEB-4795-A4CF-FCBF8859E12F}"/>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95039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F3364-DEC8-48C1-BF69-87AAEE38ABFF}"/>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3" name="Footer Placeholder 2">
            <a:extLst>
              <a:ext uri="{FF2B5EF4-FFF2-40B4-BE49-F238E27FC236}">
                <a16:creationId xmlns:a16="http://schemas.microsoft.com/office/drawing/2014/main" id="{E5F3AF64-F6C1-4E68-ADFE-3CD44D6DD91B}"/>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891A45AB-0690-40FF-97C3-289F160DE383}"/>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95132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E233-6325-4F4C-86BF-422995BEA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FBBB32B2-953A-499E-8214-BEF781493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D0E91E49-B1ED-46E0-86B4-9DB9DD31F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A63E3E-4278-4F91-8076-0FC311589564}"/>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6" name="Footer Placeholder 5">
            <a:extLst>
              <a:ext uri="{FF2B5EF4-FFF2-40B4-BE49-F238E27FC236}">
                <a16:creationId xmlns:a16="http://schemas.microsoft.com/office/drawing/2014/main" id="{1E19F1BB-827D-488D-B3F2-E9FB3BA3E34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B592483B-42FE-4055-B20F-50772834F1CB}"/>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3090409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A171-5853-4CC6-82B6-E5D1A981F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EE7DD24F-2DC9-4413-8DDE-76372C339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ED0C1EE-0ED1-476D-8081-34E811AEA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5141FE-FEA7-4BC2-AFCC-BFA0DDD73C33}"/>
              </a:ext>
            </a:extLst>
          </p:cNvPr>
          <p:cNvSpPr>
            <a:spLocks noGrp="1"/>
          </p:cNvSpPr>
          <p:nvPr>
            <p:ph type="dt" sz="half" idx="10"/>
          </p:nvPr>
        </p:nvSpPr>
        <p:spPr/>
        <p:txBody>
          <a:bodyPr/>
          <a:lstStyle/>
          <a:p>
            <a:fld id="{30E50244-BDF0-414C-982C-64E20A5D0994}" type="datetimeFigureOut">
              <a:rPr lang="tr-TR" smtClean="0"/>
              <a:t>23.05.2022</a:t>
            </a:fld>
            <a:endParaRPr lang="tr-TR"/>
          </a:p>
        </p:txBody>
      </p:sp>
      <p:sp>
        <p:nvSpPr>
          <p:cNvPr id="6" name="Footer Placeholder 5">
            <a:extLst>
              <a:ext uri="{FF2B5EF4-FFF2-40B4-BE49-F238E27FC236}">
                <a16:creationId xmlns:a16="http://schemas.microsoft.com/office/drawing/2014/main" id="{2834433E-5B91-4107-9580-1A8DA98B1511}"/>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CEE3BCBF-FE5D-43C1-9BE2-9E08F5ACF26B}"/>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132343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A26E6-0A52-4B07-AAA4-BD3BD6AF8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1E4AD2EC-3EB5-42EB-9E79-AA129D909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0D439C8B-F44D-4486-B026-6B37B3490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50244-BDF0-414C-982C-64E20A5D0994}" type="datetimeFigureOut">
              <a:rPr lang="tr-TR" smtClean="0"/>
              <a:t>23.05.2022</a:t>
            </a:fld>
            <a:endParaRPr lang="tr-TR"/>
          </a:p>
        </p:txBody>
      </p:sp>
      <p:sp>
        <p:nvSpPr>
          <p:cNvPr id="5" name="Footer Placeholder 4">
            <a:extLst>
              <a:ext uri="{FF2B5EF4-FFF2-40B4-BE49-F238E27FC236}">
                <a16:creationId xmlns:a16="http://schemas.microsoft.com/office/drawing/2014/main" id="{13F83F39-D2AA-4279-A0E1-CC3DFC775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523C8F33-C545-4ABC-B952-A2DFDB14D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62BEE-E304-474A-B43D-9BE40EB4C29F}" type="slidenum">
              <a:rPr lang="tr-TR" smtClean="0"/>
              <a:t>‹#›</a:t>
            </a:fld>
            <a:endParaRPr lang="tr-TR"/>
          </a:p>
        </p:txBody>
      </p:sp>
    </p:spTree>
    <p:extLst>
      <p:ext uri="{BB962C8B-B14F-4D97-AF65-F5344CB8AC3E}">
        <p14:creationId xmlns:p14="http://schemas.microsoft.com/office/powerpoint/2010/main" val="184320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mailto:avcioglua19@itu.edu.tr"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16.xml"/><Relationship Id="rId4" Type="http://schemas.openxmlformats.org/officeDocument/2006/relationships/chart" Target="../charts/char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20.xml"/><Relationship Id="rId4" Type="http://schemas.openxmlformats.org/officeDocument/2006/relationships/chart" Target="../charts/char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chart" Target="../charts/chart11.xml"/><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chart" Target="../charts/chart10.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chart" Target="../charts/chart9.xml"/><Relationship Id="rId5" Type="http://schemas.openxmlformats.org/officeDocument/2006/relationships/chart" Target="../charts/chart4.xml"/><Relationship Id="rId10" Type="http://schemas.openxmlformats.org/officeDocument/2006/relationships/image" Target="../media/image7.png"/><Relationship Id="rId4" Type="http://schemas.openxmlformats.org/officeDocument/2006/relationships/chart" Target="../charts/chart3.xml"/><Relationship Id="rId9" Type="http://schemas.openxmlformats.org/officeDocument/2006/relationships/chart" Target="../charts/chart8.xml"/><Relationship Id="rId14"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716C54-46FD-47F2-8583-7F04C1E1F790}"/>
              </a:ext>
            </a:extLst>
          </p:cNvPr>
          <p:cNvSpPr txBox="1"/>
          <p:nvPr/>
        </p:nvSpPr>
        <p:spPr>
          <a:xfrm>
            <a:off x="339633" y="61488"/>
            <a:ext cx="11965577"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Seasonal influences on weathering processes in Turkish Badlands:</a:t>
            </a:r>
          </a:p>
          <a:p>
            <a:pPr algn="ctr"/>
            <a:r>
              <a:rPr lang="tr-TR" b="1" dirty="0">
                <a:latin typeface="Arial" panose="020B0604020202020204" pitchFamily="34" charset="0"/>
                <a:cs typeface="Arial" panose="020B0604020202020204" pitchFamily="34" charset="0"/>
              </a:rPr>
              <a:t>Laboratory-based climate experiments</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07344B-FF93-4D75-A2FE-642247216A3A}"/>
                  </a:ext>
                </a:extLst>
              </p:cNvPr>
              <p:cNvSpPr txBox="1"/>
              <p:nvPr/>
            </p:nvSpPr>
            <p:spPr>
              <a:xfrm>
                <a:off x="2367507" y="764268"/>
                <a:ext cx="8057879" cy="1080296"/>
              </a:xfrm>
              <a:prstGeom prst="rect">
                <a:avLst/>
              </a:prstGeom>
              <a:noFill/>
            </p:spPr>
            <p:txBody>
              <a:bodyPr wrap="square" rtlCol="0">
                <a:spAutoFit/>
              </a:bodyPr>
              <a:lstStyle/>
              <a:p>
                <a:pPr algn="ctr"/>
                <a14:m>
                  <m:oMath xmlns:m="http://schemas.openxmlformats.org/officeDocument/2006/math">
                    <m:sSup>
                      <m:sSupPr>
                        <m:ctrlPr>
                          <a:rPr lang="tr-TR" sz="1200" i="1" smtClean="0">
                            <a:latin typeface="Cambria Math" panose="02040503050406030204" pitchFamily="18" charset="0"/>
                          </a:rPr>
                        </m:ctrlPr>
                      </m:sSupPr>
                      <m:e>
                        <m:r>
                          <m:rPr>
                            <m:nor/>
                          </m:rPr>
                          <a:rPr lang="tr-TR" sz="1200" dirty="0">
                            <a:latin typeface="Arial" panose="020B0604020202020204" pitchFamily="34" charset="0"/>
                            <a:cs typeface="Arial" panose="020B0604020202020204" pitchFamily="34" charset="0"/>
                          </a:rPr>
                          <m:t>Aydo</m:t>
                        </m:r>
                        <m:r>
                          <m:rPr>
                            <m:nor/>
                          </m:rPr>
                          <a:rPr lang="tr-TR" sz="1200" dirty="0">
                            <a:latin typeface="Arial" panose="020B0604020202020204" pitchFamily="34" charset="0"/>
                            <a:cs typeface="Arial" panose="020B0604020202020204" pitchFamily="34" charset="0"/>
                          </a:rPr>
                          <m:t>ğ</m:t>
                        </m:r>
                        <m:r>
                          <m:rPr>
                            <m:nor/>
                          </m:rPr>
                          <a:rPr lang="tr-TR" sz="1200" dirty="0">
                            <a:latin typeface="Arial" panose="020B0604020202020204" pitchFamily="34" charset="0"/>
                            <a:cs typeface="Arial" panose="020B0604020202020204" pitchFamily="34" charset="0"/>
                          </a:rPr>
                          <m:t>an</m:t>
                        </m:r>
                        <m:r>
                          <m:rPr>
                            <m:nor/>
                          </m:rPr>
                          <a:rPr lang="tr-TR" sz="1200" dirty="0">
                            <a:latin typeface="Arial" panose="020B0604020202020204" pitchFamily="34" charset="0"/>
                            <a:cs typeface="Arial" panose="020B0604020202020204" pitchFamily="34" charset="0"/>
                          </a:rPr>
                          <m:t> </m:t>
                        </m:r>
                        <m:r>
                          <m:rPr>
                            <m:nor/>
                          </m:rPr>
                          <a:rPr lang="tr-TR" sz="1200" dirty="0">
                            <a:latin typeface="Arial" panose="020B0604020202020204" pitchFamily="34" charset="0"/>
                            <a:cs typeface="Arial" panose="020B0604020202020204" pitchFamily="34" charset="0"/>
                          </a:rPr>
                          <m:t>AVCIO</m:t>
                        </m:r>
                        <m:r>
                          <m:rPr>
                            <m:nor/>
                          </m:rPr>
                          <a:rPr lang="tr-TR" sz="1200" dirty="0">
                            <a:latin typeface="Arial" panose="020B0604020202020204" pitchFamily="34" charset="0"/>
                            <a:cs typeface="Arial" panose="020B0604020202020204" pitchFamily="34" charset="0"/>
                          </a:rPr>
                          <m:t>Ğ</m:t>
                        </m:r>
                        <m:r>
                          <m:rPr>
                            <m:nor/>
                          </m:rPr>
                          <a:rPr lang="tr-TR" sz="1200" dirty="0">
                            <a:latin typeface="Arial" panose="020B0604020202020204" pitchFamily="34" charset="0"/>
                            <a:cs typeface="Arial" panose="020B0604020202020204" pitchFamily="34" charset="0"/>
                          </a:rPr>
                          <m:t>LU</m:t>
                        </m:r>
                      </m:e>
                      <m:sup>
                        <m:r>
                          <a:rPr lang="tr-TR" sz="1200" b="0" i="1">
                            <a:latin typeface="Cambria Math" panose="02040503050406030204" pitchFamily="18" charset="0"/>
                          </a:rPr>
                          <m:t>1</m:t>
                        </m:r>
                      </m:sup>
                    </m:sSup>
                  </m:oMath>
                </a14:m>
                <a:r>
                  <a:rPr lang="tr-TR" sz="1200" dirty="0">
                    <a:latin typeface="Arial" panose="020B0604020202020204" pitchFamily="34" charset="0"/>
                    <a:cs typeface="Arial" panose="020B0604020202020204" pitchFamily="34" charset="0"/>
                  </a:rPr>
                  <a:t>, Nevena Antić </a:t>
                </a:r>
                <a14:m>
                  <m:oMath xmlns:m="http://schemas.openxmlformats.org/officeDocument/2006/math">
                    <m:r>
                      <a:rPr lang="tr-TR" sz="1200" i="1" baseline="30000">
                        <a:latin typeface="Cambria Math" panose="02040503050406030204" pitchFamily="18" charset="0"/>
                      </a:rPr>
                      <m:t>1</m:t>
                    </m:r>
                  </m:oMath>
                </a14:m>
                <a:r>
                  <a:rPr lang="tr-TR" sz="1200" dirty="0">
                    <a:latin typeface="Arial" panose="020B0604020202020204" pitchFamily="34" charset="0"/>
                    <a:cs typeface="Arial" panose="020B0604020202020204" pitchFamily="34" charset="0"/>
                  </a:rPr>
                  <a:t>, Milica Kašanin-Grubin</a:t>
                </a:r>
                <a:r>
                  <a:rPr lang="tr-TR" sz="1200" baseline="30000"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Tolga Gorum</a:t>
                </a:r>
                <a:r>
                  <a:rPr lang="tr-TR" sz="1200" baseline="30000" dirty="0">
                    <a:latin typeface="Arial" panose="020B0604020202020204" pitchFamily="34" charset="0"/>
                    <a:cs typeface="Arial" panose="020B0604020202020204" pitchFamily="34" charset="0"/>
                  </a:rPr>
                  <a:t>1</a:t>
                </a:r>
                <a:r>
                  <a:rPr lang="tr-TR" sz="1200" dirty="0">
                    <a:latin typeface="Arial" panose="020B0604020202020204" pitchFamily="34" charset="0"/>
                    <a:cs typeface="Arial" panose="020B0604020202020204" pitchFamily="34" charset="0"/>
                  </a:rPr>
                  <a:t>, Tomislav Tosti</a:t>
                </a:r>
                <a:r>
                  <a:rPr lang="tr-TR" sz="1200" baseline="30000"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Biljana Dojčinović</a:t>
                </a:r>
                <a:r>
                  <a:rPr lang="tr-TR" sz="1200" baseline="30000"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and Omer Yetemen</a:t>
                </a:r>
                <a:r>
                  <a:rPr lang="tr-TR" sz="1200" baseline="30000" dirty="0">
                    <a:latin typeface="Arial" panose="020B0604020202020204" pitchFamily="34" charset="0"/>
                    <a:cs typeface="Arial" panose="020B0604020202020204" pitchFamily="34" charset="0"/>
                  </a:rPr>
                  <a:t>1</a:t>
                </a:r>
              </a:p>
              <a:p>
                <a:pPr algn="ctr"/>
                <a14:m>
                  <m:oMathPara xmlns:m="http://schemas.openxmlformats.org/officeDocument/2006/math">
                    <m:oMathParaPr>
                      <m:jc m:val="centerGroup"/>
                    </m:oMathParaPr>
                    <m:oMath xmlns:m="http://schemas.openxmlformats.org/officeDocument/2006/math">
                      <m:sSup>
                        <m:sSupPr>
                          <m:ctrlPr>
                            <a:rPr lang="tr-TR" sz="1200" i="1">
                              <a:latin typeface="Cambria Math" panose="02040503050406030204" pitchFamily="18" charset="0"/>
                            </a:rPr>
                          </m:ctrlPr>
                        </m:sSupPr>
                        <m:e/>
                        <m:sup>
                          <m:r>
                            <a:rPr lang="tr-TR" sz="1200" b="0" i="1">
                              <a:latin typeface="Cambria Math" panose="02040503050406030204" pitchFamily="18" charset="0"/>
                            </a:rPr>
                            <m:t>1</m:t>
                          </m:r>
                        </m:sup>
                      </m:sSup>
                      <m:r>
                        <m:rPr>
                          <m:nor/>
                        </m:rPr>
                        <a:rPr lang="en-US" sz="1200">
                          <a:latin typeface="Arial" panose="020B0604020202020204" pitchFamily="34" charset="0"/>
                          <a:cs typeface="Arial" panose="020B0604020202020204" pitchFamily="34" charset="0"/>
                        </a:rPr>
                        <m:t>Istanbul</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Techinical</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University</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Eurasia</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Institute</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of</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Earth</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Science</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Turkey</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hlinkClick r:id="rId2"/>
                        </a:rPr>
                        <m:t>avcioglua</m:t>
                      </m:r>
                      <m:r>
                        <m:rPr>
                          <m:nor/>
                        </m:rPr>
                        <a:rPr lang="en-US" sz="1200">
                          <a:latin typeface="Arial" panose="020B0604020202020204" pitchFamily="34" charset="0"/>
                          <a:cs typeface="Arial" panose="020B0604020202020204" pitchFamily="34" charset="0"/>
                          <a:hlinkClick r:id="rId2"/>
                        </a:rPr>
                        <m:t>19@</m:t>
                      </m:r>
                      <m:r>
                        <m:rPr>
                          <m:nor/>
                        </m:rPr>
                        <a:rPr lang="en-US" sz="1200">
                          <a:latin typeface="Arial" panose="020B0604020202020204" pitchFamily="34" charset="0"/>
                          <a:cs typeface="Arial" panose="020B0604020202020204" pitchFamily="34" charset="0"/>
                          <a:hlinkClick r:id="rId2"/>
                        </a:rPr>
                        <m:t>itu</m:t>
                      </m:r>
                      <m:r>
                        <m:rPr>
                          <m:nor/>
                        </m:rPr>
                        <a:rPr lang="en-US" sz="1200">
                          <a:latin typeface="Arial" panose="020B0604020202020204" pitchFamily="34" charset="0"/>
                          <a:cs typeface="Arial" panose="020B0604020202020204" pitchFamily="34" charset="0"/>
                          <a:hlinkClick r:id="rId2"/>
                        </a:rPr>
                        <m:t>.</m:t>
                      </m:r>
                      <m:r>
                        <m:rPr>
                          <m:nor/>
                        </m:rPr>
                        <a:rPr lang="en-US" sz="1200">
                          <a:latin typeface="Arial" panose="020B0604020202020204" pitchFamily="34" charset="0"/>
                          <a:cs typeface="Arial" panose="020B0604020202020204" pitchFamily="34" charset="0"/>
                          <a:hlinkClick r:id="rId2"/>
                        </a:rPr>
                        <m:t>edu</m:t>
                      </m:r>
                      <m:r>
                        <m:rPr>
                          <m:nor/>
                        </m:rPr>
                        <a:rPr lang="en-US" sz="1200">
                          <a:latin typeface="Arial" panose="020B0604020202020204" pitchFamily="34" charset="0"/>
                          <a:cs typeface="Arial" panose="020B0604020202020204" pitchFamily="34" charset="0"/>
                          <a:hlinkClick r:id="rId2"/>
                        </a:rPr>
                        <m:t>.</m:t>
                      </m:r>
                      <m:r>
                        <m:rPr>
                          <m:nor/>
                        </m:rPr>
                        <a:rPr lang="en-US" sz="1200">
                          <a:latin typeface="Arial" panose="020B0604020202020204" pitchFamily="34" charset="0"/>
                          <a:cs typeface="Arial" panose="020B0604020202020204" pitchFamily="34" charset="0"/>
                          <a:hlinkClick r:id="rId2"/>
                        </a:rPr>
                        <m:t>tr</m:t>
                      </m:r>
                      <m:r>
                        <m:rPr>
                          <m:nor/>
                        </m:rPr>
                        <a:rPr lang="en-US" sz="1200">
                          <a:latin typeface="Arial" panose="020B0604020202020204" pitchFamily="34" charset="0"/>
                          <a:cs typeface="Arial" panose="020B0604020202020204" pitchFamily="34" charset="0"/>
                        </a:rPr>
                        <m:t>)</m:t>
                      </m:r>
                    </m:oMath>
                  </m:oMathPara>
                </a14:m>
                <a:endParaRPr lang="tr-TR" sz="1200" dirty="0">
                  <a:latin typeface="Arial" panose="020B0604020202020204" pitchFamily="34" charset="0"/>
                  <a:cs typeface="Arial" panose="020B0604020202020204" pitchFamily="34" charset="0"/>
                </a:endParaRPr>
              </a:p>
              <a:p>
                <a:pPr algn="ctr"/>
                <a14:m>
                  <m:oMath xmlns:m="http://schemas.openxmlformats.org/officeDocument/2006/math">
                    <m:sSup>
                      <m:sSupPr>
                        <m:ctrlPr>
                          <a:rPr lang="tr-TR" sz="1200" i="1">
                            <a:latin typeface="Cambria Math" panose="02040503050406030204" pitchFamily="18" charset="0"/>
                          </a:rPr>
                        </m:ctrlPr>
                      </m:sSupPr>
                      <m:e/>
                      <m:sup>
                        <m:r>
                          <a:rPr lang="tr-TR" sz="1200" i="1" dirty="0">
                            <a:latin typeface="Cambria Math" panose="02040503050406030204" pitchFamily="18" charset="0"/>
                          </a:rPr>
                          <m:t>2</m:t>
                        </m:r>
                      </m:sup>
                    </m:sSup>
                  </m:oMath>
                </a14:m>
                <a:r>
                  <a:rPr lang="en-US" sz="1200" dirty="0">
                    <a:latin typeface="Arial" panose="020B0604020202020204" pitchFamily="34" charset="0"/>
                    <a:cs typeface="Arial" panose="020B0604020202020204" pitchFamily="34" charset="0"/>
                  </a:rPr>
                  <a:t>Institute of Chemistry, Technology and Metallurgy, University of Belgrade</a:t>
                </a:r>
                <a:endParaRPr lang="tr-TR" sz="1200" dirty="0">
                  <a:latin typeface="Arial" panose="020B0604020202020204" pitchFamily="34" charset="0"/>
                  <a:cs typeface="Arial" panose="020B0604020202020204" pitchFamily="34" charset="0"/>
                </a:endParaRPr>
              </a:p>
              <a:p>
                <a:pPr algn="ctr"/>
                <a:endParaRPr lang="tr-TR" sz="12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3E07344B-FF93-4D75-A2FE-642247216A3A}"/>
                  </a:ext>
                </a:extLst>
              </p:cNvPr>
              <p:cNvSpPr txBox="1">
                <a:spLocks noRot="1" noChangeAspect="1" noMove="1" noResize="1" noEditPoints="1" noAdjustHandles="1" noChangeArrowheads="1" noChangeShapeType="1" noTextEdit="1"/>
              </p:cNvSpPr>
              <p:nvPr/>
            </p:nvSpPr>
            <p:spPr>
              <a:xfrm>
                <a:off x="2367507" y="764268"/>
                <a:ext cx="8057879" cy="1080296"/>
              </a:xfrm>
              <a:prstGeom prst="rect">
                <a:avLst/>
              </a:prstGeom>
              <a:blipFill>
                <a:blip r:embed="rId3"/>
                <a:stretch>
                  <a:fillRect/>
                </a:stretch>
              </a:blipFill>
            </p:spPr>
            <p:txBody>
              <a:bodyPr/>
              <a:lstStyle/>
              <a:p>
                <a:r>
                  <a:rPr lang="tr-TR">
                    <a:noFill/>
                  </a:rPr>
                  <a:t> </a:t>
                </a:r>
              </a:p>
            </p:txBody>
          </p:sp>
        </mc:Fallback>
      </mc:AlternateContent>
      <p:pic>
        <p:nvPicPr>
          <p:cNvPr id="11" name="Picture 10">
            <a:extLst>
              <a:ext uri="{FF2B5EF4-FFF2-40B4-BE49-F238E27FC236}">
                <a16:creationId xmlns:a16="http://schemas.microsoft.com/office/drawing/2014/main" id="{FDC97A79-8771-4D5D-9900-BBDF4B127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15" y="153634"/>
            <a:ext cx="1028699" cy="1014412"/>
          </a:xfrm>
          <a:prstGeom prst="rect">
            <a:avLst/>
          </a:prstGeom>
        </p:spPr>
      </p:pic>
      <p:pic>
        <p:nvPicPr>
          <p:cNvPr id="17" name="Picture 16">
            <a:extLst>
              <a:ext uri="{FF2B5EF4-FFF2-40B4-BE49-F238E27FC236}">
                <a16:creationId xmlns:a16="http://schemas.microsoft.com/office/drawing/2014/main" id="{43DAB20C-BC37-4F04-840E-520B73535D1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23" y="209402"/>
            <a:ext cx="644432" cy="901892"/>
          </a:xfrm>
          <a:prstGeom prst="rect">
            <a:avLst/>
          </a:prstGeom>
        </p:spPr>
      </p:pic>
      <p:pic>
        <p:nvPicPr>
          <p:cNvPr id="19" name="Picture 18">
            <a:extLst>
              <a:ext uri="{FF2B5EF4-FFF2-40B4-BE49-F238E27FC236}">
                <a16:creationId xmlns:a16="http://schemas.microsoft.com/office/drawing/2014/main" id="{5B7AE2F6-8007-4436-BD9B-72A84B6BA5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11747" y="802638"/>
            <a:ext cx="1113814" cy="816797"/>
          </a:xfrm>
          <a:prstGeom prst="rect">
            <a:avLst/>
          </a:prstGeom>
        </p:spPr>
      </p:pic>
      <p:pic>
        <p:nvPicPr>
          <p:cNvPr id="5" name="Picture 4">
            <a:extLst>
              <a:ext uri="{FF2B5EF4-FFF2-40B4-BE49-F238E27FC236}">
                <a16:creationId xmlns:a16="http://schemas.microsoft.com/office/drawing/2014/main" id="{FA78A1F7-8EED-4A6A-815A-FA933EE69DED}"/>
              </a:ext>
            </a:extLst>
          </p:cNvPr>
          <p:cNvPicPr>
            <a:picLocks noChangeAspect="1"/>
          </p:cNvPicPr>
          <p:nvPr/>
        </p:nvPicPr>
        <p:blipFill rotWithShape="1">
          <a:blip r:embed="rId7">
            <a:extLst>
              <a:ext uri="{28A0092B-C50C-407E-A947-70E740481C1C}">
                <a14:useLocalDpi xmlns:a14="http://schemas.microsoft.com/office/drawing/2010/main" val="0"/>
              </a:ext>
            </a:extLst>
          </a:blip>
          <a:srcRect l="-2152" t="-239" r="-276" b="34392"/>
          <a:stretch/>
        </p:blipFill>
        <p:spPr>
          <a:xfrm>
            <a:off x="177221" y="1862477"/>
            <a:ext cx="11648340" cy="4992096"/>
          </a:xfrm>
          <a:prstGeom prst="rect">
            <a:avLst/>
          </a:prstGeom>
        </p:spPr>
      </p:pic>
      <p:pic>
        <p:nvPicPr>
          <p:cNvPr id="13" name="Picture 12">
            <a:extLst>
              <a:ext uri="{FF2B5EF4-FFF2-40B4-BE49-F238E27FC236}">
                <a16:creationId xmlns:a16="http://schemas.microsoft.com/office/drawing/2014/main" id="{F9C38132-CEDE-489D-9FA7-3947146F5E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883" y="6269721"/>
            <a:ext cx="2943497" cy="584852"/>
          </a:xfrm>
          <a:prstGeom prst="rect">
            <a:avLst/>
          </a:prstGeom>
        </p:spPr>
      </p:pic>
      <p:pic>
        <p:nvPicPr>
          <p:cNvPr id="9" name="Picture 8">
            <a:extLst>
              <a:ext uri="{FF2B5EF4-FFF2-40B4-BE49-F238E27FC236}">
                <a16:creationId xmlns:a16="http://schemas.microsoft.com/office/drawing/2014/main" id="{8BBB412C-DFC3-406E-AAAC-0D72C65BBB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0378" y="209402"/>
            <a:ext cx="1556551" cy="405504"/>
          </a:xfrm>
          <a:prstGeom prst="rect">
            <a:avLst/>
          </a:prstGeom>
        </p:spPr>
      </p:pic>
      <p:pic>
        <p:nvPicPr>
          <p:cNvPr id="3" name="Picture 2">
            <a:extLst>
              <a:ext uri="{FF2B5EF4-FFF2-40B4-BE49-F238E27FC236}">
                <a16:creationId xmlns:a16="http://schemas.microsoft.com/office/drawing/2014/main" id="{A0E64ED5-0171-4354-A771-4B88C99E38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660" y="1266512"/>
            <a:ext cx="1190934" cy="352923"/>
          </a:xfrm>
          <a:prstGeom prst="rect">
            <a:avLst/>
          </a:prstGeom>
        </p:spPr>
      </p:pic>
      <p:sp>
        <p:nvSpPr>
          <p:cNvPr id="2" name="Rectangle 1">
            <a:extLst>
              <a:ext uri="{FF2B5EF4-FFF2-40B4-BE49-F238E27FC236}">
                <a16:creationId xmlns:a16="http://schemas.microsoft.com/office/drawing/2014/main" id="{AEE9F65F-456B-4289-942D-D13F3A55DC82}"/>
              </a:ext>
            </a:extLst>
          </p:cNvPr>
          <p:cNvSpPr/>
          <p:nvPr/>
        </p:nvSpPr>
        <p:spPr>
          <a:xfrm>
            <a:off x="443883" y="1901013"/>
            <a:ext cx="6096000" cy="1200329"/>
          </a:xfrm>
          <a:prstGeom prst="rect">
            <a:avLst/>
          </a:prstGeom>
        </p:spPr>
        <p:txBody>
          <a:bodyPr>
            <a:spAutoFit/>
          </a:bodyPr>
          <a:lstStyle/>
          <a:p>
            <a:r>
              <a:rPr lang="tr-TR" b="1" dirty="0">
                <a:latin typeface="Lato-Bold"/>
              </a:rPr>
              <a:t>I’m participating</a:t>
            </a:r>
          </a:p>
          <a:p>
            <a:r>
              <a:rPr lang="tr-TR" b="1" dirty="0">
                <a:latin typeface="Lato-Bold"/>
              </a:rPr>
              <a:t>in OSPP!</a:t>
            </a:r>
          </a:p>
          <a:p>
            <a:r>
              <a:rPr lang="tr-TR" i="1" dirty="0">
                <a:latin typeface="Lato-Italic"/>
              </a:rPr>
              <a:t>Scan the QR code</a:t>
            </a:r>
          </a:p>
          <a:p>
            <a:r>
              <a:rPr lang="tr-TR" i="1" dirty="0">
                <a:latin typeface="Lato-Italic"/>
              </a:rPr>
              <a:t>to find my abstract</a:t>
            </a:r>
            <a:endParaRPr lang="tr-TR" dirty="0"/>
          </a:p>
        </p:txBody>
      </p:sp>
      <p:pic>
        <p:nvPicPr>
          <p:cNvPr id="8" name="Picture 7">
            <a:extLst>
              <a:ext uri="{FF2B5EF4-FFF2-40B4-BE49-F238E27FC236}">
                <a16:creationId xmlns:a16="http://schemas.microsoft.com/office/drawing/2014/main" id="{2B84C614-AC5C-4215-B676-7716EA0386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8378" y="1901013"/>
            <a:ext cx="1200329" cy="1200329"/>
          </a:xfrm>
          <a:prstGeom prst="rect">
            <a:avLst/>
          </a:prstGeom>
        </p:spPr>
      </p:pic>
      <p:sp>
        <p:nvSpPr>
          <p:cNvPr id="10" name="Rectangle 9">
            <a:extLst>
              <a:ext uri="{FF2B5EF4-FFF2-40B4-BE49-F238E27FC236}">
                <a16:creationId xmlns:a16="http://schemas.microsoft.com/office/drawing/2014/main" id="{5730B452-0933-41AD-9577-9F0C0698BDA7}"/>
              </a:ext>
            </a:extLst>
          </p:cNvPr>
          <p:cNvSpPr/>
          <p:nvPr/>
        </p:nvSpPr>
        <p:spPr>
          <a:xfrm>
            <a:off x="443883" y="1883101"/>
            <a:ext cx="3264824" cy="121824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7682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0">
            <a:extLst>
              <a:ext uri="{FF2B5EF4-FFF2-40B4-BE49-F238E27FC236}">
                <a16:creationId xmlns:a16="http://schemas.microsoft.com/office/drawing/2014/main" id="{16F0557C-7CB4-41EC-B013-476EE131B6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557" y="66909"/>
            <a:ext cx="8948646" cy="3267418"/>
          </a:xfrm>
        </p:spPr>
      </p:pic>
      <p:sp>
        <p:nvSpPr>
          <p:cNvPr id="9" name="Rectangle 8">
            <a:extLst>
              <a:ext uri="{FF2B5EF4-FFF2-40B4-BE49-F238E27FC236}">
                <a16:creationId xmlns:a16="http://schemas.microsoft.com/office/drawing/2014/main" id="{0037BFBE-39C1-4A86-A652-6B3712F03C9E}"/>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latin typeface="Arial" panose="020B0604020202020204" pitchFamily="34" charset="0"/>
                <a:cs typeface="Arial" panose="020B0604020202020204" pitchFamily="34" charset="0"/>
              </a:rPr>
              <a:t>Results</a:t>
            </a:r>
          </a:p>
        </p:txBody>
      </p:sp>
      <p:pic>
        <p:nvPicPr>
          <p:cNvPr id="6" name="Content Placeholder 4">
            <a:extLst>
              <a:ext uri="{FF2B5EF4-FFF2-40B4-BE49-F238E27FC236}">
                <a16:creationId xmlns:a16="http://schemas.microsoft.com/office/drawing/2014/main" id="{4F75F1AD-4B96-412C-9042-0CB2BA76B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654" y="3551382"/>
            <a:ext cx="9010394" cy="3306618"/>
          </a:xfrm>
          <a:prstGeom prst="rect">
            <a:avLst/>
          </a:prstGeom>
        </p:spPr>
      </p:pic>
      <p:pic>
        <p:nvPicPr>
          <p:cNvPr id="11" name="Picture 10">
            <a:extLst>
              <a:ext uri="{FF2B5EF4-FFF2-40B4-BE49-F238E27FC236}">
                <a16:creationId xmlns:a16="http://schemas.microsoft.com/office/drawing/2014/main" id="{33CB8FF8-DCEF-43BD-AF17-B6BC4BD92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1439" y="122382"/>
            <a:ext cx="1556551" cy="405504"/>
          </a:xfrm>
          <a:prstGeom prst="rect">
            <a:avLst/>
          </a:prstGeom>
        </p:spPr>
      </p:pic>
      <p:sp>
        <p:nvSpPr>
          <p:cNvPr id="2" name="Left Brace 1">
            <a:extLst>
              <a:ext uri="{FF2B5EF4-FFF2-40B4-BE49-F238E27FC236}">
                <a16:creationId xmlns:a16="http://schemas.microsoft.com/office/drawing/2014/main" id="{248B7A3D-DC54-4D8A-B38A-F6703CC61478}"/>
              </a:ext>
            </a:extLst>
          </p:cNvPr>
          <p:cNvSpPr/>
          <p:nvPr/>
        </p:nvSpPr>
        <p:spPr>
          <a:xfrm>
            <a:off x="854352" y="387927"/>
            <a:ext cx="378691" cy="3041073"/>
          </a:xfrm>
          <a:prstGeom prst="leftBrac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 name="TextBox 2">
            <a:extLst>
              <a:ext uri="{FF2B5EF4-FFF2-40B4-BE49-F238E27FC236}">
                <a16:creationId xmlns:a16="http://schemas.microsoft.com/office/drawing/2014/main" id="{80C632E4-6EF8-4AE0-BA6E-8D85DC1B4B9A}"/>
              </a:ext>
            </a:extLst>
          </p:cNvPr>
          <p:cNvSpPr txBox="1"/>
          <p:nvPr/>
        </p:nvSpPr>
        <p:spPr>
          <a:xfrm>
            <a:off x="46148" y="1585297"/>
            <a:ext cx="979054" cy="646331"/>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After Winter</a:t>
            </a:r>
          </a:p>
        </p:txBody>
      </p:sp>
      <p:sp>
        <p:nvSpPr>
          <p:cNvPr id="7" name="Left Brace 6">
            <a:extLst>
              <a:ext uri="{FF2B5EF4-FFF2-40B4-BE49-F238E27FC236}">
                <a16:creationId xmlns:a16="http://schemas.microsoft.com/office/drawing/2014/main" id="{AE0B0358-FAFE-4E25-850D-9B0181CE03AD}"/>
              </a:ext>
            </a:extLst>
          </p:cNvPr>
          <p:cNvSpPr/>
          <p:nvPr/>
        </p:nvSpPr>
        <p:spPr>
          <a:xfrm>
            <a:off x="849712" y="3684154"/>
            <a:ext cx="378691" cy="3041073"/>
          </a:xfrm>
          <a:prstGeom prst="leftBrac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TextBox 7">
            <a:extLst>
              <a:ext uri="{FF2B5EF4-FFF2-40B4-BE49-F238E27FC236}">
                <a16:creationId xmlns:a16="http://schemas.microsoft.com/office/drawing/2014/main" id="{8E8A0EEE-DF5A-45CE-B680-E73BFA25DD4D}"/>
              </a:ext>
            </a:extLst>
          </p:cNvPr>
          <p:cNvSpPr txBox="1"/>
          <p:nvPr/>
        </p:nvSpPr>
        <p:spPr>
          <a:xfrm>
            <a:off x="-29954" y="5052180"/>
            <a:ext cx="1101409" cy="646331"/>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After Summer</a:t>
            </a:r>
          </a:p>
        </p:txBody>
      </p:sp>
      <p:cxnSp>
        <p:nvCxnSpPr>
          <p:cNvPr id="13" name="Connector: Curved 12">
            <a:extLst>
              <a:ext uri="{FF2B5EF4-FFF2-40B4-BE49-F238E27FC236}">
                <a16:creationId xmlns:a16="http://schemas.microsoft.com/office/drawing/2014/main" id="{DF9CBC02-1760-4A85-8E36-4BE469085EA5}"/>
              </a:ext>
            </a:extLst>
          </p:cNvPr>
          <p:cNvCxnSpPr>
            <a:cxnSpLocks/>
          </p:cNvCxnSpPr>
          <p:nvPr/>
        </p:nvCxnSpPr>
        <p:spPr>
          <a:xfrm rot="5400000" flipH="1" flipV="1">
            <a:off x="1277795" y="4952711"/>
            <a:ext cx="3047424" cy="2"/>
          </a:xfrm>
          <a:prstGeom prst="curvedConnector3">
            <a:avLst/>
          </a:prstGeom>
          <a:ln w="317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DF96BC6-932C-49B4-837E-CC16DF3B3B8A}"/>
              </a:ext>
            </a:extLst>
          </p:cNvPr>
          <p:cNvSpPr/>
          <p:nvPr/>
        </p:nvSpPr>
        <p:spPr>
          <a:xfrm>
            <a:off x="4604273" y="387927"/>
            <a:ext cx="785300" cy="6470073"/>
          </a:xfrm>
          <a:prstGeom prst="roundRect">
            <a:avLst/>
          </a:prstGeom>
          <a:solidFill>
            <a:schemeClr val="accent1">
              <a:lumMod val="20000"/>
              <a:lumOff val="80000"/>
              <a:alpha val="21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4" name="Straight Arrow Connector 23">
            <a:extLst>
              <a:ext uri="{FF2B5EF4-FFF2-40B4-BE49-F238E27FC236}">
                <a16:creationId xmlns:a16="http://schemas.microsoft.com/office/drawing/2014/main" id="{A829FCCA-7DB7-470B-8E3C-5D6CA6107D2F}"/>
              </a:ext>
            </a:extLst>
          </p:cNvPr>
          <p:cNvCxnSpPr/>
          <p:nvPr/>
        </p:nvCxnSpPr>
        <p:spPr>
          <a:xfrm flipV="1">
            <a:off x="3325091" y="3334327"/>
            <a:ext cx="4317752" cy="3142097"/>
          </a:xfrm>
          <a:prstGeom prst="straightConnector1">
            <a:avLst/>
          </a:prstGeom>
          <a:ln w="317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2D1CF43-E67D-4515-88D6-979091D77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5228" y="731548"/>
            <a:ext cx="3495302" cy="262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C66568F-C2D9-4C4A-98CC-983824AF66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245" y="715818"/>
            <a:ext cx="3487323" cy="2618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a:extLst>
              <a:ext uri="{FF2B5EF4-FFF2-40B4-BE49-F238E27FC236}">
                <a16:creationId xmlns:a16="http://schemas.microsoft.com/office/drawing/2014/main" id="{A3033A63-4189-485F-AE1F-D975848E3972}"/>
              </a:ext>
            </a:extLst>
          </p:cNvPr>
          <p:cNvSpPr/>
          <p:nvPr/>
        </p:nvSpPr>
        <p:spPr>
          <a:xfrm>
            <a:off x="1716245" y="903866"/>
            <a:ext cx="723275" cy="276999"/>
          </a:xfrm>
          <a:prstGeom prst="rect">
            <a:avLst/>
          </a:prstGeom>
        </p:spPr>
        <p:txBody>
          <a:bodyPr wrap="none">
            <a:spAutoFit/>
          </a:bodyPr>
          <a:lstStyle/>
          <a:p>
            <a:r>
              <a:rPr lang="tr-TR" sz="1200" b="1" dirty="0">
                <a:solidFill>
                  <a:srgbClr val="000000"/>
                </a:solidFill>
                <a:highlight>
                  <a:srgbClr val="FFFF00"/>
                </a:highlight>
                <a:latin typeface="Calibri" panose="020F0502020204030204" pitchFamily="34" charset="0"/>
              </a:rPr>
              <a:t>NLH - 23</a:t>
            </a:r>
          </a:p>
        </p:txBody>
      </p:sp>
      <p:sp>
        <p:nvSpPr>
          <p:cNvPr id="25" name="Rectangle 24">
            <a:extLst>
              <a:ext uri="{FF2B5EF4-FFF2-40B4-BE49-F238E27FC236}">
                <a16:creationId xmlns:a16="http://schemas.microsoft.com/office/drawing/2014/main" id="{0D1DE641-2635-41B9-BD1A-84A2DDCD71A8}"/>
              </a:ext>
            </a:extLst>
          </p:cNvPr>
          <p:cNvSpPr/>
          <p:nvPr/>
        </p:nvSpPr>
        <p:spPr>
          <a:xfrm>
            <a:off x="5605228" y="903754"/>
            <a:ext cx="1157112" cy="276999"/>
          </a:xfrm>
          <a:prstGeom prst="rect">
            <a:avLst/>
          </a:prstGeom>
        </p:spPr>
        <p:txBody>
          <a:bodyPr wrap="none">
            <a:spAutoFit/>
          </a:bodyPr>
          <a:lstStyle/>
          <a:p>
            <a:r>
              <a:rPr lang="tr-TR" sz="1200" b="1" dirty="0">
                <a:solidFill>
                  <a:srgbClr val="000000"/>
                </a:solidFill>
                <a:highlight>
                  <a:srgbClr val="FFFF00"/>
                </a:highlight>
                <a:latin typeface="Calibri" panose="020F0502020204030204" pitchFamily="34" charset="0"/>
              </a:rPr>
              <a:t>NLH - 1 - Bdrck</a:t>
            </a:r>
            <a:r>
              <a:rPr lang="tr-TR" sz="1200" b="1" dirty="0">
                <a:highlight>
                  <a:srgbClr val="FFFF00"/>
                </a:highlight>
              </a:rPr>
              <a:t> </a:t>
            </a:r>
          </a:p>
        </p:txBody>
      </p:sp>
      <p:cxnSp>
        <p:nvCxnSpPr>
          <p:cNvPr id="10" name="Straight Arrow Connector 9">
            <a:extLst>
              <a:ext uri="{FF2B5EF4-FFF2-40B4-BE49-F238E27FC236}">
                <a16:creationId xmlns:a16="http://schemas.microsoft.com/office/drawing/2014/main" id="{09455AC9-C74E-4881-ADDC-839DD0C6711F}"/>
              </a:ext>
            </a:extLst>
          </p:cNvPr>
          <p:cNvCxnSpPr>
            <a:cxnSpLocks/>
          </p:cNvCxnSpPr>
          <p:nvPr/>
        </p:nvCxnSpPr>
        <p:spPr>
          <a:xfrm>
            <a:off x="5605228" y="2379306"/>
            <a:ext cx="3495302"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96F091-5F92-4D4F-BF25-43625A36D417}"/>
              </a:ext>
            </a:extLst>
          </p:cNvPr>
          <p:cNvSpPr txBox="1"/>
          <p:nvPr/>
        </p:nvSpPr>
        <p:spPr>
          <a:xfrm>
            <a:off x="7059029" y="2194640"/>
            <a:ext cx="710451" cy="369332"/>
          </a:xfrm>
          <a:prstGeom prst="rect">
            <a:avLst/>
          </a:prstGeom>
          <a:noFill/>
        </p:spPr>
        <p:txBody>
          <a:bodyPr wrap="none" rtlCol="0">
            <a:spAutoFit/>
          </a:bodyPr>
          <a:lstStyle/>
          <a:p>
            <a:r>
              <a:rPr lang="tr-TR" b="1" dirty="0">
                <a:latin typeface="Arial" panose="020B0604020202020204" pitchFamily="34" charset="0"/>
                <a:cs typeface="Arial" panose="020B0604020202020204" pitchFamily="34" charset="0"/>
              </a:rPr>
              <a:t>8 cm</a:t>
            </a:r>
          </a:p>
        </p:txBody>
      </p:sp>
    </p:spTree>
    <p:extLst>
      <p:ext uri="{BB962C8B-B14F-4D97-AF65-F5344CB8AC3E}">
        <p14:creationId xmlns:p14="http://schemas.microsoft.com/office/powerpoint/2010/main" val="91390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27" grpId="0" animBg="1"/>
      <p:bldP spid="26" grpId="0"/>
      <p:bldP spid="2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18A49-3E4D-4031-B1FA-086E64A554F6}"/>
              </a:ext>
            </a:extLst>
          </p:cNvPr>
          <p:cNvSpPr>
            <a:spLocks noGrp="1"/>
          </p:cNvSpPr>
          <p:nvPr>
            <p:ph type="title"/>
          </p:nvPr>
        </p:nvSpPr>
        <p:spPr>
          <a:xfrm>
            <a:off x="0" y="0"/>
            <a:ext cx="10515600" cy="1325563"/>
          </a:xfrm>
        </p:spPr>
        <p:txBody>
          <a:bodyPr/>
          <a:lstStyle/>
          <a:p>
            <a:r>
              <a:rPr lang="tr-TR" dirty="0">
                <a:latin typeface="Arial" panose="020B0604020202020204" pitchFamily="34" charset="0"/>
                <a:cs typeface="Arial" panose="020B0604020202020204" pitchFamily="34" charset="0"/>
              </a:rPr>
              <a:t>Fluctuations in ions between cycles.</a:t>
            </a:r>
          </a:p>
        </p:txBody>
      </p:sp>
      <p:graphicFrame>
        <p:nvGraphicFramePr>
          <p:cNvPr id="5" name="Chart 4">
            <a:extLst>
              <a:ext uri="{FF2B5EF4-FFF2-40B4-BE49-F238E27FC236}">
                <a16:creationId xmlns:a16="http://schemas.microsoft.com/office/drawing/2014/main" id="{1E201296-6761-4970-B1CD-E8AAF517A352}"/>
              </a:ext>
            </a:extLst>
          </p:cNvPr>
          <p:cNvGraphicFramePr>
            <a:graphicFrameLocks/>
          </p:cNvGraphicFramePr>
          <p:nvPr>
            <p:extLst>
              <p:ext uri="{D42A27DB-BD31-4B8C-83A1-F6EECF244321}">
                <p14:modId xmlns:p14="http://schemas.microsoft.com/office/powerpoint/2010/main" val="905449046"/>
              </p:ext>
            </p:extLst>
          </p:nvPr>
        </p:nvGraphicFramePr>
        <p:xfrm>
          <a:off x="298075" y="1325563"/>
          <a:ext cx="4423216" cy="22063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A4D442B-8ECC-4664-BAB9-6E867DDE1034}"/>
              </a:ext>
            </a:extLst>
          </p:cNvPr>
          <p:cNvGraphicFramePr>
            <a:graphicFrameLocks/>
          </p:cNvGraphicFramePr>
          <p:nvPr>
            <p:extLst>
              <p:ext uri="{D42A27DB-BD31-4B8C-83A1-F6EECF244321}">
                <p14:modId xmlns:p14="http://schemas.microsoft.com/office/powerpoint/2010/main" val="3265469996"/>
              </p:ext>
            </p:extLst>
          </p:nvPr>
        </p:nvGraphicFramePr>
        <p:xfrm>
          <a:off x="298075" y="3736779"/>
          <a:ext cx="4423216" cy="23984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0787EEE-2971-471E-9B0C-C22911E40AF7}"/>
              </a:ext>
            </a:extLst>
          </p:cNvPr>
          <p:cNvGraphicFramePr>
            <a:graphicFrameLocks/>
          </p:cNvGraphicFramePr>
          <p:nvPr>
            <p:extLst>
              <p:ext uri="{D42A27DB-BD31-4B8C-83A1-F6EECF244321}">
                <p14:modId xmlns:p14="http://schemas.microsoft.com/office/powerpoint/2010/main" val="3655367929"/>
              </p:ext>
            </p:extLst>
          </p:nvPr>
        </p:nvGraphicFramePr>
        <p:xfrm>
          <a:off x="5940737" y="1250021"/>
          <a:ext cx="4640177" cy="23236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9D52D86-A1B4-46D5-A426-F21C2FDB277C}"/>
              </a:ext>
            </a:extLst>
          </p:cNvPr>
          <p:cNvGraphicFramePr>
            <a:graphicFrameLocks/>
          </p:cNvGraphicFramePr>
          <p:nvPr>
            <p:extLst>
              <p:ext uri="{D42A27DB-BD31-4B8C-83A1-F6EECF244321}">
                <p14:modId xmlns:p14="http://schemas.microsoft.com/office/powerpoint/2010/main" val="1092428866"/>
              </p:ext>
            </p:extLst>
          </p:nvPr>
        </p:nvGraphicFramePr>
        <p:xfrm>
          <a:off x="5940737" y="3736780"/>
          <a:ext cx="4574863" cy="2398465"/>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a:extLst>
              <a:ext uri="{FF2B5EF4-FFF2-40B4-BE49-F238E27FC236}">
                <a16:creationId xmlns:a16="http://schemas.microsoft.com/office/drawing/2014/main" id="{26DC3082-3083-40E9-BFEC-95B96BF1A1DD}"/>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rPr>
              <a:t>Results</a:t>
            </a:r>
          </a:p>
        </p:txBody>
      </p:sp>
      <p:pic>
        <p:nvPicPr>
          <p:cNvPr id="9" name="Picture 8">
            <a:extLst>
              <a:ext uri="{FF2B5EF4-FFF2-40B4-BE49-F238E27FC236}">
                <a16:creationId xmlns:a16="http://schemas.microsoft.com/office/drawing/2014/main" id="{72C70555-D1AF-4FA1-83EF-0704E7403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1439" y="122382"/>
            <a:ext cx="1556551" cy="405504"/>
          </a:xfrm>
          <a:prstGeom prst="rect">
            <a:avLst/>
          </a:prstGeom>
        </p:spPr>
      </p:pic>
    </p:spTree>
    <p:extLst>
      <p:ext uri="{BB962C8B-B14F-4D97-AF65-F5344CB8AC3E}">
        <p14:creationId xmlns:p14="http://schemas.microsoft.com/office/powerpoint/2010/main" val="3453460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65DF0C4-8D18-4994-B183-1080CB731A1F}"/>
              </a:ext>
            </a:extLst>
          </p:cNvPr>
          <p:cNvGraphicFramePr>
            <a:graphicFrameLocks noGrp="1"/>
          </p:cNvGraphicFramePr>
          <p:nvPr>
            <p:ph idx="1"/>
            <p:extLst>
              <p:ext uri="{D42A27DB-BD31-4B8C-83A1-F6EECF244321}">
                <p14:modId xmlns:p14="http://schemas.microsoft.com/office/powerpoint/2010/main" val="2434928305"/>
              </p:ext>
            </p:extLst>
          </p:nvPr>
        </p:nvGraphicFramePr>
        <p:xfrm>
          <a:off x="560833" y="1212980"/>
          <a:ext cx="4169787" cy="21266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A5195D9B-30E5-4F21-B2ED-27507E8F632F}"/>
              </a:ext>
            </a:extLst>
          </p:cNvPr>
          <p:cNvGraphicFramePr>
            <a:graphicFrameLocks/>
          </p:cNvGraphicFramePr>
          <p:nvPr>
            <p:extLst>
              <p:ext uri="{D42A27DB-BD31-4B8C-83A1-F6EECF244321}">
                <p14:modId xmlns:p14="http://schemas.microsoft.com/office/powerpoint/2010/main" val="3739558864"/>
              </p:ext>
            </p:extLst>
          </p:nvPr>
        </p:nvGraphicFramePr>
        <p:xfrm>
          <a:off x="642110" y="3568724"/>
          <a:ext cx="4007232" cy="28660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EA3DB40-277E-4CC1-A361-F416973F5EE9}"/>
              </a:ext>
            </a:extLst>
          </p:cNvPr>
          <p:cNvGraphicFramePr>
            <a:graphicFrameLocks/>
          </p:cNvGraphicFramePr>
          <p:nvPr>
            <p:extLst>
              <p:ext uri="{D42A27DB-BD31-4B8C-83A1-F6EECF244321}">
                <p14:modId xmlns:p14="http://schemas.microsoft.com/office/powerpoint/2010/main" val="996282064"/>
              </p:ext>
            </p:extLst>
          </p:nvPr>
        </p:nvGraphicFramePr>
        <p:xfrm>
          <a:off x="6028552" y="1134697"/>
          <a:ext cx="4085831" cy="2513572"/>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a:extLst>
              <a:ext uri="{FF2B5EF4-FFF2-40B4-BE49-F238E27FC236}">
                <a16:creationId xmlns:a16="http://schemas.microsoft.com/office/drawing/2014/main" id="{EDE0DB88-A53F-414E-8421-9D5AD2AEC3D2}"/>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Fluctuations in ions between cycles.</a:t>
            </a:r>
          </a:p>
        </p:txBody>
      </p:sp>
      <p:graphicFrame>
        <p:nvGraphicFramePr>
          <p:cNvPr id="14" name="Chart 13">
            <a:extLst>
              <a:ext uri="{FF2B5EF4-FFF2-40B4-BE49-F238E27FC236}">
                <a16:creationId xmlns:a16="http://schemas.microsoft.com/office/drawing/2014/main" id="{5803883E-1228-4707-83E8-5895CCB275E2}"/>
              </a:ext>
            </a:extLst>
          </p:cNvPr>
          <p:cNvGraphicFramePr>
            <a:graphicFrameLocks/>
          </p:cNvGraphicFramePr>
          <p:nvPr>
            <p:extLst>
              <p:ext uri="{D42A27DB-BD31-4B8C-83A1-F6EECF244321}">
                <p14:modId xmlns:p14="http://schemas.microsoft.com/office/powerpoint/2010/main" val="2692471513"/>
              </p:ext>
            </p:extLst>
          </p:nvPr>
        </p:nvGraphicFramePr>
        <p:xfrm>
          <a:off x="6200461" y="3721394"/>
          <a:ext cx="4007232" cy="2866017"/>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DF9ABC25-B2DE-4938-AD7C-B330D4575795}"/>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latin typeface="Arial" panose="020B0604020202020204" pitchFamily="34" charset="0"/>
                <a:cs typeface="Arial" panose="020B0604020202020204" pitchFamily="34" charset="0"/>
              </a:rPr>
              <a:t>Results</a:t>
            </a:r>
          </a:p>
        </p:txBody>
      </p:sp>
      <p:pic>
        <p:nvPicPr>
          <p:cNvPr id="13" name="Picture 12">
            <a:extLst>
              <a:ext uri="{FF2B5EF4-FFF2-40B4-BE49-F238E27FC236}">
                <a16:creationId xmlns:a16="http://schemas.microsoft.com/office/drawing/2014/main" id="{1FE24566-7981-49DA-A8D0-AC0925741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1439" y="122382"/>
            <a:ext cx="1556551" cy="405504"/>
          </a:xfrm>
          <a:prstGeom prst="rect">
            <a:avLst/>
          </a:prstGeom>
        </p:spPr>
      </p:pic>
    </p:spTree>
    <p:extLst>
      <p:ext uri="{BB962C8B-B14F-4D97-AF65-F5344CB8AC3E}">
        <p14:creationId xmlns:p14="http://schemas.microsoft.com/office/powerpoint/2010/main" val="130637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8487B-0B37-4BBE-BED5-D70E70018CA7}"/>
              </a:ext>
            </a:extLst>
          </p:cNvPr>
          <p:cNvSpPr/>
          <p:nvPr/>
        </p:nvSpPr>
        <p:spPr>
          <a:xfrm>
            <a:off x="0" y="190990"/>
            <a:ext cx="12192000" cy="94358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endParaRPr lang="tr-TR" b="1"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E049C7E-7D16-4A19-88D4-B062E7CA18FA}"/>
              </a:ext>
            </a:extLst>
          </p:cNvPr>
          <p:cNvSpPr>
            <a:spLocks noGrp="1"/>
          </p:cNvSpPr>
          <p:nvPr>
            <p:ph type="title"/>
          </p:nvPr>
        </p:nvSpPr>
        <p:spPr>
          <a:xfrm>
            <a:off x="0" y="0"/>
            <a:ext cx="10515600" cy="1325563"/>
          </a:xfrm>
        </p:spPr>
        <p:txBody>
          <a:bodyPr/>
          <a:lstStyle/>
          <a:p>
            <a:r>
              <a:rPr lang="tr-TR" dirty="0">
                <a:latin typeface="Arial" panose="020B0604020202020204" pitchFamily="34" charset="0"/>
                <a:cs typeface="Arial" panose="020B0604020202020204" pitchFamily="34" charset="0"/>
              </a:rPr>
              <a:t>Key points</a:t>
            </a:r>
          </a:p>
        </p:txBody>
      </p:sp>
      <p:sp>
        <p:nvSpPr>
          <p:cNvPr id="3" name="Content Placeholder 2">
            <a:extLst>
              <a:ext uri="{FF2B5EF4-FFF2-40B4-BE49-F238E27FC236}">
                <a16:creationId xmlns:a16="http://schemas.microsoft.com/office/drawing/2014/main" id="{501AA394-12F8-4FEE-B6DC-C0A505BC2085}"/>
              </a:ext>
            </a:extLst>
          </p:cNvPr>
          <p:cNvSpPr>
            <a:spLocks noGrp="1"/>
          </p:cNvSpPr>
          <p:nvPr>
            <p:ph idx="1"/>
          </p:nvPr>
        </p:nvSpPr>
        <p:spPr>
          <a:xfrm>
            <a:off x="41429" y="1818110"/>
            <a:ext cx="12109142" cy="3892026"/>
          </a:xfrm>
        </p:spPr>
        <p:txBody>
          <a:bodyPr>
            <a:normAutofit/>
          </a:bodyPr>
          <a:lstStyle/>
          <a:p>
            <a:r>
              <a:rPr lang="tr-TR" sz="2000" dirty="0">
                <a:latin typeface="Arial" panose="020B0604020202020204" pitchFamily="34" charset="0"/>
                <a:cs typeface="Arial" panose="020B0604020202020204" pitchFamily="34" charset="0"/>
              </a:rPr>
              <a:t>Preliminary results show that seasonal variations in climate give rise to </a:t>
            </a:r>
            <a:r>
              <a:rPr lang="tr-TR" sz="2000" dirty="0">
                <a:solidFill>
                  <a:srgbClr val="FF0000"/>
                </a:solidFill>
                <a:latin typeface="Arial" panose="020B0604020202020204" pitchFamily="34" charset="0"/>
                <a:cs typeface="Arial" panose="020B0604020202020204" pitchFamily="34" charset="0"/>
              </a:rPr>
              <a:t>fluctuation in EC – pH and ions </a:t>
            </a:r>
            <a:r>
              <a:rPr lang="tr-TR" sz="2000" dirty="0">
                <a:latin typeface="Arial" panose="020B0604020202020204" pitchFamily="34" charset="0"/>
                <a:cs typeface="Arial" panose="020B0604020202020204" pitchFamily="34" charset="0"/>
              </a:rPr>
              <a:t>that </a:t>
            </a:r>
            <a:r>
              <a:rPr lang="en-US" sz="2000" dirty="0">
                <a:latin typeface="Arial" panose="020B0604020202020204" pitchFamily="34" charset="0"/>
                <a:cs typeface="Arial" panose="020B0604020202020204" pitchFamily="34" charset="0"/>
              </a:rPr>
              <a:t>potentially affects </a:t>
            </a:r>
            <a:r>
              <a:rPr lang="tr-TR" sz="2000" dirty="0">
                <a:latin typeface="Arial" panose="020B0604020202020204" pitchFamily="34" charset="0"/>
                <a:cs typeface="Arial" panose="020B0604020202020204" pitchFamily="34" charset="0"/>
              </a:rPr>
              <a:t>amount and degree of dispersivity of the materials.</a:t>
            </a:r>
          </a:p>
          <a:p>
            <a:endParaRPr lang="tr-TR" sz="2000" dirty="0">
              <a:latin typeface="Arial" panose="020B0604020202020204" pitchFamily="34" charset="0"/>
              <a:cs typeface="Arial" panose="020B0604020202020204" pitchFamily="34" charset="0"/>
            </a:endParaRPr>
          </a:p>
          <a:p>
            <a:endParaRPr lang="tr-TR" sz="2000" dirty="0">
              <a:latin typeface="Arial" panose="020B0604020202020204" pitchFamily="34" charset="0"/>
              <a:cs typeface="Arial" panose="020B0604020202020204" pitchFamily="34" charset="0"/>
            </a:endParaRPr>
          </a:p>
          <a:p>
            <a:r>
              <a:rPr lang="tr-TR" sz="2000" dirty="0">
                <a:latin typeface="Arial" panose="020B0604020202020204" pitchFamily="34" charset="0"/>
                <a:cs typeface="Arial" panose="020B0604020202020204" pitchFamily="34" charset="0"/>
              </a:rPr>
              <a:t>One of the most obvious results show that </a:t>
            </a:r>
            <a:r>
              <a:rPr lang="tr-TR" sz="2000" dirty="0">
                <a:solidFill>
                  <a:srgbClr val="FF0000"/>
                </a:solidFill>
                <a:latin typeface="Arial" panose="020B0604020202020204" pitchFamily="34" charset="0"/>
                <a:cs typeface="Arial" panose="020B0604020202020204" pitchFamily="34" charset="0"/>
              </a:rPr>
              <a:t>dry spell series are resposible for crust formation, and development and enlarging cracks </a:t>
            </a:r>
            <a:r>
              <a:rPr lang="tr-TR" sz="2000" dirty="0">
                <a:latin typeface="Arial" panose="020B0604020202020204" pitchFamily="34" charset="0"/>
                <a:cs typeface="Arial" panose="020B0604020202020204" pitchFamily="34" charset="0"/>
              </a:rPr>
              <a:t>on the badlands surface. </a:t>
            </a:r>
          </a:p>
          <a:p>
            <a:pPr marL="0" indent="0">
              <a:buNone/>
            </a:pPr>
            <a:endParaRPr lang="tr-TR" sz="2000" dirty="0">
              <a:latin typeface="Arial" panose="020B0604020202020204" pitchFamily="34" charset="0"/>
              <a:cs typeface="Arial" panose="020B0604020202020204" pitchFamily="34" charset="0"/>
            </a:endParaRPr>
          </a:p>
          <a:p>
            <a:r>
              <a:rPr lang="tr-TR" sz="2000" dirty="0">
                <a:latin typeface="Arial" panose="020B0604020202020204" pitchFamily="34" charset="0"/>
                <a:cs typeface="Arial" panose="020B0604020202020204" pitchFamily="34" charset="0"/>
              </a:rPr>
              <a:t>The observed high sediment flux during autumn cycles after drying period may indicate that less but intense precipitation </a:t>
            </a:r>
            <a:r>
              <a:rPr lang="tr-TR" sz="2000" dirty="0">
                <a:solidFill>
                  <a:srgbClr val="FF0000"/>
                </a:solidFill>
                <a:latin typeface="Arial" panose="020B0604020202020204" pitchFamily="34" charset="0"/>
                <a:cs typeface="Arial" panose="020B0604020202020204" pitchFamily="34" charset="0"/>
              </a:rPr>
              <a:t>during summer or autumn can be triggered more sediment flux than the winter </a:t>
            </a:r>
            <a:r>
              <a:rPr lang="tr-TR" sz="2000" dirty="0">
                <a:latin typeface="Arial" panose="020B0604020202020204" pitchFamily="34" charset="0"/>
                <a:cs typeface="Arial" panose="020B0604020202020204" pitchFamily="34" charset="0"/>
              </a:rPr>
              <a:t>in which has two or three fold more precipitation.</a:t>
            </a:r>
          </a:p>
          <a:p>
            <a:endParaRPr lang="tr-TR" sz="2000" dirty="0"/>
          </a:p>
        </p:txBody>
      </p:sp>
    </p:spTree>
    <p:extLst>
      <p:ext uri="{BB962C8B-B14F-4D97-AF65-F5344CB8AC3E}">
        <p14:creationId xmlns:p14="http://schemas.microsoft.com/office/powerpoint/2010/main" val="30384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243E-E9D7-4CB5-A420-340AAA2B174D}"/>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7E20BEA6-0387-486A-A187-DBE2695C32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943"/>
          <a:stretch/>
        </p:blipFill>
        <p:spPr>
          <a:xfrm>
            <a:off x="-7043" y="0"/>
            <a:ext cx="12199043" cy="6858000"/>
          </a:xfrm>
        </p:spPr>
      </p:pic>
      <p:sp>
        <p:nvSpPr>
          <p:cNvPr id="6" name="TextBox 5">
            <a:extLst>
              <a:ext uri="{FF2B5EF4-FFF2-40B4-BE49-F238E27FC236}">
                <a16:creationId xmlns:a16="http://schemas.microsoft.com/office/drawing/2014/main" id="{E90BCD7D-B1F9-4DC3-BBAA-EB444DB3B264}"/>
              </a:ext>
            </a:extLst>
          </p:cNvPr>
          <p:cNvSpPr txBox="1"/>
          <p:nvPr/>
        </p:nvSpPr>
        <p:spPr>
          <a:xfrm>
            <a:off x="186612" y="253158"/>
            <a:ext cx="5397631" cy="1569660"/>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your attention!</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r>
              <a:rPr lang="tr-TR"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D8C37033-81D9-4A9B-ABEA-7E95D1927F4C}"/>
              </a:ext>
            </a:extLst>
          </p:cNvPr>
          <p:cNvSpPr/>
          <p:nvPr/>
        </p:nvSpPr>
        <p:spPr>
          <a:xfrm>
            <a:off x="6909758" y="1732647"/>
            <a:ext cx="6096000" cy="646331"/>
          </a:xfrm>
          <a:prstGeom prst="rect">
            <a:avLst/>
          </a:prstGeom>
        </p:spPr>
        <p:txBody>
          <a:bodyPr>
            <a:spAutoFit/>
          </a:bodyPr>
          <a:lstStyle/>
          <a:p>
            <a:pPr algn="just"/>
            <a:r>
              <a:rPr lang="tr-TR"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This study has been produced benefiting from the 2232 International Fellowship for Outstanding</a:t>
            </a:r>
            <a:r>
              <a:rPr lang="tr-T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Researchers Program of the Scientific and Technological Research Council of Turkey (TUBITAK)</a:t>
            </a:r>
            <a:r>
              <a:rPr lang="tr-TR" sz="1200" dirty="0">
                <a:latin typeface="Arial" panose="020B0604020202020204" pitchFamily="34" charset="0"/>
                <a:cs typeface="Arial" panose="020B0604020202020204" pitchFamily="34" charset="0"/>
              </a:rPr>
              <a:t> through grant 118C329.</a:t>
            </a:r>
          </a:p>
        </p:txBody>
      </p:sp>
      <p:sp>
        <p:nvSpPr>
          <p:cNvPr id="8" name="Rectangle 7">
            <a:extLst>
              <a:ext uri="{FF2B5EF4-FFF2-40B4-BE49-F238E27FC236}">
                <a16:creationId xmlns:a16="http://schemas.microsoft.com/office/drawing/2014/main" id="{7B5366D9-82E3-4462-AC58-957300C704B2}"/>
              </a:ext>
            </a:extLst>
          </p:cNvPr>
          <p:cNvSpPr/>
          <p:nvPr/>
        </p:nvSpPr>
        <p:spPr>
          <a:xfrm>
            <a:off x="8883384" y="-26850"/>
            <a:ext cx="3264824" cy="1200329"/>
          </a:xfrm>
          <a:prstGeom prst="rect">
            <a:avLst/>
          </a:prstGeom>
        </p:spPr>
        <p:txBody>
          <a:bodyPr wrap="square">
            <a:spAutoFit/>
          </a:bodyPr>
          <a:lstStyle/>
          <a:p>
            <a:r>
              <a:rPr lang="tr-TR" b="1" dirty="0">
                <a:latin typeface="Lato-Bold"/>
              </a:rPr>
              <a:t>I’m participating</a:t>
            </a:r>
          </a:p>
          <a:p>
            <a:r>
              <a:rPr lang="tr-TR" b="1" dirty="0">
                <a:latin typeface="Lato-Bold"/>
              </a:rPr>
              <a:t>in OSPP!</a:t>
            </a:r>
          </a:p>
          <a:p>
            <a:r>
              <a:rPr lang="tr-TR" i="1" dirty="0">
                <a:latin typeface="Lato-Italic"/>
              </a:rPr>
              <a:t>Scan the QR code</a:t>
            </a:r>
          </a:p>
          <a:p>
            <a:r>
              <a:rPr lang="tr-TR" i="1" dirty="0">
                <a:latin typeface="Lato-Italic"/>
              </a:rPr>
              <a:t>to find my abstract</a:t>
            </a:r>
            <a:endParaRPr lang="tr-TR" dirty="0"/>
          </a:p>
        </p:txBody>
      </p:sp>
      <p:pic>
        <p:nvPicPr>
          <p:cNvPr id="9" name="Picture 8">
            <a:extLst>
              <a:ext uri="{FF2B5EF4-FFF2-40B4-BE49-F238E27FC236}">
                <a16:creationId xmlns:a16="http://schemas.microsoft.com/office/drawing/2014/main" id="{7AD5D3A7-E455-4CCE-9249-77894F5B3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650" y="15109"/>
            <a:ext cx="1200329" cy="1200329"/>
          </a:xfrm>
          <a:prstGeom prst="rect">
            <a:avLst/>
          </a:prstGeom>
        </p:spPr>
      </p:pic>
      <p:sp>
        <p:nvSpPr>
          <p:cNvPr id="10" name="Rectangle 9">
            <a:extLst>
              <a:ext uri="{FF2B5EF4-FFF2-40B4-BE49-F238E27FC236}">
                <a16:creationId xmlns:a16="http://schemas.microsoft.com/office/drawing/2014/main" id="{1E5A0D0E-91C0-4A73-8D2D-E6F1A41C82A6}"/>
              </a:ext>
            </a:extLst>
          </p:cNvPr>
          <p:cNvSpPr/>
          <p:nvPr/>
        </p:nvSpPr>
        <p:spPr>
          <a:xfrm>
            <a:off x="8927176" y="11575"/>
            <a:ext cx="3264824" cy="121824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TextBox 10">
            <a:extLst>
              <a:ext uri="{FF2B5EF4-FFF2-40B4-BE49-F238E27FC236}">
                <a16:creationId xmlns:a16="http://schemas.microsoft.com/office/drawing/2014/main" id="{1599DC77-1670-4214-B130-7FC43896966D}"/>
              </a:ext>
            </a:extLst>
          </p:cNvPr>
          <p:cNvSpPr txBox="1"/>
          <p:nvPr/>
        </p:nvSpPr>
        <p:spPr>
          <a:xfrm>
            <a:off x="282100" y="2194312"/>
            <a:ext cx="2733473"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avcioglua19@itu.edu.tr</a:t>
            </a:r>
          </a:p>
        </p:txBody>
      </p:sp>
    </p:spTree>
    <p:extLst>
      <p:ext uri="{BB962C8B-B14F-4D97-AF65-F5344CB8AC3E}">
        <p14:creationId xmlns:p14="http://schemas.microsoft.com/office/powerpoint/2010/main" val="7585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38CED2-2999-42B7-9ACE-B4325A73D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254" y="3187150"/>
            <a:ext cx="6211902" cy="3247008"/>
          </a:xfrm>
        </p:spPr>
      </p:pic>
      <p:pic>
        <p:nvPicPr>
          <p:cNvPr id="7" name="Picture 6">
            <a:extLst>
              <a:ext uri="{FF2B5EF4-FFF2-40B4-BE49-F238E27FC236}">
                <a16:creationId xmlns:a16="http://schemas.microsoft.com/office/drawing/2014/main" id="{E4B96126-E90A-4658-8A0D-2FE42D39B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922" y="659733"/>
            <a:ext cx="5800078" cy="5538534"/>
          </a:xfrm>
          <a:prstGeom prst="rect">
            <a:avLst/>
          </a:prstGeom>
        </p:spPr>
      </p:pic>
      <p:pic>
        <p:nvPicPr>
          <p:cNvPr id="4" name="Content Placeholder 3">
            <a:extLst>
              <a:ext uri="{FF2B5EF4-FFF2-40B4-BE49-F238E27FC236}">
                <a16:creationId xmlns:a16="http://schemas.microsoft.com/office/drawing/2014/main" id="{2DDF0165-94D5-480A-9AD3-A8A17C852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54" y="105956"/>
            <a:ext cx="5798736" cy="3009530"/>
          </a:xfrm>
          <a:prstGeom prst="rect">
            <a:avLst/>
          </a:prstGeom>
        </p:spPr>
      </p:pic>
      <p:sp>
        <p:nvSpPr>
          <p:cNvPr id="8" name="TextBox 7">
            <a:extLst>
              <a:ext uri="{FF2B5EF4-FFF2-40B4-BE49-F238E27FC236}">
                <a16:creationId xmlns:a16="http://schemas.microsoft.com/office/drawing/2014/main" id="{847919DF-7AC3-4071-BCB1-7FAADE2F46E1}"/>
              </a:ext>
            </a:extLst>
          </p:cNvPr>
          <p:cNvSpPr txBox="1"/>
          <p:nvPr/>
        </p:nvSpPr>
        <p:spPr>
          <a:xfrm>
            <a:off x="479393" y="2765930"/>
            <a:ext cx="2947388" cy="369332"/>
          </a:xfrm>
          <a:prstGeom prst="rect">
            <a:avLst/>
          </a:prstGeom>
          <a:noFill/>
        </p:spPr>
        <p:txBody>
          <a:bodyPr wrap="square" rtlCol="0">
            <a:spAutoFit/>
          </a:bodyPr>
          <a:lstStyle/>
          <a:p>
            <a:r>
              <a:rPr lang="tr-TR" sz="900" dirty="0"/>
              <a:t>* (Martínez-Murillo &amp; Nadal-Romero, 2018)</a:t>
            </a:r>
            <a:endParaRPr lang="en-US" sz="900" dirty="0"/>
          </a:p>
          <a:p>
            <a:endParaRPr lang="en-US" sz="900" dirty="0"/>
          </a:p>
        </p:txBody>
      </p:sp>
      <p:sp>
        <p:nvSpPr>
          <p:cNvPr id="2" name="Rectangle 1">
            <a:extLst>
              <a:ext uri="{FF2B5EF4-FFF2-40B4-BE49-F238E27FC236}">
                <a16:creationId xmlns:a16="http://schemas.microsoft.com/office/drawing/2014/main" id="{07D9FD2C-E22D-4345-ACD3-90E9D440ADE6}"/>
              </a:ext>
            </a:extLst>
          </p:cNvPr>
          <p:cNvSpPr/>
          <p:nvPr/>
        </p:nvSpPr>
        <p:spPr>
          <a:xfrm>
            <a:off x="5311881" y="6505823"/>
            <a:ext cx="2162772" cy="246221"/>
          </a:xfrm>
          <a:prstGeom prst="rect">
            <a:avLst/>
          </a:prstGeom>
        </p:spPr>
        <p:txBody>
          <a:bodyPr wrap="none">
            <a:spAutoFit/>
          </a:bodyPr>
          <a:lstStyle/>
          <a:p>
            <a:r>
              <a:rPr lang="tr-TR" sz="1000" dirty="0"/>
              <a:t>(Avcioglu et al., 2022) – Under Review</a:t>
            </a:r>
            <a:endParaRPr lang="en-US" sz="1000" dirty="0"/>
          </a:p>
        </p:txBody>
      </p:sp>
      <p:pic>
        <p:nvPicPr>
          <p:cNvPr id="9" name="Picture 8">
            <a:extLst>
              <a:ext uri="{FF2B5EF4-FFF2-40B4-BE49-F238E27FC236}">
                <a16:creationId xmlns:a16="http://schemas.microsoft.com/office/drawing/2014/main" id="{813533C2-8BBE-4049-9672-8B3FD7D06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524" y="0"/>
            <a:ext cx="1556551" cy="405504"/>
          </a:xfrm>
          <a:prstGeom prst="rect">
            <a:avLst/>
          </a:prstGeom>
        </p:spPr>
      </p:pic>
    </p:spTree>
    <p:extLst>
      <p:ext uri="{BB962C8B-B14F-4D97-AF65-F5344CB8AC3E}">
        <p14:creationId xmlns:p14="http://schemas.microsoft.com/office/powerpoint/2010/main" val="249179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4CCC9-1AD5-4173-8590-BFED25953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57" y="475961"/>
            <a:ext cx="2857500" cy="2209800"/>
          </a:xfrm>
          <a:prstGeom prst="rect">
            <a:avLst/>
          </a:prstGeom>
        </p:spPr>
      </p:pic>
      <p:pic>
        <p:nvPicPr>
          <p:cNvPr id="5" name="Picture 4">
            <a:extLst>
              <a:ext uri="{FF2B5EF4-FFF2-40B4-BE49-F238E27FC236}">
                <a16:creationId xmlns:a16="http://schemas.microsoft.com/office/drawing/2014/main" id="{1AA71C78-B7D3-4B2D-8E69-43EF2654D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021" y="0"/>
            <a:ext cx="1556551" cy="405504"/>
          </a:xfrm>
          <a:prstGeom prst="rect">
            <a:avLst/>
          </a:prstGeom>
        </p:spPr>
      </p:pic>
      <p:sp>
        <p:nvSpPr>
          <p:cNvPr id="7" name="TextBox 6">
            <a:extLst>
              <a:ext uri="{FF2B5EF4-FFF2-40B4-BE49-F238E27FC236}">
                <a16:creationId xmlns:a16="http://schemas.microsoft.com/office/drawing/2014/main" id="{A2C63C10-6586-43C6-8793-2AD58976F657}"/>
              </a:ext>
            </a:extLst>
          </p:cNvPr>
          <p:cNvSpPr txBox="1"/>
          <p:nvPr/>
        </p:nvSpPr>
        <p:spPr>
          <a:xfrm>
            <a:off x="4185350" y="1089220"/>
            <a:ext cx="7551754" cy="1200329"/>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The main goal of this study is to determine weathering processes growing as responses of the different badland material (i.e., lithology, morphology, and climate) to the controlled laboratory experiments simulating the variations in climate (e.g., precipitation and temperature).</a:t>
            </a:r>
          </a:p>
        </p:txBody>
      </p:sp>
      <p:pic>
        <p:nvPicPr>
          <p:cNvPr id="8" name="Content Placeholder 5">
            <a:extLst>
              <a:ext uri="{FF2B5EF4-FFF2-40B4-BE49-F238E27FC236}">
                <a16:creationId xmlns:a16="http://schemas.microsoft.com/office/drawing/2014/main" id="{4231F6B3-014C-45DA-AF36-381F33B9CE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213" b="28036"/>
          <a:stretch/>
        </p:blipFill>
        <p:spPr>
          <a:xfrm>
            <a:off x="10032" y="3548473"/>
            <a:ext cx="12181968" cy="3309527"/>
          </a:xfrm>
          <a:prstGeom prst="rect">
            <a:avLst/>
          </a:prstGeom>
        </p:spPr>
      </p:pic>
    </p:spTree>
    <p:extLst>
      <p:ext uri="{BB962C8B-B14F-4D97-AF65-F5344CB8AC3E}">
        <p14:creationId xmlns:p14="http://schemas.microsoft.com/office/powerpoint/2010/main" val="306467801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C8FC41-BCC9-4C44-AD61-A5121791B24C}"/>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346FA747-4964-4B0E-84ED-4BE25A6C0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8731" y="101600"/>
            <a:ext cx="1556551" cy="405504"/>
          </a:xfrm>
          <a:prstGeom prst="rect">
            <a:avLst/>
          </a:prstGeom>
        </p:spPr>
      </p:pic>
      <p:sp>
        <p:nvSpPr>
          <p:cNvPr id="7" name="TextBox 6">
            <a:extLst>
              <a:ext uri="{FF2B5EF4-FFF2-40B4-BE49-F238E27FC236}">
                <a16:creationId xmlns:a16="http://schemas.microsoft.com/office/drawing/2014/main" id="{E7632C00-BF61-4A8C-AAC5-03E186280C08}"/>
              </a:ext>
            </a:extLst>
          </p:cNvPr>
          <p:cNvSpPr txBox="1"/>
          <p:nvPr/>
        </p:nvSpPr>
        <p:spPr>
          <a:xfrm>
            <a:off x="11388339" y="1375508"/>
            <a:ext cx="719492" cy="3167085"/>
          </a:xfrm>
          <a:prstGeom prst="rect">
            <a:avLst/>
          </a:prstGeom>
          <a:noFill/>
        </p:spPr>
        <p:txBody>
          <a:bodyPr vert="wordArtVert" wrap="none" rtlCol="0">
            <a:spAutoFit/>
          </a:bodyPr>
          <a:lstStyle/>
          <a:p>
            <a:r>
              <a:rPr lang="tr-TR" sz="3200" spc="-1500" dirty="0">
                <a:latin typeface="Arial" panose="020B0604020202020204" pitchFamily="34" charset="0"/>
                <a:cs typeface="Arial" panose="020B0604020202020204" pitchFamily="34" charset="0"/>
              </a:rPr>
              <a:t>Work flow</a:t>
            </a:r>
          </a:p>
        </p:txBody>
      </p:sp>
      <p:pic>
        <p:nvPicPr>
          <p:cNvPr id="9" name="Content Placeholder 8">
            <a:extLst>
              <a:ext uri="{FF2B5EF4-FFF2-40B4-BE49-F238E27FC236}">
                <a16:creationId xmlns:a16="http://schemas.microsoft.com/office/drawing/2014/main" id="{F428338E-CFC8-4171-A5B3-22ED3F8F59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869" y="743551"/>
            <a:ext cx="10768001" cy="5133465"/>
          </a:xfrm>
        </p:spPr>
      </p:pic>
    </p:spTree>
    <p:extLst>
      <p:ext uri="{BB962C8B-B14F-4D97-AF65-F5344CB8AC3E}">
        <p14:creationId xmlns:p14="http://schemas.microsoft.com/office/powerpoint/2010/main" val="362950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C09AB5-8D5A-46EF-BA5D-8986C468657D}"/>
              </a:ext>
            </a:extLst>
          </p:cNvPr>
          <p:cNvSpPr/>
          <p:nvPr/>
        </p:nvSpPr>
        <p:spPr>
          <a:xfrm>
            <a:off x="0" y="1"/>
            <a:ext cx="12192000" cy="822035"/>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695C2F38-C6CF-46CB-82CA-9EDA9D7D55F6}"/>
              </a:ext>
            </a:extLst>
          </p:cNvPr>
          <p:cNvGraphicFramePr>
            <a:graphicFrameLocks/>
          </p:cNvGraphicFramePr>
          <p:nvPr>
            <p:extLst>
              <p:ext uri="{D42A27DB-BD31-4B8C-83A1-F6EECF244321}">
                <p14:modId xmlns:p14="http://schemas.microsoft.com/office/powerpoint/2010/main" val="835662722"/>
              </p:ext>
            </p:extLst>
          </p:nvPr>
        </p:nvGraphicFramePr>
        <p:xfrm>
          <a:off x="2269055" y="1462516"/>
          <a:ext cx="7653890" cy="1610883"/>
        </p:xfrm>
        <a:graphic>
          <a:graphicData uri="http://schemas.openxmlformats.org/drawingml/2006/table">
            <a:tbl>
              <a:tblPr firstRow="1">
                <a:tableStyleId>{EB344D84-9AFB-497E-A393-DC336BA19D2E}</a:tableStyleId>
              </a:tblPr>
              <a:tblGrid>
                <a:gridCol w="1887174">
                  <a:extLst>
                    <a:ext uri="{9D8B030D-6E8A-4147-A177-3AD203B41FA5}">
                      <a16:colId xmlns:a16="http://schemas.microsoft.com/office/drawing/2014/main" val="140709100"/>
                    </a:ext>
                  </a:extLst>
                </a:gridCol>
                <a:gridCol w="1185859">
                  <a:extLst>
                    <a:ext uri="{9D8B030D-6E8A-4147-A177-3AD203B41FA5}">
                      <a16:colId xmlns:a16="http://schemas.microsoft.com/office/drawing/2014/main" val="2701970588"/>
                    </a:ext>
                  </a:extLst>
                </a:gridCol>
                <a:gridCol w="1061534">
                  <a:extLst>
                    <a:ext uri="{9D8B030D-6E8A-4147-A177-3AD203B41FA5}">
                      <a16:colId xmlns:a16="http://schemas.microsoft.com/office/drawing/2014/main" val="1111755356"/>
                    </a:ext>
                  </a:extLst>
                </a:gridCol>
                <a:gridCol w="612056">
                  <a:extLst>
                    <a:ext uri="{9D8B030D-6E8A-4147-A177-3AD203B41FA5}">
                      <a16:colId xmlns:a16="http://schemas.microsoft.com/office/drawing/2014/main" val="1762171431"/>
                    </a:ext>
                  </a:extLst>
                </a:gridCol>
                <a:gridCol w="1134855">
                  <a:extLst>
                    <a:ext uri="{9D8B030D-6E8A-4147-A177-3AD203B41FA5}">
                      <a16:colId xmlns:a16="http://schemas.microsoft.com/office/drawing/2014/main" val="3275259088"/>
                    </a:ext>
                  </a:extLst>
                </a:gridCol>
                <a:gridCol w="1772412">
                  <a:extLst>
                    <a:ext uri="{9D8B030D-6E8A-4147-A177-3AD203B41FA5}">
                      <a16:colId xmlns:a16="http://schemas.microsoft.com/office/drawing/2014/main" val="3614867053"/>
                    </a:ext>
                  </a:extLst>
                </a:gridCol>
              </a:tblGrid>
              <a:tr h="306139">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Precipitation (mm)</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Autumn</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Winter</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Spring</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Summer</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Annual</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1059716746"/>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Arid</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63.6</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107.5</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89.8</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37.1</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298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2903339291"/>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Mediterranean</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114.8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211.7</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138.6</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26.7</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491.8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4259842146"/>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Humid</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185.2</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331.7*</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273.2</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24.8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814.9</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1150632438"/>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Cappadocia</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79.7</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108.3*</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149.6</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46.9</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384.5</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2584211277"/>
                  </a:ext>
                </a:extLst>
              </a:tr>
            </a:tbl>
          </a:graphicData>
        </a:graphic>
      </p:graphicFrame>
      <p:pic>
        <p:nvPicPr>
          <p:cNvPr id="5" name="Picture 4">
            <a:extLst>
              <a:ext uri="{FF2B5EF4-FFF2-40B4-BE49-F238E27FC236}">
                <a16:creationId xmlns:a16="http://schemas.microsoft.com/office/drawing/2014/main" id="{1870FF91-86D7-49F7-BD4B-B129071E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5449" y="171450"/>
            <a:ext cx="1556551" cy="405504"/>
          </a:xfrm>
          <a:prstGeom prst="rect">
            <a:avLst/>
          </a:prstGeom>
        </p:spPr>
      </p:pic>
      <p:graphicFrame>
        <p:nvGraphicFramePr>
          <p:cNvPr id="6" name="Table 5">
            <a:extLst>
              <a:ext uri="{FF2B5EF4-FFF2-40B4-BE49-F238E27FC236}">
                <a16:creationId xmlns:a16="http://schemas.microsoft.com/office/drawing/2014/main" id="{E2481A9C-9DE0-4557-85ED-130AB0AB624A}"/>
              </a:ext>
            </a:extLst>
          </p:cNvPr>
          <p:cNvGraphicFramePr>
            <a:graphicFrameLocks noGrp="1"/>
          </p:cNvGraphicFramePr>
          <p:nvPr>
            <p:extLst>
              <p:ext uri="{D42A27DB-BD31-4B8C-83A1-F6EECF244321}">
                <p14:modId xmlns:p14="http://schemas.microsoft.com/office/powerpoint/2010/main" val="3584095579"/>
              </p:ext>
            </p:extLst>
          </p:nvPr>
        </p:nvGraphicFramePr>
        <p:xfrm>
          <a:off x="404517" y="3429000"/>
          <a:ext cx="11230295" cy="2069426"/>
        </p:xfrm>
        <a:graphic>
          <a:graphicData uri="http://schemas.openxmlformats.org/drawingml/2006/table">
            <a:tbl>
              <a:tblPr firstRow="1">
                <a:tableStyleId>{EB344D84-9AFB-497E-A393-DC336BA19D2E}</a:tableStyleId>
              </a:tblPr>
              <a:tblGrid>
                <a:gridCol w="1600845">
                  <a:extLst>
                    <a:ext uri="{9D8B030D-6E8A-4147-A177-3AD203B41FA5}">
                      <a16:colId xmlns:a16="http://schemas.microsoft.com/office/drawing/2014/main" val="2665352381"/>
                    </a:ext>
                  </a:extLst>
                </a:gridCol>
                <a:gridCol w="1007638">
                  <a:extLst>
                    <a:ext uri="{9D8B030D-6E8A-4147-A177-3AD203B41FA5}">
                      <a16:colId xmlns:a16="http://schemas.microsoft.com/office/drawing/2014/main" val="1187393898"/>
                    </a:ext>
                  </a:extLst>
                </a:gridCol>
                <a:gridCol w="901999">
                  <a:extLst>
                    <a:ext uri="{9D8B030D-6E8A-4147-A177-3AD203B41FA5}">
                      <a16:colId xmlns:a16="http://schemas.microsoft.com/office/drawing/2014/main" val="3624278340"/>
                    </a:ext>
                  </a:extLst>
                </a:gridCol>
                <a:gridCol w="520072">
                  <a:extLst>
                    <a:ext uri="{9D8B030D-6E8A-4147-A177-3AD203B41FA5}">
                      <a16:colId xmlns:a16="http://schemas.microsoft.com/office/drawing/2014/main" val="4255094609"/>
                    </a:ext>
                  </a:extLst>
                </a:gridCol>
                <a:gridCol w="958882">
                  <a:extLst>
                    <a:ext uri="{9D8B030D-6E8A-4147-A177-3AD203B41FA5}">
                      <a16:colId xmlns:a16="http://schemas.microsoft.com/office/drawing/2014/main" val="302407386"/>
                    </a:ext>
                  </a:extLst>
                </a:gridCol>
                <a:gridCol w="1503333">
                  <a:extLst>
                    <a:ext uri="{9D8B030D-6E8A-4147-A177-3AD203B41FA5}">
                      <a16:colId xmlns:a16="http://schemas.microsoft.com/office/drawing/2014/main" val="826998297"/>
                    </a:ext>
                  </a:extLst>
                </a:gridCol>
                <a:gridCol w="991386">
                  <a:extLst>
                    <a:ext uri="{9D8B030D-6E8A-4147-A177-3AD203B41FA5}">
                      <a16:colId xmlns:a16="http://schemas.microsoft.com/office/drawing/2014/main" val="238979578"/>
                    </a:ext>
                  </a:extLst>
                </a:gridCol>
                <a:gridCol w="1056392">
                  <a:extLst>
                    <a:ext uri="{9D8B030D-6E8A-4147-A177-3AD203B41FA5}">
                      <a16:colId xmlns:a16="http://schemas.microsoft.com/office/drawing/2014/main" val="2946490026"/>
                    </a:ext>
                  </a:extLst>
                </a:gridCol>
                <a:gridCol w="650092">
                  <a:extLst>
                    <a:ext uri="{9D8B030D-6E8A-4147-A177-3AD203B41FA5}">
                      <a16:colId xmlns:a16="http://schemas.microsoft.com/office/drawing/2014/main" val="1095011994"/>
                    </a:ext>
                  </a:extLst>
                </a:gridCol>
                <a:gridCol w="1519584">
                  <a:extLst>
                    <a:ext uri="{9D8B030D-6E8A-4147-A177-3AD203B41FA5}">
                      <a16:colId xmlns:a16="http://schemas.microsoft.com/office/drawing/2014/main" val="970367673"/>
                    </a:ext>
                  </a:extLst>
                </a:gridCol>
                <a:gridCol w="520072">
                  <a:extLst>
                    <a:ext uri="{9D8B030D-6E8A-4147-A177-3AD203B41FA5}">
                      <a16:colId xmlns:a16="http://schemas.microsoft.com/office/drawing/2014/main" val="906061891"/>
                    </a:ext>
                  </a:extLst>
                </a:gridCol>
              </a:tblGrid>
              <a:tr h="316248">
                <a:tc gridSpan="11">
                  <a:txBody>
                    <a:bodyPr/>
                    <a:lstStyle/>
                    <a:p>
                      <a:pPr algn="ctr" fontAlgn="b"/>
                      <a:r>
                        <a:rPr lang="tr-TR" sz="1400" u="none" strike="noStrike" dirty="0">
                          <a:solidFill>
                            <a:schemeClr val="tx1"/>
                          </a:solidFill>
                          <a:effectLst/>
                          <a:latin typeface="Arial" panose="020B0604020202020204" pitchFamily="34" charset="0"/>
                          <a:cs typeface="Arial" panose="020B0604020202020204" pitchFamily="34" charset="0"/>
                        </a:rPr>
                        <a:t>Temperature</a:t>
                      </a:r>
                      <a:endParaRPr lang="tr-TR" sz="1400" b="1" i="0" u="none" strike="noStrike" dirty="0">
                        <a:solidFill>
                          <a:schemeClr val="tx1"/>
                        </a:solidFill>
                        <a:effectLst/>
                        <a:latin typeface="Arial" panose="020B0604020202020204" pitchFamily="34" charset="0"/>
                        <a:cs typeface="Arial" panose="020B0604020202020204" pitchFamily="34" charset="0"/>
                      </a:endParaRPr>
                    </a:p>
                  </a:txBody>
                  <a:tcPr marL="6695" marR="6695" marT="6695"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47460004"/>
                  </a:ext>
                </a:extLst>
              </a:tr>
              <a:tr h="267682">
                <a:tc>
                  <a:txBody>
                    <a:bodyPr/>
                    <a:lstStyle/>
                    <a:p>
                      <a:pPr algn="ctr" fontAlgn="b"/>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Autumn</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Winter </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Spring</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Summer</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l" fontAlgn="b"/>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a:effectLst/>
                          <a:latin typeface="Arial" panose="020B0604020202020204" pitchFamily="34" charset="0"/>
                          <a:cs typeface="Arial" panose="020B0604020202020204" pitchFamily="34" charset="0"/>
                        </a:rPr>
                        <a:t>Autumn</a:t>
                      </a:r>
                      <a:endParaRPr lang="tr-TR" sz="1000" b="1"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Winter </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Spring</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Summer</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884007521"/>
                  </a:ext>
                </a:extLst>
              </a:tr>
              <a:tr h="267682">
                <a:tc>
                  <a:txBody>
                    <a:bodyPr/>
                    <a:lstStyle/>
                    <a:p>
                      <a:pPr algn="ctr" fontAlgn="b"/>
                      <a:r>
                        <a:rPr lang="tr-TR" sz="1000" b="1" u="none" strike="noStrike" dirty="0">
                          <a:effectLst/>
                          <a:latin typeface="Arial" panose="020B0604020202020204" pitchFamily="34" charset="0"/>
                          <a:cs typeface="Arial" panose="020B0604020202020204" pitchFamily="34" charset="0"/>
                        </a:rPr>
                        <a:t>Arid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13.40</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2.33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11.30</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22.13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l"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Arid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0" i="0" u="none" strike="noStrike" dirty="0">
                          <a:solidFill>
                            <a:srgbClr val="000000"/>
                          </a:solidFill>
                          <a:effectLst/>
                          <a:latin typeface="Arial" panose="020B0604020202020204" pitchFamily="34" charset="0"/>
                          <a:cs typeface="Arial" panose="020B0604020202020204" pitchFamily="34" charset="0"/>
                        </a:rPr>
                        <a:t>Room</a:t>
                      </a: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Fridge/Room</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3261678812"/>
                  </a:ext>
                </a:extLst>
              </a:tr>
              <a:tr h="267682">
                <a:tc>
                  <a:txBody>
                    <a:bodyPr/>
                    <a:lstStyle/>
                    <a:p>
                      <a:pPr algn="ctr" fontAlgn="b"/>
                      <a:r>
                        <a:rPr lang="tr-TR" sz="1000" b="1" u="none" strike="noStrike" dirty="0">
                          <a:effectLst/>
                          <a:latin typeface="Arial" panose="020B0604020202020204" pitchFamily="34" charset="0"/>
                          <a:cs typeface="Arial" panose="020B0604020202020204" pitchFamily="34" charset="0"/>
                        </a:rPr>
                        <a:t>Mediterranean</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16.80</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7.03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15.27</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26.43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Mediterranean</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Room/Sun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Fridge</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Room</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Sun</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142478973"/>
                  </a:ext>
                </a:extLst>
              </a:tr>
              <a:tr h="465628">
                <a:tc>
                  <a:txBody>
                    <a:bodyPr/>
                    <a:lstStyle/>
                    <a:p>
                      <a:pPr algn="ctr" fontAlgn="b"/>
                      <a:r>
                        <a:rPr lang="tr-TR" sz="1000" b="1" u="none" strike="noStrike" dirty="0">
                          <a:effectLst/>
                          <a:latin typeface="Arial" panose="020B0604020202020204" pitchFamily="34" charset="0"/>
                          <a:cs typeface="Arial" panose="020B0604020202020204" pitchFamily="34" charset="0"/>
                        </a:rPr>
                        <a:t>Humid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14.33</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-0.23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11.47</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25.63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Humid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Fridge/Room/Sun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Freezer</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Fridge/Room</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Sun</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759471641"/>
                  </a:ext>
                </a:extLst>
              </a:tr>
              <a:tr h="484504">
                <a:tc>
                  <a:txBody>
                    <a:bodyPr/>
                    <a:lstStyle/>
                    <a:p>
                      <a:pPr algn="ctr" fontAlgn="b"/>
                      <a:r>
                        <a:rPr lang="tr-TR" sz="1000" b="1" u="none" strike="noStrike" dirty="0">
                          <a:effectLst/>
                          <a:latin typeface="Arial" panose="020B0604020202020204" pitchFamily="34" charset="0"/>
                          <a:cs typeface="Arial" panose="020B0604020202020204" pitchFamily="34" charset="0"/>
                        </a:rPr>
                        <a:t>Cappodocia</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10.43</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0.03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9.47</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20.13</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Cappodocia</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Fridge/Room ~Sun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Freezer ~Fridge</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Fridge/Room</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2605202109"/>
                  </a:ext>
                </a:extLst>
              </a:tr>
            </a:tbl>
          </a:graphicData>
        </a:graphic>
      </p:graphicFrame>
      <p:sp>
        <p:nvSpPr>
          <p:cNvPr id="9" name="TextBox 8">
            <a:extLst>
              <a:ext uri="{FF2B5EF4-FFF2-40B4-BE49-F238E27FC236}">
                <a16:creationId xmlns:a16="http://schemas.microsoft.com/office/drawing/2014/main" id="{122EC1C1-E741-43DD-89B4-4DC89173AAA3}"/>
              </a:ext>
            </a:extLst>
          </p:cNvPr>
          <p:cNvSpPr txBox="1"/>
          <p:nvPr/>
        </p:nvSpPr>
        <p:spPr>
          <a:xfrm>
            <a:off x="404517" y="100889"/>
            <a:ext cx="6679774" cy="523220"/>
          </a:xfrm>
          <a:prstGeom prst="rect">
            <a:avLst/>
          </a:prstGeom>
          <a:noFill/>
        </p:spPr>
        <p:txBody>
          <a:bodyPr wrap="square" rtlCol="0">
            <a:spAutoFit/>
          </a:bodyPr>
          <a:lstStyle/>
          <a:p>
            <a:r>
              <a:rPr lang="tr-TR" sz="2800" dirty="0">
                <a:latin typeface="Arial" panose="020B0604020202020204" pitchFamily="34" charset="0"/>
                <a:cs typeface="Arial" panose="020B0604020202020204" pitchFamily="34" charset="0"/>
              </a:rPr>
              <a:t>Climate protocols</a:t>
            </a:r>
          </a:p>
        </p:txBody>
      </p:sp>
    </p:spTree>
    <p:extLst>
      <p:ext uri="{BB962C8B-B14F-4D97-AF65-F5344CB8AC3E}">
        <p14:creationId xmlns:p14="http://schemas.microsoft.com/office/powerpoint/2010/main" val="49321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E02F-C20B-4C9A-99A6-404DD100A9E0}"/>
              </a:ext>
            </a:extLst>
          </p:cNvPr>
          <p:cNvSpPr>
            <a:spLocks noGrp="1"/>
          </p:cNvSpPr>
          <p:nvPr>
            <p:ph type="title"/>
          </p:nvPr>
        </p:nvSpPr>
        <p:spPr>
          <a:xfrm>
            <a:off x="0" y="1"/>
            <a:ext cx="11353800" cy="1690688"/>
          </a:xfrm>
        </p:spPr>
        <p:txBody>
          <a:bodyPr/>
          <a:lstStyle/>
          <a:p>
            <a:pPr algn="ctr"/>
            <a:r>
              <a:rPr lang="tr-TR" dirty="0">
                <a:latin typeface="Arial" panose="020B0604020202020204" pitchFamily="34" charset="0"/>
                <a:cs typeface="Arial" panose="020B0604020202020204" pitchFamily="34" charset="0"/>
              </a:rPr>
              <a:t>The main steps of our experiements.</a:t>
            </a:r>
          </a:p>
        </p:txBody>
      </p:sp>
      <p:pic>
        <p:nvPicPr>
          <p:cNvPr id="5" name="Content Placeholder 4">
            <a:extLst>
              <a:ext uri="{FF2B5EF4-FFF2-40B4-BE49-F238E27FC236}">
                <a16:creationId xmlns:a16="http://schemas.microsoft.com/office/drawing/2014/main" id="{6F73B568-B33D-4510-9B99-63A85BA3A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4329" y="2115931"/>
            <a:ext cx="4072571" cy="3054427"/>
          </a:xfrm>
        </p:spPr>
      </p:pic>
      <p:pic>
        <p:nvPicPr>
          <p:cNvPr id="7" name="Picture 6">
            <a:extLst>
              <a:ext uri="{FF2B5EF4-FFF2-40B4-BE49-F238E27FC236}">
                <a16:creationId xmlns:a16="http://schemas.microsoft.com/office/drawing/2014/main" id="{15C6E1AC-5146-4F46-9248-446D77156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38499" y="2115931"/>
            <a:ext cx="4072570" cy="3054427"/>
          </a:xfrm>
          <a:prstGeom prst="rect">
            <a:avLst/>
          </a:prstGeom>
        </p:spPr>
      </p:pic>
      <p:pic>
        <p:nvPicPr>
          <p:cNvPr id="13" name="Picture 12">
            <a:extLst>
              <a:ext uri="{FF2B5EF4-FFF2-40B4-BE49-F238E27FC236}">
                <a16:creationId xmlns:a16="http://schemas.microsoft.com/office/drawing/2014/main" id="{EBA1C560-7096-4E88-B5F9-437632060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009" y="1606860"/>
            <a:ext cx="5463235" cy="4077956"/>
          </a:xfrm>
          <a:prstGeom prst="rect">
            <a:avLst/>
          </a:prstGeom>
        </p:spPr>
      </p:pic>
      <p:sp>
        <p:nvSpPr>
          <p:cNvPr id="14" name="Rectangle: Rounded Corners 13">
            <a:extLst>
              <a:ext uri="{FF2B5EF4-FFF2-40B4-BE49-F238E27FC236}">
                <a16:creationId xmlns:a16="http://schemas.microsoft.com/office/drawing/2014/main" id="{E04435CF-1103-4418-AAFF-26DB7F21EB4C}"/>
              </a:ext>
            </a:extLst>
          </p:cNvPr>
          <p:cNvSpPr/>
          <p:nvPr/>
        </p:nvSpPr>
        <p:spPr>
          <a:xfrm>
            <a:off x="162756" y="1690689"/>
            <a:ext cx="458681" cy="360053"/>
          </a:xfrm>
          <a:prstGeom prst="roundRect">
            <a:avLst/>
          </a:prstGeom>
          <a:solidFill>
            <a:srgbClr val="002060">
              <a:alpha val="6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1</a:t>
            </a:r>
            <a:r>
              <a:rPr lang="tr-TR" sz="1600" baseline="30000" dirty="0"/>
              <a:t>st</a:t>
            </a:r>
          </a:p>
        </p:txBody>
      </p:sp>
      <p:sp>
        <p:nvSpPr>
          <p:cNvPr id="15" name="Rectangle: Rounded Corners 14">
            <a:extLst>
              <a:ext uri="{FF2B5EF4-FFF2-40B4-BE49-F238E27FC236}">
                <a16:creationId xmlns:a16="http://schemas.microsoft.com/office/drawing/2014/main" id="{0A6599A5-F419-4D2F-B793-00590E9D7DA8}"/>
              </a:ext>
            </a:extLst>
          </p:cNvPr>
          <p:cNvSpPr/>
          <p:nvPr/>
        </p:nvSpPr>
        <p:spPr>
          <a:xfrm>
            <a:off x="3429738" y="1695635"/>
            <a:ext cx="468821" cy="360053"/>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2</a:t>
            </a:r>
            <a:r>
              <a:rPr lang="tr-TR" sz="1600" baseline="30000" dirty="0"/>
              <a:t>nd</a:t>
            </a:r>
          </a:p>
        </p:txBody>
      </p:sp>
      <p:sp>
        <p:nvSpPr>
          <p:cNvPr id="16" name="Rectangle: Rounded Corners 15">
            <a:extLst>
              <a:ext uri="{FF2B5EF4-FFF2-40B4-BE49-F238E27FC236}">
                <a16:creationId xmlns:a16="http://schemas.microsoft.com/office/drawing/2014/main" id="{6D48A5DE-A519-4909-9323-A3A501FA0063}"/>
              </a:ext>
            </a:extLst>
          </p:cNvPr>
          <p:cNvSpPr/>
          <p:nvPr/>
        </p:nvSpPr>
        <p:spPr>
          <a:xfrm>
            <a:off x="6698200" y="1690689"/>
            <a:ext cx="468821" cy="360053"/>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3</a:t>
            </a:r>
            <a:r>
              <a:rPr lang="tr-TR" sz="1600" baseline="30000" dirty="0"/>
              <a:t>rd</a:t>
            </a:r>
          </a:p>
        </p:txBody>
      </p:sp>
    </p:spTree>
    <p:extLst>
      <p:ext uri="{BB962C8B-B14F-4D97-AF65-F5344CB8AC3E}">
        <p14:creationId xmlns:p14="http://schemas.microsoft.com/office/powerpoint/2010/main" val="16308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7C462-C601-4F77-98AE-08D965E627E5}"/>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itle 1">
            <a:extLst>
              <a:ext uri="{FF2B5EF4-FFF2-40B4-BE49-F238E27FC236}">
                <a16:creationId xmlns:a16="http://schemas.microsoft.com/office/drawing/2014/main" id="{9C5BAF7C-4DA8-4EDC-BB8F-67CA8563C25F}"/>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5F487810-AECB-4865-B4DA-F230567DE8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696" y="202752"/>
            <a:ext cx="11062025" cy="6460103"/>
          </a:xfrm>
        </p:spPr>
      </p:pic>
      <p:pic>
        <p:nvPicPr>
          <p:cNvPr id="4" name="Picture 3">
            <a:extLst>
              <a:ext uri="{FF2B5EF4-FFF2-40B4-BE49-F238E27FC236}">
                <a16:creationId xmlns:a16="http://schemas.microsoft.com/office/drawing/2014/main" id="{CC71435F-E342-4C29-8FCA-C111E523C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94" y="0"/>
            <a:ext cx="1556551" cy="405504"/>
          </a:xfrm>
          <a:prstGeom prst="rect">
            <a:avLst/>
          </a:prstGeom>
        </p:spPr>
      </p:pic>
      <p:sp>
        <p:nvSpPr>
          <p:cNvPr id="6" name="TextBox 5">
            <a:extLst>
              <a:ext uri="{FF2B5EF4-FFF2-40B4-BE49-F238E27FC236}">
                <a16:creationId xmlns:a16="http://schemas.microsoft.com/office/drawing/2014/main" id="{B40DA2CC-1025-4091-AAE2-7E3210B1CB5F}"/>
              </a:ext>
            </a:extLst>
          </p:cNvPr>
          <p:cNvSpPr txBox="1"/>
          <p:nvPr/>
        </p:nvSpPr>
        <p:spPr>
          <a:xfrm>
            <a:off x="11422879" y="787340"/>
            <a:ext cx="769121" cy="4399987"/>
          </a:xfrm>
          <a:prstGeom prst="rect">
            <a:avLst/>
          </a:prstGeom>
          <a:noFill/>
        </p:spPr>
        <p:txBody>
          <a:bodyPr vert="wordArtVert" wrap="none" rtlCol="0">
            <a:spAutoFit/>
          </a:bodyPr>
          <a:lstStyle/>
          <a:p>
            <a:r>
              <a:rPr lang="tr-TR" sz="3200" spc="-1500" dirty="0"/>
              <a:t>Study areas</a:t>
            </a:r>
          </a:p>
        </p:txBody>
      </p:sp>
    </p:spTree>
    <p:extLst>
      <p:ext uri="{BB962C8B-B14F-4D97-AF65-F5344CB8AC3E}">
        <p14:creationId xmlns:p14="http://schemas.microsoft.com/office/powerpoint/2010/main" val="23215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6B2B-9F1C-4119-AC51-C607F5704C65}"/>
              </a:ext>
            </a:extLst>
          </p:cNvPr>
          <p:cNvSpPr>
            <a:spLocks noGrp="1"/>
          </p:cNvSpPr>
          <p:nvPr>
            <p:ph type="title"/>
          </p:nvPr>
        </p:nvSpPr>
        <p:spPr>
          <a:xfrm>
            <a:off x="838200" y="214205"/>
            <a:ext cx="10515600" cy="1325563"/>
          </a:xfrm>
        </p:spPr>
        <p:txBody>
          <a:bodyPr/>
          <a:lstStyle/>
          <a:p>
            <a:endParaRPr lang="tr-TR" dirty="0"/>
          </a:p>
        </p:txBody>
      </p:sp>
      <p:pic>
        <p:nvPicPr>
          <p:cNvPr id="4" name="Content Placeholder 4">
            <a:extLst>
              <a:ext uri="{FF2B5EF4-FFF2-40B4-BE49-F238E27FC236}">
                <a16:creationId xmlns:a16="http://schemas.microsoft.com/office/drawing/2014/main" id="{24456D0E-34BB-4A2C-B425-93531AE4EB70}"/>
              </a:ext>
            </a:extLst>
          </p:cNvPr>
          <p:cNvPicPr>
            <a:picLocks noChangeAspect="1"/>
          </p:cNvPicPr>
          <p:nvPr/>
        </p:nvPicPr>
        <p:blipFill rotWithShape="1">
          <a:blip r:embed="rId2">
            <a:extLst>
              <a:ext uri="{28A0092B-C50C-407E-A947-70E740481C1C}">
                <a14:useLocalDpi xmlns:a14="http://schemas.microsoft.com/office/drawing/2010/main" val="0"/>
              </a:ext>
            </a:extLst>
          </a:blip>
          <a:srcRect t="54429" r="39620"/>
          <a:stretch/>
        </p:blipFill>
        <p:spPr>
          <a:xfrm>
            <a:off x="67705" y="214205"/>
            <a:ext cx="6787719" cy="2991774"/>
          </a:xfrm>
          <a:prstGeom prst="rect">
            <a:avLst/>
          </a:prstGeom>
        </p:spPr>
      </p:pic>
      <p:pic>
        <p:nvPicPr>
          <p:cNvPr id="6" name="Content Placeholder 4">
            <a:extLst>
              <a:ext uri="{FF2B5EF4-FFF2-40B4-BE49-F238E27FC236}">
                <a16:creationId xmlns:a16="http://schemas.microsoft.com/office/drawing/2014/main" id="{C5176526-6D2A-4A0C-9A51-08DD2CB802CA}"/>
              </a:ext>
            </a:extLst>
          </p:cNvPr>
          <p:cNvPicPr>
            <a:picLocks noChangeAspect="1"/>
          </p:cNvPicPr>
          <p:nvPr/>
        </p:nvPicPr>
        <p:blipFill rotWithShape="1">
          <a:blip r:embed="rId2">
            <a:extLst>
              <a:ext uri="{28A0092B-C50C-407E-A947-70E740481C1C}">
                <a14:useLocalDpi xmlns:a14="http://schemas.microsoft.com/office/drawing/2010/main" val="0"/>
              </a:ext>
            </a:extLst>
          </a:blip>
          <a:srcRect l="60695" t="5070" b="47466"/>
          <a:stretch/>
        </p:blipFill>
        <p:spPr>
          <a:xfrm>
            <a:off x="6907402" y="75595"/>
            <a:ext cx="4349318" cy="3067289"/>
          </a:xfrm>
          <a:prstGeom prst="rect">
            <a:avLst/>
          </a:prstGeom>
        </p:spPr>
      </p:pic>
      <p:sp>
        <p:nvSpPr>
          <p:cNvPr id="8" name="Rectangle 7">
            <a:extLst>
              <a:ext uri="{FF2B5EF4-FFF2-40B4-BE49-F238E27FC236}">
                <a16:creationId xmlns:a16="http://schemas.microsoft.com/office/drawing/2014/main" id="{BFC33C6C-9ED5-42A6-B2B8-611C1F6CB595}"/>
              </a:ext>
            </a:extLst>
          </p:cNvPr>
          <p:cNvSpPr/>
          <p:nvPr/>
        </p:nvSpPr>
        <p:spPr>
          <a:xfrm>
            <a:off x="356907" y="1710092"/>
            <a:ext cx="1623971" cy="261610"/>
          </a:xfrm>
          <a:prstGeom prst="rect">
            <a:avLst/>
          </a:prstGeom>
        </p:spPr>
        <p:txBody>
          <a:bodyPr wrap="square">
            <a:spAutoFit/>
          </a:bodyPr>
          <a:lstStyle/>
          <a:p>
            <a:r>
              <a:rPr lang="tr-TR" sz="1100" b="1" dirty="0">
                <a:solidFill>
                  <a:srgbClr val="000000"/>
                </a:solidFill>
                <a:highlight>
                  <a:srgbClr val="FFFF00"/>
                </a:highlight>
                <a:latin typeface="Calibri" panose="020F0502020204030204" pitchFamily="34" charset="0"/>
              </a:rPr>
              <a:t>NLH - 1 - Bdrck</a:t>
            </a:r>
            <a:r>
              <a:rPr lang="tr-TR" sz="1100" b="1" dirty="0">
                <a:highlight>
                  <a:srgbClr val="FFFF00"/>
                </a:highlight>
              </a:rPr>
              <a:t> </a:t>
            </a:r>
          </a:p>
        </p:txBody>
      </p:sp>
      <p:sp>
        <p:nvSpPr>
          <p:cNvPr id="9" name="Rectangle 8">
            <a:extLst>
              <a:ext uri="{FF2B5EF4-FFF2-40B4-BE49-F238E27FC236}">
                <a16:creationId xmlns:a16="http://schemas.microsoft.com/office/drawing/2014/main" id="{FDD9E544-3CD1-4DBF-9ACE-C795BEBA95A6}"/>
              </a:ext>
            </a:extLst>
          </p:cNvPr>
          <p:cNvSpPr/>
          <p:nvPr/>
        </p:nvSpPr>
        <p:spPr>
          <a:xfrm>
            <a:off x="2540304" y="1702073"/>
            <a:ext cx="710451"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NLH - 23 </a:t>
            </a:r>
          </a:p>
        </p:txBody>
      </p:sp>
      <p:sp>
        <p:nvSpPr>
          <p:cNvPr id="10" name="Rectangle 9">
            <a:extLst>
              <a:ext uri="{FF2B5EF4-FFF2-40B4-BE49-F238E27FC236}">
                <a16:creationId xmlns:a16="http://schemas.microsoft.com/office/drawing/2014/main" id="{7900CA68-13DC-485C-B3FA-AE772B08473D}"/>
              </a:ext>
            </a:extLst>
          </p:cNvPr>
          <p:cNvSpPr/>
          <p:nvPr/>
        </p:nvSpPr>
        <p:spPr>
          <a:xfrm>
            <a:off x="4703782" y="2559270"/>
            <a:ext cx="710451"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NLH - 26 </a:t>
            </a:r>
          </a:p>
        </p:txBody>
      </p:sp>
      <p:sp>
        <p:nvSpPr>
          <p:cNvPr id="11" name="Rectangle 10">
            <a:extLst>
              <a:ext uri="{FF2B5EF4-FFF2-40B4-BE49-F238E27FC236}">
                <a16:creationId xmlns:a16="http://schemas.microsoft.com/office/drawing/2014/main" id="{4C436C4D-C395-41C6-A986-532D85007926}"/>
              </a:ext>
            </a:extLst>
          </p:cNvPr>
          <p:cNvSpPr/>
          <p:nvPr/>
        </p:nvSpPr>
        <p:spPr>
          <a:xfrm>
            <a:off x="356907" y="300620"/>
            <a:ext cx="1311578"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SLN - 1 - TR - Bdrck </a:t>
            </a:r>
          </a:p>
        </p:txBody>
      </p:sp>
      <p:sp>
        <p:nvSpPr>
          <p:cNvPr id="14" name="Rectangle 13">
            <a:extLst>
              <a:ext uri="{FF2B5EF4-FFF2-40B4-BE49-F238E27FC236}">
                <a16:creationId xmlns:a16="http://schemas.microsoft.com/office/drawing/2014/main" id="{3E5F6C86-E393-40FC-93DB-72AC859BE93F}"/>
              </a:ext>
            </a:extLst>
          </p:cNvPr>
          <p:cNvSpPr/>
          <p:nvPr/>
        </p:nvSpPr>
        <p:spPr>
          <a:xfrm>
            <a:off x="4697864" y="1840897"/>
            <a:ext cx="710451"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NLH - 27 </a:t>
            </a:r>
          </a:p>
        </p:txBody>
      </p:sp>
      <p:sp>
        <p:nvSpPr>
          <p:cNvPr id="15" name="Rectangle 14">
            <a:extLst>
              <a:ext uri="{FF2B5EF4-FFF2-40B4-BE49-F238E27FC236}">
                <a16:creationId xmlns:a16="http://schemas.microsoft.com/office/drawing/2014/main" id="{0C5B3EC0-C91D-4F01-AE62-6C688CB97961}"/>
              </a:ext>
            </a:extLst>
          </p:cNvPr>
          <p:cNvSpPr/>
          <p:nvPr/>
        </p:nvSpPr>
        <p:spPr>
          <a:xfrm>
            <a:off x="2572855" y="286165"/>
            <a:ext cx="10534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SLN - 2 - Bdrck </a:t>
            </a:r>
          </a:p>
        </p:txBody>
      </p:sp>
      <p:sp>
        <p:nvSpPr>
          <p:cNvPr id="16" name="Rectangle 15">
            <a:extLst>
              <a:ext uri="{FF2B5EF4-FFF2-40B4-BE49-F238E27FC236}">
                <a16:creationId xmlns:a16="http://schemas.microsoft.com/office/drawing/2014/main" id="{D3BDF016-A134-460E-85A5-7F1CD743FDA5}"/>
              </a:ext>
            </a:extLst>
          </p:cNvPr>
          <p:cNvSpPr/>
          <p:nvPr/>
        </p:nvSpPr>
        <p:spPr>
          <a:xfrm>
            <a:off x="4697864" y="281945"/>
            <a:ext cx="10534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SLN - 3 - Bdrck</a:t>
            </a:r>
            <a:r>
              <a:rPr lang="tr-TR" sz="1100" b="1" dirty="0">
                <a:highlight>
                  <a:srgbClr val="FFFF00"/>
                </a:highlight>
              </a:rPr>
              <a:t> </a:t>
            </a:r>
          </a:p>
        </p:txBody>
      </p:sp>
      <p:sp>
        <p:nvSpPr>
          <p:cNvPr id="17" name="Rectangle 16">
            <a:extLst>
              <a:ext uri="{FF2B5EF4-FFF2-40B4-BE49-F238E27FC236}">
                <a16:creationId xmlns:a16="http://schemas.microsoft.com/office/drawing/2014/main" id="{39C08A8C-4001-45EB-A8BA-E9BC171239CB}"/>
              </a:ext>
            </a:extLst>
          </p:cNvPr>
          <p:cNvSpPr/>
          <p:nvPr/>
        </p:nvSpPr>
        <p:spPr>
          <a:xfrm>
            <a:off x="7020765" y="281945"/>
            <a:ext cx="63190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CAP - 4</a:t>
            </a:r>
            <a:r>
              <a:rPr lang="tr-TR" sz="1100" b="1" dirty="0">
                <a:highlight>
                  <a:srgbClr val="FFFF00"/>
                </a:highlight>
              </a:rPr>
              <a:t> </a:t>
            </a:r>
          </a:p>
        </p:txBody>
      </p:sp>
      <p:sp>
        <p:nvSpPr>
          <p:cNvPr id="19" name="Rectangle 18">
            <a:extLst>
              <a:ext uri="{FF2B5EF4-FFF2-40B4-BE49-F238E27FC236}">
                <a16:creationId xmlns:a16="http://schemas.microsoft.com/office/drawing/2014/main" id="{854FD4F0-D359-4FB8-A3B3-250BB5B4704D}"/>
              </a:ext>
            </a:extLst>
          </p:cNvPr>
          <p:cNvSpPr/>
          <p:nvPr/>
        </p:nvSpPr>
        <p:spPr>
          <a:xfrm>
            <a:off x="7020765" y="1702073"/>
            <a:ext cx="63190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CAP - 7</a:t>
            </a:r>
            <a:r>
              <a:rPr lang="tr-TR" sz="1100" b="1" dirty="0">
                <a:highlight>
                  <a:srgbClr val="FFFF00"/>
                </a:highlight>
              </a:rPr>
              <a:t> </a:t>
            </a:r>
          </a:p>
        </p:txBody>
      </p:sp>
      <p:sp>
        <p:nvSpPr>
          <p:cNvPr id="20" name="Rectangle 19">
            <a:extLst>
              <a:ext uri="{FF2B5EF4-FFF2-40B4-BE49-F238E27FC236}">
                <a16:creationId xmlns:a16="http://schemas.microsoft.com/office/drawing/2014/main" id="{881AEA5E-FDBB-461F-9226-F1036CB2299E}"/>
              </a:ext>
            </a:extLst>
          </p:cNvPr>
          <p:cNvSpPr/>
          <p:nvPr/>
        </p:nvSpPr>
        <p:spPr>
          <a:xfrm>
            <a:off x="9132941" y="300620"/>
            <a:ext cx="4667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T - 2</a:t>
            </a:r>
            <a:r>
              <a:rPr lang="tr-TR" sz="1100" b="1" dirty="0">
                <a:highlight>
                  <a:srgbClr val="FFFF00"/>
                </a:highlight>
              </a:rPr>
              <a:t> </a:t>
            </a:r>
          </a:p>
        </p:txBody>
      </p:sp>
      <p:sp>
        <p:nvSpPr>
          <p:cNvPr id="21" name="Rectangle 20">
            <a:extLst>
              <a:ext uri="{FF2B5EF4-FFF2-40B4-BE49-F238E27FC236}">
                <a16:creationId xmlns:a16="http://schemas.microsoft.com/office/drawing/2014/main" id="{BD750EC9-4608-496C-9C33-2AEA50FAFCF1}"/>
              </a:ext>
            </a:extLst>
          </p:cNvPr>
          <p:cNvSpPr/>
          <p:nvPr/>
        </p:nvSpPr>
        <p:spPr>
          <a:xfrm>
            <a:off x="9150018" y="1746798"/>
            <a:ext cx="4667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T - 4</a:t>
            </a:r>
            <a:r>
              <a:rPr lang="tr-TR" sz="1100" b="1" dirty="0">
                <a:highlight>
                  <a:srgbClr val="FFFF00"/>
                </a:highlight>
              </a:rPr>
              <a:t> </a:t>
            </a:r>
          </a:p>
        </p:txBody>
      </p:sp>
      <p:pic>
        <p:nvPicPr>
          <p:cNvPr id="25" name="Picture 24">
            <a:extLst>
              <a:ext uri="{FF2B5EF4-FFF2-40B4-BE49-F238E27FC236}">
                <a16:creationId xmlns:a16="http://schemas.microsoft.com/office/drawing/2014/main" id="{6BC2CD33-C4F5-4D7D-82CC-B9931DE74979}"/>
              </a:ext>
            </a:extLst>
          </p:cNvPr>
          <p:cNvPicPr>
            <a:picLocks noChangeAspect="1"/>
          </p:cNvPicPr>
          <p:nvPr/>
        </p:nvPicPr>
        <p:blipFill>
          <a:blip r:embed="rId3"/>
          <a:stretch>
            <a:fillRect/>
          </a:stretch>
        </p:blipFill>
        <p:spPr>
          <a:xfrm>
            <a:off x="1168892" y="3652022"/>
            <a:ext cx="8953500" cy="2114550"/>
          </a:xfrm>
          <a:prstGeom prst="rect">
            <a:avLst/>
          </a:prstGeom>
        </p:spPr>
      </p:pic>
      <p:pic>
        <p:nvPicPr>
          <p:cNvPr id="26" name="Picture 25">
            <a:extLst>
              <a:ext uri="{FF2B5EF4-FFF2-40B4-BE49-F238E27FC236}">
                <a16:creationId xmlns:a16="http://schemas.microsoft.com/office/drawing/2014/main" id="{51532FE6-7E6A-49AB-A1FD-7B8D56592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5524" y="6464142"/>
            <a:ext cx="1556551" cy="405504"/>
          </a:xfrm>
          <a:prstGeom prst="rect">
            <a:avLst/>
          </a:prstGeom>
        </p:spPr>
      </p:pic>
      <p:sp>
        <p:nvSpPr>
          <p:cNvPr id="5" name="Rectangle: Rounded Corners 4">
            <a:extLst>
              <a:ext uri="{FF2B5EF4-FFF2-40B4-BE49-F238E27FC236}">
                <a16:creationId xmlns:a16="http://schemas.microsoft.com/office/drawing/2014/main" id="{1876F92E-508B-489F-ABD4-82AF2F5290A1}"/>
              </a:ext>
            </a:extLst>
          </p:cNvPr>
          <p:cNvSpPr/>
          <p:nvPr/>
        </p:nvSpPr>
        <p:spPr>
          <a:xfrm>
            <a:off x="1980878" y="1209964"/>
            <a:ext cx="3209958"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Sandstone</a:t>
            </a:r>
          </a:p>
        </p:txBody>
      </p:sp>
      <p:sp>
        <p:nvSpPr>
          <p:cNvPr id="22" name="Rectangle: Rounded Corners 21">
            <a:extLst>
              <a:ext uri="{FF2B5EF4-FFF2-40B4-BE49-F238E27FC236}">
                <a16:creationId xmlns:a16="http://schemas.microsoft.com/office/drawing/2014/main" id="{D06814CD-76E8-49D5-846D-B136B05EADF7}"/>
              </a:ext>
            </a:extLst>
          </p:cNvPr>
          <p:cNvSpPr/>
          <p:nvPr/>
        </p:nvSpPr>
        <p:spPr>
          <a:xfrm>
            <a:off x="1938765" y="2251918"/>
            <a:ext cx="3209958"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Mudstone</a:t>
            </a:r>
          </a:p>
        </p:txBody>
      </p:sp>
      <p:sp>
        <p:nvSpPr>
          <p:cNvPr id="23" name="Rectangle: Rounded Corners 22">
            <a:extLst>
              <a:ext uri="{FF2B5EF4-FFF2-40B4-BE49-F238E27FC236}">
                <a16:creationId xmlns:a16="http://schemas.microsoft.com/office/drawing/2014/main" id="{849BBAC2-4E1F-4618-A848-C4275560D420}"/>
              </a:ext>
            </a:extLst>
          </p:cNvPr>
          <p:cNvSpPr/>
          <p:nvPr/>
        </p:nvSpPr>
        <p:spPr>
          <a:xfrm rot="5400000">
            <a:off x="9847631" y="1533545"/>
            <a:ext cx="2167829"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wordArtVert" wrap="square" lIns="91440" tIns="45720" rIns="91440" bIns="45720" numCol="1" spcCol="0" rtlCol="0" fromWordArt="0" anchor="ctr" anchorCtr="0" forceAA="0" compatLnSpc="1">
            <a:prstTxWarp prst="textNoShape">
              <a:avLst/>
            </a:prstTxWarp>
            <a:normAutofit fontScale="85000" lnSpcReduction="20000"/>
          </a:bodyPr>
          <a:lstStyle/>
          <a:p>
            <a:pPr algn="ctr"/>
            <a:r>
              <a:rPr lang="tr-TR" dirty="0">
                <a:latin typeface="Arial" panose="020B0604020202020204" pitchFamily="34" charset="0"/>
                <a:cs typeface="Arial" panose="020B0604020202020204" pitchFamily="34" charset="0"/>
              </a:rPr>
              <a:t>Sandstone</a:t>
            </a:r>
          </a:p>
        </p:txBody>
      </p:sp>
      <p:sp>
        <p:nvSpPr>
          <p:cNvPr id="24" name="Rectangle: Rounded Corners 23">
            <a:extLst>
              <a:ext uri="{FF2B5EF4-FFF2-40B4-BE49-F238E27FC236}">
                <a16:creationId xmlns:a16="http://schemas.microsoft.com/office/drawing/2014/main" id="{E6EACE6C-D854-472B-9764-AC675749BDF6}"/>
              </a:ext>
            </a:extLst>
          </p:cNvPr>
          <p:cNvSpPr/>
          <p:nvPr/>
        </p:nvSpPr>
        <p:spPr>
          <a:xfrm rot="5400000">
            <a:off x="7747286" y="1570251"/>
            <a:ext cx="2167829"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wordArtVert" wrap="square" rtlCol="0" anchor="ctr">
            <a:normAutofit fontScale="62500" lnSpcReduction="20000"/>
          </a:bodyPr>
          <a:lstStyle/>
          <a:p>
            <a:pPr algn="ctr"/>
            <a:r>
              <a:rPr lang="tr-TR" dirty="0">
                <a:latin typeface="Arial" panose="020B0604020202020204" pitchFamily="34" charset="0"/>
                <a:cs typeface="Arial" panose="020B0604020202020204" pitchFamily="34" charset="0"/>
              </a:rPr>
              <a:t>pyrcolastics</a:t>
            </a:r>
          </a:p>
        </p:txBody>
      </p:sp>
      <p:sp>
        <p:nvSpPr>
          <p:cNvPr id="27" name="Rectangle 26">
            <a:extLst>
              <a:ext uri="{FF2B5EF4-FFF2-40B4-BE49-F238E27FC236}">
                <a16:creationId xmlns:a16="http://schemas.microsoft.com/office/drawing/2014/main" id="{9C89016E-DB99-4282-B372-1263E3F4BCC7}"/>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TextBox 27">
            <a:extLst>
              <a:ext uri="{FF2B5EF4-FFF2-40B4-BE49-F238E27FC236}">
                <a16:creationId xmlns:a16="http://schemas.microsoft.com/office/drawing/2014/main" id="{CD423E96-D89B-4F2B-9252-2D5CD813C130}"/>
              </a:ext>
            </a:extLst>
          </p:cNvPr>
          <p:cNvSpPr txBox="1"/>
          <p:nvPr/>
        </p:nvSpPr>
        <p:spPr>
          <a:xfrm>
            <a:off x="11388339" y="1375508"/>
            <a:ext cx="769121" cy="2836995"/>
          </a:xfrm>
          <a:prstGeom prst="rect">
            <a:avLst/>
          </a:prstGeom>
          <a:noFill/>
        </p:spPr>
        <p:txBody>
          <a:bodyPr vert="wordArtVert" wrap="none" rtlCol="0">
            <a:spAutoFit/>
          </a:bodyPr>
          <a:lstStyle/>
          <a:p>
            <a:r>
              <a:rPr lang="tr-TR" sz="3200" spc="-1500" dirty="0"/>
              <a:t>Samples</a:t>
            </a:r>
          </a:p>
        </p:txBody>
      </p:sp>
    </p:spTree>
    <p:extLst>
      <p:ext uri="{BB962C8B-B14F-4D97-AF65-F5344CB8AC3E}">
        <p14:creationId xmlns:p14="http://schemas.microsoft.com/office/powerpoint/2010/main" val="232716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200-000042000000}"/>
              </a:ext>
            </a:extLst>
          </p:cNvPr>
          <p:cNvGraphicFramePr>
            <a:graphicFrameLocks/>
          </p:cNvGraphicFramePr>
          <p:nvPr>
            <p:extLst>
              <p:ext uri="{D42A27DB-BD31-4B8C-83A1-F6EECF244321}">
                <p14:modId xmlns:p14="http://schemas.microsoft.com/office/powerpoint/2010/main" val="134342081"/>
              </p:ext>
            </p:extLst>
          </p:nvPr>
        </p:nvGraphicFramePr>
        <p:xfrm>
          <a:off x="-114038" y="4642240"/>
          <a:ext cx="2683194" cy="22750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200-000043000000}"/>
              </a:ext>
            </a:extLst>
          </p:cNvPr>
          <p:cNvGraphicFramePr>
            <a:graphicFrameLocks/>
          </p:cNvGraphicFramePr>
          <p:nvPr>
            <p:extLst>
              <p:ext uri="{D42A27DB-BD31-4B8C-83A1-F6EECF244321}">
                <p14:modId xmlns:p14="http://schemas.microsoft.com/office/powerpoint/2010/main" val="2384760358"/>
              </p:ext>
            </p:extLst>
          </p:nvPr>
        </p:nvGraphicFramePr>
        <p:xfrm>
          <a:off x="3224138" y="4639532"/>
          <a:ext cx="2303139" cy="22750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0200-000044000000}"/>
              </a:ext>
            </a:extLst>
          </p:cNvPr>
          <p:cNvGraphicFramePr>
            <a:graphicFrameLocks/>
          </p:cNvGraphicFramePr>
          <p:nvPr>
            <p:extLst>
              <p:ext uri="{D42A27DB-BD31-4B8C-83A1-F6EECF244321}">
                <p14:modId xmlns:p14="http://schemas.microsoft.com/office/powerpoint/2010/main" val="158996970"/>
              </p:ext>
            </p:extLst>
          </p:nvPr>
        </p:nvGraphicFramePr>
        <p:xfrm>
          <a:off x="8922961" y="4648695"/>
          <a:ext cx="2480145" cy="2275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0000000-0008-0000-0200-000045000000}"/>
              </a:ext>
            </a:extLst>
          </p:cNvPr>
          <p:cNvGraphicFramePr>
            <a:graphicFrameLocks/>
          </p:cNvGraphicFramePr>
          <p:nvPr>
            <p:extLst>
              <p:ext uri="{D42A27DB-BD31-4B8C-83A1-F6EECF244321}">
                <p14:modId xmlns:p14="http://schemas.microsoft.com/office/powerpoint/2010/main" val="2435129799"/>
              </p:ext>
            </p:extLst>
          </p:nvPr>
        </p:nvGraphicFramePr>
        <p:xfrm>
          <a:off x="6098932" y="4639533"/>
          <a:ext cx="2303139" cy="22750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00000000-0008-0000-0200-000046000000}"/>
              </a:ext>
            </a:extLst>
          </p:cNvPr>
          <p:cNvGraphicFramePr>
            <a:graphicFrameLocks/>
          </p:cNvGraphicFramePr>
          <p:nvPr>
            <p:extLst>
              <p:ext uri="{D42A27DB-BD31-4B8C-83A1-F6EECF244321}">
                <p14:modId xmlns:p14="http://schemas.microsoft.com/office/powerpoint/2010/main" val="3154667190"/>
              </p:ext>
            </p:extLst>
          </p:nvPr>
        </p:nvGraphicFramePr>
        <p:xfrm>
          <a:off x="-125910" y="2444490"/>
          <a:ext cx="2859754" cy="22750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00000000-0008-0000-0200-000047000000}"/>
              </a:ext>
            </a:extLst>
          </p:cNvPr>
          <p:cNvGraphicFramePr>
            <a:graphicFrameLocks/>
          </p:cNvGraphicFramePr>
          <p:nvPr>
            <p:extLst>
              <p:ext uri="{D42A27DB-BD31-4B8C-83A1-F6EECF244321}">
                <p14:modId xmlns:p14="http://schemas.microsoft.com/office/powerpoint/2010/main" val="3643401502"/>
              </p:ext>
            </p:extLst>
          </p:nvPr>
        </p:nvGraphicFramePr>
        <p:xfrm>
          <a:off x="3340363" y="2444490"/>
          <a:ext cx="2282867" cy="22750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00000000-0008-0000-0200-000048000000}"/>
              </a:ext>
            </a:extLst>
          </p:cNvPr>
          <p:cNvGraphicFramePr>
            <a:graphicFrameLocks/>
          </p:cNvGraphicFramePr>
          <p:nvPr>
            <p:extLst>
              <p:ext uri="{D42A27DB-BD31-4B8C-83A1-F6EECF244321}">
                <p14:modId xmlns:p14="http://schemas.microsoft.com/office/powerpoint/2010/main" val="3987534652"/>
              </p:ext>
            </p:extLst>
          </p:nvPr>
        </p:nvGraphicFramePr>
        <p:xfrm>
          <a:off x="9037001" y="2444487"/>
          <a:ext cx="2495197" cy="22750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00000000-0008-0000-0200-000049000000}"/>
              </a:ext>
            </a:extLst>
          </p:cNvPr>
          <p:cNvGraphicFramePr>
            <a:graphicFrameLocks/>
          </p:cNvGraphicFramePr>
          <p:nvPr>
            <p:extLst>
              <p:ext uri="{D42A27DB-BD31-4B8C-83A1-F6EECF244321}">
                <p14:modId xmlns:p14="http://schemas.microsoft.com/office/powerpoint/2010/main" val="4284840557"/>
              </p:ext>
            </p:extLst>
          </p:nvPr>
        </p:nvGraphicFramePr>
        <p:xfrm>
          <a:off x="6194310" y="2444488"/>
          <a:ext cx="2324443" cy="2275050"/>
        </p:xfrm>
        <a:graphic>
          <a:graphicData uri="http://schemas.openxmlformats.org/drawingml/2006/chart">
            <c:chart xmlns:c="http://schemas.openxmlformats.org/drawingml/2006/chart" xmlns:r="http://schemas.openxmlformats.org/officeDocument/2006/relationships" r:id="rId9"/>
          </a:graphicData>
        </a:graphic>
      </p:graphicFrame>
      <p:sp>
        <p:nvSpPr>
          <p:cNvPr id="18" name="Rectangle 17">
            <a:extLst>
              <a:ext uri="{FF2B5EF4-FFF2-40B4-BE49-F238E27FC236}">
                <a16:creationId xmlns:a16="http://schemas.microsoft.com/office/drawing/2014/main" id="{C7D4B136-9249-4580-AEEE-7B17016355B0}"/>
              </a:ext>
            </a:extLst>
          </p:cNvPr>
          <p:cNvSpPr/>
          <p:nvPr/>
        </p:nvSpPr>
        <p:spPr>
          <a:xfrm>
            <a:off x="11403106" y="1"/>
            <a:ext cx="788894"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latin typeface="Arial" panose="020B0604020202020204" pitchFamily="34" charset="0"/>
                <a:cs typeface="Arial" panose="020B0604020202020204" pitchFamily="34" charset="0"/>
              </a:rPr>
              <a:t>Results</a:t>
            </a:r>
          </a:p>
        </p:txBody>
      </p:sp>
      <p:pic>
        <p:nvPicPr>
          <p:cNvPr id="19" name="Picture 18">
            <a:extLst>
              <a:ext uri="{FF2B5EF4-FFF2-40B4-BE49-F238E27FC236}">
                <a16:creationId xmlns:a16="http://schemas.microsoft.com/office/drawing/2014/main" id="{449ACE6C-349A-4504-A51E-92EA703D40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0318" y="0"/>
            <a:ext cx="1200079" cy="312638"/>
          </a:xfrm>
          <a:prstGeom prst="rect">
            <a:avLst/>
          </a:prstGeom>
        </p:spPr>
      </p:pic>
      <p:graphicFrame>
        <p:nvGraphicFramePr>
          <p:cNvPr id="20" name="Chart 19">
            <a:extLst>
              <a:ext uri="{FF2B5EF4-FFF2-40B4-BE49-F238E27FC236}">
                <a16:creationId xmlns:a16="http://schemas.microsoft.com/office/drawing/2014/main" id="{7D346E6D-8AFF-4B60-8151-C96CF09108A4}"/>
              </a:ext>
            </a:extLst>
          </p:cNvPr>
          <p:cNvGraphicFramePr>
            <a:graphicFrameLocks/>
          </p:cNvGraphicFramePr>
          <p:nvPr>
            <p:extLst>
              <p:ext uri="{D42A27DB-BD31-4B8C-83A1-F6EECF244321}">
                <p14:modId xmlns:p14="http://schemas.microsoft.com/office/powerpoint/2010/main" val="4058054112"/>
              </p:ext>
            </p:extLst>
          </p:nvPr>
        </p:nvGraphicFramePr>
        <p:xfrm>
          <a:off x="-98473" y="249732"/>
          <a:ext cx="2803035" cy="227636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1" name="Chart 20">
            <a:extLst>
              <a:ext uri="{FF2B5EF4-FFF2-40B4-BE49-F238E27FC236}">
                <a16:creationId xmlns:a16="http://schemas.microsoft.com/office/drawing/2014/main" id="{17DA98D8-3A71-4C0D-A1AE-227F0BD1BD30}"/>
              </a:ext>
            </a:extLst>
          </p:cNvPr>
          <p:cNvGraphicFramePr>
            <a:graphicFrameLocks/>
          </p:cNvGraphicFramePr>
          <p:nvPr>
            <p:extLst>
              <p:ext uri="{D42A27DB-BD31-4B8C-83A1-F6EECF244321}">
                <p14:modId xmlns:p14="http://schemas.microsoft.com/office/powerpoint/2010/main" val="3071461012"/>
              </p:ext>
            </p:extLst>
          </p:nvPr>
        </p:nvGraphicFramePr>
        <p:xfrm>
          <a:off x="3350182" y="249732"/>
          <a:ext cx="2309391" cy="227636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2" name="Chart 21">
            <a:extLst>
              <a:ext uri="{FF2B5EF4-FFF2-40B4-BE49-F238E27FC236}">
                <a16:creationId xmlns:a16="http://schemas.microsoft.com/office/drawing/2014/main" id="{4805B5FF-86E6-4FCC-88C0-9833866389D1}"/>
              </a:ext>
            </a:extLst>
          </p:cNvPr>
          <p:cNvGraphicFramePr>
            <a:graphicFrameLocks/>
          </p:cNvGraphicFramePr>
          <p:nvPr>
            <p:extLst>
              <p:ext uri="{D42A27DB-BD31-4B8C-83A1-F6EECF244321}">
                <p14:modId xmlns:p14="http://schemas.microsoft.com/office/powerpoint/2010/main" val="2355206922"/>
              </p:ext>
            </p:extLst>
          </p:nvPr>
        </p:nvGraphicFramePr>
        <p:xfrm>
          <a:off x="9059641" y="240280"/>
          <a:ext cx="2480145" cy="2276364"/>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3" name="Chart 22">
            <a:extLst>
              <a:ext uri="{FF2B5EF4-FFF2-40B4-BE49-F238E27FC236}">
                <a16:creationId xmlns:a16="http://schemas.microsoft.com/office/drawing/2014/main" id="{76458D09-5A06-43CC-9263-C5113B36E428}"/>
              </a:ext>
            </a:extLst>
          </p:cNvPr>
          <p:cNvGraphicFramePr>
            <a:graphicFrameLocks/>
          </p:cNvGraphicFramePr>
          <p:nvPr>
            <p:extLst>
              <p:ext uri="{D42A27DB-BD31-4B8C-83A1-F6EECF244321}">
                <p14:modId xmlns:p14="http://schemas.microsoft.com/office/powerpoint/2010/main" val="3433793913"/>
              </p:ext>
            </p:extLst>
          </p:nvPr>
        </p:nvGraphicFramePr>
        <p:xfrm>
          <a:off x="6175775" y="249732"/>
          <a:ext cx="2334270" cy="2276364"/>
        </p:xfrm>
        <a:graphic>
          <a:graphicData uri="http://schemas.openxmlformats.org/drawingml/2006/chart">
            <c:chart xmlns:c="http://schemas.openxmlformats.org/drawingml/2006/chart" xmlns:r="http://schemas.openxmlformats.org/officeDocument/2006/relationships" r:id="rId14"/>
          </a:graphicData>
        </a:graphic>
      </p:graphicFrame>
      <p:sp>
        <p:nvSpPr>
          <p:cNvPr id="24" name="TextBox 23">
            <a:extLst>
              <a:ext uri="{FF2B5EF4-FFF2-40B4-BE49-F238E27FC236}">
                <a16:creationId xmlns:a16="http://schemas.microsoft.com/office/drawing/2014/main" id="{33DA5F03-D4AB-4CBC-8E68-CF5C3469B2D3}"/>
              </a:ext>
            </a:extLst>
          </p:cNvPr>
          <p:cNvSpPr txBox="1"/>
          <p:nvPr/>
        </p:nvSpPr>
        <p:spPr>
          <a:xfrm>
            <a:off x="1227558" y="15709"/>
            <a:ext cx="773363"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Arid</a:t>
            </a:r>
          </a:p>
        </p:txBody>
      </p:sp>
      <p:sp>
        <p:nvSpPr>
          <p:cNvPr id="25" name="TextBox 24">
            <a:extLst>
              <a:ext uri="{FF2B5EF4-FFF2-40B4-BE49-F238E27FC236}">
                <a16:creationId xmlns:a16="http://schemas.microsoft.com/office/drawing/2014/main" id="{154FDBC9-6A8B-4C91-9FDF-35974FE6DE5F}"/>
              </a:ext>
            </a:extLst>
          </p:cNvPr>
          <p:cNvSpPr txBox="1"/>
          <p:nvPr/>
        </p:nvSpPr>
        <p:spPr>
          <a:xfrm>
            <a:off x="3779654" y="0"/>
            <a:ext cx="1795510"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Mediterranean</a:t>
            </a:r>
          </a:p>
        </p:txBody>
      </p:sp>
      <p:sp>
        <p:nvSpPr>
          <p:cNvPr id="26" name="TextBox 25">
            <a:extLst>
              <a:ext uri="{FF2B5EF4-FFF2-40B4-BE49-F238E27FC236}">
                <a16:creationId xmlns:a16="http://schemas.microsoft.com/office/drawing/2014/main" id="{716FD24F-C78C-4AF2-BA18-796F48594538}"/>
              </a:ext>
            </a:extLst>
          </p:cNvPr>
          <p:cNvSpPr txBox="1"/>
          <p:nvPr/>
        </p:nvSpPr>
        <p:spPr>
          <a:xfrm>
            <a:off x="6707782" y="-855"/>
            <a:ext cx="1573537"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Cappadocia</a:t>
            </a:r>
          </a:p>
        </p:txBody>
      </p:sp>
      <p:sp>
        <p:nvSpPr>
          <p:cNvPr id="27" name="TextBox 26">
            <a:extLst>
              <a:ext uri="{FF2B5EF4-FFF2-40B4-BE49-F238E27FC236}">
                <a16:creationId xmlns:a16="http://schemas.microsoft.com/office/drawing/2014/main" id="{ADEC637C-04F9-4A06-AB1B-07BA16086365}"/>
              </a:ext>
            </a:extLst>
          </p:cNvPr>
          <p:cNvSpPr txBox="1"/>
          <p:nvPr/>
        </p:nvSpPr>
        <p:spPr>
          <a:xfrm>
            <a:off x="9670736" y="0"/>
            <a:ext cx="1066531"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Humid</a:t>
            </a:r>
          </a:p>
        </p:txBody>
      </p:sp>
      <p:sp>
        <p:nvSpPr>
          <p:cNvPr id="2" name="Rectangle: Rounded Corners 1">
            <a:extLst>
              <a:ext uri="{FF2B5EF4-FFF2-40B4-BE49-F238E27FC236}">
                <a16:creationId xmlns:a16="http://schemas.microsoft.com/office/drawing/2014/main" id="{7E00AC59-2B82-40BD-9FFF-A7F406C184B4}"/>
              </a:ext>
            </a:extLst>
          </p:cNvPr>
          <p:cNvSpPr/>
          <p:nvPr/>
        </p:nvSpPr>
        <p:spPr>
          <a:xfrm>
            <a:off x="1324947"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1" name="Rectangle: Rounded Corners 30">
            <a:extLst>
              <a:ext uri="{FF2B5EF4-FFF2-40B4-BE49-F238E27FC236}">
                <a16:creationId xmlns:a16="http://schemas.microsoft.com/office/drawing/2014/main" id="{853DAECF-9C22-455B-9B37-6B691D40A481}"/>
              </a:ext>
            </a:extLst>
          </p:cNvPr>
          <p:cNvSpPr/>
          <p:nvPr/>
        </p:nvSpPr>
        <p:spPr>
          <a:xfrm>
            <a:off x="8100516"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2" name="Rectangle: Rounded Corners 31">
            <a:extLst>
              <a:ext uri="{FF2B5EF4-FFF2-40B4-BE49-F238E27FC236}">
                <a16:creationId xmlns:a16="http://schemas.microsoft.com/office/drawing/2014/main" id="{94B269BB-DCD5-4BB1-AD7E-88CFCE9A3598}"/>
              </a:ext>
            </a:extLst>
          </p:cNvPr>
          <p:cNvSpPr/>
          <p:nvPr/>
        </p:nvSpPr>
        <p:spPr>
          <a:xfrm>
            <a:off x="11103675" y="638520"/>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Rounded Corners 32">
            <a:extLst>
              <a:ext uri="{FF2B5EF4-FFF2-40B4-BE49-F238E27FC236}">
                <a16:creationId xmlns:a16="http://schemas.microsoft.com/office/drawing/2014/main" id="{0D0554D6-BD16-4C69-9E56-40C5FAE1E6CD}"/>
              </a:ext>
            </a:extLst>
          </p:cNvPr>
          <p:cNvSpPr/>
          <p:nvPr/>
        </p:nvSpPr>
        <p:spPr>
          <a:xfrm>
            <a:off x="2313611"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4" name="Rectangle: Rounded Corners 33">
            <a:extLst>
              <a:ext uri="{FF2B5EF4-FFF2-40B4-BE49-F238E27FC236}">
                <a16:creationId xmlns:a16="http://schemas.microsoft.com/office/drawing/2014/main" id="{AB892FC7-D942-42B4-9FE9-F4B20C4D7EB1}"/>
              </a:ext>
            </a:extLst>
          </p:cNvPr>
          <p:cNvSpPr/>
          <p:nvPr/>
        </p:nvSpPr>
        <p:spPr>
          <a:xfrm>
            <a:off x="5252973" y="638520"/>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5" name="Rectangle: Rounded Corners 34">
            <a:extLst>
              <a:ext uri="{FF2B5EF4-FFF2-40B4-BE49-F238E27FC236}">
                <a16:creationId xmlns:a16="http://schemas.microsoft.com/office/drawing/2014/main" id="{B5A9B408-476D-46EB-BEDF-1246F1EF401C}"/>
              </a:ext>
            </a:extLst>
          </p:cNvPr>
          <p:cNvSpPr/>
          <p:nvPr/>
        </p:nvSpPr>
        <p:spPr>
          <a:xfrm>
            <a:off x="4256652"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6" name="Rectangle: Rounded Corners 35">
            <a:extLst>
              <a:ext uri="{FF2B5EF4-FFF2-40B4-BE49-F238E27FC236}">
                <a16:creationId xmlns:a16="http://schemas.microsoft.com/office/drawing/2014/main" id="{C233F235-240C-4661-84DA-A3FD5B3BB136}"/>
              </a:ext>
            </a:extLst>
          </p:cNvPr>
          <p:cNvSpPr/>
          <p:nvPr/>
        </p:nvSpPr>
        <p:spPr>
          <a:xfrm>
            <a:off x="7072322"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7" name="Rectangle: Rounded Corners 36">
            <a:extLst>
              <a:ext uri="{FF2B5EF4-FFF2-40B4-BE49-F238E27FC236}">
                <a16:creationId xmlns:a16="http://schemas.microsoft.com/office/drawing/2014/main" id="{55C22CA2-AECA-4E5B-9CA5-05A4DD0A5ADF}"/>
              </a:ext>
            </a:extLst>
          </p:cNvPr>
          <p:cNvSpPr/>
          <p:nvPr/>
        </p:nvSpPr>
        <p:spPr>
          <a:xfrm>
            <a:off x="10014011"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0868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2"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2523</TotalTime>
  <Words>591</Words>
  <Application>Microsoft Office PowerPoint</Application>
  <PresentationFormat>Widescreen</PresentationFormat>
  <Paragraphs>159</Paragraphs>
  <Slides>14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 Math</vt:lpstr>
      <vt:lpstr>Lato-Bold</vt:lpstr>
      <vt:lpstr>Lato-Italic</vt:lpstr>
      <vt:lpstr>Office Theme</vt:lpstr>
      <vt:lpstr>PowerPoint Presentation</vt:lpstr>
      <vt:lpstr>PowerPoint Presentation</vt:lpstr>
      <vt:lpstr>PowerPoint Presentation</vt:lpstr>
      <vt:lpstr>PowerPoint Presentation</vt:lpstr>
      <vt:lpstr>PowerPoint Presentation</vt:lpstr>
      <vt:lpstr>The main steps of our experiements.</vt:lpstr>
      <vt:lpstr>PowerPoint Presentation</vt:lpstr>
      <vt:lpstr>PowerPoint Presentation</vt:lpstr>
      <vt:lpstr>PowerPoint Presentation</vt:lpstr>
      <vt:lpstr>PowerPoint Presentation</vt:lpstr>
      <vt:lpstr>Fluctuations in ions between cycles.</vt:lpstr>
      <vt:lpstr>PowerPoint Presentation</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avcioglu</dc:creator>
  <cp:lastModifiedBy>avcioglu</cp:lastModifiedBy>
  <cp:revision>77</cp:revision>
  <dcterms:created xsi:type="dcterms:W3CDTF">2022-05-10T11:50:53Z</dcterms:created>
  <dcterms:modified xsi:type="dcterms:W3CDTF">2022-05-23T22:20:27Z</dcterms:modified>
</cp:coreProperties>
</file>