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8" r:id="rId3"/>
    <p:sldId id="293" r:id="rId4"/>
    <p:sldId id="294" r:id="rId5"/>
    <p:sldId id="263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EF"/>
    <a:srgbClr val="FFFFFF"/>
    <a:srgbClr val="0049A7"/>
    <a:srgbClr val="4472C4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中度样式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7" autoAdjust="0"/>
    <p:restoredTop sz="95184" autoAdjust="0"/>
  </p:normalViewPr>
  <p:slideViewPr>
    <p:cSldViewPr snapToGrid="0">
      <p:cViewPr varScale="1">
        <p:scale>
          <a:sx n="82" d="100"/>
          <a:sy n="82" d="100"/>
        </p:scale>
        <p:origin x="18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5ADD13-3F2B-448C-B49A-AA80244D3D7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68AE47-4854-4461-87AC-65492DEAFE1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8061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8AE47-4854-4461-87AC-65492DEAFE1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0448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1100" b="0" i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8AE47-4854-4461-87AC-65492DEAFE1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769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8AE47-4854-4461-87AC-65492DEAFE1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69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8AE47-4854-4461-87AC-65492DEAFE1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558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68AE47-4854-4461-87AC-65492DEAFE1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855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421DFF5-F7E5-43BA-8760-85086D877F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CF27074E-D2F5-4E1B-94D4-F7F4D8686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97E0B6-F8C7-418F-A478-6E74DA2AA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39FEC5D-4441-43C8-92A8-3BE2A17B1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144B51-2035-43F5-ACB8-E199916AD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486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2B2BDB-B6C8-4DEB-AA9E-776784A89D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392FA5-CAA0-419A-AD6F-4632B12B0F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32D7FE7-1F60-49FA-9103-7D5BF1F76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0D39650-FE05-4E07-B39B-1F39D154B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0B35A38-25E7-4E32-8F22-CD4DD667A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0797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648538-7AF4-4F50-B3D0-37C562128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0E3540-E199-4252-A43B-E32FA31AC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6E7B787-2E38-4B7B-81A3-F3BE1D596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C1BDE4-7F71-4B59-A6C5-385AC6A36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C35F78-35B9-4E5E-AFAB-2F7E3819B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0895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A3522D-80C4-44CD-9AC3-231093C0A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1973FFD-BE28-4ED0-AF11-5A2093EB2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F5A977-E262-42F2-977E-7A54D8F43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E14714-F82C-416D-BF9D-178606F2D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BA13625-089A-4EAC-BD25-293C66195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219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83E774-0ECF-4DBE-8FE3-F909183DD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10CCE19-AD40-47CE-A8EF-EEC0B45A9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E518F5-CAF0-4A07-9FF1-31F2C866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7786B32-B4D0-49AE-9A1B-7337CE3EF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115ECD0-F346-4479-AE92-6371E31DF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4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668B8C9-C7B1-4439-9901-2973DEB60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0A312B3-F88C-4FDD-8D44-47381627FB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92E9223F-614B-4C08-8654-10F9368262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E1423C2-BB6B-4446-9446-7BCBA50A2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CD1C1E7-40EC-4AD7-AF65-8E3552790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63B66DA-A607-4F66-B1F5-929B1D74D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268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A6A4D-DC8F-4C1F-ABF0-9E597AA62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AF0DD17-9AD2-42B0-9852-11C7F3E8CF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BF55ACD-6953-4D65-AB56-06622A2003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722D21B-7C5C-458C-930B-E06D13617E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2467A25-8ED8-4824-881F-E5C48399DB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3259BAD3-59C3-4A6A-B633-EB8625854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C4B355D-E859-423D-87AF-C45BC0BBD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D5BDC29-600C-4CC0-9E09-FEDCCCBF0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84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7035F-66FB-4427-87ED-00D9B96A1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4E5384C-A3DB-420C-BF2A-7063B2289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60C9145-6AC4-42B9-92AA-C700323FC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2AB6F581-369D-4456-BE99-888A194F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05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B6294A0-A159-407F-88CB-54B21E7569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8DB2F2C-ADD7-4C79-A32B-912E21AB4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B34696-B4C1-43A8-A01E-2795BBC6A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278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09956C-E771-4473-BBA8-A2DBFB9DF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3069C7D-DDB8-4F99-9097-CAB491AA1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B5BE672-1B8A-45AC-B600-63825586B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33B2813-E54F-4E60-B91D-5967C2EB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BC11510-72FB-4304-83FD-0B43BF2FA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A4B27F-D242-48C9-A67E-AA00217C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0537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6E9CD8-30D4-45ED-B619-7AA0ACBC5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5758BBC-9DDD-49D5-8A30-B0AB1CE0E5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8E3188F8-2BEA-4FF6-AF3D-FD2EEFE2D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9B05107-AF78-4D7B-846F-FD109B8C8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6D98F07-5233-490D-A43D-3497FC8845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6BB94AE-46BE-4D4F-A6D9-5D0F6F0CA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885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F4973E7-4B49-4045-BF1A-52C160818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774B2D8-3905-4F75-96D4-D4F171697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435AD-F9BA-4468-A76D-4F099EB762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A14F9-C1F8-45E1-9644-755836ADE5DA}" type="datetimeFigureOut">
              <a:rPr lang="zh-CN" altLang="en-US" smtClean="0"/>
              <a:t>2022/5/22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3D4F51-17EE-4E9A-B830-085B851C9D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293E67D-5A6A-4B0A-9BD2-AFFF6FB7B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1BBF6-B9E5-49B8-86D9-198015872C9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589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9.pn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image" Target="../media/image10.gif"/><Relationship Id="rId9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image" Target="../media/image12.emf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openxmlformats.org/officeDocument/2006/relationships/image" Target="../media/image7.svg"/><Relationship Id="rId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5.emf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0" Type="http://schemas.openxmlformats.org/officeDocument/2006/relationships/image" Target="../media/image7.svg"/><Relationship Id="rId4" Type="http://schemas.openxmlformats.org/officeDocument/2006/relationships/image" Target="../media/image16.emf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id="{3B061416-EE2A-45B4-9EA1-AB1B0B3CA6AE}"/>
              </a:ext>
            </a:extLst>
          </p:cNvPr>
          <p:cNvGrpSpPr/>
          <p:nvPr/>
        </p:nvGrpSpPr>
        <p:grpSpPr>
          <a:xfrm>
            <a:off x="0" y="0"/>
            <a:ext cx="12191999" cy="6046237"/>
            <a:chOff x="950695" y="569928"/>
            <a:chExt cx="9296399" cy="5193767"/>
          </a:xfrm>
        </p:grpSpPr>
        <p:pic>
          <p:nvPicPr>
            <p:cNvPr id="1026" name="Picture 2" descr="A woman splashes water on her face to get relief from extreme heat during hot weather, Kolkata">
              <a:extLst>
                <a:ext uri="{FF2B5EF4-FFF2-40B4-BE49-F238E27FC236}">
                  <a16:creationId xmlns:a16="http://schemas.microsoft.com/office/drawing/2014/main" id="{2399CEFB-B77D-4E34-B60E-9D848F8D55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018" r="8397"/>
            <a:stretch/>
          </p:blipFill>
          <p:spPr bwMode="auto">
            <a:xfrm>
              <a:off x="950695" y="569928"/>
              <a:ext cx="9296399" cy="5193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3DFBC5C0-EEDA-4E92-9EFA-2BB191FC6D7A}"/>
                </a:ext>
              </a:extLst>
            </p:cNvPr>
            <p:cNvSpPr txBox="1"/>
            <p:nvPr/>
          </p:nvSpPr>
          <p:spPr>
            <a:xfrm>
              <a:off x="9139590" y="604494"/>
              <a:ext cx="1038731" cy="2379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en-US" altLang="zh-CN" sz="1200" dirty="0">
                  <a:solidFill>
                    <a:schemeClr val="bg1"/>
                  </a:solidFill>
                </a:rPr>
                <a:t>@</a:t>
              </a:r>
              <a:r>
                <a:rPr lang="zh-CN" altLang="en-US" sz="1200" dirty="0">
                  <a:solidFill>
                    <a:schemeClr val="bg1"/>
                  </a:solidFill>
                </a:rPr>
                <a:t>GETTY IMAGES</a:t>
              </a:r>
            </a:p>
          </p:txBody>
        </p:sp>
      </p:grpSp>
      <p:sp>
        <p:nvSpPr>
          <p:cNvPr id="7" name="文本框 6">
            <a:extLst>
              <a:ext uri="{FF2B5EF4-FFF2-40B4-BE49-F238E27FC236}">
                <a16:creationId xmlns:a16="http://schemas.microsoft.com/office/drawing/2014/main" id="{D54CC690-3768-4F80-8DFC-99A117A334C0}"/>
              </a:ext>
            </a:extLst>
          </p:cNvPr>
          <p:cNvSpPr txBox="1"/>
          <p:nvPr/>
        </p:nvSpPr>
        <p:spPr>
          <a:xfrm>
            <a:off x="1" y="4098837"/>
            <a:ext cx="12191999" cy="1615763"/>
          </a:xfrm>
          <a:prstGeom prst="rect">
            <a:avLst/>
          </a:prstGeom>
          <a:solidFill>
            <a:srgbClr val="C00000">
              <a:alpha val="85000"/>
            </a:srgbClr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3200" i="0" dirty="0">
                <a:solidFill>
                  <a:schemeClr val="bg1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Compound drought and heatwave identification: </a:t>
            </a:r>
            <a:r>
              <a:rPr lang="en-US" altLang="zh-CN" sz="3200" dirty="0">
                <a:solidFill>
                  <a:schemeClr val="bg1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daily-scale </a:t>
            </a:r>
            <a:r>
              <a:rPr lang="en-US" altLang="zh-CN" sz="3200" i="0" dirty="0">
                <a:solidFill>
                  <a:schemeClr val="bg1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independent extreme events based on 120-year observations</a:t>
            </a:r>
          </a:p>
          <a:p>
            <a:pPr algn="ctr">
              <a:lnSpc>
                <a:spcPct val="120000"/>
              </a:lnSpc>
            </a:pPr>
            <a:r>
              <a:rPr lang="en-US" altLang="zh-CN" sz="2000" b="0" i="0" dirty="0">
                <a:solidFill>
                  <a:schemeClr val="bg1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Baoying Shan, </a:t>
            </a:r>
            <a:r>
              <a:rPr lang="nl-NL" altLang="zh-CN" sz="2000" dirty="0">
                <a:solidFill>
                  <a:schemeClr val="bg1"/>
                </a:solidFill>
                <a:latin typeface="PannoTextNormal" panose="02000506040000040003"/>
                <a:cs typeface="Arial" panose="020B0604020202020204" pitchFamily="34" charset="0"/>
              </a:rPr>
              <a:t>Bernard De Baets, Niko E.C. Verhoest</a:t>
            </a:r>
            <a:endParaRPr lang="zh-CN" altLang="en-US" sz="2000" dirty="0">
              <a:solidFill>
                <a:schemeClr val="bg1"/>
              </a:solidFill>
              <a:latin typeface="PannoTextNormal" panose="02000506040000040003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60A7362-6538-405C-AF48-D44780839C3A}"/>
              </a:ext>
            </a:extLst>
          </p:cNvPr>
          <p:cNvGrpSpPr/>
          <p:nvPr/>
        </p:nvGrpSpPr>
        <p:grpSpPr>
          <a:xfrm>
            <a:off x="121220" y="6176229"/>
            <a:ext cx="12040148" cy="681771"/>
            <a:chOff x="121220" y="6176229"/>
            <a:chExt cx="12040148" cy="681771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16D852E-9289-49F3-9DD9-FD4DE21FF349}"/>
                </a:ext>
              </a:extLst>
            </p:cNvPr>
            <p:cNvGrpSpPr/>
            <p:nvPr/>
          </p:nvGrpSpPr>
          <p:grpSpPr>
            <a:xfrm>
              <a:off x="121220" y="6176229"/>
              <a:ext cx="11456847" cy="681771"/>
              <a:chOff x="121220" y="6176229"/>
              <a:chExt cx="11456847" cy="681771"/>
            </a:xfrm>
          </p:grpSpPr>
          <p:pic>
            <p:nvPicPr>
              <p:cNvPr id="16" name="Picture 2" descr="KERMIT -- Research Unit Knowledge-based Systems">
                <a:extLst>
                  <a:ext uri="{FF2B5EF4-FFF2-40B4-BE49-F238E27FC236}">
                    <a16:creationId xmlns:a16="http://schemas.microsoft.com/office/drawing/2014/main" id="{E4CD2494-F1B9-4745-981C-93C7D36AD1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1E64C8"/>
                  </a:clrFrom>
                  <a:clrTo>
                    <a:srgbClr val="1E64C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637" y="6231556"/>
                <a:ext cx="684949" cy="565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7" name="Picture 5">
                <a:extLst>
                  <a:ext uri="{FF2B5EF4-FFF2-40B4-BE49-F238E27FC236}">
                    <a16:creationId xmlns:a16="http://schemas.microsoft.com/office/drawing/2014/main" id="{DEB218A7-B895-4B7D-B37A-3BFEA57066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1220" y="6212477"/>
                <a:ext cx="829475" cy="603913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id="{FE472463-6F57-4BD4-80DA-70ED9611587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3" r="3292"/>
              <a:stretch/>
            </p:blipFill>
            <p:spPr>
              <a:xfrm>
                <a:off x="2497961" y="6270770"/>
                <a:ext cx="1578731" cy="487327"/>
              </a:xfrm>
              <a:prstGeom prst="rect">
                <a:avLst/>
              </a:prstGeom>
            </p:spPr>
          </p:pic>
          <p:pic>
            <p:nvPicPr>
              <p:cNvPr id="21" name="图片 20">
                <a:extLst>
                  <a:ext uri="{FF2B5EF4-FFF2-40B4-BE49-F238E27FC236}">
                    <a16:creationId xmlns:a16="http://schemas.microsoft.com/office/drawing/2014/main" id="{49DE7C75-2A84-495E-BD86-0CB557E6D3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18" r="-1991"/>
              <a:stretch/>
            </p:blipFill>
            <p:spPr>
              <a:xfrm>
                <a:off x="1733528" y="6176229"/>
                <a:ext cx="715490" cy="676408"/>
              </a:xfrm>
              <a:prstGeom prst="rect">
                <a:avLst/>
              </a:prstGeom>
            </p:spPr>
          </p:pic>
          <p:pic>
            <p:nvPicPr>
              <p:cNvPr id="22" name="图形 21" descr="信封">
                <a:extLst>
                  <a:ext uri="{FF2B5EF4-FFF2-40B4-BE49-F238E27FC236}">
                    <a16:creationId xmlns:a16="http://schemas.microsoft.com/office/drawing/2014/main" id="{919066C5-0FAE-4818-9D07-421CF4921A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9510503" y="6570970"/>
                <a:ext cx="287030" cy="287030"/>
              </a:xfrm>
              <a:prstGeom prst="rect">
                <a:avLst/>
              </a:prstGeom>
            </p:spPr>
          </p:pic>
          <p:sp>
            <p:nvSpPr>
              <p:cNvPr id="23" name="矩形 22">
                <a:extLst>
                  <a:ext uri="{FF2B5EF4-FFF2-40B4-BE49-F238E27FC236}">
                    <a16:creationId xmlns:a16="http://schemas.microsoft.com/office/drawing/2014/main" id="{BC515459-A207-4BD7-82B8-82DF2134B800}"/>
                  </a:ext>
                </a:extLst>
              </p:cNvPr>
              <p:cNvSpPr/>
              <p:nvPr/>
            </p:nvSpPr>
            <p:spPr>
              <a:xfrm>
                <a:off x="9510502" y="6577316"/>
                <a:ext cx="2067565" cy="274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sz="1200" b="1" dirty="0">
                    <a:solidFill>
                      <a:srgbClr val="4472C4"/>
                    </a:solidFill>
                    <a:latin typeface="PannoTextNormal" panose="02000506040000040003"/>
                    <a:cs typeface="Arial" panose="020B0604020202020204" pitchFamily="34" charset="0"/>
                  </a:rPr>
                  <a:t>Baoying.Shan@Ugent.be</a:t>
                </a:r>
                <a:endParaRPr lang="zh-CN" altLang="en-US" sz="1200" b="1" dirty="0">
                  <a:solidFill>
                    <a:srgbClr val="4472C4"/>
                  </a:solidFill>
                  <a:latin typeface="PannoTextNormal" panose="02000506040000040003"/>
                  <a:cs typeface="Arial" panose="020B0604020202020204" pitchFamily="34" charset="0"/>
                </a:endParaRPr>
              </a:p>
            </p:txBody>
          </p:sp>
          <p:cxnSp>
            <p:nvCxnSpPr>
              <p:cNvPr id="24" name="直接连接符 23">
                <a:extLst>
                  <a:ext uri="{FF2B5EF4-FFF2-40B4-BE49-F238E27FC236}">
                    <a16:creationId xmlns:a16="http://schemas.microsoft.com/office/drawing/2014/main" id="{A6D3A8AD-9F19-49BC-8F54-80F89E6C6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7820" y="6540501"/>
                <a:ext cx="7338060" cy="30469"/>
              </a:xfrm>
              <a:prstGeom prst="line">
                <a:avLst/>
              </a:prstGeom>
              <a:ln w="31750" cmpd="thickThin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4E4DA6F3-16D8-4AB8-92E5-CC77B57BA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436" y="6183379"/>
              <a:ext cx="613932" cy="613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35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B9B882AD-04B3-4462-B0FE-45E893536D00}"/>
              </a:ext>
            </a:extLst>
          </p:cNvPr>
          <p:cNvSpPr/>
          <p:nvPr/>
        </p:nvSpPr>
        <p:spPr>
          <a:xfrm>
            <a:off x="339411" y="120648"/>
            <a:ext cx="10642516" cy="393184"/>
          </a:xfrm>
          <a:prstGeom prst="rect">
            <a:avLst/>
          </a:prstGeom>
          <a:solidFill>
            <a:srgbClr val="0049A7"/>
          </a:solidFill>
          <a:ln cap="rnd">
            <a:solidFill>
              <a:schemeClr val="accent1">
                <a:shade val="50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0" dirty="0">
                <a:solidFill>
                  <a:schemeClr val="bg1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Existing problems in the identification of compound drought and heatwave events</a:t>
            </a:r>
            <a:endParaRPr lang="zh-CN" altLang="en-US" sz="2400" b="1" dirty="0">
              <a:solidFill>
                <a:schemeClr val="bg1"/>
              </a:solidFill>
              <a:latin typeface="PannoTextNormal" panose="02000506040000040003"/>
              <a:cs typeface="Arial" panose="020B0604020202020204" pitchFamily="34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DBB356C-484F-4B7E-AFC3-F851F47A839E}"/>
              </a:ext>
            </a:extLst>
          </p:cNvPr>
          <p:cNvSpPr txBox="1"/>
          <p:nvPr/>
        </p:nvSpPr>
        <p:spPr>
          <a:xfrm>
            <a:off x="339411" y="641989"/>
            <a:ext cx="9083904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49A7"/>
                </a:solidFill>
                <a:effectLst/>
                <a:uLnTx/>
                <a:uFillTx/>
                <a:latin typeface="PannoTextNormal" panose="02000506040000040003"/>
                <a:ea typeface="OPPOSans B"/>
                <a:cs typeface="Arial" panose="020B0604020202020204" pitchFamily="34" charset="0"/>
              </a:rPr>
              <a:t>Do CDHW events only happen in summer or the extended summer season?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6B544BDB-35E9-4868-9124-7E7DAEE7DDD9}"/>
              </a:ext>
            </a:extLst>
          </p:cNvPr>
          <p:cNvSpPr txBox="1"/>
          <p:nvPr/>
        </p:nvSpPr>
        <p:spPr>
          <a:xfrm>
            <a:off x="339411" y="1914839"/>
            <a:ext cx="8800581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285750" marR="0" lvl="0" indent="-285750" algn="just" fontAlgn="auto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Ø"/>
              <a:tabLst/>
              <a:defRPr kumimoji="0" sz="2000" b="1" i="0" u="none" strike="noStrike" cap="none" spc="0" normalizeH="0" baseline="0">
                <a:ln>
                  <a:noFill/>
                </a:ln>
                <a:solidFill>
                  <a:srgbClr val="0049A7"/>
                </a:solidFill>
                <a:effectLst/>
                <a:uLnTx/>
                <a:uFillTx/>
                <a:latin typeface="PannoTextNormal" panose="02000506040000040003"/>
                <a:ea typeface="OPPOSans B"/>
                <a:cs typeface="Arial" panose="020B0604020202020204" pitchFamily="34" charset="0"/>
              </a:defRPr>
            </a:lvl1pPr>
          </a:lstStyle>
          <a:p>
            <a:r>
              <a:rPr lang="en-US" altLang="zh-CN" dirty="0"/>
              <a:t>Coarse-resolution and scale inconsistency of drought and heatwave indices 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6930522-11C9-4C18-8435-B063AAB899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2111" y="2693516"/>
            <a:ext cx="4433763" cy="3495927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EB4AF856-0F08-42B8-B97B-B9CECA63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998" y="2682302"/>
            <a:ext cx="4466637" cy="3539320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:a16="http://schemas.microsoft.com/office/drawing/2014/main" id="{3766E2D3-D696-4924-B524-3DB16EC65092}"/>
              </a:ext>
            </a:extLst>
          </p:cNvPr>
          <p:cNvSpPr txBox="1"/>
          <p:nvPr/>
        </p:nvSpPr>
        <p:spPr>
          <a:xfrm>
            <a:off x="339411" y="1079032"/>
            <a:ext cx="8725076" cy="836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PannoTextNormal" panose="02000506040000040003"/>
              </a:rPr>
              <a:t>Ecological influences by the relative heatwave in winter</a:t>
            </a:r>
          </a:p>
          <a:p>
            <a:pPr>
              <a:lnSpc>
                <a:spcPct val="120000"/>
              </a:lnSpc>
              <a:spcAft>
                <a:spcPts val="600"/>
              </a:spcAft>
              <a:defRPr/>
            </a:pPr>
            <a:r>
              <a:rPr lang="en-US" altLang="zh-CN" dirty="0">
                <a:latin typeface="PannoTextNormal" panose="02000506040000040003"/>
              </a:rPr>
              <a:t>      E.g. increase in mortality rates of UK butterflies</a:t>
            </a: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656C8D33-8851-4173-9318-16E545D042C9}"/>
              </a:ext>
            </a:extLst>
          </p:cNvPr>
          <p:cNvSpPr txBox="1"/>
          <p:nvPr/>
        </p:nvSpPr>
        <p:spPr>
          <a:xfrm>
            <a:off x="339411" y="2246762"/>
            <a:ext cx="872507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dirty="0">
                <a:latin typeface="PannoTextNormal" panose="02000506040000040003"/>
              </a:rPr>
              <a:t>E.g. monthly basis SPI + daily temperature index</a:t>
            </a:r>
          </a:p>
        </p:txBody>
      </p:sp>
      <p:pic>
        <p:nvPicPr>
          <p:cNvPr id="2058" name="Picture 10" descr="transformation isolée du papillon tigre commun émergeant de - butterfly cycle photos et images de collection">
            <a:extLst>
              <a:ext uri="{FF2B5EF4-FFF2-40B4-BE49-F238E27FC236}">
                <a16:creationId xmlns:a16="http://schemas.microsoft.com/office/drawing/2014/main" id="{6EB3F8CB-77E2-482B-BE12-9D530D201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81"/>
          <a:stretch/>
        </p:blipFill>
        <p:spPr bwMode="auto">
          <a:xfrm>
            <a:off x="8449081" y="615722"/>
            <a:ext cx="3395298" cy="184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F1BDFAB1-F53E-429D-85FA-82B2BF767819}"/>
              </a:ext>
            </a:extLst>
          </p:cNvPr>
          <p:cNvGrpSpPr/>
          <p:nvPr/>
        </p:nvGrpSpPr>
        <p:grpSpPr>
          <a:xfrm>
            <a:off x="121220" y="6176229"/>
            <a:ext cx="12040148" cy="681771"/>
            <a:chOff x="121220" y="6176229"/>
            <a:chExt cx="12040148" cy="681771"/>
          </a:xfrm>
        </p:grpSpPr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31913CDD-995F-4184-BEFF-331AAB2DC118}"/>
                </a:ext>
              </a:extLst>
            </p:cNvPr>
            <p:cNvGrpSpPr/>
            <p:nvPr/>
          </p:nvGrpSpPr>
          <p:grpSpPr>
            <a:xfrm>
              <a:off x="121220" y="6176229"/>
              <a:ext cx="11456847" cy="681771"/>
              <a:chOff x="121220" y="6176229"/>
              <a:chExt cx="11456847" cy="681771"/>
            </a:xfrm>
          </p:grpSpPr>
          <p:pic>
            <p:nvPicPr>
              <p:cNvPr id="33" name="Picture 2" descr="KERMIT -- Research Unit Knowledge-based Systems">
                <a:extLst>
                  <a:ext uri="{FF2B5EF4-FFF2-40B4-BE49-F238E27FC236}">
                    <a16:creationId xmlns:a16="http://schemas.microsoft.com/office/drawing/2014/main" id="{4DAB531A-4FA6-4593-8997-9B577E0D771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1E64C8"/>
                  </a:clrFrom>
                  <a:clrTo>
                    <a:srgbClr val="1E64C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637" y="6231556"/>
                <a:ext cx="684949" cy="565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5">
                <a:extLst>
                  <a:ext uri="{FF2B5EF4-FFF2-40B4-BE49-F238E27FC236}">
                    <a16:creationId xmlns:a16="http://schemas.microsoft.com/office/drawing/2014/main" id="{0CA048FC-191F-4A28-894D-785572931F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220" y="6212477"/>
                <a:ext cx="829475" cy="603913"/>
              </a:xfrm>
              <a:prstGeom prst="rect">
                <a:avLst/>
              </a:prstGeom>
            </p:spPr>
          </p:pic>
          <p:pic>
            <p:nvPicPr>
              <p:cNvPr id="35" name="图片 34">
                <a:extLst>
                  <a:ext uri="{FF2B5EF4-FFF2-40B4-BE49-F238E27FC236}">
                    <a16:creationId xmlns:a16="http://schemas.microsoft.com/office/drawing/2014/main" id="{2329F5E6-54FB-4333-B559-1236F1A0802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3" r="3292"/>
              <a:stretch/>
            </p:blipFill>
            <p:spPr>
              <a:xfrm>
                <a:off x="2497961" y="6270770"/>
                <a:ext cx="1578731" cy="487327"/>
              </a:xfrm>
              <a:prstGeom prst="rect">
                <a:avLst/>
              </a:prstGeom>
            </p:spPr>
          </p:pic>
          <p:pic>
            <p:nvPicPr>
              <p:cNvPr id="36" name="图片 35">
                <a:extLst>
                  <a:ext uri="{FF2B5EF4-FFF2-40B4-BE49-F238E27FC236}">
                    <a16:creationId xmlns:a16="http://schemas.microsoft.com/office/drawing/2014/main" id="{AF9F5481-3E70-46AD-9E64-570869D7B5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18" r="-1991"/>
              <a:stretch/>
            </p:blipFill>
            <p:spPr>
              <a:xfrm>
                <a:off x="1733528" y="6176229"/>
                <a:ext cx="715490" cy="676408"/>
              </a:xfrm>
              <a:prstGeom prst="rect">
                <a:avLst/>
              </a:prstGeom>
            </p:spPr>
          </p:pic>
          <p:pic>
            <p:nvPicPr>
              <p:cNvPr id="37" name="图形 36" descr="信封">
                <a:extLst>
                  <a:ext uri="{FF2B5EF4-FFF2-40B4-BE49-F238E27FC236}">
                    <a16:creationId xmlns:a16="http://schemas.microsoft.com/office/drawing/2014/main" id="{500C5A80-712B-47C9-9B72-0F5941C6D4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10503" y="6570970"/>
                <a:ext cx="287030" cy="287030"/>
              </a:xfrm>
              <a:prstGeom prst="rect">
                <a:avLst/>
              </a:prstGeom>
            </p:spPr>
          </p:pic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395CB10D-5D88-41D2-B5F4-390540EEE8AD}"/>
                  </a:ext>
                </a:extLst>
              </p:cNvPr>
              <p:cNvSpPr/>
              <p:nvPr/>
            </p:nvSpPr>
            <p:spPr>
              <a:xfrm>
                <a:off x="9510502" y="6577316"/>
                <a:ext cx="2067565" cy="274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sz="1200" b="1" dirty="0">
                    <a:solidFill>
                      <a:srgbClr val="4472C4"/>
                    </a:solidFill>
                    <a:latin typeface="PannoTextNormal" panose="02000506040000040003"/>
                    <a:cs typeface="Arial" panose="020B0604020202020204" pitchFamily="34" charset="0"/>
                  </a:rPr>
                  <a:t>Baoying.Shan@Ugent.be</a:t>
                </a:r>
                <a:endParaRPr lang="zh-CN" altLang="en-US" sz="1200" b="1" dirty="0">
                  <a:solidFill>
                    <a:srgbClr val="4472C4"/>
                  </a:solidFill>
                  <a:latin typeface="PannoTextNormal" panose="02000506040000040003"/>
                  <a:cs typeface="Arial" panose="020B0604020202020204" pitchFamily="34" charset="0"/>
                </a:endParaRPr>
              </a:p>
            </p:txBody>
          </p:sp>
          <p:cxnSp>
            <p:nvCxnSpPr>
              <p:cNvPr id="39" name="直接连接符 38">
                <a:extLst>
                  <a:ext uri="{FF2B5EF4-FFF2-40B4-BE49-F238E27FC236}">
                    <a16:creationId xmlns:a16="http://schemas.microsoft.com/office/drawing/2014/main" id="{24E3CFB4-A7AA-41D4-9665-D318B0EF133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7820" y="6540501"/>
                <a:ext cx="7338060" cy="30469"/>
              </a:xfrm>
              <a:prstGeom prst="line">
                <a:avLst/>
              </a:prstGeom>
              <a:ln w="31750" cmpd="thickThin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F4D1197D-7FA2-4F8A-8117-9D452CC552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436" y="6183379"/>
              <a:ext cx="613932" cy="613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758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文本框 15">
            <a:extLst>
              <a:ext uri="{FF2B5EF4-FFF2-40B4-BE49-F238E27FC236}">
                <a16:creationId xmlns:a16="http://schemas.microsoft.com/office/drawing/2014/main" id="{E3D8BCAB-471D-40CB-9A89-44395929EE8C}"/>
              </a:ext>
            </a:extLst>
          </p:cNvPr>
          <p:cNvSpPr txBox="1"/>
          <p:nvPr/>
        </p:nvSpPr>
        <p:spPr>
          <a:xfrm>
            <a:off x="590260" y="254893"/>
            <a:ext cx="9677510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49A7"/>
                </a:solidFill>
                <a:latin typeface="PannoTextBold"/>
                <a:cs typeface="Arial" panose="020B0604020202020204" pitchFamily="34" charset="0"/>
              </a:rPr>
              <a:t>Heatwave is defined in a relative sense</a:t>
            </a: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32EC6824-147C-416D-B10D-8E6347C507C4}"/>
              </a:ext>
            </a:extLst>
          </p:cNvPr>
          <p:cNvSpPr/>
          <p:nvPr/>
        </p:nvSpPr>
        <p:spPr>
          <a:xfrm>
            <a:off x="10256265" y="254893"/>
            <a:ext cx="1551285" cy="483911"/>
          </a:xfrm>
          <a:prstGeom prst="rect">
            <a:avLst/>
          </a:prstGeom>
          <a:solidFill>
            <a:srgbClr val="004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PannoTextNormal" panose="02000506040000040003"/>
                <a:cs typeface="Arial" panose="020B0604020202020204" pitchFamily="34" charset="0"/>
              </a:rPr>
              <a:t>Solutions</a:t>
            </a:r>
            <a:endParaRPr lang="zh-CN" altLang="en-US" sz="2400" b="1" dirty="0">
              <a:solidFill>
                <a:schemeClr val="bg1"/>
              </a:solidFill>
              <a:latin typeface="PannoTextNormal" panose="02000506040000040003"/>
              <a:cs typeface="Arial" panose="020B0604020202020204" pitchFamily="34" charset="0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C154C149-1C47-4E2F-9E0D-2C8A0EAEDDFC}"/>
              </a:ext>
            </a:extLst>
          </p:cNvPr>
          <p:cNvGrpSpPr/>
          <p:nvPr/>
        </p:nvGrpSpPr>
        <p:grpSpPr>
          <a:xfrm>
            <a:off x="5988049" y="1707507"/>
            <a:ext cx="5533666" cy="1227420"/>
            <a:chOff x="6754855" y="849330"/>
            <a:chExt cx="4210966" cy="1509962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1969215-2993-4D33-92C1-260124755325}"/>
                </a:ext>
              </a:extLst>
            </p:cNvPr>
            <p:cNvSpPr txBox="1"/>
            <p:nvPr/>
          </p:nvSpPr>
          <p:spPr>
            <a:xfrm>
              <a:off x="6754855" y="914768"/>
              <a:ext cx="51363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SPI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21" name="矩形 20">
              <a:extLst>
                <a:ext uri="{FF2B5EF4-FFF2-40B4-BE49-F238E27FC236}">
                  <a16:creationId xmlns:a16="http://schemas.microsoft.com/office/drawing/2014/main" id="{B545D252-AD25-4062-B542-D13F59AA9DA7}"/>
                </a:ext>
              </a:extLst>
            </p:cNvPr>
            <p:cNvSpPr/>
            <p:nvPr/>
          </p:nvSpPr>
          <p:spPr>
            <a:xfrm>
              <a:off x="8075449" y="1747132"/>
              <a:ext cx="155821" cy="15104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222133D-4382-495B-B3CF-68355A04CBAE}"/>
                </a:ext>
              </a:extLst>
            </p:cNvPr>
            <p:cNvSpPr/>
            <p:nvPr/>
          </p:nvSpPr>
          <p:spPr>
            <a:xfrm>
              <a:off x="8993929" y="1659737"/>
              <a:ext cx="595508" cy="24668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E377BF87-32B6-4EA4-81D2-8A2ED84F72CC}"/>
                </a:ext>
              </a:extLst>
            </p:cNvPr>
            <p:cNvSpPr/>
            <p:nvPr/>
          </p:nvSpPr>
          <p:spPr>
            <a:xfrm>
              <a:off x="7190124" y="1479836"/>
              <a:ext cx="149301" cy="1799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4" name="矩形 23">
              <a:extLst>
                <a:ext uri="{FF2B5EF4-FFF2-40B4-BE49-F238E27FC236}">
                  <a16:creationId xmlns:a16="http://schemas.microsoft.com/office/drawing/2014/main" id="{88F54073-478A-443E-80EA-62554EB0F446}"/>
                </a:ext>
              </a:extLst>
            </p:cNvPr>
            <p:cNvSpPr/>
            <p:nvPr/>
          </p:nvSpPr>
          <p:spPr>
            <a:xfrm>
              <a:off x="7339425" y="1111520"/>
              <a:ext cx="149301" cy="5482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5" name="矩形 24">
              <a:extLst>
                <a:ext uri="{FF2B5EF4-FFF2-40B4-BE49-F238E27FC236}">
                  <a16:creationId xmlns:a16="http://schemas.microsoft.com/office/drawing/2014/main" id="{344A5B5F-0E08-45C4-83ED-4E97506409AD}"/>
                </a:ext>
              </a:extLst>
            </p:cNvPr>
            <p:cNvSpPr/>
            <p:nvPr/>
          </p:nvSpPr>
          <p:spPr>
            <a:xfrm>
              <a:off x="7638027" y="1479836"/>
              <a:ext cx="149301" cy="1799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8A3533AF-282F-4321-88FA-5C174B919EAB}"/>
                </a:ext>
              </a:extLst>
            </p:cNvPr>
            <p:cNvSpPr/>
            <p:nvPr/>
          </p:nvSpPr>
          <p:spPr>
            <a:xfrm>
              <a:off x="7787328" y="1049606"/>
              <a:ext cx="149301" cy="610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7" name="矩形 26">
              <a:extLst>
                <a:ext uri="{FF2B5EF4-FFF2-40B4-BE49-F238E27FC236}">
                  <a16:creationId xmlns:a16="http://schemas.microsoft.com/office/drawing/2014/main" id="{5CCBB35A-1BD2-4AB4-B364-D44EEBEE8F63}"/>
                </a:ext>
              </a:extLst>
            </p:cNvPr>
            <p:cNvSpPr/>
            <p:nvPr/>
          </p:nvSpPr>
          <p:spPr>
            <a:xfrm>
              <a:off x="7936629" y="1402032"/>
              <a:ext cx="149301" cy="25770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AB71AAA8-16A9-47A6-A9FD-EBC525417528}"/>
                </a:ext>
              </a:extLst>
            </p:cNvPr>
            <p:cNvSpPr/>
            <p:nvPr/>
          </p:nvSpPr>
          <p:spPr>
            <a:xfrm>
              <a:off x="8085930" y="1659741"/>
              <a:ext cx="149301" cy="8994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6975A72D-88DD-4166-9086-7177F45C0A7A}"/>
                </a:ext>
              </a:extLst>
            </p:cNvPr>
            <p:cNvSpPr/>
            <p:nvPr/>
          </p:nvSpPr>
          <p:spPr>
            <a:xfrm>
              <a:off x="8235231" y="1659741"/>
              <a:ext cx="154801" cy="38522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6233FEB3-298C-4F36-BF23-2A716C07F304}"/>
                </a:ext>
              </a:extLst>
            </p:cNvPr>
            <p:cNvSpPr/>
            <p:nvPr/>
          </p:nvSpPr>
          <p:spPr>
            <a:xfrm>
              <a:off x="8390931" y="1659740"/>
              <a:ext cx="142004" cy="54822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86C9E3FF-DE45-427B-B6BD-452F068A67F7}"/>
                </a:ext>
              </a:extLst>
            </p:cNvPr>
            <p:cNvSpPr/>
            <p:nvPr/>
          </p:nvSpPr>
          <p:spPr>
            <a:xfrm>
              <a:off x="8532936" y="1659742"/>
              <a:ext cx="153398" cy="8462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47B889BE-7B57-4065-9463-A8A1D4E73074}"/>
                </a:ext>
              </a:extLst>
            </p:cNvPr>
            <p:cNvSpPr/>
            <p:nvPr/>
          </p:nvSpPr>
          <p:spPr>
            <a:xfrm>
              <a:off x="8686333" y="1659739"/>
              <a:ext cx="152207" cy="50904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3" name="矩形 32">
              <a:extLst>
                <a:ext uri="{FF2B5EF4-FFF2-40B4-BE49-F238E27FC236}">
                  <a16:creationId xmlns:a16="http://schemas.microsoft.com/office/drawing/2014/main" id="{0F6CEFBE-A7A9-4DF5-804D-F98B1D39191B}"/>
                </a:ext>
              </a:extLst>
            </p:cNvPr>
            <p:cNvSpPr/>
            <p:nvPr/>
          </p:nvSpPr>
          <p:spPr>
            <a:xfrm>
              <a:off x="9585367" y="1659738"/>
              <a:ext cx="151097" cy="38522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4" name="矩形 33">
              <a:extLst>
                <a:ext uri="{FF2B5EF4-FFF2-40B4-BE49-F238E27FC236}">
                  <a16:creationId xmlns:a16="http://schemas.microsoft.com/office/drawing/2014/main" id="{B7DA31A5-4E5F-4335-A1E0-ABEB278F7D65}"/>
                </a:ext>
              </a:extLst>
            </p:cNvPr>
            <p:cNvSpPr/>
            <p:nvPr/>
          </p:nvSpPr>
          <p:spPr>
            <a:xfrm>
              <a:off x="8992233" y="1479835"/>
              <a:ext cx="144305" cy="179904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5" name="矩形 34">
              <a:extLst>
                <a:ext uri="{FF2B5EF4-FFF2-40B4-BE49-F238E27FC236}">
                  <a16:creationId xmlns:a16="http://schemas.microsoft.com/office/drawing/2014/main" id="{CE8E3F64-094F-4CF6-90BB-D6CB8C8F65F7}"/>
                </a:ext>
              </a:extLst>
            </p:cNvPr>
            <p:cNvSpPr/>
            <p:nvPr/>
          </p:nvSpPr>
          <p:spPr>
            <a:xfrm>
              <a:off x="9136538" y="1187717"/>
              <a:ext cx="149301" cy="47202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6" name="矩形 35">
              <a:extLst>
                <a:ext uri="{FF2B5EF4-FFF2-40B4-BE49-F238E27FC236}">
                  <a16:creationId xmlns:a16="http://schemas.microsoft.com/office/drawing/2014/main" id="{A97D8D0A-CEC6-47E0-BA82-F7244AA3A9EA}"/>
                </a:ext>
              </a:extLst>
            </p:cNvPr>
            <p:cNvSpPr/>
            <p:nvPr/>
          </p:nvSpPr>
          <p:spPr>
            <a:xfrm>
              <a:off x="7491926" y="1659739"/>
              <a:ext cx="142003" cy="50904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7" name="矩形 36">
              <a:extLst>
                <a:ext uri="{FF2B5EF4-FFF2-40B4-BE49-F238E27FC236}">
                  <a16:creationId xmlns:a16="http://schemas.microsoft.com/office/drawing/2014/main" id="{A247DA0B-C0ED-445D-9E75-961549E73CED}"/>
                </a:ext>
              </a:extLst>
            </p:cNvPr>
            <p:cNvSpPr/>
            <p:nvPr/>
          </p:nvSpPr>
          <p:spPr>
            <a:xfrm>
              <a:off x="9285839" y="1402032"/>
              <a:ext cx="149301" cy="25770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8" name="矩形 37">
              <a:extLst>
                <a:ext uri="{FF2B5EF4-FFF2-40B4-BE49-F238E27FC236}">
                  <a16:creationId xmlns:a16="http://schemas.microsoft.com/office/drawing/2014/main" id="{106C6EAB-B129-47E8-A700-2368BDA36E47}"/>
                </a:ext>
              </a:extLst>
            </p:cNvPr>
            <p:cNvSpPr/>
            <p:nvPr/>
          </p:nvSpPr>
          <p:spPr>
            <a:xfrm>
              <a:off x="9434082" y="1354405"/>
              <a:ext cx="149301" cy="3053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39" name="矩形 38">
              <a:extLst>
                <a:ext uri="{FF2B5EF4-FFF2-40B4-BE49-F238E27FC236}">
                  <a16:creationId xmlns:a16="http://schemas.microsoft.com/office/drawing/2014/main" id="{FAAF0925-2168-46D5-808D-2182A7260B23}"/>
                </a:ext>
              </a:extLst>
            </p:cNvPr>
            <p:cNvSpPr/>
            <p:nvPr/>
          </p:nvSpPr>
          <p:spPr>
            <a:xfrm>
              <a:off x="9738449" y="1659738"/>
              <a:ext cx="151892" cy="47809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3B0FAD12-CAB4-42C2-8DFA-D92EED9E6CA3}"/>
                </a:ext>
              </a:extLst>
            </p:cNvPr>
            <p:cNvSpPr/>
            <p:nvPr/>
          </p:nvSpPr>
          <p:spPr>
            <a:xfrm>
              <a:off x="9890340" y="1659738"/>
              <a:ext cx="153878" cy="347129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834DEFAF-82AD-4F2C-86FF-595B89E07C0B}"/>
                </a:ext>
              </a:extLst>
            </p:cNvPr>
            <p:cNvSpPr/>
            <p:nvPr/>
          </p:nvSpPr>
          <p:spPr>
            <a:xfrm>
              <a:off x="10047212" y="1354405"/>
              <a:ext cx="149301" cy="3053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DAD53A91-4357-4811-B6AF-ED71E7370852}"/>
                </a:ext>
              </a:extLst>
            </p:cNvPr>
            <p:cNvSpPr txBox="1"/>
            <p:nvPr/>
          </p:nvSpPr>
          <p:spPr>
            <a:xfrm>
              <a:off x="10452183" y="1578340"/>
              <a:ext cx="51363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Date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43" name="矩形 42">
              <a:extLst>
                <a:ext uri="{FF2B5EF4-FFF2-40B4-BE49-F238E27FC236}">
                  <a16:creationId xmlns:a16="http://schemas.microsoft.com/office/drawing/2014/main" id="{438C68CB-009E-4A55-86D6-CCBC649CC411}"/>
                </a:ext>
              </a:extLst>
            </p:cNvPr>
            <p:cNvSpPr/>
            <p:nvPr/>
          </p:nvSpPr>
          <p:spPr>
            <a:xfrm>
              <a:off x="8838541" y="1659740"/>
              <a:ext cx="152793" cy="34712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cxnSp>
          <p:nvCxnSpPr>
            <p:cNvPr id="46" name="直接连接符 45">
              <a:extLst>
                <a:ext uri="{FF2B5EF4-FFF2-40B4-BE49-F238E27FC236}">
                  <a16:creationId xmlns:a16="http://schemas.microsoft.com/office/drawing/2014/main" id="{CF2FF711-9D10-4594-9143-948B06DC4EFC}"/>
                </a:ext>
              </a:extLst>
            </p:cNvPr>
            <p:cNvCxnSpPr>
              <a:cxnSpLocks/>
              <a:endCxn id="41" idx="2"/>
            </p:cNvCxnSpPr>
            <p:nvPr/>
          </p:nvCxnSpPr>
          <p:spPr>
            <a:xfrm flipH="1">
              <a:off x="10121863" y="1659738"/>
              <a:ext cx="360814" cy="2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3" name="文本框 52">
              <a:extLst>
                <a:ext uri="{FF2B5EF4-FFF2-40B4-BE49-F238E27FC236}">
                  <a16:creationId xmlns:a16="http://schemas.microsoft.com/office/drawing/2014/main" id="{023CD58A-232C-422F-A9A4-11918844045F}"/>
                </a:ext>
              </a:extLst>
            </p:cNvPr>
            <p:cNvSpPr txBox="1"/>
            <p:nvPr/>
          </p:nvSpPr>
          <p:spPr>
            <a:xfrm>
              <a:off x="6959663" y="1586035"/>
              <a:ext cx="291927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0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61" name="直接连接符 60">
              <a:extLst>
                <a:ext uri="{FF2B5EF4-FFF2-40B4-BE49-F238E27FC236}">
                  <a16:creationId xmlns:a16="http://schemas.microsoft.com/office/drawing/2014/main" id="{5A6933A4-3C1B-42BC-84DD-53553522131D}"/>
                </a:ext>
              </a:extLst>
            </p:cNvPr>
            <p:cNvCxnSpPr>
              <a:cxnSpLocks/>
            </p:cNvCxnSpPr>
            <p:nvPr/>
          </p:nvCxnSpPr>
          <p:spPr>
            <a:xfrm>
              <a:off x="7190124" y="849330"/>
              <a:ext cx="0" cy="1509962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组合 65">
            <a:extLst>
              <a:ext uri="{FF2B5EF4-FFF2-40B4-BE49-F238E27FC236}">
                <a16:creationId xmlns:a16="http://schemas.microsoft.com/office/drawing/2014/main" id="{08D7FC61-984A-4372-9130-293C3BBEA8EF}"/>
              </a:ext>
            </a:extLst>
          </p:cNvPr>
          <p:cNvGrpSpPr/>
          <p:nvPr/>
        </p:nvGrpSpPr>
        <p:grpSpPr>
          <a:xfrm>
            <a:off x="5991985" y="4538573"/>
            <a:ext cx="5533666" cy="1637652"/>
            <a:chOff x="5062378" y="3538135"/>
            <a:chExt cx="4210966" cy="2014625"/>
          </a:xfrm>
        </p:grpSpPr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A34D3D12-CFEA-4F7A-8662-9A781E9CCAAE}"/>
                </a:ext>
              </a:extLst>
            </p:cNvPr>
            <p:cNvSpPr txBox="1"/>
            <p:nvPr/>
          </p:nvSpPr>
          <p:spPr>
            <a:xfrm>
              <a:off x="5062378" y="3603573"/>
              <a:ext cx="51363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SPI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68" name="矩形 67">
              <a:extLst>
                <a:ext uri="{FF2B5EF4-FFF2-40B4-BE49-F238E27FC236}">
                  <a16:creationId xmlns:a16="http://schemas.microsoft.com/office/drawing/2014/main" id="{22B371DB-91E0-4117-975D-08D53ECDA52A}"/>
                </a:ext>
              </a:extLst>
            </p:cNvPr>
            <p:cNvSpPr/>
            <p:nvPr/>
          </p:nvSpPr>
          <p:spPr>
            <a:xfrm>
              <a:off x="6382972" y="4435937"/>
              <a:ext cx="155821" cy="15104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29B4310E-DCFA-4A5D-AC8C-ED53AAF766BA}"/>
                </a:ext>
              </a:extLst>
            </p:cNvPr>
            <p:cNvSpPr/>
            <p:nvPr/>
          </p:nvSpPr>
          <p:spPr>
            <a:xfrm>
              <a:off x="5944258" y="4348542"/>
              <a:ext cx="449193" cy="24668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0" name="矩形 69">
              <a:extLst>
                <a:ext uri="{FF2B5EF4-FFF2-40B4-BE49-F238E27FC236}">
                  <a16:creationId xmlns:a16="http://schemas.microsoft.com/office/drawing/2014/main" id="{71A556A8-657E-4216-869C-69AFB67CBA3A}"/>
                </a:ext>
              </a:extLst>
            </p:cNvPr>
            <p:cNvSpPr/>
            <p:nvPr/>
          </p:nvSpPr>
          <p:spPr>
            <a:xfrm>
              <a:off x="5497647" y="4168641"/>
              <a:ext cx="149301" cy="1799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1" name="矩形 70">
              <a:extLst>
                <a:ext uri="{FF2B5EF4-FFF2-40B4-BE49-F238E27FC236}">
                  <a16:creationId xmlns:a16="http://schemas.microsoft.com/office/drawing/2014/main" id="{327B83A1-7BB3-439B-8D93-834267EB9884}"/>
                </a:ext>
              </a:extLst>
            </p:cNvPr>
            <p:cNvSpPr/>
            <p:nvPr/>
          </p:nvSpPr>
          <p:spPr>
            <a:xfrm>
              <a:off x="5646948" y="3800325"/>
              <a:ext cx="149301" cy="5482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2" name="矩形 71">
              <a:extLst>
                <a:ext uri="{FF2B5EF4-FFF2-40B4-BE49-F238E27FC236}">
                  <a16:creationId xmlns:a16="http://schemas.microsoft.com/office/drawing/2014/main" id="{8368DEBC-0A6E-45F7-9711-F4E068C88891}"/>
                </a:ext>
              </a:extLst>
            </p:cNvPr>
            <p:cNvSpPr/>
            <p:nvPr/>
          </p:nvSpPr>
          <p:spPr>
            <a:xfrm>
              <a:off x="5945550" y="4168641"/>
              <a:ext cx="149301" cy="1799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3" name="矩形 72">
              <a:extLst>
                <a:ext uri="{FF2B5EF4-FFF2-40B4-BE49-F238E27FC236}">
                  <a16:creationId xmlns:a16="http://schemas.microsoft.com/office/drawing/2014/main" id="{DF8D7F71-CB41-44E7-903C-D0877BB2ACF5}"/>
                </a:ext>
              </a:extLst>
            </p:cNvPr>
            <p:cNvSpPr/>
            <p:nvPr/>
          </p:nvSpPr>
          <p:spPr>
            <a:xfrm>
              <a:off x="6094851" y="3738411"/>
              <a:ext cx="149301" cy="610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4" name="矩形 73">
              <a:extLst>
                <a:ext uri="{FF2B5EF4-FFF2-40B4-BE49-F238E27FC236}">
                  <a16:creationId xmlns:a16="http://schemas.microsoft.com/office/drawing/2014/main" id="{CEB1AED0-F02F-4993-9374-180EB86EC058}"/>
                </a:ext>
              </a:extLst>
            </p:cNvPr>
            <p:cNvSpPr/>
            <p:nvPr/>
          </p:nvSpPr>
          <p:spPr>
            <a:xfrm>
              <a:off x="6244152" y="4090837"/>
              <a:ext cx="149301" cy="25770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5" name="矩形 74">
              <a:extLst>
                <a:ext uri="{FF2B5EF4-FFF2-40B4-BE49-F238E27FC236}">
                  <a16:creationId xmlns:a16="http://schemas.microsoft.com/office/drawing/2014/main" id="{99E15528-BC7B-4F7D-85B2-1DEDC94BF0D6}"/>
                </a:ext>
              </a:extLst>
            </p:cNvPr>
            <p:cNvSpPr/>
            <p:nvPr/>
          </p:nvSpPr>
          <p:spPr>
            <a:xfrm>
              <a:off x="6393453" y="4348546"/>
              <a:ext cx="149301" cy="8994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6" name="矩形 75">
              <a:extLst>
                <a:ext uri="{FF2B5EF4-FFF2-40B4-BE49-F238E27FC236}">
                  <a16:creationId xmlns:a16="http://schemas.microsoft.com/office/drawing/2014/main" id="{71B4336E-FA2C-4F78-80B4-31922A68E647}"/>
                </a:ext>
              </a:extLst>
            </p:cNvPr>
            <p:cNvSpPr/>
            <p:nvPr/>
          </p:nvSpPr>
          <p:spPr>
            <a:xfrm>
              <a:off x="6542754" y="4348546"/>
              <a:ext cx="154801" cy="385223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FD659090-18FE-40A2-8121-12E489BAFA53}"/>
                </a:ext>
              </a:extLst>
            </p:cNvPr>
            <p:cNvSpPr/>
            <p:nvPr/>
          </p:nvSpPr>
          <p:spPr>
            <a:xfrm>
              <a:off x="6698454" y="4348545"/>
              <a:ext cx="142004" cy="548223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317E85C3-FFEC-48F8-B6B5-9DD4C8717A89}"/>
                </a:ext>
              </a:extLst>
            </p:cNvPr>
            <p:cNvSpPr/>
            <p:nvPr/>
          </p:nvSpPr>
          <p:spPr>
            <a:xfrm>
              <a:off x="6840459" y="4348547"/>
              <a:ext cx="153398" cy="84626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79" name="矩形 78">
              <a:extLst>
                <a:ext uri="{FF2B5EF4-FFF2-40B4-BE49-F238E27FC236}">
                  <a16:creationId xmlns:a16="http://schemas.microsoft.com/office/drawing/2014/main" id="{1671E6BA-4491-419D-868B-CF23F4CF2276}"/>
                </a:ext>
              </a:extLst>
            </p:cNvPr>
            <p:cNvSpPr/>
            <p:nvPr/>
          </p:nvSpPr>
          <p:spPr>
            <a:xfrm>
              <a:off x="6993856" y="4348544"/>
              <a:ext cx="152207" cy="509047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93AB5207-BE6C-4C5D-9EC9-455AC09EC3D0}"/>
                </a:ext>
              </a:extLst>
            </p:cNvPr>
            <p:cNvSpPr/>
            <p:nvPr/>
          </p:nvSpPr>
          <p:spPr>
            <a:xfrm>
              <a:off x="7892890" y="4348543"/>
              <a:ext cx="151097" cy="385226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68662AE9-0E79-4BA7-BF28-F84FF9E16393}"/>
                </a:ext>
              </a:extLst>
            </p:cNvPr>
            <p:cNvSpPr/>
            <p:nvPr/>
          </p:nvSpPr>
          <p:spPr>
            <a:xfrm>
              <a:off x="7299757" y="4168640"/>
              <a:ext cx="145202" cy="1799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2" name="矩形 81">
              <a:extLst>
                <a:ext uri="{FF2B5EF4-FFF2-40B4-BE49-F238E27FC236}">
                  <a16:creationId xmlns:a16="http://schemas.microsoft.com/office/drawing/2014/main" id="{D7167D8E-4364-44B5-83D9-678138ED8D71}"/>
                </a:ext>
              </a:extLst>
            </p:cNvPr>
            <p:cNvSpPr/>
            <p:nvPr/>
          </p:nvSpPr>
          <p:spPr>
            <a:xfrm>
              <a:off x="7444958" y="3876522"/>
              <a:ext cx="148404" cy="472023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8B5FA308-6D49-4014-A431-417D3159FE60}"/>
                </a:ext>
              </a:extLst>
            </p:cNvPr>
            <p:cNvSpPr/>
            <p:nvPr/>
          </p:nvSpPr>
          <p:spPr>
            <a:xfrm>
              <a:off x="5799449" y="4348544"/>
              <a:ext cx="142003" cy="50904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FA418929-BB21-42BA-AD6C-279EE180D1C8}"/>
                </a:ext>
              </a:extLst>
            </p:cNvPr>
            <p:cNvSpPr/>
            <p:nvPr/>
          </p:nvSpPr>
          <p:spPr>
            <a:xfrm>
              <a:off x="7593363" y="4090837"/>
              <a:ext cx="149300" cy="25770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6F92267F-31DC-4369-A97E-31657F141169}"/>
                </a:ext>
              </a:extLst>
            </p:cNvPr>
            <p:cNvSpPr/>
            <p:nvPr/>
          </p:nvSpPr>
          <p:spPr>
            <a:xfrm>
              <a:off x="7742662" y="4043210"/>
              <a:ext cx="148244" cy="3053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757250F7-A726-49DC-96B1-B50B3625696C}"/>
                </a:ext>
              </a:extLst>
            </p:cNvPr>
            <p:cNvSpPr/>
            <p:nvPr/>
          </p:nvSpPr>
          <p:spPr>
            <a:xfrm>
              <a:off x="8045972" y="4348543"/>
              <a:ext cx="151892" cy="478098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C05DAB94-48CC-4A18-81BA-AF6A40A87C8E}"/>
                </a:ext>
              </a:extLst>
            </p:cNvPr>
            <p:cNvSpPr/>
            <p:nvPr/>
          </p:nvSpPr>
          <p:spPr>
            <a:xfrm>
              <a:off x="8197863" y="4348543"/>
              <a:ext cx="153878" cy="347129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8" name="矩形 87">
              <a:extLst>
                <a:ext uri="{FF2B5EF4-FFF2-40B4-BE49-F238E27FC236}">
                  <a16:creationId xmlns:a16="http://schemas.microsoft.com/office/drawing/2014/main" id="{F0DEA93E-783A-4EEA-A035-3A08865B2960}"/>
                </a:ext>
              </a:extLst>
            </p:cNvPr>
            <p:cNvSpPr/>
            <p:nvPr/>
          </p:nvSpPr>
          <p:spPr>
            <a:xfrm>
              <a:off x="8354735" y="4043210"/>
              <a:ext cx="149301" cy="3053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33348CE9-D4E2-48AB-BC9B-069C59AE4809}"/>
                </a:ext>
              </a:extLst>
            </p:cNvPr>
            <p:cNvSpPr txBox="1"/>
            <p:nvPr/>
          </p:nvSpPr>
          <p:spPr>
            <a:xfrm>
              <a:off x="8759706" y="4267145"/>
              <a:ext cx="51363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Date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90" name="矩形 89">
              <a:extLst>
                <a:ext uri="{FF2B5EF4-FFF2-40B4-BE49-F238E27FC236}">
                  <a16:creationId xmlns:a16="http://schemas.microsoft.com/office/drawing/2014/main" id="{E747F3C2-0783-4357-A4A7-D5EDD6B7726D}"/>
                </a:ext>
              </a:extLst>
            </p:cNvPr>
            <p:cNvSpPr/>
            <p:nvPr/>
          </p:nvSpPr>
          <p:spPr>
            <a:xfrm>
              <a:off x="7146064" y="4348545"/>
              <a:ext cx="152793" cy="347126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91" name="文本框 90">
              <a:extLst>
                <a:ext uri="{FF2B5EF4-FFF2-40B4-BE49-F238E27FC236}">
                  <a16:creationId xmlns:a16="http://schemas.microsoft.com/office/drawing/2014/main" id="{FEE3CD98-A497-4BCB-8FA3-690D1DCF9AD1}"/>
                </a:ext>
              </a:extLst>
            </p:cNvPr>
            <p:cNvSpPr txBox="1"/>
            <p:nvPr/>
          </p:nvSpPr>
          <p:spPr>
            <a:xfrm>
              <a:off x="5559113" y="4972257"/>
              <a:ext cx="72044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Removed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92" name="直接连接符 91">
              <a:extLst>
                <a:ext uri="{FF2B5EF4-FFF2-40B4-BE49-F238E27FC236}">
                  <a16:creationId xmlns:a16="http://schemas.microsoft.com/office/drawing/2014/main" id="{4F47B9E9-942A-43D7-BE08-CDA0371B0EF1}"/>
                </a:ext>
              </a:extLst>
            </p:cNvPr>
            <p:cNvCxnSpPr>
              <a:cxnSpLocks/>
              <a:endCxn id="88" idx="2"/>
            </p:cNvCxnSpPr>
            <p:nvPr/>
          </p:nvCxnSpPr>
          <p:spPr>
            <a:xfrm flipH="1">
              <a:off x="8429386" y="4348543"/>
              <a:ext cx="360814" cy="2"/>
            </a:xfrm>
            <a:prstGeom prst="line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  <a:headEnd type="arrow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22FAC69C-587B-487D-B629-10F5133C2CF0}"/>
                </a:ext>
              </a:extLst>
            </p:cNvPr>
            <p:cNvSpPr txBox="1"/>
            <p:nvPr/>
          </p:nvSpPr>
          <p:spPr>
            <a:xfrm>
              <a:off x="5267186" y="4274840"/>
              <a:ext cx="291927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0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94" name="文本框 93">
              <a:extLst>
                <a:ext uri="{FF2B5EF4-FFF2-40B4-BE49-F238E27FC236}">
                  <a16:creationId xmlns:a16="http://schemas.microsoft.com/office/drawing/2014/main" id="{AF3DE839-62EB-479F-B85F-A68CF6326888}"/>
                </a:ext>
              </a:extLst>
            </p:cNvPr>
            <p:cNvSpPr txBox="1"/>
            <p:nvPr/>
          </p:nvSpPr>
          <p:spPr>
            <a:xfrm>
              <a:off x="7842618" y="4972257"/>
              <a:ext cx="669387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i="0" u="none" strike="noStrike" baseline="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Severity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95" name="直接连接符 94">
              <a:extLst>
                <a:ext uri="{FF2B5EF4-FFF2-40B4-BE49-F238E27FC236}">
                  <a16:creationId xmlns:a16="http://schemas.microsoft.com/office/drawing/2014/main" id="{E892FC9C-C569-47DC-9F8B-0282B16FD333}"/>
                </a:ext>
              </a:extLst>
            </p:cNvPr>
            <p:cNvCxnSpPr>
              <a:cxnSpLocks/>
              <a:stCxn id="94" idx="0"/>
            </p:cNvCxnSpPr>
            <p:nvPr/>
          </p:nvCxnSpPr>
          <p:spPr>
            <a:xfrm flipH="1" flipV="1">
              <a:off x="8121918" y="4695673"/>
              <a:ext cx="55394" cy="276584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文本框 95">
              <a:extLst>
                <a:ext uri="{FF2B5EF4-FFF2-40B4-BE49-F238E27FC236}">
                  <a16:creationId xmlns:a16="http://schemas.microsoft.com/office/drawing/2014/main" id="{C7ED7492-E2D5-4E9F-819F-1F5C26A04C17}"/>
                </a:ext>
              </a:extLst>
            </p:cNvPr>
            <p:cNvSpPr txBox="1"/>
            <p:nvPr/>
          </p:nvSpPr>
          <p:spPr>
            <a:xfrm>
              <a:off x="6670618" y="4972257"/>
              <a:ext cx="669387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i="0" u="none" strike="noStrike" baseline="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Added</a:t>
              </a:r>
              <a:endParaRPr lang="zh-CN" altLang="en-US" sz="1400" baseline="-250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97" name="直接连接符 96">
              <a:extLst>
                <a:ext uri="{FF2B5EF4-FFF2-40B4-BE49-F238E27FC236}">
                  <a16:creationId xmlns:a16="http://schemas.microsoft.com/office/drawing/2014/main" id="{B72D5899-0EBB-4097-AF9E-BE96933599F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97647" y="4591237"/>
              <a:ext cx="3292551" cy="3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8" name="直接连接符 97">
              <a:extLst>
                <a:ext uri="{FF2B5EF4-FFF2-40B4-BE49-F238E27FC236}">
                  <a16:creationId xmlns:a16="http://schemas.microsoft.com/office/drawing/2014/main" id="{65C3BC8D-F7AB-4ABC-917B-6ABC5C64319D}"/>
                </a:ext>
              </a:extLst>
            </p:cNvPr>
            <p:cNvCxnSpPr>
              <a:cxnSpLocks/>
            </p:cNvCxnSpPr>
            <p:nvPr/>
          </p:nvCxnSpPr>
          <p:spPr>
            <a:xfrm>
              <a:off x="6559448" y="5214033"/>
              <a:ext cx="0" cy="762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文本框 98">
              <a:extLst>
                <a:ext uri="{FF2B5EF4-FFF2-40B4-BE49-F238E27FC236}">
                  <a16:creationId xmlns:a16="http://schemas.microsoft.com/office/drawing/2014/main" id="{C367A56F-34F4-4F90-B7AC-BD65E53D2A48}"/>
                </a:ext>
              </a:extLst>
            </p:cNvPr>
            <p:cNvSpPr txBox="1"/>
            <p:nvPr/>
          </p:nvSpPr>
          <p:spPr>
            <a:xfrm>
              <a:off x="6878327" y="5293215"/>
              <a:ext cx="72044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Inter arrival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100" name="直接连接符 99">
              <a:extLst>
                <a:ext uri="{FF2B5EF4-FFF2-40B4-BE49-F238E27FC236}">
                  <a16:creationId xmlns:a16="http://schemas.microsoft.com/office/drawing/2014/main" id="{F6DD28A1-8B89-4DC3-83BA-F2B5DA614714}"/>
                </a:ext>
              </a:extLst>
            </p:cNvPr>
            <p:cNvCxnSpPr>
              <a:cxnSpLocks/>
            </p:cNvCxnSpPr>
            <p:nvPr/>
          </p:nvCxnSpPr>
          <p:spPr>
            <a:xfrm>
              <a:off x="6559448" y="5252136"/>
              <a:ext cx="1331458" cy="0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接连接符 100">
              <a:extLst>
                <a:ext uri="{FF2B5EF4-FFF2-40B4-BE49-F238E27FC236}">
                  <a16:creationId xmlns:a16="http://schemas.microsoft.com/office/drawing/2014/main" id="{8B8E89A9-B8A0-413C-B13D-07B7F30F6F62}"/>
                </a:ext>
              </a:extLst>
            </p:cNvPr>
            <p:cNvCxnSpPr>
              <a:cxnSpLocks/>
            </p:cNvCxnSpPr>
            <p:nvPr/>
          </p:nvCxnSpPr>
          <p:spPr>
            <a:xfrm>
              <a:off x="7890906" y="5214033"/>
              <a:ext cx="0" cy="762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接连接符 101">
              <a:extLst>
                <a:ext uri="{FF2B5EF4-FFF2-40B4-BE49-F238E27FC236}">
                  <a16:creationId xmlns:a16="http://schemas.microsoft.com/office/drawing/2014/main" id="{8779A075-D072-4963-94ED-B4D79B434AD2}"/>
                </a:ext>
              </a:extLst>
            </p:cNvPr>
            <p:cNvCxnSpPr>
              <a:cxnSpLocks/>
            </p:cNvCxnSpPr>
            <p:nvPr/>
          </p:nvCxnSpPr>
          <p:spPr>
            <a:xfrm>
              <a:off x="8349318" y="5214033"/>
              <a:ext cx="0" cy="762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直接连接符 102">
              <a:extLst>
                <a:ext uri="{FF2B5EF4-FFF2-40B4-BE49-F238E27FC236}">
                  <a16:creationId xmlns:a16="http://schemas.microsoft.com/office/drawing/2014/main" id="{E4A91694-6C4A-4C64-BCD1-FF8991752611}"/>
                </a:ext>
              </a:extLst>
            </p:cNvPr>
            <p:cNvCxnSpPr>
              <a:cxnSpLocks/>
            </p:cNvCxnSpPr>
            <p:nvPr/>
          </p:nvCxnSpPr>
          <p:spPr>
            <a:xfrm>
              <a:off x="7890906" y="5252136"/>
              <a:ext cx="459757" cy="0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4" name="文本框 103">
              <a:extLst>
                <a:ext uri="{FF2B5EF4-FFF2-40B4-BE49-F238E27FC236}">
                  <a16:creationId xmlns:a16="http://schemas.microsoft.com/office/drawing/2014/main" id="{F7F756F5-559C-4AC9-9CAE-28FC8FE9A6AA}"/>
                </a:ext>
              </a:extLst>
            </p:cNvPr>
            <p:cNvSpPr txBox="1"/>
            <p:nvPr/>
          </p:nvSpPr>
          <p:spPr>
            <a:xfrm>
              <a:off x="7742662" y="5293215"/>
              <a:ext cx="72044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Duration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105" name="直接连接符 104">
              <a:extLst>
                <a:ext uri="{FF2B5EF4-FFF2-40B4-BE49-F238E27FC236}">
                  <a16:creationId xmlns:a16="http://schemas.microsoft.com/office/drawing/2014/main" id="{55016974-1134-4B4C-A9F6-BC9636AA337B}"/>
                </a:ext>
              </a:extLst>
            </p:cNvPr>
            <p:cNvCxnSpPr>
              <a:cxnSpLocks/>
            </p:cNvCxnSpPr>
            <p:nvPr/>
          </p:nvCxnSpPr>
          <p:spPr>
            <a:xfrm>
              <a:off x="5497647" y="3538135"/>
              <a:ext cx="0" cy="1509962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6" name="文本框 105">
              <a:extLst>
                <a:ext uri="{FF2B5EF4-FFF2-40B4-BE49-F238E27FC236}">
                  <a16:creationId xmlns:a16="http://schemas.microsoft.com/office/drawing/2014/main" id="{E0956691-36C4-4BE9-9AB8-5183446A75C0}"/>
                </a:ext>
              </a:extLst>
            </p:cNvPr>
            <p:cNvSpPr txBox="1"/>
            <p:nvPr/>
          </p:nvSpPr>
          <p:spPr>
            <a:xfrm>
              <a:off x="6588285" y="4095119"/>
              <a:ext cx="669387" cy="22246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①</a:t>
              </a:r>
              <a:endParaRPr lang="zh-CN" altLang="en-US" sz="1200" b="1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07" name="文本框 106">
              <a:extLst>
                <a:ext uri="{FF2B5EF4-FFF2-40B4-BE49-F238E27FC236}">
                  <a16:creationId xmlns:a16="http://schemas.microsoft.com/office/drawing/2014/main" id="{7D5D617D-A6B5-472B-8F41-57803673A955}"/>
                </a:ext>
              </a:extLst>
            </p:cNvPr>
            <p:cNvSpPr txBox="1"/>
            <p:nvPr/>
          </p:nvSpPr>
          <p:spPr>
            <a:xfrm>
              <a:off x="7842111" y="4095119"/>
              <a:ext cx="557869" cy="22246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②</a:t>
              </a:r>
              <a:endParaRPr lang="zh-CN" altLang="en-US" sz="1200" b="1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78CA310-9FCC-44F9-AE3C-007A3893D4C9}"/>
              </a:ext>
            </a:extLst>
          </p:cNvPr>
          <p:cNvSpPr txBox="1"/>
          <p:nvPr/>
        </p:nvSpPr>
        <p:spPr>
          <a:xfrm>
            <a:off x="745473" y="2262763"/>
            <a:ext cx="5129120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584100" indent="-216000" algn="ctr">
              <a:buFont typeface="+mj-lt"/>
              <a:buAutoNum type="arabicPeriod" startAt="2"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PannoTextNormal" panose="02000506040000040003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216000" algn="just">
              <a:lnSpc>
                <a:spcPct val="125000"/>
              </a:lnSpc>
              <a:buFont typeface="+mj-lt"/>
              <a:buAutoNum type="arabicPeriod"/>
            </a:pPr>
            <a:r>
              <a:rPr lang="en-US" altLang="zh-CN" sz="2000" i="0" dirty="0"/>
              <a:t>Calculate SPI and SHI on daily basis using a moving window </a:t>
            </a:r>
          </a:p>
        </p:txBody>
      </p:sp>
      <p:sp>
        <p:nvSpPr>
          <p:cNvPr id="119" name="文本框 118">
            <a:extLst>
              <a:ext uri="{FF2B5EF4-FFF2-40B4-BE49-F238E27FC236}">
                <a16:creationId xmlns:a16="http://schemas.microsoft.com/office/drawing/2014/main" id="{010D4720-47B1-4304-AE2F-18697BADF692}"/>
              </a:ext>
            </a:extLst>
          </p:cNvPr>
          <p:cNvSpPr txBox="1"/>
          <p:nvPr/>
        </p:nvSpPr>
        <p:spPr>
          <a:xfrm>
            <a:off x="747916" y="3421770"/>
            <a:ext cx="5125275" cy="833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584100" indent="-216000" algn="ctr">
              <a:buFont typeface="+mj-lt"/>
              <a:buAutoNum type="arabicPeriod" startAt="2"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PannoTextNormal" panose="02000506040000040003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216000" algn="just">
              <a:lnSpc>
                <a:spcPct val="125000"/>
              </a:lnSpc>
            </a:pPr>
            <a:r>
              <a:rPr lang="en-US" altLang="zh-CN" sz="2000" i="0" dirty="0"/>
              <a:t>Label every day potentially belonging to droughts or heatwaves</a:t>
            </a:r>
          </a:p>
        </p:txBody>
      </p:sp>
      <p:sp>
        <p:nvSpPr>
          <p:cNvPr id="120" name="文本框 119">
            <a:extLst>
              <a:ext uri="{FF2B5EF4-FFF2-40B4-BE49-F238E27FC236}">
                <a16:creationId xmlns:a16="http://schemas.microsoft.com/office/drawing/2014/main" id="{117E581C-8654-4E84-8453-73781F8242CA}"/>
              </a:ext>
            </a:extLst>
          </p:cNvPr>
          <p:cNvSpPr txBox="1"/>
          <p:nvPr/>
        </p:nvSpPr>
        <p:spPr>
          <a:xfrm>
            <a:off x="746620" y="4580777"/>
            <a:ext cx="5115799" cy="1218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584100" indent="-216000" algn="ctr">
              <a:buFont typeface="+mj-lt"/>
              <a:buAutoNum type="arabicPeriod" startAt="2"/>
              <a:defRPr i="1">
                <a:solidFill>
                  <a:schemeClr val="tx1">
                    <a:lumMod val="75000"/>
                    <a:lumOff val="25000"/>
                  </a:schemeClr>
                </a:solidFill>
                <a:latin typeface="PannoTextNormal" panose="02000506040000040003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marL="216000" algn="just">
              <a:lnSpc>
                <a:spcPct val="125000"/>
              </a:lnSpc>
              <a:buFont typeface="+mj-lt"/>
              <a:buAutoNum type="arabicPeriod" startAt="3"/>
            </a:pPr>
            <a:r>
              <a:rPr lang="en-US" altLang="zh-CN" sz="2000" i="0" dirty="0"/>
              <a:t>Aggregate events by removing and adding dry (or heatwave) days based on statistical assumptions</a:t>
            </a: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9E5C5D94-380A-443F-8014-FB92E8B60B29}"/>
              </a:ext>
            </a:extLst>
          </p:cNvPr>
          <p:cNvGrpSpPr/>
          <p:nvPr/>
        </p:nvGrpSpPr>
        <p:grpSpPr>
          <a:xfrm>
            <a:off x="5973300" y="3008170"/>
            <a:ext cx="5659900" cy="1606526"/>
            <a:chOff x="795288" y="3530681"/>
            <a:chExt cx="4307027" cy="1976334"/>
          </a:xfrm>
        </p:grpSpPr>
        <p:sp>
          <p:nvSpPr>
            <p:cNvPr id="123" name="文本框 122">
              <a:extLst>
                <a:ext uri="{FF2B5EF4-FFF2-40B4-BE49-F238E27FC236}">
                  <a16:creationId xmlns:a16="http://schemas.microsoft.com/office/drawing/2014/main" id="{746304CB-86ED-4C6B-827F-AEC7E5433A95}"/>
                </a:ext>
              </a:extLst>
            </p:cNvPr>
            <p:cNvSpPr txBox="1"/>
            <p:nvPr/>
          </p:nvSpPr>
          <p:spPr>
            <a:xfrm>
              <a:off x="795288" y="3596119"/>
              <a:ext cx="51363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SPI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24" name="矩形 123">
              <a:extLst>
                <a:ext uri="{FF2B5EF4-FFF2-40B4-BE49-F238E27FC236}">
                  <a16:creationId xmlns:a16="http://schemas.microsoft.com/office/drawing/2014/main" id="{8DB05479-E644-4778-BB0A-55F8A68D9AE1}"/>
                </a:ext>
              </a:extLst>
            </p:cNvPr>
            <p:cNvSpPr/>
            <p:nvPr/>
          </p:nvSpPr>
          <p:spPr>
            <a:xfrm>
              <a:off x="2568350" y="4431039"/>
              <a:ext cx="155821" cy="151045"/>
            </a:xfrm>
            <a:prstGeom prst="rect">
              <a:avLst/>
            </a:prstGeom>
            <a:pattFill prst="pct20">
              <a:fgClr>
                <a:srgbClr val="0070C0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25" name="矩形 124">
              <a:extLst>
                <a:ext uri="{FF2B5EF4-FFF2-40B4-BE49-F238E27FC236}">
                  <a16:creationId xmlns:a16="http://schemas.microsoft.com/office/drawing/2014/main" id="{320243BF-D4CB-4C02-AA0C-CB174EAF86A2}"/>
                </a:ext>
              </a:extLst>
            </p:cNvPr>
            <p:cNvSpPr/>
            <p:nvPr/>
          </p:nvSpPr>
          <p:spPr>
            <a:xfrm>
              <a:off x="2115882" y="4428483"/>
              <a:ext cx="155821" cy="15104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A8796B8A-0586-4EB8-AE4D-A7064AEBEF8E}"/>
                </a:ext>
              </a:extLst>
            </p:cNvPr>
            <p:cNvSpPr/>
            <p:nvPr/>
          </p:nvSpPr>
          <p:spPr>
            <a:xfrm>
              <a:off x="3034362" y="4341088"/>
              <a:ext cx="595508" cy="246680"/>
            </a:xfrm>
            <a:prstGeom prst="rect">
              <a:avLst/>
            </a:prstGeom>
            <a:pattFill prst="pct20">
              <a:fgClr>
                <a:srgbClr val="0070C0"/>
              </a:fgClr>
              <a:bgClr>
                <a:schemeClr val="bg1"/>
              </a:bgClr>
            </a:patt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27" name="矩形 126">
              <a:extLst>
                <a:ext uri="{FF2B5EF4-FFF2-40B4-BE49-F238E27FC236}">
                  <a16:creationId xmlns:a16="http://schemas.microsoft.com/office/drawing/2014/main" id="{88D4E5B8-C611-4620-A493-2BFA4D5F5C90}"/>
                </a:ext>
              </a:extLst>
            </p:cNvPr>
            <p:cNvSpPr/>
            <p:nvPr/>
          </p:nvSpPr>
          <p:spPr>
            <a:xfrm>
              <a:off x="1230557" y="4161187"/>
              <a:ext cx="149301" cy="17990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DE915179-EB63-4670-A610-564621349AE6}"/>
                </a:ext>
              </a:extLst>
            </p:cNvPr>
            <p:cNvSpPr/>
            <p:nvPr/>
          </p:nvSpPr>
          <p:spPr>
            <a:xfrm>
              <a:off x="1379858" y="3792871"/>
              <a:ext cx="149301" cy="548222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29" name="矩形 128">
              <a:extLst>
                <a:ext uri="{FF2B5EF4-FFF2-40B4-BE49-F238E27FC236}">
                  <a16:creationId xmlns:a16="http://schemas.microsoft.com/office/drawing/2014/main" id="{C97D2544-D302-4D2B-BD55-DB9E28170277}"/>
                </a:ext>
              </a:extLst>
            </p:cNvPr>
            <p:cNvSpPr/>
            <p:nvPr/>
          </p:nvSpPr>
          <p:spPr>
            <a:xfrm>
              <a:off x="1678460" y="4161187"/>
              <a:ext cx="149301" cy="17990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0" name="矩形 129">
              <a:extLst>
                <a:ext uri="{FF2B5EF4-FFF2-40B4-BE49-F238E27FC236}">
                  <a16:creationId xmlns:a16="http://schemas.microsoft.com/office/drawing/2014/main" id="{94C7CABC-58B0-49DC-8B2F-7D35BAB20890}"/>
                </a:ext>
              </a:extLst>
            </p:cNvPr>
            <p:cNvSpPr/>
            <p:nvPr/>
          </p:nvSpPr>
          <p:spPr>
            <a:xfrm>
              <a:off x="1827761" y="3730957"/>
              <a:ext cx="149301" cy="6101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4A75C86B-4595-443F-9C3B-C72C9214349A}"/>
                </a:ext>
              </a:extLst>
            </p:cNvPr>
            <p:cNvSpPr/>
            <p:nvPr/>
          </p:nvSpPr>
          <p:spPr>
            <a:xfrm>
              <a:off x="1977062" y="4083383"/>
              <a:ext cx="149301" cy="257708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2" name="矩形 131">
              <a:extLst>
                <a:ext uri="{FF2B5EF4-FFF2-40B4-BE49-F238E27FC236}">
                  <a16:creationId xmlns:a16="http://schemas.microsoft.com/office/drawing/2014/main" id="{770E050B-8844-4B38-B015-DB6A99B24931}"/>
                </a:ext>
              </a:extLst>
            </p:cNvPr>
            <p:cNvSpPr/>
            <p:nvPr/>
          </p:nvSpPr>
          <p:spPr>
            <a:xfrm>
              <a:off x="2126363" y="4341092"/>
              <a:ext cx="149301" cy="89947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A05224B0-9D04-419A-AB9C-5DC0DE68D667}"/>
                </a:ext>
              </a:extLst>
            </p:cNvPr>
            <p:cNvSpPr/>
            <p:nvPr/>
          </p:nvSpPr>
          <p:spPr>
            <a:xfrm>
              <a:off x="2275664" y="4341092"/>
              <a:ext cx="154801" cy="385223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4" name="矩形 133">
              <a:extLst>
                <a:ext uri="{FF2B5EF4-FFF2-40B4-BE49-F238E27FC236}">
                  <a16:creationId xmlns:a16="http://schemas.microsoft.com/office/drawing/2014/main" id="{3C5D7B36-B105-46E6-9FF8-E50F4E0B515D}"/>
                </a:ext>
              </a:extLst>
            </p:cNvPr>
            <p:cNvSpPr/>
            <p:nvPr/>
          </p:nvSpPr>
          <p:spPr>
            <a:xfrm>
              <a:off x="2431364" y="4341091"/>
              <a:ext cx="142004" cy="548223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5" name="矩形 134">
              <a:extLst>
                <a:ext uri="{FF2B5EF4-FFF2-40B4-BE49-F238E27FC236}">
                  <a16:creationId xmlns:a16="http://schemas.microsoft.com/office/drawing/2014/main" id="{5F7178A2-B01D-41A1-8583-0DA8C533ABEC}"/>
                </a:ext>
              </a:extLst>
            </p:cNvPr>
            <p:cNvSpPr/>
            <p:nvPr/>
          </p:nvSpPr>
          <p:spPr>
            <a:xfrm>
              <a:off x="2573369" y="4341093"/>
              <a:ext cx="153398" cy="84626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647895DC-546C-4390-A9E9-E498FCED61EF}"/>
                </a:ext>
              </a:extLst>
            </p:cNvPr>
            <p:cNvSpPr/>
            <p:nvPr/>
          </p:nvSpPr>
          <p:spPr>
            <a:xfrm>
              <a:off x="2726766" y="4341090"/>
              <a:ext cx="152207" cy="509047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7" name="矩形 136">
              <a:extLst>
                <a:ext uri="{FF2B5EF4-FFF2-40B4-BE49-F238E27FC236}">
                  <a16:creationId xmlns:a16="http://schemas.microsoft.com/office/drawing/2014/main" id="{94EF2961-97FD-4AD7-A1F2-8619ECC45ED3}"/>
                </a:ext>
              </a:extLst>
            </p:cNvPr>
            <p:cNvSpPr/>
            <p:nvPr/>
          </p:nvSpPr>
          <p:spPr>
            <a:xfrm>
              <a:off x="3625800" y="4341089"/>
              <a:ext cx="151097" cy="385226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12B2BFF9-0180-4488-98F4-538ABEC5635C}"/>
                </a:ext>
              </a:extLst>
            </p:cNvPr>
            <p:cNvSpPr/>
            <p:nvPr/>
          </p:nvSpPr>
          <p:spPr>
            <a:xfrm>
              <a:off x="3032666" y="4161186"/>
              <a:ext cx="148402" cy="179905"/>
            </a:xfrm>
            <a:prstGeom prst="rect">
              <a:avLst/>
            </a:prstGeom>
            <a:pattFill prst="pct20">
              <a:fgClr>
                <a:srgbClr val="0070C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39" name="矩形 138">
              <a:extLst>
                <a:ext uri="{FF2B5EF4-FFF2-40B4-BE49-F238E27FC236}">
                  <a16:creationId xmlns:a16="http://schemas.microsoft.com/office/drawing/2014/main" id="{D9A10B1E-9AF8-4423-A41B-7E7876AC1D7C}"/>
                </a:ext>
              </a:extLst>
            </p:cNvPr>
            <p:cNvSpPr/>
            <p:nvPr/>
          </p:nvSpPr>
          <p:spPr>
            <a:xfrm>
              <a:off x="3176971" y="3869068"/>
              <a:ext cx="149301" cy="472023"/>
            </a:xfrm>
            <a:prstGeom prst="rect">
              <a:avLst/>
            </a:prstGeom>
            <a:pattFill prst="pct20">
              <a:fgClr>
                <a:srgbClr val="0070C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0" name="矩形 139">
              <a:extLst>
                <a:ext uri="{FF2B5EF4-FFF2-40B4-BE49-F238E27FC236}">
                  <a16:creationId xmlns:a16="http://schemas.microsoft.com/office/drawing/2014/main" id="{B6B44724-93AD-41EA-8F0E-F31C9EE22E93}"/>
                </a:ext>
              </a:extLst>
            </p:cNvPr>
            <p:cNvSpPr/>
            <p:nvPr/>
          </p:nvSpPr>
          <p:spPr>
            <a:xfrm>
              <a:off x="1532359" y="4341090"/>
              <a:ext cx="142003" cy="509047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1" name="矩形 140">
              <a:extLst>
                <a:ext uri="{FF2B5EF4-FFF2-40B4-BE49-F238E27FC236}">
                  <a16:creationId xmlns:a16="http://schemas.microsoft.com/office/drawing/2014/main" id="{441B9BCD-2288-4D8C-8258-2209112C22F9}"/>
                </a:ext>
              </a:extLst>
            </p:cNvPr>
            <p:cNvSpPr/>
            <p:nvPr/>
          </p:nvSpPr>
          <p:spPr>
            <a:xfrm>
              <a:off x="3326272" y="4083383"/>
              <a:ext cx="149301" cy="257708"/>
            </a:xfrm>
            <a:prstGeom prst="rect">
              <a:avLst/>
            </a:prstGeom>
            <a:pattFill prst="pct20">
              <a:fgClr>
                <a:srgbClr val="0070C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2" name="矩形 141">
              <a:extLst>
                <a:ext uri="{FF2B5EF4-FFF2-40B4-BE49-F238E27FC236}">
                  <a16:creationId xmlns:a16="http://schemas.microsoft.com/office/drawing/2014/main" id="{8D2D75A6-CD96-4DD1-81DB-4F7FE86491E4}"/>
                </a:ext>
              </a:extLst>
            </p:cNvPr>
            <p:cNvSpPr/>
            <p:nvPr/>
          </p:nvSpPr>
          <p:spPr>
            <a:xfrm>
              <a:off x="3474515" y="4035756"/>
              <a:ext cx="149301" cy="305335"/>
            </a:xfrm>
            <a:prstGeom prst="rect">
              <a:avLst/>
            </a:prstGeom>
            <a:pattFill prst="pct20">
              <a:fgClr>
                <a:srgbClr val="0070C0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3" name="矩形 142">
              <a:extLst>
                <a:ext uri="{FF2B5EF4-FFF2-40B4-BE49-F238E27FC236}">
                  <a16:creationId xmlns:a16="http://schemas.microsoft.com/office/drawing/2014/main" id="{17A2AC25-4C2F-4C0B-B220-0A36F52ABDC9}"/>
                </a:ext>
              </a:extLst>
            </p:cNvPr>
            <p:cNvSpPr/>
            <p:nvPr/>
          </p:nvSpPr>
          <p:spPr>
            <a:xfrm>
              <a:off x="3778882" y="4341089"/>
              <a:ext cx="151892" cy="478098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4" name="矩形 143">
              <a:extLst>
                <a:ext uri="{FF2B5EF4-FFF2-40B4-BE49-F238E27FC236}">
                  <a16:creationId xmlns:a16="http://schemas.microsoft.com/office/drawing/2014/main" id="{F94B5764-EC51-4DD8-AA08-89C2C3DD1FF8}"/>
                </a:ext>
              </a:extLst>
            </p:cNvPr>
            <p:cNvSpPr/>
            <p:nvPr/>
          </p:nvSpPr>
          <p:spPr>
            <a:xfrm>
              <a:off x="3930773" y="4341089"/>
              <a:ext cx="153878" cy="347129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5" name="矩形 144">
              <a:extLst>
                <a:ext uri="{FF2B5EF4-FFF2-40B4-BE49-F238E27FC236}">
                  <a16:creationId xmlns:a16="http://schemas.microsoft.com/office/drawing/2014/main" id="{6FAC4188-1A6F-4FDC-8647-7290C277801D}"/>
                </a:ext>
              </a:extLst>
            </p:cNvPr>
            <p:cNvSpPr/>
            <p:nvPr/>
          </p:nvSpPr>
          <p:spPr>
            <a:xfrm>
              <a:off x="4087645" y="4035756"/>
              <a:ext cx="149301" cy="305335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6" name="文本框 145">
              <a:extLst>
                <a:ext uri="{FF2B5EF4-FFF2-40B4-BE49-F238E27FC236}">
                  <a16:creationId xmlns:a16="http://schemas.microsoft.com/office/drawing/2014/main" id="{0345B84D-4DC9-41FA-8C44-1B83826CD1C7}"/>
                </a:ext>
              </a:extLst>
            </p:cNvPr>
            <p:cNvSpPr txBox="1"/>
            <p:nvPr/>
          </p:nvSpPr>
          <p:spPr>
            <a:xfrm>
              <a:off x="4492616" y="4259691"/>
              <a:ext cx="51363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Date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47" name="矩形 146">
              <a:extLst>
                <a:ext uri="{FF2B5EF4-FFF2-40B4-BE49-F238E27FC236}">
                  <a16:creationId xmlns:a16="http://schemas.microsoft.com/office/drawing/2014/main" id="{2EEDB319-F092-460D-81F4-22ADB132C98E}"/>
                </a:ext>
              </a:extLst>
            </p:cNvPr>
            <p:cNvSpPr/>
            <p:nvPr/>
          </p:nvSpPr>
          <p:spPr>
            <a:xfrm>
              <a:off x="2878974" y="4341091"/>
              <a:ext cx="152793" cy="347126"/>
            </a:xfrm>
            <a:prstGeom prst="rect">
              <a:avLst/>
            </a:prstGeom>
            <a:pattFill prst="wdDnDiag">
              <a:fgClr>
                <a:srgbClr val="FFCA09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 dirty="0"/>
            </a:p>
          </p:txBody>
        </p:sp>
        <p:sp>
          <p:nvSpPr>
            <p:cNvPr id="148" name="文本框 147">
              <a:extLst>
                <a:ext uri="{FF2B5EF4-FFF2-40B4-BE49-F238E27FC236}">
                  <a16:creationId xmlns:a16="http://schemas.microsoft.com/office/drawing/2014/main" id="{6815DFF5-1A2A-49A2-9457-6D4FDAC8D24F}"/>
                </a:ext>
              </a:extLst>
            </p:cNvPr>
            <p:cNvSpPr txBox="1"/>
            <p:nvPr/>
          </p:nvSpPr>
          <p:spPr>
            <a:xfrm>
              <a:off x="4093161" y="4619608"/>
              <a:ext cx="1009154" cy="5190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i="0" u="none" strike="noStrike" baseline="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Pre-identification</a:t>
              </a:r>
            </a:p>
            <a:p>
              <a:pPr algn="ctr"/>
              <a:r>
                <a:rPr lang="en-US" altLang="zh-CN" sz="1400" i="0" u="none" strike="noStrike" baseline="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threshold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49" name="文本框 148">
              <a:extLst>
                <a:ext uri="{FF2B5EF4-FFF2-40B4-BE49-F238E27FC236}">
                  <a16:creationId xmlns:a16="http://schemas.microsoft.com/office/drawing/2014/main" id="{FE3B7062-6279-4247-812C-242ACB0135AF}"/>
                </a:ext>
              </a:extLst>
            </p:cNvPr>
            <p:cNvSpPr txBox="1"/>
            <p:nvPr/>
          </p:nvSpPr>
          <p:spPr>
            <a:xfrm>
              <a:off x="1606206" y="4832339"/>
              <a:ext cx="72044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D</a:t>
              </a:r>
              <a:r>
                <a:rPr lang="en-US" altLang="zh-CN" sz="1400" i="0" u="none" strike="noStrike" baseline="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uration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150" name="直接连接符 149">
              <a:extLst>
                <a:ext uri="{FF2B5EF4-FFF2-40B4-BE49-F238E27FC236}">
                  <a16:creationId xmlns:a16="http://schemas.microsoft.com/office/drawing/2014/main" id="{60D3A8C2-61F8-4999-89D8-9E9594D77559}"/>
                </a:ext>
              </a:extLst>
            </p:cNvPr>
            <p:cNvCxnSpPr>
              <a:cxnSpLocks/>
              <a:endCxn id="145" idx="2"/>
            </p:cNvCxnSpPr>
            <p:nvPr/>
          </p:nvCxnSpPr>
          <p:spPr>
            <a:xfrm flipH="1">
              <a:off x="4162296" y="4341089"/>
              <a:ext cx="360814" cy="2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1" name="直接连接符 150">
              <a:extLst>
                <a:ext uri="{FF2B5EF4-FFF2-40B4-BE49-F238E27FC236}">
                  <a16:creationId xmlns:a16="http://schemas.microsoft.com/office/drawing/2014/main" id="{650D253D-89BD-4CE2-AE65-2A254FC0B48A}"/>
                </a:ext>
              </a:extLst>
            </p:cNvPr>
            <p:cNvCxnSpPr>
              <a:cxnSpLocks/>
            </p:cNvCxnSpPr>
            <p:nvPr/>
          </p:nvCxnSpPr>
          <p:spPr>
            <a:xfrm>
              <a:off x="1535531" y="4914711"/>
              <a:ext cx="138831" cy="0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直接连接符 151">
              <a:extLst>
                <a:ext uri="{FF2B5EF4-FFF2-40B4-BE49-F238E27FC236}">
                  <a16:creationId xmlns:a16="http://schemas.microsoft.com/office/drawing/2014/main" id="{5817BA34-079F-46E4-B241-D9EBF86EB9B0}"/>
                </a:ext>
              </a:extLst>
            </p:cNvPr>
            <p:cNvCxnSpPr>
              <a:cxnSpLocks/>
            </p:cNvCxnSpPr>
            <p:nvPr/>
          </p:nvCxnSpPr>
          <p:spPr>
            <a:xfrm>
              <a:off x="1674362" y="4876608"/>
              <a:ext cx="0" cy="762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>
              <a:extLst>
                <a:ext uri="{FF2B5EF4-FFF2-40B4-BE49-F238E27FC236}">
                  <a16:creationId xmlns:a16="http://schemas.microsoft.com/office/drawing/2014/main" id="{2F2787E0-A321-43A3-9360-6C452CBB0B40}"/>
                </a:ext>
              </a:extLst>
            </p:cNvPr>
            <p:cNvCxnSpPr>
              <a:cxnSpLocks/>
            </p:cNvCxnSpPr>
            <p:nvPr/>
          </p:nvCxnSpPr>
          <p:spPr>
            <a:xfrm>
              <a:off x="1535531" y="5054150"/>
              <a:ext cx="0" cy="762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4" name="文本框 153">
              <a:extLst>
                <a:ext uri="{FF2B5EF4-FFF2-40B4-BE49-F238E27FC236}">
                  <a16:creationId xmlns:a16="http://schemas.microsoft.com/office/drawing/2014/main" id="{4A605D62-D739-43E9-A7F4-BE1D27CDF2BD}"/>
                </a:ext>
              </a:extLst>
            </p:cNvPr>
            <p:cNvSpPr txBox="1"/>
            <p:nvPr/>
          </p:nvSpPr>
          <p:spPr>
            <a:xfrm>
              <a:off x="1514876" y="5171137"/>
              <a:ext cx="720448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Inter arrival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155" name="直接连接符 154">
              <a:extLst>
                <a:ext uri="{FF2B5EF4-FFF2-40B4-BE49-F238E27FC236}">
                  <a16:creationId xmlns:a16="http://schemas.microsoft.com/office/drawing/2014/main" id="{16DB07BD-89D3-4565-8679-3AD99AF1EE0B}"/>
                </a:ext>
              </a:extLst>
            </p:cNvPr>
            <p:cNvCxnSpPr>
              <a:cxnSpLocks/>
            </p:cNvCxnSpPr>
            <p:nvPr/>
          </p:nvCxnSpPr>
          <p:spPr>
            <a:xfrm>
              <a:off x="1535531" y="5092253"/>
              <a:ext cx="735668" cy="0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>
              <a:extLst>
                <a:ext uri="{FF2B5EF4-FFF2-40B4-BE49-F238E27FC236}">
                  <a16:creationId xmlns:a16="http://schemas.microsoft.com/office/drawing/2014/main" id="{A64E65AD-5D0D-417A-8D48-413730B147A1}"/>
                </a:ext>
              </a:extLst>
            </p:cNvPr>
            <p:cNvCxnSpPr>
              <a:cxnSpLocks/>
            </p:cNvCxnSpPr>
            <p:nvPr/>
          </p:nvCxnSpPr>
          <p:spPr>
            <a:xfrm>
              <a:off x="1534738" y="4876608"/>
              <a:ext cx="0" cy="762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7" name="文本框 156">
              <a:extLst>
                <a:ext uri="{FF2B5EF4-FFF2-40B4-BE49-F238E27FC236}">
                  <a16:creationId xmlns:a16="http://schemas.microsoft.com/office/drawing/2014/main" id="{16C99E7C-7183-47B6-89CF-5BB1EC6837E7}"/>
                </a:ext>
              </a:extLst>
            </p:cNvPr>
            <p:cNvSpPr txBox="1"/>
            <p:nvPr/>
          </p:nvSpPr>
          <p:spPr>
            <a:xfrm>
              <a:off x="1000096" y="4267386"/>
              <a:ext cx="291927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0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58" name="文本框 157">
              <a:extLst>
                <a:ext uri="{FF2B5EF4-FFF2-40B4-BE49-F238E27FC236}">
                  <a16:creationId xmlns:a16="http://schemas.microsoft.com/office/drawing/2014/main" id="{CD71057F-2D8B-4FE4-89F2-3E1D4B9D7FEA}"/>
                </a:ext>
              </a:extLst>
            </p:cNvPr>
            <p:cNvSpPr txBox="1"/>
            <p:nvPr/>
          </p:nvSpPr>
          <p:spPr>
            <a:xfrm>
              <a:off x="3575528" y="4984291"/>
              <a:ext cx="669387" cy="259545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i="0" u="none" strike="noStrike" baseline="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Severity</a:t>
              </a:r>
              <a:endParaRPr lang="zh-CN" altLang="en-US" sz="14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159" name="直接连接符 158">
              <a:extLst>
                <a:ext uri="{FF2B5EF4-FFF2-40B4-BE49-F238E27FC236}">
                  <a16:creationId xmlns:a16="http://schemas.microsoft.com/office/drawing/2014/main" id="{CF2BAB8A-CE79-4E2B-AFB5-4991C207B2ED}"/>
                </a:ext>
              </a:extLst>
            </p:cNvPr>
            <p:cNvCxnSpPr>
              <a:cxnSpLocks/>
              <a:stCxn id="158" idx="0"/>
            </p:cNvCxnSpPr>
            <p:nvPr/>
          </p:nvCxnSpPr>
          <p:spPr>
            <a:xfrm flipH="1" flipV="1">
              <a:off x="3854830" y="4688218"/>
              <a:ext cx="55392" cy="296073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0" name="文本框 159">
              <a:extLst>
                <a:ext uri="{FF2B5EF4-FFF2-40B4-BE49-F238E27FC236}">
                  <a16:creationId xmlns:a16="http://schemas.microsoft.com/office/drawing/2014/main" id="{701A611F-AFA5-4EF8-94FB-DAB303C3AC2C}"/>
                </a:ext>
              </a:extLst>
            </p:cNvPr>
            <p:cNvSpPr txBox="1"/>
            <p:nvPr/>
          </p:nvSpPr>
          <p:spPr>
            <a:xfrm>
              <a:off x="2658193" y="4987927"/>
              <a:ext cx="669387" cy="519088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US" altLang="zh-CN" sz="1400" i="0" u="none" strike="noStrike" baseline="0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Deficiency area</a:t>
              </a:r>
              <a:endParaRPr lang="zh-CN" altLang="en-US" sz="1400" baseline="-25000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cxnSp>
          <p:nvCxnSpPr>
            <p:cNvPr id="161" name="直接连接符 160">
              <a:extLst>
                <a:ext uri="{FF2B5EF4-FFF2-40B4-BE49-F238E27FC236}">
                  <a16:creationId xmlns:a16="http://schemas.microsoft.com/office/drawing/2014/main" id="{22A6098E-8A6F-44A6-AD28-C1D448759BA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87467" y="4448214"/>
              <a:ext cx="168475" cy="538014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2" name="直接连接符 161">
              <a:extLst>
                <a:ext uri="{FF2B5EF4-FFF2-40B4-BE49-F238E27FC236}">
                  <a16:creationId xmlns:a16="http://schemas.microsoft.com/office/drawing/2014/main" id="{6C87623C-84BC-436B-BC4A-B6C7B7084B74}"/>
                </a:ext>
              </a:extLst>
            </p:cNvPr>
            <p:cNvCxnSpPr>
              <a:cxnSpLocks/>
            </p:cNvCxnSpPr>
            <p:nvPr/>
          </p:nvCxnSpPr>
          <p:spPr>
            <a:xfrm>
              <a:off x="2272204" y="5059571"/>
              <a:ext cx="0" cy="76206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直接连接符 162">
              <a:extLst>
                <a:ext uri="{FF2B5EF4-FFF2-40B4-BE49-F238E27FC236}">
                  <a16:creationId xmlns:a16="http://schemas.microsoft.com/office/drawing/2014/main" id="{CDC7745B-F1B1-43FB-87C1-6EF80311AB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0374" y="4533703"/>
              <a:ext cx="185166" cy="450588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4" name="直接连接符 163">
              <a:extLst>
                <a:ext uri="{FF2B5EF4-FFF2-40B4-BE49-F238E27FC236}">
                  <a16:creationId xmlns:a16="http://schemas.microsoft.com/office/drawing/2014/main" id="{D1F7AEA2-FE5B-4B7D-9D7A-AC662D9035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0557" y="4583783"/>
              <a:ext cx="3292551" cy="3"/>
            </a:xfrm>
            <a:prstGeom prst="line">
              <a:avLst/>
            </a:prstGeom>
            <a:ln w="6350">
              <a:solidFill>
                <a:schemeClr val="tx1"/>
              </a:solidFill>
              <a:prstDash val="dash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5" name="直接连接符 164">
              <a:extLst>
                <a:ext uri="{FF2B5EF4-FFF2-40B4-BE49-F238E27FC236}">
                  <a16:creationId xmlns:a16="http://schemas.microsoft.com/office/drawing/2014/main" id="{B24B21C7-6167-4C08-9616-7F27CF616263}"/>
                </a:ext>
              </a:extLst>
            </p:cNvPr>
            <p:cNvCxnSpPr>
              <a:cxnSpLocks/>
            </p:cNvCxnSpPr>
            <p:nvPr/>
          </p:nvCxnSpPr>
          <p:spPr>
            <a:xfrm>
              <a:off x="1230557" y="3530681"/>
              <a:ext cx="0" cy="1509962"/>
            </a:xfrm>
            <a:prstGeom prst="line">
              <a:avLst/>
            </a:prstGeom>
            <a:ln w="6350">
              <a:solidFill>
                <a:schemeClr val="tx1"/>
              </a:solidFill>
              <a:headEnd type="arrow" w="sm" len="sm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6" name="文本框 165">
              <a:extLst>
                <a:ext uri="{FF2B5EF4-FFF2-40B4-BE49-F238E27FC236}">
                  <a16:creationId xmlns:a16="http://schemas.microsoft.com/office/drawing/2014/main" id="{E8E5600D-302E-4B8D-92E9-B5A1B0BD7798}"/>
                </a:ext>
              </a:extLst>
            </p:cNvPr>
            <p:cNvSpPr txBox="1"/>
            <p:nvPr/>
          </p:nvSpPr>
          <p:spPr>
            <a:xfrm>
              <a:off x="1272829" y="4101003"/>
              <a:ext cx="669387" cy="22246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①</a:t>
              </a:r>
              <a:endParaRPr lang="zh-CN" altLang="en-US" sz="1200" b="1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67" name="文本框 166">
              <a:extLst>
                <a:ext uri="{FF2B5EF4-FFF2-40B4-BE49-F238E27FC236}">
                  <a16:creationId xmlns:a16="http://schemas.microsoft.com/office/drawing/2014/main" id="{DD934F57-AC5E-40D3-8ACA-CA9C2C34A7D6}"/>
                </a:ext>
              </a:extLst>
            </p:cNvPr>
            <p:cNvSpPr txBox="1"/>
            <p:nvPr/>
          </p:nvSpPr>
          <p:spPr>
            <a:xfrm>
              <a:off x="2122266" y="4101003"/>
              <a:ext cx="669387" cy="22246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②</a:t>
              </a:r>
              <a:endParaRPr lang="zh-CN" altLang="en-US" sz="1200" b="1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68" name="文本框 167">
              <a:extLst>
                <a:ext uri="{FF2B5EF4-FFF2-40B4-BE49-F238E27FC236}">
                  <a16:creationId xmlns:a16="http://schemas.microsoft.com/office/drawing/2014/main" id="{F04307BB-B9EE-439A-B076-7B9CE9834C29}"/>
                </a:ext>
              </a:extLst>
            </p:cNvPr>
            <p:cNvSpPr txBox="1"/>
            <p:nvPr/>
          </p:nvSpPr>
          <p:spPr>
            <a:xfrm>
              <a:off x="2539419" y="4101003"/>
              <a:ext cx="669387" cy="22246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③</a:t>
              </a:r>
              <a:endParaRPr lang="zh-CN" altLang="en-US" sz="1200" b="1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  <p:sp>
          <p:nvSpPr>
            <p:cNvPr id="169" name="文本框 168">
              <a:extLst>
                <a:ext uri="{FF2B5EF4-FFF2-40B4-BE49-F238E27FC236}">
                  <a16:creationId xmlns:a16="http://schemas.microsoft.com/office/drawing/2014/main" id="{DAB4F152-AC39-4D8A-988E-4DE0A64E7F42}"/>
                </a:ext>
              </a:extLst>
            </p:cNvPr>
            <p:cNvSpPr txBox="1"/>
            <p:nvPr/>
          </p:nvSpPr>
          <p:spPr>
            <a:xfrm>
              <a:off x="3541872" y="4101003"/>
              <a:ext cx="669387" cy="222467"/>
            </a:xfrm>
            <a:prstGeom prst="rect">
              <a:avLst/>
            </a:prstGeom>
            <a:noFill/>
            <a:ln w="6350"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rgbClr val="000000"/>
                  </a:solidFill>
                  <a:latin typeface="PannoTextNormal" panose="02000506040000040003"/>
                  <a:cs typeface="Arial" panose="020B0604020202020204" pitchFamily="34" charset="0"/>
                </a:rPr>
                <a:t>④</a:t>
              </a:r>
              <a:endParaRPr lang="zh-CN" altLang="en-US" sz="1200" b="1" dirty="0">
                <a:latin typeface="PannoTextNormal" panose="02000506040000040003"/>
                <a:cs typeface="Arial" panose="020B0604020202020204" pitchFamily="34" charset="0"/>
              </a:endParaRPr>
            </a:p>
          </p:txBody>
        </p:sp>
      </p:grpSp>
      <p:sp>
        <p:nvSpPr>
          <p:cNvPr id="171" name="箭头: 上弧形 170">
            <a:extLst>
              <a:ext uri="{FF2B5EF4-FFF2-40B4-BE49-F238E27FC236}">
                <a16:creationId xmlns:a16="http://schemas.microsoft.com/office/drawing/2014/main" id="{E58525C1-AF59-44ED-B99E-A73A8BE0D565}"/>
              </a:ext>
            </a:extLst>
          </p:cNvPr>
          <p:cNvSpPr/>
          <p:nvPr/>
        </p:nvSpPr>
        <p:spPr>
          <a:xfrm rot="4207658">
            <a:off x="10734339" y="2998223"/>
            <a:ext cx="1003139" cy="32713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3" name="箭头: 上弧形 172">
            <a:extLst>
              <a:ext uri="{FF2B5EF4-FFF2-40B4-BE49-F238E27FC236}">
                <a16:creationId xmlns:a16="http://schemas.microsoft.com/office/drawing/2014/main" id="{797CCEC9-9861-4422-A01B-D24FCF946EF4}"/>
              </a:ext>
            </a:extLst>
          </p:cNvPr>
          <p:cNvSpPr/>
          <p:nvPr/>
        </p:nvSpPr>
        <p:spPr>
          <a:xfrm rot="4207658">
            <a:off x="10793361" y="4783088"/>
            <a:ext cx="1003139" cy="327135"/>
          </a:xfrm>
          <a:prstGeom prst="curved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EC280D01-90F8-472A-B97C-25443D856836}"/>
              </a:ext>
            </a:extLst>
          </p:cNvPr>
          <p:cNvSpPr txBox="1"/>
          <p:nvPr/>
        </p:nvSpPr>
        <p:spPr>
          <a:xfrm>
            <a:off x="667353" y="1731484"/>
            <a:ext cx="3542697" cy="446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b="1" dirty="0">
                <a:solidFill>
                  <a:srgbClr val="0049A7"/>
                </a:solidFill>
                <a:latin typeface="PannoTextBold"/>
                <a:cs typeface="Arial" panose="020B0604020202020204" pitchFamily="34" charset="0"/>
              </a:rPr>
              <a:t>Method</a:t>
            </a:r>
            <a:endParaRPr lang="en-US" altLang="zh-CN" sz="2000" b="1" dirty="0">
              <a:solidFill>
                <a:srgbClr val="FF0000"/>
              </a:solidFill>
              <a:latin typeface="PannoTextBold"/>
              <a:cs typeface="Arial" panose="020B0604020202020204" pitchFamily="34" charset="0"/>
            </a:endParaRPr>
          </a:p>
        </p:txBody>
      </p:sp>
      <p:sp>
        <p:nvSpPr>
          <p:cNvPr id="176" name="文本框 175">
            <a:extLst>
              <a:ext uri="{FF2B5EF4-FFF2-40B4-BE49-F238E27FC236}">
                <a16:creationId xmlns:a16="http://schemas.microsoft.com/office/drawing/2014/main" id="{9F7E434E-C713-480F-9280-5F4B70A498C0}"/>
              </a:ext>
            </a:extLst>
          </p:cNvPr>
          <p:cNvSpPr txBox="1"/>
          <p:nvPr/>
        </p:nvSpPr>
        <p:spPr>
          <a:xfrm>
            <a:off x="586853" y="676533"/>
            <a:ext cx="9492824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A heatwave is defined as a period of excessively high temperatures compared to the expected normal temperatures in this period. </a:t>
            </a:r>
          </a:p>
        </p:txBody>
      </p:sp>
      <p:grpSp>
        <p:nvGrpSpPr>
          <p:cNvPr id="183" name="组合 182">
            <a:extLst>
              <a:ext uri="{FF2B5EF4-FFF2-40B4-BE49-F238E27FC236}">
                <a16:creationId xmlns:a16="http://schemas.microsoft.com/office/drawing/2014/main" id="{0F4CFB78-CCBD-4C27-ADC5-40EEC1371F0D}"/>
              </a:ext>
            </a:extLst>
          </p:cNvPr>
          <p:cNvGrpSpPr/>
          <p:nvPr/>
        </p:nvGrpSpPr>
        <p:grpSpPr>
          <a:xfrm>
            <a:off x="121220" y="6176229"/>
            <a:ext cx="12040148" cy="681771"/>
            <a:chOff x="121220" y="6176229"/>
            <a:chExt cx="12040148" cy="681771"/>
          </a:xfrm>
        </p:grpSpPr>
        <p:grpSp>
          <p:nvGrpSpPr>
            <p:cNvPr id="184" name="组合 183">
              <a:extLst>
                <a:ext uri="{FF2B5EF4-FFF2-40B4-BE49-F238E27FC236}">
                  <a16:creationId xmlns:a16="http://schemas.microsoft.com/office/drawing/2014/main" id="{142D2F9C-0A58-44AC-822B-028A7395AAE3}"/>
                </a:ext>
              </a:extLst>
            </p:cNvPr>
            <p:cNvGrpSpPr/>
            <p:nvPr/>
          </p:nvGrpSpPr>
          <p:grpSpPr>
            <a:xfrm>
              <a:off x="121220" y="6176229"/>
              <a:ext cx="11456847" cy="681771"/>
              <a:chOff x="121220" y="6176229"/>
              <a:chExt cx="11456847" cy="681771"/>
            </a:xfrm>
          </p:grpSpPr>
          <p:pic>
            <p:nvPicPr>
              <p:cNvPr id="186" name="Picture 2" descr="KERMIT -- Research Unit Knowledge-based Systems">
                <a:extLst>
                  <a:ext uri="{FF2B5EF4-FFF2-40B4-BE49-F238E27FC236}">
                    <a16:creationId xmlns:a16="http://schemas.microsoft.com/office/drawing/2014/main" id="{1358EDEA-F4D5-4147-8042-BAEF82015F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1E64C8"/>
                  </a:clrFrom>
                  <a:clrTo>
                    <a:srgbClr val="1E64C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637" y="6231556"/>
                <a:ext cx="684949" cy="565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7" name="Picture 5">
                <a:extLst>
                  <a:ext uri="{FF2B5EF4-FFF2-40B4-BE49-F238E27FC236}">
                    <a16:creationId xmlns:a16="http://schemas.microsoft.com/office/drawing/2014/main" id="{DB41935E-ABB7-4E5E-ADB1-B27F226F93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1220" y="6212477"/>
                <a:ext cx="829475" cy="603913"/>
              </a:xfrm>
              <a:prstGeom prst="rect">
                <a:avLst/>
              </a:prstGeom>
            </p:spPr>
          </p:pic>
          <p:pic>
            <p:nvPicPr>
              <p:cNvPr id="188" name="图片 187">
                <a:extLst>
                  <a:ext uri="{FF2B5EF4-FFF2-40B4-BE49-F238E27FC236}">
                    <a16:creationId xmlns:a16="http://schemas.microsoft.com/office/drawing/2014/main" id="{B2BE6AFF-48F2-455F-B81D-B1056BE090A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3" r="3292"/>
              <a:stretch/>
            </p:blipFill>
            <p:spPr>
              <a:xfrm>
                <a:off x="2497961" y="6270770"/>
                <a:ext cx="1578731" cy="487327"/>
              </a:xfrm>
              <a:prstGeom prst="rect">
                <a:avLst/>
              </a:prstGeom>
            </p:spPr>
          </p:pic>
          <p:pic>
            <p:nvPicPr>
              <p:cNvPr id="189" name="图片 188">
                <a:extLst>
                  <a:ext uri="{FF2B5EF4-FFF2-40B4-BE49-F238E27FC236}">
                    <a16:creationId xmlns:a16="http://schemas.microsoft.com/office/drawing/2014/main" id="{4CB92D55-A09F-4D06-B1C7-0F5E5BC082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18" r="-1991"/>
              <a:stretch/>
            </p:blipFill>
            <p:spPr>
              <a:xfrm>
                <a:off x="1733528" y="6176229"/>
                <a:ext cx="715490" cy="676408"/>
              </a:xfrm>
              <a:prstGeom prst="rect">
                <a:avLst/>
              </a:prstGeom>
            </p:spPr>
          </p:pic>
          <p:pic>
            <p:nvPicPr>
              <p:cNvPr id="190" name="图形 189" descr="信封">
                <a:extLst>
                  <a:ext uri="{FF2B5EF4-FFF2-40B4-BE49-F238E27FC236}">
                    <a16:creationId xmlns:a16="http://schemas.microsoft.com/office/drawing/2014/main" id="{DA29729D-7EDA-4D74-9E78-A26ABFBB006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9510503" y="6570970"/>
                <a:ext cx="287030" cy="287030"/>
              </a:xfrm>
              <a:prstGeom prst="rect">
                <a:avLst/>
              </a:prstGeom>
            </p:spPr>
          </p:pic>
          <p:sp>
            <p:nvSpPr>
              <p:cNvPr id="191" name="矩形 190">
                <a:extLst>
                  <a:ext uri="{FF2B5EF4-FFF2-40B4-BE49-F238E27FC236}">
                    <a16:creationId xmlns:a16="http://schemas.microsoft.com/office/drawing/2014/main" id="{1096419B-4F7B-47CF-A124-591E91860DE3}"/>
                  </a:ext>
                </a:extLst>
              </p:cNvPr>
              <p:cNvSpPr/>
              <p:nvPr/>
            </p:nvSpPr>
            <p:spPr>
              <a:xfrm>
                <a:off x="9510502" y="6577316"/>
                <a:ext cx="2067565" cy="274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sz="1200" b="1" dirty="0">
                    <a:solidFill>
                      <a:srgbClr val="4472C4"/>
                    </a:solidFill>
                    <a:latin typeface="PannoTextNormal" panose="02000506040000040003"/>
                    <a:cs typeface="Arial" panose="020B0604020202020204" pitchFamily="34" charset="0"/>
                  </a:rPr>
                  <a:t>Baoying.Shan@Ugent.be</a:t>
                </a:r>
                <a:endParaRPr lang="zh-CN" altLang="en-US" sz="1200" b="1" dirty="0">
                  <a:solidFill>
                    <a:srgbClr val="4472C4"/>
                  </a:solidFill>
                  <a:latin typeface="PannoTextNormal" panose="02000506040000040003"/>
                  <a:cs typeface="Arial" panose="020B0604020202020204" pitchFamily="34" charset="0"/>
                </a:endParaRPr>
              </a:p>
            </p:txBody>
          </p:sp>
          <p:cxnSp>
            <p:nvCxnSpPr>
              <p:cNvPr id="192" name="直接连接符 191">
                <a:extLst>
                  <a:ext uri="{FF2B5EF4-FFF2-40B4-BE49-F238E27FC236}">
                    <a16:creationId xmlns:a16="http://schemas.microsoft.com/office/drawing/2014/main" id="{3AD65D61-B9E2-42CF-812F-74DFFC9DF7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7820" y="6540501"/>
                <a:ext cx="7338060" cy="30469"/>
              </a:xfrm>
              <a:prstGeom prst="line">
                <a:avLst/>
              </a:prstGeom>
              <a:ln w="31750" cmpd="thickThin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85" name="图片 184">
              <a:extLst>
                <a:ext uri="{FF2B5EF4-FFF2-40B4-BE49-F238E27FC236}">
                  <a16:creationId xmlns:a16="http://schemas.microsoft.com/office/drawing/2014/main" id="{894D484A-5D55-4A40-82E6-47199F1A70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436" y="6183379"/>
              <a:ext cx="613932" cy="613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44982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9" grpId="0"/>
      <p:bldP spid="120" grpId="0"/>
      <p:bldP spid="171" grpId="0" animBg="1"/>
      <p:bldP spid="173" grpId="0" animBg="1"/>
      <p:bldP spid="1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矩形 16">
            <a:extLst>
              <a:ext uri="{FF2B5EF4-FFF2-40B4-BE49-F238E27FC236}">
                <a16:creationId xmlns:a16="http://schemas.microsoft.com/office/drawing/2014/main" id="{32EC6824-147C-416D-B10D-8E6347C507C4}"/>
              </a:ext>
            </a:extLst>
          </p:cNvPr>
          <p:cNvSpPr/>
          <p:nvPr/>
        </p:nvSpPr>
        <p:spPr>
          <a:xfrm>
            <a:off x="10276552" y="268414"/>
            <a:ext cx="1520889" cy="483911"/>
          </a:xfrm>
          <a:prstGeom prst="rect">
            <a:avLst/>
          </a:prstGeom>
          <a:solidFill>
            <a:srgbClr val="004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PannoTextNormal" panose="02000506040000040003"/>
                <a:cs typeface="Arial" panose="020B0604020202020204" pitchFamily="34" charset="0"/>
              </a:rPr>
              <a:t>Results</a:t>
            </a:r>
            <a:endParaRPr lang="zh-CN" altLang="en-US" sz="2400" b="1" dirty="0">
              <a:solidFill>
                <a:schemeClr val="bg1"/>
              </a:solidFill>
              <a:latin typeface="PannoTextNormal" panose="02000506040000040003"/>
              <a:cs typeface="Arial" panose="020B0604020202020204" pitchFamily="34" charset="0"/>
            </a:endParaRPr>
          </a:p>
        </p:txBody>
      </p: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78CA310-9FCC-44F9-AE3C-007A3893D4C9}"/>
              </a:ext>
            </a:extLst>
          </p:cNvPr>
          <p:cNvSpPr txBox="1"/>
          <p:nvPr/>
        </p:nvSpPr>
        <p:spPr>
          <a:xfrm>
            <a:off x="606490" y="1251889"/>
            <a:ext cx="5840704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0049A7"/>
                </a:solidFill>
                <a:latin typeface="PannoTextNormal" panose="02000506040000040003"/>
                <a:cs typeface="Arial" panose="020B0604020202020204" pitchFamily="34" charset="0"/>
              </a:rPr>
              <a:t>Results show that t</a:t>
            </a:r>
            <a:r>
              <a:rPr lang="en-US" altLang="zh-CN" sz="2000" dirty="0">
                <a:solidFill>
                  <a:srgbClr val="0049A7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he proposed method:</a:t>
            </a:r>
          </a:p>
        </p:txBody>
      </p:sp>
      <p:sp>
        <p:nvSpPr>
          <p:cNvPr id="117" name="文本框 116">
            <a:extLst>
              <a:ext uri="{FF2B5EF4-FFF2-40B4-BE49-F238E27FC236}">
                <a16:creationId xmlns:a16="http://schemas.microsoft.com/office/drawing/2014/main" id="{4550FD36-607E-4468-B2C6-F142CA07F2E0}"/>
              </a:ext>
            </a:extLst>
          </p:cNvPr>
          <p:cNvSpPr txBox="1"/>
          <p:nvPr/>
        </p:nvSpPr>
        <p:spPr>
          <a:xfrm>
            <a:off x="535957" y="150866"/>
            <a:ext cx="9498230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To demonstrate our method</a:t>
            </a:r>
            <a:r>
              <a:rPr lang="en-US" altLang="zh-CN" sz="2000" dirty="0">
                <a:solidFill>
                  <a:srgbClr val="000000"/>
                </a:solidFill>
                <a:latin typeface="PannoTextNormal" panose="02000506040000040003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PannoTextNormal" panose="02000506040000040003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we make use of </a:t>
            </a:r>
            <a:r>
              <a:rPr lang="en-US" altLang="zh-CN" sz="2000" b="1" dirty="0">
                <a:latin typeface="PannoTextNormal" panose="02000506040000040003"/>
                <a:cs typeface="Arial" panose="020B0604020202020204" pitchFamily="34" charset="0"/>
              </a:rPr>
              <a:t>120</a:t>
            </a: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 years (1901-2020) of daily precipitation and temperature observed at </a:t>
            </a:r>
            <a:r>
              <a:rPr lang="en-US" altLang="zh-CN" sz="2000" b="1" dirty="0">
                <a:latin typeface="PannoTextNormal" panose="02000506040000040003"/>
                <a:cs typeface="Arial" panose="020B0604020202020204" pitchFamily="34" charset="0"/>
              </a:rPr>
              <a:t>Uccle</a:t>
            </a: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, near Brussels, Belgium.</a:t>
            </a:r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0D4146A9-FA78-4223-B8F8-15AC82A9AA2F}"/>
              </a:ext>
            </a:extLst>
          </p:cNvPr>
          <p:cNvSpPr txBox="1"/>
          <p:nvPr/>
        </p:nvSpPr>
        <p:spPr>
          <a:xfrm>
            <a:off x="579103" y="2294243"/>
            <a:ext cx="5516898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en-US" altLang="zh-CN" sz="2000" dirty="0">
                <a:effectLst/>
                <a:latin typeface="PannoTextNormal" panose="02000506040000040003"/>
                <a:cs typeface="Arial" panose="020B0604020202020204" pitchFamily="34" charset="0"/>
              </a:rPr>
              <a:t>allows for a more precise identification of onset and end dates of events</a:t>
            </a:r>
            <a:endParaRPr lang="en-US" altLang="zh-CN" sz="2000" b="1" dirty="0">
              <a:latin typeface="PannoTextNormal" panose="02000506040000040003"/>
              <a:cs typeface="Arial" panose="020B0604020202020204" pitchFamily="34" charset="0"/>
            </a:endParaRPr>
          </a:p>
        </p:txBody>
      </p:sp>
      <p:sp>
        <p:nvSpPr>
          <p:cNvPr id="62" name="文本框 61">
            <a:extLst>
              <a:ext uri="{FF2B5EF4-FFF2-40B4-BE49-F238E27FC236}">
                <a16:creationId xmlns:a16="http://schemas.microsoft.com/office/drawing/2014/main" id="{17C02FFF-FD78-4736-90B8-18C5EE270579}"/>
              </a:ext>
            </a:extLst>
          </p:cNvPr>
          <p:cNvSpPr txBox="1"/>
          <p:nvPr/>
        </p:nvSpPr>
        <p:spPr>
          <a:xfrm>
            <a:off x="575652" y="1772965"/>
            <a:ext cx="5800421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2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can</a:t>
            </a:r>
            <a:r>
              <a:rPr lang="en-US" altLang="zh-CN" sz="2000" dirty="0">
                <a:effectLst/>
                <a:latin typeface="PannoTextNormal" panose="02000506040000040003"/>
                <a:cs typeface="Arial" panose="020B0604020202020204" pitchFamily="34" charset="0"/>
              </a:rPr>
              <a:t> identify winter CDHW events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3E31EE8-58B6-4306-A240-3015A6FF4001}"/>
              </a:ext>
            </a:extLst>
          </p:cNvPr>
          <p:cNvGrpSpPr/>
          <p:nvPr/>
        </p:nvGrpSpPr>
        <p:grpSpPr>
          <a:xfrm>
            <a:off x="6481027" y="1158777"/>
            <a:ext cx="5710973" cy="5070054"/>
            <a:chOff x="6481027" y="1158777"/>
            <a:chExt cx="5710973" cy="5070054"/>
          </a:xfrm>
        </p:grpSpPr>
        <p:pic>
          <p:nvPicPr>
            <p:cNvPr id="51" name="图片 50">
              <a:extLst>
                <a:ext uri="{FF2B5EF4-FFF2-40B4-BE49-F238E27FC236}">
                  <a16:creationId xmlns:a16="http://schemas.microsoft.com/office/drawing/2014/main" id="{66405136-C50C-4201-AE41-8063D87BF6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81027" y="1158777"/>
              <a:ext cx="5710973" cy="1098457"/>
            </a:xfrm>
            <a:prstGeom prst="rect">
              <a:avLst/>
            </a:prstGeom>
          </p:spPr>
        </p:pic>
        <p:pic>
          <p:nvPicPr>
            <p:cNvPr id="109" name="图片 108">
              <a:extLst>
                <a:ext uri="{FF2B5EF4-FFF2-40B4-BE49-F238E27FC236}">
                  <a16:creationId xmlns:a16="http://schemas.microsoft.com/office/drawing/2014/main" id="{3ED917F2-F0DB-4031-A0EF-B1A6D4F2D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45" t="3101" r="48596" b="52558"/>
            <a:stretch/>
          </p:blipFill>
          <p:spPr>
            <a:xfrm>
              <a:off x="6855600" y="2364274"/>
              <a:ext cx="5042535" cy="2408328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CB261F8E-E07F-43E3-8DE9-70465345FF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045" t="78721" r="48596" b="4248"/>
            <a:stretch/>
          </p:blipFill>
          <p:spPr>
            <a:xfrm>
              <a:off x="6855600" y="4802812"/>
              <a:ext cx="5042535" cy="925043"/>
            </a:xfrm>
            <a:prstGeom prst="rect">
              <a:avLst/>
            </a:prstGeom>
          </p:spPr>
        </p:pic>
        <p:sp>
          <p:nvSpPr>
            <p:cNvPr id="108" name="TextBox 13">
              <a:extLst>
                <a:ext uri="{FF2B5EF4-FFF2-40B4-BE49-F238E27FC236}">
                  <a16:creationId xmlns:a16="http://schemas.microsoft.com/office/drawing/2014/main" id="{8C684E42-093A-443C-A20E-C2DA740D852D}"/>
                </a:ext>
              </a:extLst>
            </p:cNvPr>
            <p:cNvSpPr txBox="1"/>
            <p:nvPr/>
          </p:nvSpPr>
          <p:spPr>
            <a:xfrm>
              <a:off x="7833199" y="5702945"/>
              <a:ext cx="3087337" cy="525886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effectLst>
              <a:softEdge rad="50800"/>
            </a:effectLst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PannoTextNormal" panose="02000506040000040003" pitchFamily="2" charset="77"/>
                </a:rPr>
                <a:t>1976 CDHW events</a:t>
              </a:r>
            </a:p>
          </p:txBody>
        </p:sp>
        <p:cxnSp>
          <p:nvCxnSpPr>
            <p:cNvPr id="63" name="直接箭头连接符 62">
              <a:extLst>
                <a:ext uri="{FF2B5EF4-FFF2-40B4-BE49-F238E27FC236}">
                  <a16:creationId xmlns:a16="http://schemas.microsoft.com/office/drawing/2014/main" id="{014D3B6C-57E5-4945-8617-BFEE8092CFC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22080" y="2036720"/>
              <a:ext cx="401316" cy="184829"/>
            </a:xfrm>
            <a:prstGeom prst="straightConnector1">
              <a:avLst/>
            </a:prstGeom>
            <a:ln w="12700">
              <a:solidFill>
                <a:srgbClr val="0049A7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直接箭头连接符 72">
              <a:extLst>
                <a:ext uri="{FF2B5EF4-FFF2-40B4-BE49-F238E27FC236}">
                  <a16:creationId xmlns:a16="http://schemas.microsoft.com/office/drawing/2014/main" id="{80CC5F2C-F825-4EF4-AFE7-C860266AA0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52007" y="3267553"/>
              <a:ext cx="290255" cy="220514"/>
            </a:xfrm>
            <a:prstGeom prst="straightConnector1">
              <a:avLst/>
            </a:prstGeom>
            <a:ln w="12700">
              <a:solidFill>
                <a:srgbClr val="0049A7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接箭头连接符 73">
              <a:extLst>
                <a:ext uri="{FF2B5EF4-FFF2-40B4-BE49-F238E27FC236}">
                  <a16:creationId xmlns:a16="http://schemas.microsoft.com/office/drawing/2014/main" id="{D9FFA321-373D-47F2-A9CD-A26C39C05E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537011" y="5359053"/>
              <a:ext cx="290255" cy="220514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箭头连接符 75">
              <a:extLst>
                <a:ext uri="{FF2B5EF4-FFF2-40B4-BE49-F238E27FC236}">
                  <a16:creationId xmlns:a16="http://schemas.microsoft.com/office/drawing/2014/main" id="{DA830578-9650-40C9-B9B2-FA8A1D546B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2111" y="5359053"/>
              <a:ext cx="291285" cy="202113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62F42D94-0774-4DB1-8090-1959215B6C48}"/>
              </a:ext>
            </a:extLst>
          </p:cNvPr>
          <p:cNvGrpSpPr/>
          <p:nvPr/>
        </p:nvGrpSpPr>
        <p:grpSpPr>
          <a:xfrm>
            <a:off x="116997" y="3034453"/>
            <a:ext cx="6330197" cy="3041139"/>
            <a:chOff x="-40982" y="3034453"/>
            <a:chExt cx="6330197" cy="3041139"/>
          </a:xfrm>
        </p:grpSpPr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362FBA7C-5925-4064-B146-23447BC59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40982" y="3034453"/>
              <a:ext cx="6330197" cy="3041139"/>
            </a:xfrm>
            <a:prstGeom prst="rect">
              <a:avLst/>
            </a:prstGeom>
          </p:spPr>
        </p:pic>
        <p:sp>
          <p:nvSpPr>
            <p:cNvPr id="27" name="TextBox 13">
              <a:extLst>
                <a:ext uri="{FF2B5EF4-FFF2-40B4-BE49-F238E27FC236}">
                  <a16:creationId xmlns:a16="http://schemas.microsoft.com/office/drawing/2014/main" id="{1FCF37A6-8737-4509-8AE7-8E2D3EEC9C4D}"/>
                </a:ext>
              </a:extLst>
            </p:cNvPr>
            <p:cNvSpPr txBox="1"/>
            <p:nvPr/>
          </p:nvSpPr>
          <p:spPr>
            <a:xfrm>
              <a:off x="941576" y="5200266"/>
              <a:ext cx="2049022" cy="525886"/>
            </a:xfrm>
            <a:prstGeom prst="rect">
              <a:avLst/>
            </a:prstGeom>
            <a:solidFill>
              <a:schemeClr val="accent2">
                <a:alpha val="88000"/>
              </a:schemeClr>
            </a:solidFill>
            <a:effectLst>
              <a:softEdge rad="50800"/>
            </a:effectLst>
          </p:spPr>
          <p:txBody>
            <a:bodyPr wrap="square" tIns="108000" bIns="108000" rtlCol="0">
              <a:spAutoFit/>
            </a:bodyPr>
            <a:lstStyle/>
            <a:p>
              <a:pPr algn="ctr"/>
              <a:r>
                <a:rPr lang="en-GB" sz="2000" dirty="0">
                  <a:solidFill>
                    <a:schemeClr val="bg1"/>
                  </a:solidFill>
                  <a:latin typeface="PannoTextNormal" panose="02000506040000040003" pitchFamily="2" charset="77"/>
                </a:rPr>
                <a:t>A winter event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7FBCFD86-5ADD-4358-A1E1-3D9A87CC2E51}"/>
              </a:ext>
            </a:extLst>
          </p:cNvPr>
          <p:cNvGrpSpPr/>
          <p:nvPr/>
        </p:nvGrpSpPr>
        <p:grpSpPr>
          <a:xfrm>
            <a:off x="121220" y="6176229"/>
            <a:ext cx="12040148" cy="681771"/>
            <a:chOff x="121220" y="6176229"/>
            <a:chExt cx="12040148" cy="681771"/>
          </a:xfrm>
        </p:grpSpPr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D51AB8A3-18BF-4F00-8B77-D9C67419263B}"/>
                </a:ext>
              </a:extLst>
            </p:cNvPr>
            <p:cNvGrpSpPr/>
            <p:nvPr/>
          </p:nvGrpSpPr>
          <p:grpSpPr>
            <a:xfrm>
              <a:off x="121220" y="6176229"/>
              <a:ext cx="11456847" cy="681771"/>
              <a:chOff x="121220" y="6176229"/>
              <a:chExt cx="11456847" cy="681771"/>
            </a:xfrm>
          </p:grpSpPr>
          <p:pic>
            <p:nvPicPr>
              <p:cNvPr id="42" name="Picture 2" descr="KERMIT -- Research Unit Knowledge-based Systems">
                <a:extLst>
                  <a:ext uri="{FF2B5EF4-FFF2-40B4-BE49-F238E27FC236}">
                    <a16:creationId xmlns:a16="http://schemas.microsoft.com/office/drawing/2014/main" id="{B6720947-FC3F-47BC-9EC6-B15B908B4C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1E64C8"/>
                  </a:clrFrom>
                  <a:clrTo>
                    <a:srgbClr val="1E64C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637" y="6231556"/>
                <a:ext cx="684949" cy="565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5">
                <a:extLst>
                  <a:ext uri="{FF2B5EF4-FFF2-40B4-BE49-F238E27FC236}">
                    <a16:creationId xmlns:a16="http://schemas.microsoft.com/office/drawing/2014/main" id="{B9E9AA52-1B64-4DFF-B5F6-47FC2BC7AD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1220" y="6212477"/>
                <a:ext cx="829475" cy="603913"/>
              </a:xfrm>
              <a:prstGeom prst="rect">
                <a:avLst/>
              </a:prstGeom>
            </p:spPr>
          </p:pic>
          <p:pic>
            <p:nvPicPr>
              <p:cNvPr id="44" name="图片 43">
                <a:extLst>
                  <a:ext uri="{FF2B5EF4-FFF2-40B4-BE49-F238E27FC236}">
                    <a16:creationId xmlns:a16="http://schemas.microsoft.com/office/drawing/2014/main" id="{90E979B1-5FF0-4AA3-A0D3-77EA17C6CA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3" r="3292"/>
              <a:stretch/>
            </p:blipFill>
            <p:spPr>
              <a:xfrm>
                <a:off x="2497961" y="6270770"/>
                <a:ext cx="1578731" cy="487327"/>
              </a:xfrm>
              <a:prstGeom prst="rect">
                <a:avLst/>
              </a:prstGeom>
            </p:spPr>
          </p:pic>
          <p:pic>
            <p:nvPicPr>
              <p:cNvPr id="45" name="图片 44">
                <a:extLst>
                  <a:ext uri="{FF2B5EF4-FFF2-40B4-BE49-F238E27FC236}">
                    <a16:creationId xmlns:a16="http://schemas.microsoft.com/office/drawing/2014/main" id="{8086FA64-0BA6-4087-9BC6-C5505816FCE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18" r="-1991"/>
              <a:stretch/>
            </p:blipFill>
            <p:spPr>
              <a:xfrm>
                <a:off x="1733528" y="6176229"/>
                <a:ext cx="715490" cy="676408"/>
              </a:xfrm>
              <a:prstGeom prst="rect">
                <a:avLst/>
              </a:prstGeom>
            </p:spPr>
          </p:pic>
          <p:pic>
            <p:nvPicPr>
              <p:cNvPr id="46" name="图形 45" descr="信封">
                <a:extLst>
                  <a:ext uri="{FF2B5EF4-FFF2-40B4-BE49-F238E27FC236}">
                    <a16:creationId xmlns:a16="http://schemas.microsoft.com/office/drawing/2014/main" id="{20E2284D-045E-459A-A75A-CBBB124396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9510503" y="6570970"/>
                <a:ext cx="287030" cy="287030"/>
              </a:xfrm>
              <a:prstGeom prst="rect">
                <a:avLst/>
              </a:prstGeom>
            </p:spPr>
          </p:pic>
          <p:sp>
            <p:nvSpPr>
              <p:cNvPr id="47" name="矩形 46">
                <a:extLst>
                  <a:ext uri="{FF2B5EF4-FFF2-40B4-BE49-F238E27FC236}">
                    <a16:creationId xmlns:a16="http://schemas.microsoft.com/office/drawing/2014/main" id="{31E7567D-1E8A-47A8-A681-5D251E464CCC}"/>
                  </a:ext>
                </a:extLst>
              </p:cNvPr>
              <p:cNvSpPr/>
              <p:nvPr/>
            </p:nvSpPr>
            <p:spPr>
              <a:xfrm>
                <a:off x="9510502" y="6577316"/>
                <a:ext cx="2067565" cy="274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sz="1200" b="1" dirty="0">
                    <a:solidFill>
                      <a:srgbClr val="4472C4"/>
                    </a:solidFill>
                    <a:latin typeface="PannoTextNormal" panose="02000506040000040003"/>
                    <a:cs typeface="Arial" panose="020B0604020202020204" pitchFamily="34" charset="0"/>
                  </a:rPr>
                  <a:t>Baoying.Shan@Ugent.be</a:t>
                </a:r>
                <a:endParaRPr lang="zh-CN" altLang="en-US" sz="1200" b="1" dirty="0">
                  <a:solidFill>
                    <a:srgbClr val="4472C4"/>
                  </a:solidFill>
                  <a:latin typeface="PannoTextNormal" panose="02000506040000040003"/>
                  <a:cs typeface="Arial" panose="020B0604020202020204" pitchFamily="34" charset="0"/>
                </a:endParaRPr>
              </a:p>
            </p:txBody>
          </p:sp>
          <p:cxnSp>
            <p:nvCxnSpPr>
              <p:cNvPr id="48" name="直接连接符 47">
                <a:extLst>
                  <a:ext uri="{FF2B5EF4-FFF2-40B4-BE49-F238E27FC236}">
                    <a16:creationId xmlns:a16="http://schemas.microsoft.com/office/drawing/2014/main" id="{B2265E86-7E72-4CC7-8CAA-25677089A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7820" y="6540501"/>
                <a:ext cx="7338060" cy="30469"/>
              </a:xfrm>
              <a:prstGeom prst="line">
                <a:avLst/>
              </a:prstGeom>
              <a:ln w="31750" cmpd="thickThin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C2ED6256-3B2C-4EB4-89DB-06CE83197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436" y="6183379"/>
              <a:ext cx="613932" cy="613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26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7" grpId="0"/>
      <p:bldP spid="53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文本框 116">
            <a:extLst>
              <a:ext uri="{FF2B5EF4-FFF2-40B4-BE49-F238E27FC236}">
                <a16:creationId xmlns:a16="http://schemas.microsoft.com/office/drawing/2014/main" id="{4550FD36-607E-4468-B2C6-F142CA07F2E0}"/>
              </a:ext>
            </a:extLst>
          </p:cNvPr>
          <p:cNvSpPr txBox="1"/>
          <p:nvPr/>
        </p:nvSpPr>
        <p:spPr>
          <a:xfrm>
            <a:off x="575652" y="1772965"/>
            <a:ext cx="5747747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lnSpc>
                <a:spcPct val="125000"/>
              </a:lnSpc>
              <a:spcAft>
                <a:spcPts val="600"/>
              </a:spcAft>
              <a:buFont typeface="+mj-lt"/>
              <a:buAutoNum type="arabicPeriod" startAt="2"/>
              <a:defRPr sz="2000">
                <a:effectLst/>
                <a:latin typeface="PannoTextNormal" panose="02000506040000040003"/>
                <a:cs typeface="Arial" panose="020B0604020202020204" pitchFamily="34" charset="0"/>
              </a:defRPr>
            </a:lvl1pPr>
          </a:lstStyle>
          <a:p>
            <a:pPr>
              <a:buFont typeface="+mj-lt"/>
              <a:buAutoNum type="arabicPeriod" startAt="3"/>
            </a:pPr>
            <a:r>
              <a:rPr lang="en-US" altLang="zh-CN" sz="2000" dirty="0">
                <a:effectLst/>
                <a:latin typeface="PannoTextNormal" panose="02000506040000040003"/>
                <a:cs typeface="Arial" panose="020B0604020202020204" pitchFamily="34" charset="0"/>
              </a:rPr>
              <a:t>shows the desired </a:t>
            </a: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behavior </a:t>
            </a:r>
            <a:r>
              <a:rPr lang="en-US" altLang="zh-CN" dirty="0"/>
              <a:t>by removing and adding periods 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BFE52A03-CA1E-4AEF-8BBB-69EDAC2622AA}"/>
              </a:ext>
            </a:extLst>
          </p:cNvPr>
          <p:cNvGrpSpPr/>
          <p:nvPr/>
        </p:nvGrpSpPr>
        <p:grpSpPr>
          <a:xfrm>
            <a:off x="6588931" y="935813"/>
            <a:ext cx="5437738" cy="5320664"/>
            <a:chOff x="6525662" y="896205"/>
            <a:chExt cx="5437738" cy="5573521"/>
          </a:xfrm>
        </p:grpSpPr>
        <p:pic>
          <p:nvPicPr>
            <p:cNvPr id="19" name="图片 18">
              <a:extLst>
                <a:ext uri="{FF2B5EF4-FFF2-40B4-BE49-F238E27FC236}">
                  <a16:creationId xmlns:a16="http://schemas.microsoft.com/office/drawing/2014/main" id="{43E8F395-1675-4325-A5A4-2AFAFE19BB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7976" r="52662"/>
            <a:stretch/>
          </p:blipFill>
          <p:spPr>
            <a:xfrm>
              <a:off x="6729416" y="5060960"/>
              <a:ext cx="5027113" cy="1408766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BC0FF0D-4361-4F87-8DF6-A00F38C4B3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5060"/>
            <a:stretch/>
          </p:blipFill>
          <p:spPr>
            <a:xfrm>
              <a:off x="6525662" y="896205"/>
              <a:ext cx="5437738" cy="4277518"/>
            </a:xfrm>
            <a:prstGeom prst="rect">
              <a:avLst/>
            </a:prstGeom>
          </p:spPr>
        </p:pic>
      </p:grpSp>
      <p:sp>
        <p:nvSpPr>
          <p:cNvPr id="29" name="文本框 28">
            <a:extLst>
              <a:ext uri="{FF2B5EF4-FFF2-40B4-BE49-F238E27FC236}">
                <a16:creationId xmlns:a16="http://schemas.microsoft.com/office/drawing/2014/main" id="{DA9F6574-7795-4472-8BF9-5BEAE62CE69F}"/>
              </a:ext>
            </a:extLst>
          </p:cNvPr>
          <p:cNvSpPr txBox="1"/>
          <p:nvPr/>
        </p:nvSpPr>
        <p:spPr>
          <a:xfrm>
            <a:off x="1240418" y="3484828"/>
            <a:ext cx="40544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>
                <a:latin typeface="PannoTextNormal" panose="02000506040000040003"/>
                <a:cs typeface="Arial" panose="020B0604020202020204" pitchFamily="34" charset="0"/>
              </a:rPr>
              <a:t>Removing threshold for drought</a:t>
            </a:r>
            <a:endParaRPr lang="zh-CN" altLang="en-US" dirty="0"/>
          </a:p>
        </p:txBody>
      </p:sp>
      <p:graphicFrame>
        <p:nvGraphicFramePr>
          <p:cNvPr id="30" name="表格 29">
            <a:extLst>
              <a:ext uri="{FF2B5EF4-FFF2-40B4-BE49-F238E27FC236}">
                <a16:creationId xmlns:a16="http://schemas.microsoft.com/office/drawing/2014/main" id="{95E6CF24-F810-4F0D-8532-CE5EC42CC1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8674"/>
              </p:ext>
            </p:extLst>
          </p:nvPr>
        </p:nvGraphicFramePr>
        <p:xfrm>
          <a:off x="350625" y="3898500"/>
          <a:ext cx="5834060" cy="1671376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1458515">
                  <a:extLst>
                    <a:ext uri="{9D8B030D-6E8A-4147-A177-3AD203B41FA5}">
                      <a16:colId xmlns:a16="http://schemas.microsoft.com/office/drawing/2014/main" val="4165418754"/>
                    </a:ext>
                  </a:extLst>
                </a:gridCol>
                <a:gridCol w="1458515">
                  <a:extLst>
                    <a:ext uri="{9D8B030D-6E8A-4147-A177-3AD203B41FA5}">
                      <a16:colId xmlns:a16="http://schemas.microsoft.com/office/drawing/2014/main" val="1423282776"/>
                    </a:ext>
                  </a:extLst>
                </a:gridCol>
                <a:gridCol w="1458515">
                  <a:extLst>
                    <a:ext uri="{9D8B030D-6E8A-4147-A177-3AD203B41FA5}">
                      <a16:colId xmlns:a16="http://schemas.microsoft.com/office/drawing/2014/main" val="606961840"/>
                    </a:ext>
                  </a:extLst>
                </a:gridCol>
                <a:gridCol w="1458515">
                  <a:extLst>
                    <a:ext uri="{9D8B030D-6E8A-4147-A177-3AD203B41FA5}">
                      <a16:colId xmlns:a16="http://schemas.microsoft.com/office/drawing/2014/main" val="3925283748"/>
                    </a:ext>
                  </a:extLst>
                </a:gridCol>
              </a:tblGrid>
              <a:tr h="238768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Cumulation s</a:t>
                      </a:r>
                      <a:r>
                        <a:rPr lang="en-US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cales</a:t>
                      </a:r>
                    </a:p>
                    <a:p>
                      <a:pPr algn="ctr" rtl="0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annoTextNormal" panose="02000506040000040003"/>
                          <a:ea typeface="等线" panose="02010600030101010101" pitchFamily="2" charset="-122"/>
                          <a:cs typeface="Arial" panose="020B0604020202020204" pitchFamily="34" charset="0"/>
                        </a:rPr>
                        <a:t>(days)</a:t>
                      </a: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Start and end thresholds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5215294"/>
                  </a:ext>
                </a:extLst>
              </a:tr>
              <a:tr h="238768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SPI = -0.5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SPI = -1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SPI = -1.3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151512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15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23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14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10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586436586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30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42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22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968142267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44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31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25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97110311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60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58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45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24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814977698"/>
                  </a:ext>
                </a:extLst>
              </a:tr>
              <a:tr h="238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90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81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59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effectLst/>
                          <a:latin typeface="PannoTextNormal" panose="02000506040000040003"/>
                          <a:cs typeface="Arial" panose="020B0604020202020204" pitchFamily="34" charset="0"/>
                        </a:rPr>
                        <a:t>32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PannoTextNormal" panose="02000506040000040003"/>
                        <a:ea typeface="等线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3106257"/>
                  </a:ext>
                </a:extLst>
              </a:tr>
            </a:tbl>
          </a:graphicData>
        </a:graphic>
      </p:graphicFrame>
      <p:cxnSp>
        <p:nvCxnSpPr>
          <p:cNvPr id="31" name="直接箭头连接符 30">
            <a:extLst>
              <a:ext uri="{FF2B5EF4-FFF2-40B4-BE49-F238E27FC236}">
                <a16:creationId xmlns:a16="http://schemas.microsoft.com/office/drawing/2014/main" id="{B2C6A4FC-C2EE-4517-A89E-1F88A035BC09}"/>
              </a:ext>
            </a:extLst>
          </p:cNvPr>
          <p:cNvCxnSpPr>
            <a:cxnSpLocks/>
          </p:cNvCxnSpPr>
          <p:nvPr/>
        </p:nvCxnSpPr>
        <p:spPr>
          <a:xfrm>
            <a:off x="2213113" y="4487761"/>
            <a:ext cx="0" cy="97536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直接箭头连接符 31">
            <a:extLst>
              <a:ext uri="{FF2B5EF4-FFF2-40B4-BE49-F238E27FC236}">
                <a16:creationId xmlns:a16="http://schemas.microsoft.com/office/drawing/2014/main" id="{00AAEDA6-B195-460A-85D7-14AABF745483}"/>
              </a:ext>
            </a:extLst>
          </p:cNvPr>
          <p:cNvCxnSpPr>
            <a:cxnSpLocks/>
          </p:cNvCxnSpPr>
          <p:nvPr/>
        </p:nvCxnSpPr>
        <p:spPr>
          <a:xfrm flipH="1">
            <a:off x="2517913" y="4619841"/>
            <a:ext cx="3210560" cy="0"/>
          </a:xfrm>
          <a:prstGeom prst="straightConnector1">
            <a:avLst/>
          </a:prstGeom>
          <a:ln w="12700">
            <a:tailEnd type="stealth" w="lg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3" name="文本框 32">
            <a:extLst>
              <a:ext uri="{FF2B5EF4-FFF2-40B4-BE49-F238E27FC236}">
                <a16:creationId xmlns:a16="http://schemas.microsoft.com/office/drawing/2014/main" id="{22FF5009-D614-4D6B-B029-48C70BD0F02E}"/>
              </a:ext>
            </a:extLst>
          </p:cNvPr>
          <p:cNvSpPr txBox="1"/>
          <p:nvPr/>
        </p:nvSpPr>
        <p:spPr>
          <a:xfrm>
            <a:off x="575652" y="2618925"/>
            <a:ext cx="5745375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342900" indent="-342900" algn="just">
              <a:lnSpc>
                <a:spcPct val="125000"/>
              </a:lnSpc>
              <a:spcAft>
                <a:spcPts val="600"/>
              </a:spcAft>
              <a:buFont typeface="+mj-lt"/>
              <a:buAutoNum type="arabicPeriod" startAt="3"/>
              <a:defRPr sz="2000">
                <a:effectLst/>
                <a:latin typeface="PannoTextNormal" panose="02000506040000040003"/>
                <a:cs typeface="Arial" panose="020B0604020202020204" pitchFamily="34" charset="0"/>
              </a:defRPr>
            </a:lvl1pPr>
          </a:lstStyle>
          <a:p>
            <a:pPr>
              <a:buFont typeface="+mj-lt"/>
              <a:buAutoNum type="arabicPeriod" startAt="4"/>
            </a:pPr>
            <a:r>
              <a:rPr lang="en-US" altLang="zh-CN" dirty="0"/>
              <a:t>demonstrates seasonal characteristics in Uccle </a:t>
            </a:r>
          </a:p>
        </p:txBody>
      </p:sp>
      <p:sp>
        <p:nvSpPr>
          <p:cNvPr id="25" name="文本框 109">
            <a:extLst>
              <a:ext uri="{FF2B5EF4-FFF2-40B4-BE49-F238E27FC236}">
                <a16:creationId xmlns:a16="http://schemas.microsoft.com/office/drawing/2014/main" id="{D21E9D50-DA9F-494E-837E-E2BA5CDCBD94}"/>
              </a:ext>
            </a:extLst>
          </p:cNvPr>
          <p:cNvSpPr txBox="1"/>
          <p:nvPr/>
        </p:nvSpPr>
        <p:spPr>
          <a:xfrm>
            <a:off x="606490" y="1251889"/>
            <a:ext cx="5840704" cy="448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0049A7"/>
                </a:solidFill>
                <a:latin typeface="PannoTextNormal" panose="02000506040000040003"/>
                <a:cs typeface="Arial" panose="020B0604020202020204" pitchFamily="34" charset="0"/>
              </a:rPr>
              <a:t>Results show that t</a:t>
            </a:r>
            <a:r>
              <a:rPr lang="en-US" altLang="zh-CN" sz="2000" dirty="0">
                <a:solidFill>
                  <a:srgbClr val="0049A7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he proposed method:</a:t>
            </a: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0C140FEA-C63F-451C-9F18-05B917445498}"/>
              </a:ext>
            </a:extLst>
          </p:cNvPr>
          <p:cNvSpPr/>
          <p:nvPr/>
        </p:nvSpPr>
        <p:spPr>
          <a:xfrm>
            <a:off x="10276552" y="268414"/>
            <a:ext cx="1520889" cy="483911"/>
          </a:xfrm>
          <a:prstGeom prst="rect">
            <a:avLst/>
          </a:prstGeom>
          <a:solidFill>
            <a:srgbClr val="0049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PannoTextNormal" panose="02000506040000040003"/>
                <a:cs typeface="Arial" panose="020B0604020202020204" pitchFamily="34" charset="0"/>
              </a:rPr>
              <a:t>Results</a:t>
            </a:r>
            <a:endParaRPr lang="zh-CN" altLang="en-US" sz="2400" b="1" dirty="0">
              <a:solidFill>
                <a:schemeClr val="bg1"/>
              </a:solidFill>
              <a:latin typeface="PannoTextNormal" panose="02000506040000040003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9CE41FD9-651E-4C0E-ABC2-F67AAB7896A8}"/>
              </a:ext>
            </a:extLst>
          </p:cNvPr>
          <p:cNvSpPr txBox="1"/>
          <p:nvPr/>
        </p:nvSpPr>
        <p:spPr>
          <a:xfrm>
            <a:off x="535957" y="150866"/>
            <a:ext cx="9498230" cy="8333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</a:pPr>
            <a:r>
              <a:rPr lang="en-US" altLang="zh-CN" sz="2000" dirty="0">
                <a:solidFill>
                  <a:srgbClr val="000000"/>
                </a:solidFill>
                <a:effectLst/>
                <a:latin typeface="PannoTextNormal" panose="02000506040000040003"/>
                <a:cs typeface="Arial" panose="020B0604020202020204" pitchFamily="34" charset="0"/>
              </a:rPr>
              <a:t>To demonstrate our method</a:t>
            </a:r>
            <a:r>
              <a:rPr lang="en-US" altLang="zh-CN" sz="2000" dirty="0">
                <a:solidFill>
                  <a:srgbClr val="000000"/>
                </a:solidFill>
                <a:latin typeface="PannoTextNormal" panose="02000506040000040003"/>
                <a:cs typeface="Arial" panose="020B0604020202020204" pitchFamily="34" charset="0"/>
              </a:rPr>
              <a:t>,</a:t>
            </a:r>
            <a:r>
              <a:rPr lang="zh-CN" altLang="en-US" sz="2000" dirty="0">
                <a:solidFill>
                  <a:srgbClr val="000000"/>
                </a:solidFill>
                <a:latin typeface="PannoTextNormal" panose="02000506040000040003"/>
                <a:cs typeface="Arial" panose="020B0604020202020204" pitchFamily="34" charset="0"/>
              </a:rPr>
              <a:t> </a:t>
            </a: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we make use of </a:t>
            </a:r>
            <a:r>
              <a:rPr lang="en-US" altLang="zh-CN" sz="2000" b="1" dirty="0">
                <a:latin typeface="PannoTextNormal" panose="02000506040000040003"/>
                <a:cs typeface="Arial" panose="020B0604020202020204" pitchFamily="34" charset="0"/>
              </a:rPr>
              <a:t>120</a:t>
            </a: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 years (1901-2020) of daily precipitation and temperature observed at </a:t>
            </a:r>
            <a:r>
              <a:rPr lang="en-US" altLang="zh-CN" sz="2000" b="1" dirty="0">
                <a:latin typeface="PannoTextNormal" panose="02000506040000040003"/>
                <a:cs typeface="Arial" panose="020B0604020202020204" pitchFamily="34" charset="0"/>
              </a:rPr>
              <a:t>Uccle</a:t>
            </a:r>
            <a:r>
              <a:rPr lang="en-US" altLang="zh-CN" sz="2000" dirty="0">
                <a:latin typeface="PannoTextNormal" panose="02000506040000040003"/>
                <a:cs typeface="Arial" panose="020B0604020202020204" pitchFamily="34" charset="0"/>
              </a:rPr>
              <a:t>, near Brussels, Belgium.</a:t>
            </a: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E690D391-00FA-4C5A-94FE-45CFE8BCEB12}"/>
              </a:ext>
            </a:extLst>
          </p:cNvPr>
          <p:cNvGrpSpPr/>
          <p:nvPr/>
        </p:nvGrpSpPr>
        <p:grpSpPr>
          <a:xfrm>
            <a:off x="121220" y="6176229"/>
            <a:ext cx="12040148" cy="681771"/>
            <a:chOff x="121220" y="6176229"/>
            <a:chExt cx="12040148" cy="681771"/>
          </a:xfrm>
        </p:grpSpPr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E6516F94-0693-47AD-9F82-7871478A3BB2}"/>
                </a:ext>
              </a:extLst>
            </p:cNvPr>
            <p:cNvGrpSpPr/>
            <p:nvPr/>
          </p:nvGrpSpPr>
          <p:grpSpPr>
            <a:xfrm>
              <a:off x="121220" y="6176229"/>
              <a:ext cx="11456847" cy="681771"/>
              <a:chOff x="121220" y="6176229"/>
              <a:chExt cx="11456847" cy="681771"/>
            </a:xfrm>
          </p:grpSpPr>
          <p:pic>
            <p:nvPicPr>
              <p:cNvPr id="36" name="Picture 2" descr="KERMIT -- Research Unit Knowledge-based Systems">
                <a:extLst>
                  <a:ext uri="{FF2B5EF4-FFF2-40B4-BE49-F238E27FC236}">
                    <a16:creationId xmlns:a16="http://schemas.microsoft.com/office/drawing/2014/main" id="{64450E0E-5EA6-4BD7-9F2D-B02D20CBA9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1E64C8"/>
                  </a:clrFrom>
                  <a:clrTo>
                    <a:srgbClr val="1E64C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9637" y="6231556"/>
                <a:ext cx="684949" cy="5657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5">
                <a:extLst>
                  <a:ext uri="{FF2B5EF4-FFF2-40B4-BE49-F238E27FC236}">
                    <a16:creationId xmlns:a16="http://schemas.microsoft.com/office/drawing/2014/main" id="{B5FEF6AC-7CCE-4986-A01F-E3327E8B76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1220" y="6212477"/>
                <a:ext cx="829475" cy="603913"/>
              </a:xfrm>
              <a:prstGeom prst="rect">
                <a:avLst/>
              </a:prstGeom>
            </p:spPr>
          </p:pic>
          <p:pic>
            <p:nvPicPr>
              <p:cNvPr id="39" name="图片 38">
                <a:extLst>
                  <a:ext uri="{FF2B5EF4-FFF2-40B4-BE49-F238E27FC236}">
                    <a16:creationId xmlns:a16="http://schemas.microsoft.com/office/drawing/2014/main" id="{7F431D45-DA23-4513-8A93-312B2D243C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73" r="3292"/>
              <a:stretch/>
            </p:blipFill>
            <p:spPr>
              <a:xfrm>
                <a:off x="2497961" y="6270770"/>
                <a:ext cx="1578731" cy="487327"/>
              </a:xfrm>
              <a:prstGeom prst="rect">
                <a:avLst/>
              </a:prstGeom>
            </p:spPr>
          </p:pic>
          <p:pic>
            <p:nvPicPr>
              <p:cNvPr id="40" name="图片 39">
                <a:extLst>
                  <a:ext uri="{FF2B5EF4-FFF2-40B4-BE49-F238E27FC236}">
                    <a16:creationId xmlns:a16="http://schemas.microsoft.com/office/drawing/2014/main" id="{17730A5C-3AF4-494D-AD6C-50B8973C53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3118" r="-1991"/>
              <a:stretch/>
            </p:blipFill>
            <p:spPr>
              <a:xfrm>
                <a:off x="1733528" y="6176229"/>
                <a:ext cx="715490" cy="676408"/>
              </a:xfrm>
              <a:prstGeom prst="rect">
                <a:avLst/>
              </a:prstGeom>
            </p:spPr>
          </p:pic>
          <p:pic>
            <p:nvPicPr>
              <p:cNvPr id="41" name="图形 40" descr="信封">
                <a:extLst>
                  <a:ext uri="{FF2B5EF4-FFF2-40B4-BE49-F238E27FC236}">
                    <a16:creationId xmlns:a16="http://schemas.microsoft.com/office/drawing/2014/main" id="{3FCCCADF-59D7-4DD6-8AA4-0CBB6FB105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9510503" y="6570970"/>
                <a:ext cx="287030" cy="287030"/>
              </a:xfrm>
              <a:prstGeom prst="rect">
                <a:avLst/>
              </a:prstGeom>
            </p:spPr>
          </p:pic>
          <p:sp>
            <p:nvSpPr>
              <p:cNvPr id="42" name="矩形 41">
                <a:extLst>
                  <a:ext uri="{FF2B5EF4-FFF2-40B4-BE49-F238E27FC236}">
                    <a16:creationId xmlns:a16="http://schemas.microsoft.com/office/drawing/2014/main" id="{DE0CA91C-A16E-4B9D-9245-0F1E5E20767A}"/>
                  </a:ext>
                </a:extLst>
              </p:cNvPr>
              <p:cNvSpPr/>
              <p:nvPr/>
            </p:nvSpPr>
            <p:spPr>
              <a:xfrm>
                <a:off x="9510502" y="6577316"/>
                <a:ext cx="2067565" cy="27433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r>
                  <a:rPr lang="en-US" altLang="zh-CN" sz="1200" b="1" dirty="0">
                    <a:solidFill>
                      <a:srgbClr val="4472C4"/>
                    </a:solidFill>
                    <a:latin typeface="PannoTextNormal" panose="02000506040000040003"/>
                    <a:cs typeface="Arial" panose="020B0604020202020204" pitchFamily="34" charset="0"/>
                  </a:rPr>
                  <a:t>Baoying.Shan@Ugent.be</a:t>
                </a:r>
                <a:endParaRPr lang="zh-CN" altLang="en-US" sz="1200" b="1" dirty="0">
                  <a:solidFill>
                    <a:srgbClr val="4472C4"/>
                  </a:solidFill>
                  <a:latin typeface="PannoTextNormal" panose="02000506040000040003"/>
                  <a:cs typeface="Arial" panose="020B0604020202020204" pitchFamily="34" charset="0"/>
                </a:endParaRPr>
              </a:p>
            </p:txBody>
          </p:sp>
          <p:cxnSp>
            <p:nvCxnSpPr>
              <p:cNvPr id="43" name="直接连接符 42">
                <a:extLst>
                  <a:ext uri="{FF2B5EF4-FFF2-40B4-BE49-F238E27FC236}">
                    <a16:creationId xmlns:a16="http://schemas.microsoft.com/office/drawing/2014/main" id="{890C9D80-C969-4D84-AD2B-BD371C7BFB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147820" y="6540501"/>
                <a:ext cx="7338060" cy="30469"/>
              </a:xfrm>
              <a:prstGeom prst="line">
                <a:avLst/>
              </a:prstGeom>
              <a:ln w="31750" cmpd="thickThin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EECCC7BC-D20D-49C8-B4C3-FE63175E93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47436" y="6183379"/>
              <a:ext cx="613932" cy="6139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86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29" grpId="0"/>
      <p:bldP spid="33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11465</TotalTime>
  <Words>384</Words>
  <Application>Microsoft Office PowerPoint</Application>
  <PresentationFormat>宽屏</PresentationFormat>
  <Paragraphs>91</Paragraphs>
  <Slides>5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2" baseType="lpstr">
      <vt:lpstr>PannoTextBold</vt:lpstr>
      <vt:lpstr>PannoTextNormal</vt:lpstr>
      <vt:lpstr>等线</vt:lpstr>
      <vt:lpstr>等线 Light</vt:lpstr>
      <vt:lpstr>Arial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单 宝英</dc:creator>
  <cp:lastModifiedBy>单 宝英</cp:lastModifiedBy>
  <cp:revision>207</cp:revision>
  <dcterms:created xsi:type="dcterms:W3CDTF">2022-05-02T09:02:17Z</dcterms:created>
  <dcterms:modified xsi:type="dcterms:W3CDTF">2022-05-22T14:02:18Z</dcterms:modified>
</cp:coreProperties>
</file>