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1"/>
  </p:notesMasterIdLst>
  <p:handoutMasterIdLst>
    <p:handoutMasterId r:id="rId12"/>
  </p:handoutMasterIdLst>
  <p:sldIdLst>
    <p:sldId id="259" r:id="rId3"/>
    <p:sldId id="319" r:id="rId4"/>
    <p:sldId id="325" r:id="rId5"/>
    <p:sldId id="333" r:id="rId6"/>
    <p:sldId id="330" r:id="rId7"/>
    <p:sldId id="331" r:id="rId8"/>
    <p:sldId id="336" r:id="rId9"/>
    <p:sldId id="329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n Yu" initials="XY" lastIdx="2" clrIdx="0">
    <p:extLst>
      <p:ext uri="{19B8F6BF-5375-455C-9EA6-DF929625EA0E}">
        <p15:presenceInfo xmlns:p15="http://schemas.microsoft.com/office/powerpoint/2012/main" userId="S-1-5-21-898323003-326653404-837300805-200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EBE"/>
    <a:srgbClr val="159C98"/>
    <a:srgbClr val="CD9F3C"/>
    <a:srgbClr val="009E73"/>
    <a:srgbClr val="00BF7D"/>
    <a:srgbClr val="FFFFFF"/>
    <a:srgbClr val="FF6347"/>
    <a:srgbClr val="C00000"/>
    <a:srgbClr val="0BC0C6"/>
    <a:srgbClr val="F87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 snapToGrid="0">
      <p:cViewPr varScale="1">
        <p:scale>
          <a:sx n="68" d="100"/>
          <a:sy n="68" d="100"/>
        </p:scale>
        <p:origin x="592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28FF55-8BB6-4E15-A783-6B09C524A5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EDE63-DB6D-4292-B368-D2DC535343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4941F-1004-4C16-B5ED-0C703FA82709}" type="datetimeFigureOut">
              <a:rPr lang="en-DE" smtClean="0"/>
              <a:t>22/05/2022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7AA5A-0041-4165-87D0-0513261840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C57FE-092B-48E4-9AD4-D9712DF1CC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83B3-9C49-4A77-AE94-C47324A4AE4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55199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A53BC-0F67-49DD-A2C5-CDB6878B907A}" type="datetimeFigureOut">
              <a:rPr lang="en-DE" smtClean="0"/>
              <a:t>22/05/2022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2B556-D3AE-49BD-9F7D-E05990D33D8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5180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8050-E29C-40EB-BF58-0B1298821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570E5-CF03-4508-84AC-717032282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5D78-2E89-4D07-A94D-A8A789A41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0AD8-6B57-4B77-967D-ADFA9F7F7EF2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82BC2-B1BF-4404-A9C7-5F1E7B48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50D53-262E-4766-82F2-124E931F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046-08A2-420A-9DE4-5719F4A6BE8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7026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F368-180D-46ED-A317-A63204DC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3B205-8594-44C0-B960-856D8C20A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ED25B-20CF-4155-B8BF-FDFD1BC5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E6B5-2108-45EC-AE5F-9393052071D9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58F6B-D489-4CAF-B2E2-F3E4DF73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C8EC5-1835-4825-AC7E-C50E2ECB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046-08A2-420A-9DE4-5719F4A6BE8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5307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7F229-0612-4CA1-9E59-19AF4D72B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E9AF3-CA55-4131-B5FD-88C24C804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24695-BE55-45BB-BA1A-1FA6DDEA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0ADF-C34F-43EE-943A-34CC008972F8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57850-D9CC-489E-B9DA-BD217A89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10D18-A737-469F-BC4C-57B459BA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046-08A2-420A-9DE4-5719F4A6BE8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5764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1645-D7A7-46D3-82A9-3E7252612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6477"/>
            <a:ext cx="4804756" cy="365126"/>
          </a:xfrm>
        </p:spPr>
        <p:txBody>
          <a:bodyPr anchor="b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E69D9-7A1E-4381-B66D-A44FE061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9A3-5F24-41E9-B422-089660A6B5E4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CEB15-62AB-4E1B-BC03-9E1FE748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46EAD-97F8-421E-A5D9-B4312963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6255" y="55301"/>
            <a:ext cx="5223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8ED8589-FEAB-444E-94A0-8FCF45AC263D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92256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B1470-3839-4652-A6AE-0192942A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AE13E-1D74-42B3-8634-4602FE12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EFCF8-3FD3-4ACB-BF59-367C7742B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296C-D4D5-47ED-BE40-AD1085186B3B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7013C-94EC-47E9-BCC2-FC51E939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84CC8-DF68-4088-BBCC-82816ACA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D8589-FEAB-444E-94A0-8FCF45AC263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54243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D50F-5CA8-437F-B888-361F96E9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3DF35-CAF8-4EA2-BD67-0E46A03D6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7000B-5DC9-4994-AFCF-F93BF598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9A1C-A944-4DFC-9D17-3E2BF6836E6D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A0F78-8577-4006-A579-A80B144D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F7911-AADA-4C71-A6A9-43823F3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D8589-FEAB-444E-94A0-8FCF45AC263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21431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05B8-66E4-4A62-BA9B-8B81165A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3D9F0-45CA-44E1-A7D6-CA8AF072A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E08B2-1595-4DF3-BAEF-71F875869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0D917-589D-48A4-AA85-16302B07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7E18-94E7-41BD-840A-030F5C41504E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3D634-225B-4647-A11C-8679C4A3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69CAE-FBA9-4C92-A25F-D97BA73D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D8589-FEAB-444E-94A0-8FCF45AC263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86466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0C38-3F5C-486B-B6B1-BB219C4A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CCE8C-B97E-4A37-8192-24DFF5257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5A8B4-EBF9-4EAA-B606-4CF798C10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955AA-5F7A-4763-829F-4965E10B7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F8716-0045-4004-9C6E-37524AF17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79CA4-60BF-400A-B998-2428C541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5ACF-696C-42F7-AC87-31306B2DF08A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EF98B-30A1-420D-A2F8-B7C15C82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141719-2F21-486D-8386-DA0A32C3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D8589-FEAB-444E-94A0-8FCF45AC263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8386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F248-CF12-436E-B968-F3E06CA2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0AA3B-B2F7-4C79-B400-D2A5CFC8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9EA0-A771-4441-B5C7-E6CDC852AC90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4EBAD-C9FD-4BCF-BDC1-5F499354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E7BBC-28DE-4749-8C69-6A0361B0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D8589-FEAB-444E-94A0-8FCF45AC263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06559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C7CFF-1A26-45F4-8438-C527F7F3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29E6-9852-4E44-98F8-70F2EC097E57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B024B-592A-4FC2-ADFE-63A3607A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288A4-7290-4E5C-ABC9-F42E8D2F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D8589-FEAB-444E-94A0-8FCF45AC263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87186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0618-EC41-4625-8EFB-F5E8D326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08DED-D498-451D-B5B4-4224BE1F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9CE67-BF54-4EE0-975F-607BAEAE9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63D69-407A-4BF5-AD85-7B648429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9D14-55B4-4CE2-826B-176EC7B68E94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A3AAB-BDFC-44B9-BDBC-5DC2B6D4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C3A3A-9693-4C10-BE35-703B611F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D8589-FEAB-444E-94A0-8FCF45AC263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1740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CB321-8C96-4AA2-B682-81049BDA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9F34D-B8A5-4797-8F82-78F9B8239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0C269-4F40-4D9C-A94C-7DC0C7B1F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5ACD-D9D3-4F2B-98A9-783AD5C0975F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06B90-A6D9-496D-BAF4-196F295B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9541B-4076-488A-9318-55AE66BF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046-08A2-420A-9DE4-5719F4A6BE8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20849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C4C9-D966-4981-8FAE-31767345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5E470-CC5B-4BA8-9AA8-5D56883F9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BEF1C-03B9-415A-9555-051F8B89C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245CE-1947-40D5-8734-779872DA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D2AC-5D55-4A94-8413-312FB06F0E0D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C7E55-A16B-4B6B-A26C-636E3AA7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CE5C-4229-4A4B-87F5-432B5C90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D8589-FEAB-444E-94A0-8FCF45AC263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20671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B7BE-1596-4A20-BD47-8C88711B1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C1AD1-5B2B-44C7-BEF9-95765809F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1650F-0657-40EC-A170-DD203BAED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2B41-C52B-44A5-A889-EEE40CE1B633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E4EB2-F9F1-4ACE-80DE-4CDD3746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3C982-62A5-4569-BCF7-AFC245FB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D8589-FEAB-444E-94A0-8FCF45AC263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14470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FCF7E8-E31B-4665-AEA0-707DAA206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1F297-FEE1-4B5C-AC18-A2F9A228C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C4483-FD80-4A3B-B9A8-7650D2B4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4898-4928-4918-9DF2-39035CD6B93E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64BEA-ACB8-439E-93B6-21B4BC52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6B334-BFF0-4D31-A2EA-839EBF25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D8589-FEAB-444E-94A0-8FCF45AC263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1382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9F940-385D-47C3-AA1F-AB7246A1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B7083-B606-49C3-A85D-339054FBB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90825-87D2-4D40-9728-AA98CF45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C9D4-958D-4E0D-91EA-8A071BB2D9D7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FCB84-5D47-44A4-A1DF-16CFB0C1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054BF-17E4-42A4-86F2-7FF6D545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046-08A2-420A-9DE4-5719F4A6BE8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9856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AC6F-2771-4EB1-8051-C7976E77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84674-C2C3-4F43-97BB-20CA9BB3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33F25-C2BA-4F2A-8134-5063C00F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ADC4E-EB71-40C6-B08A-B89FAA01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45D1-28F0-46E0-9E61-B065AAFCFCD6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D6E54-90B9-4C7E-91AA-BDC4FFF9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4D686-70FA-42BE-9A8F-DEF96145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046-08A2-420A-9DE4-5719F4A6BE8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2493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7F9D-FF75-4685-87F7-64E1D6890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681E9-BF1A-450F-8620-D2103A0C9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C72E1-7652-4AC0-9D1E-84B8A35AC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B003D1-DC0D-493E-8F0D-42F7AE88D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30B44-3AD3-454F-BF8E-B1F059F5A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EF196F-58CA-425D-B127-53FD63D3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9D6B-D15B-44BE-8ED3-C8BA99CE1C92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E5EA4-EA2A-4D15-80AD-D10971FB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FA71E-D534-4F8B-A74F-6A8D45E7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046-08A2-420A-9DE4-5719F4A6BE8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1962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B876-50F6-471B-9CCF-026A672C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EA4F7-BAAD-4F8D-B3B5-D4BDC00C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166F-5913-4D14-B752-F7829E9848D7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D8595-7A70-4E37-BCDB-3EF91F1E5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85CC1-5F14-440B-9C29-71276B79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046-08A2-420A-9DE4-5719F4A6BE8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1040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03CBD-6813-4AD1-B6E3-78E16C12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30B0-73A2-4088-9832-E49E2809E8D6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1FCA2-E007-4890-A55A-918076A3F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51F4C-07D8-42E9-95F6-1B4C2559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046-08A2-420A-9DE4-5719F4A6BE8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3037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D3A0-2168-4867-84D6-0DFB6674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0C35-4376-4632-8090-091F0A148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51B50-7995-4F64-8006-50ADCF674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A8DC7-BDF5-4B4B-9DA4-4FDDDF17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FEA3-5071-485C-AD2C-DE1803FD8F0D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D8980-3016-4479-9942-E86A72C6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0EE33-1F96-436E-9C48-57843656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046-08A2-420A-9DE4-5719F4A6BE8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0434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7B983-8D12-45B6-9AA8-F8740217F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BDCBD-E418-4588-8C5C-BFC29D1A3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FC8D1-0206-4E5C-9546-7FDD97A8C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D3516-A46D-4C69-972F-2D70B664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EA8-9DE0-4B71-B476-57213121A8AD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1D30B-CF57-4CEE-B668-EC695970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F8111-035A-4311-A7EC-EF59C519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046-08A2-420A-9DE4-5719F4A6BE8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0100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CCA36-F079-432B-9212-198063F31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292F-D4ED-440E-BBF0-02D9D900B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3C82F-D396-497E-9655-D8572338C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78968-D527-4E9F-B697-93B66D4AB3B2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C37FB-BB7E-4A83-B949-4CF13F16B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7906A-B567-41D6-AAD4-76095AC0C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0046-08A2-420A-9DE4-5719F4A6BE8C}" type="slidenum">
              <a:rPr lang="en-DE" smtClean="0"/>
              <a:t>‹#›</a:t>
            </a:fld>
            <a:endParaRPr lang="en-DE"/>
          </a:p>
        </p:txBody>
      </p:sp>
      <p:pic>
        <p:nvPicPr>
          <p:cNvPr id="7" name="Picture 2" descr="Max Planck Institut for Biogeochemistry">
            <a:extLst>
              <a:ext uri="{FF2B5EF4-FFF2-40B4-BE49-F238E27FC236}">
                <a16:creationId xmlns:a16="http://schemas.microsoft.com/office/drawing/2014/main" id="{75E06712-1EC2-4468-B29E-407842532B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5" y="-17611"/>
            <a:ext cx="2136609" cy="56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281F155E-F943-4250-8517-F3BB9563B9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22" y="9019"/>
            <a:ext cx="685110" cy="56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24" descr="602px-Max-Planck-Gesellschaft.svg.png">
            <a:extLst>
              <a:ext uri="{FF2B5EF4-FFF2-40B4-BE49-F238E27FC236}">
                <a16:creationId xmlns:a16="http://schemas.microsoft.com/office/drawing/2014/main" id="{87744619-64F1-4C71-A1E9-16DC9146294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240" y="8025"/>
            <a:ext cx="626966" cy="50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s://www.atm-phys-chem.at/wp-content/uploads/2018/10/logo_uni_tight.jpg">
            <a:extLst>
              <a:ext uri="{FF2B5EF4-FFF2-40B4-BE49-F238E27FC236}">
                <a16:creationId xmlns:a16="http://schemas.microsoft.com/office/drawing/2014/main" id="{C86E0C34-641B-49AB-BA67-3E7AFC30B0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48" y="0"/>
            <a:ext cx="1649444" cy="50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www.usmile-erc.eu/wp-content/uploads/sites/9/2020/04/USMILE-Logo-H-pos-300x128.jpg">
            <a:extLst>
              <a:ext uri="{FF2B5EF4-FFF2-40B4-BE49-F238E27FC236}">
                <a16:creationId xmlns:a16="http://schemas.microsoft.com/office/drawing/2014/main" id="{7FE9BDE3-4D62-4515-BB10-E75460A71E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5" b="17585"/>
          <a:stretch/>
        </p:blipFill>
        <p:spPr bwMode="auto">
          <a:xfrm>
            <a:off x="5769708" y="58722"/>
            <a:ext cx="1832936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E983DC-D1BE-4E84-A0FE-99A0D9ECCEB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61" y="43219"/>
            <a:ext cx="597716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7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ax Planck Institut for Biogeochemistry">
            <a:extLst>
              <a:ext uri="{FF2B5EF4-FFF2-40B4-BE49-F238E27FC236}">
                <a16:creationId xmlns:a16="http://schemas.microsoft.com/office/drawing/2014/main" id="{F5C2477A-A342-4AEF-B3BE-F962A28FCB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24" y="6313146"/>
            <a:ext cx="2136609" cy="56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ACCE0A0-1020-4694-BE12-381078FC6E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70" y="6356350"/>
            <a:ext cx="685110" cy="56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24" descr="602px-Max-Planck-Gesellschaft.svg.png">
            <a:extLst>
              <a:ext uri="{FF2B5EF4-FFF2-40B4-BE49-F238E27FC236}">
                <a16:creationId xmlns:a16="http://schemas.microsoft.com/office/drawing/2014/main" id="{16480C1C-4E67-4E5E-A317-A38583BC30F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9077" y="6338782"/>
            <a:ext cx="626966" cy="50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s://www.atm-phys-chem.at/wp-content/uploads/2018/10/logo_uni_tight.jpg">
            <a:extLst>
              <a:ext uri="{FF2B5EF4-FFF2-40B4-BE49-F238E27FC236}">
                <a16:creationId xmlns:a16="http://schemas.microsoft.com/office/drawing/2014/main" id="{0909FFC6-198E-437B-A8F5-1EB2B73CD3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82" y="6330845"/>
            <a:ext cx="1649444" cy="50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61D0FD-78B0-45F1-BB85-C5A70F7D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22318-6F8C-4628-B965-1326E4CB5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E76CE-19A3-4172-A779-A1614D578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AA3E-D773-46C6-BE0E-1332F87B4AF4}" type="datetime8">
              <a:rPr lang="en-DE" smtClean="0"/>
              <a:t>22/05/2022 22:52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86B70-C40F-4023-B3AE-6F92EAF15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5F7DE-FEC1-4EB8-A9C1-CE4B4723C76E}"/>
              </a:ext>
            </a:extLst>
          </p:cNvPr>
          <p:cNvSpPr/>
          <p:nvPr userDrawn="1"/>
        </p:nvSpPr>
        <p:spPr>
          <a:xfrm>
            <a:off x="-1" y="1"/>
            <a:ext cx="12192001" cy="492594"/>
          </a:xfrm>
          <a:prstGeom prst="rect">
            <a:avLst/>
          </a:prstGeom>
          <a:solidFill>
            <a:srgbClr val="159C98"/>
          </a:solidFill>
          <a:ln>
            <a:solidFill>
              <a:srgbClr val="15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2C4AFE-A350-4796-BBFB-565F3227FF3C}"/>
              </a:ext>
            </a:extLst>
          </p:cNvPr>
          <p:cNvCxnSpPr/>
          <p:nvPr userDrawn="1"/>
        </p:nvCxnSpPr>
        <p:spPr>
          <a:xfrm>
            <a:off x="0" y="6304790"/>
            <a:ext cx="12192001" cy="0"/>
          </a:xfrm>
          <a:prstGeom prst="line">
            <a:avLst/>
          </a:prstGeom>
          <a:ln w="19050">
            <a:solidFill>
              <a:srgbClr val="159C9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s://www.usmile-erc.eu/wp-content/uploads/sites/9/2020/04/USMILE-Logo-H-pos-300x128.jpg">
            <a:extLst>
              <a:ext uri="{FF2B5EF4-FFF2-40B4-BE49-F238E27FC236}">
                <a16:creationId xmlns:a16="http://schemas.microsoft.com/office/drawing/2014/main" id="{1A975FEA-4156-40D5-ABA3-D89E6738F0B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5" b="17585"/>
          <a:stretch/>
        </p:blipFill>
        <p:spPr bwMode="auto">
          <a:xfrm>
            <a:off x="4020802" y="6350175"/>
            <a:ext cx="1832936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C7EA13-3915-4F95-BA32-29279B28F69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24" y="6353064"/>
            <a:ext cx="597705" cy="4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0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A33244E1-A7DD-4C9C-8B3B-88F4841A4D3F}"/>
              </a:ext>
            </a:extLst>
          </p:cNvPr>
          <p:cNvSpPr txBox="1"/>
          <p:nvPr/>
        </p:nvSpPr>
        <p:spPr>
          <a:xfrm>
            <a:off x="1394806" y="2634380"/>
            <a:ext cx="9402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159C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Drought legacy effects on gross primary productivity across eddy-covariance sites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C155DF-C5FB-4B02-8E25-0A1156588DED}"/>
              </a:ext>
            </a:extLst>
          </p:cNvPr>
          <p:cNvSpPr txBox="1"/>
          <p:nvPr/>
        </p:nvSpPr>
        <p:spPr>
          <a:xfrm>
            <a:off x="2748104" y="5625068"/>
            <a:ext cx="669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Yu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René Orth, Markus Reichstein, Michael Bahn, and Ana Bastos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DC3276-ED5F-4ABC-97FF-6D2CFE75A564}"/>
              </a:ext>
            </a:extLst>
          </p:cNvPr>
          <p:cNvSpPr txBox="1"/>
          <p:nvPr/>
        </p:nvSpPr>
        <p:spPr>
          <a:xfrm>
            <a:off x="5453927" y="6018768"/>
            <a:ext cx="128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2022.05.23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B44FF1-7485-4E6F-9F97-EE22A6580FAF}"/>
              </a:ext>
            </a:extLst>
          </p:cNvPr>
          <p:cNvSpPr/>
          <p:nvPr/>
        </p:nvSpPr>
        <p:spPr>
          <a:xfrm>
            <a:off x="9213130" y="6413107"/>
            <a:ext cx="3126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xyu@bgc-jena.mpg.de</a:t>
            </a:r>
          </a:p>
        </p:txBody>
      </p:sp>
    </p:spTree>
    <p:extLst>
      <p:ext uri="{BB962C8B-B14F-4D97-AF65-F5344CB8AC3E}">
        <p14:creationId xmlns:p14="http://schemas.microsoft.com/office/powerpoint/2010/main" val="45834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86E8BD-83EB-4546-9922-F61EF6726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“Ghosts of the past”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218-237C-46A3-AC8F-569656C6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589-FEAB-444E-94A0-8FCF45AC263D}" type="slidenum">
              <a:rPr lang="en-DE" smtClean="0"/>
              <a:t>2</a:t>
            </a:fld>
            <a:endParaRPr lang="en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ED5A18-9E96-4517-A610-9D84796E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761" y="822572"/>
            <a:ext cx="4327855" cy="4516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E0D7C0-28EE-4C43-BE07-A2342574C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907" y="962411"/>
            <a:ext cx="4861905" cy="43342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D8939C-9BDF-4815-BBC5-FF5546668F54}"/>
              </a:ext>
            </a:extLst>
          </p:cNvPr>
          <p:cNvSpPr/>
          <p:nvPr/>
        </p:nvSpPr>
        <p:spPr>
          <a:xfrm>
            <a:off x="3693521" y="5239485"/>
            <a:ext cx="1892506" cy="369332"/>
          </a:xfrm>
          <a:prstGeom prst="rect">
            <a:avLst/>
          </a:prstGeom>
          <a:ln>
            <a:solidFill>
              <a:srgbClr val="CD9F3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 effects</a:t>
            </a:r>
            <a:endParaRPr lang="en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B30807-A6F5-496A-B1CC-9A50479944E5}"/>
              </a:ext>
            </a:extLst>
          </p:cNvPr>
          <p:cNvSpPr/>
          <p:nvPr/>
        </p:nvSpPr>
        <p:spPr>
          <a:xfrm>
            <a:off x="7646386" y="5239485"/>
            <a:ext cx="1533433" cy="369332"/>
          </a:xfrm>
          <a:prstGeom prst="rect">
            <a:avLst/>
          </a:prstGeom>
          <a:ln>
            <a:solidFill>
              <a:srgbClr val="159C9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Legacy effects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A5542C-CECD-4AA0-A0BA-D739905E89CA}"/>
              </a:ext>
            </a:extLst>
          </p:cNvPr>
          <p:cNvSpPr/>
          <p:nvPr/>
        </p:nvSpPr>
        <p:spPr>
          <a:xfrm>
            <a:off x="25167" y="6432191"/>
            <a:ext cx="2334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Kannenberg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2020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8D4BFE-4379-43F6-9D66-0A166CF000E8}"/>
              </a:ext>
            </a:extLst>
          </p:cNvPr>
          <p:cNvSpPr/>
          <p:nvPr/>
        </p:nvSpPr>
        <p:spPr>
          <a:xfrm>
            <a:off x="7463386" y="5789572"/>
            <a:ext cx="465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quantify drought legacy effects on GPP?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86E8BD-83EB-4546-9922-F61EF6726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quantify drought legacy effects on GPP?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218-237C-46A3-AC8F-569656C6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589-FEAB-444E-94A0-8FCF45AC263D}" type="slidenum">
              <a:rPr lang="en-DE" smtClean="0"/>
              <a:t>3</a:t>
            </a:fld>
            <a:endParaRPr lang="en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F82FAF-53FE-48DF-B6CD-F84B9662B751}"/>
              </a:ext>
            </a:extLst>
          </p:cNvPr>
          <p:cNvSpPr txBox="1"/>
          <p:nvPr/>
        </p:nvSpPr>
        <p:spPr>
          <a:xfrm>
            <a:off x="137050" y="511729"/>
            <a:ext cx="866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quantify drought legacy effects on GPP using eddy-covariance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23D59B-45AC-4A61-9408-D3A17529ACE6}"/>
              </a:ext>
            </a:extLst>
          </p:cNvPr>
          <p:cNvSpPr txBox="1"/>
          <p:nvPr/>
        </p:nvSpPr>
        <p:spPr>
          <a:xfrm>
            <a:off x="310720" y="875786"/>
            <a:ext cx="10043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Legacy effects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f(Temp, SM, Rad, VPD,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uncertainties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35E1E-FCBF-457C-9EBA-5A63714F9F78}"/>
              </a:ext>
            </a:extLst>
          </p:cNvPr>
          <p:cNvSpPr/>
          <p:nvPr/>
        </p:nvSpPr>
        <p:spPr>
          <a:xfrm>
            <a:off x="65989" y="6422764"/>
            <a:ext cx="2973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 et al., 2022 BG Discussion</a:t>
            </a:r>
            <a:endParaRPr lang="en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C3B74-BF67-418A-8CFA-ECB848921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16560" r="4468" b="8193"/>
          <a:stretch/>
        </p:blipFill>
        <p:spPr>
          <a:xfrm>
            <a:off x="731842" y="1823249"/>
            <a:ext cx="10728317" cy="44683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264D54-105B-46C2-BE1A-657F14EA19A3}"/>
              </a:ext>
            </a:extLst>
          </p:cNvPr>
          <p:cNvSpPr/>
          <p:nvPr/>
        </p:nvSpPr>
        <p:spPr>
          <a:xfrm>
            <a:off x="6212264" y="2007909"/>
            <a:ext cx="3487917" cy="3214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281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4BBA38-D455-488B-8CEB-1D611BE63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305" y="1682282"/>
            <a:ext cx="6426530" cy="299735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786E8BD-83EB-4546-9922-F61EF6726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218-237C-46A3-AC8F-569656C6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589-FEAB-444E-94A0-8FCF45AC263D}" type="slidenum">
              <a:rPr lang="en-DE" smtClean="0"/>
              <a:t>4</a:t>
            </a:fld>
            <a:endParaRPr lang="en-D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827741-69BE-42DE-9F4D-1D1842015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-979"/>
          <a:stretch/>
        </p:blipFill>
        <p:spPr>
          <a:xfrm>
            <a:off x="373194" y="837858"/>
            <a:ext cx="3097189" cy="4155827"/>
          </a:xfrm>
          <a:prstGeom prst="rect">
            <a:avLst/>
          </a:prstGeom>
        </p:spPr>
      </p:pic>
      <p:sp>
        <p:nvSpPr>
          <p:cNvPr id="18" name="文本框 4">
            <a:extLst>
              <a:ext uri="{FF2B5EF4-FFF2-40B4-BE49-F238E27FC236}">
                <a16:creationId xmlns:a16="http://schemas.microsoft.com/office/drawing/2014/main" id="{477B8D37-759F-4CD0-87B9-4C810B30ACB4}"/>
              </a:ext>
            </a:extLst>
          </p:cNvPr>
          <p:cNvSpPr txBox="1"/>
          <p:nvPr/>
        </p:nvSpPr>
        <p:spPr>
          <a:xfrm>
            <a:off x="1921788" y="4993685"/>
            <a:ext cx="1951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(from Google Earth Pro)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7462E8-738A-4F44-9B6E-89C3DEC7AD95}"/>
              </a:ext>
            </a:extLst>
          </p:cNvPr>
          <p:cNvSpPr/>
          <p:nvPr/>
        </p:nvSpPr>
        <p:spPr>
          <a:xfrm>
            <a:off x="65989" y="6422764"/>
            <a:ext cx="2973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 et al., 2022 BG Discussion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A17C10-FF27-4AA4-8187-CB92EB025E0F}"/>
              </a:ext>
            </a:extLst>
          </p:cNvPr>
          <p:cNvSpPr/>
          <p:nvPr/>
        </p:nvSpPr>
        <p:spPr>
          <a:xfrm>
            <a:off x="382621" y="5229365"/>
            <a:ext cx="3164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neighboring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DE-Hai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3BEDE4-261E-471D-8B32-7D3E464447A8}"/>
              </a:ext>
            </a:extLst>
          </p:cNvPr>
          <p:cNvSpPr txBox="1"/>
          <p:nvPr/>
        </p:nvSpPr>
        <p:spPr>
          <a:xfrm>
            <a:off x="4645884" y="5401444"/>
            <a:ext cx="734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Legacy effects 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concurrent effects at two studied sites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0F0C59-FBA1-4DD1-BFED-9B2941C97947}"/>
              </a:ext>
            </a:extLst>
          </p:cNvPr>
          <p:cNvSpPr/>
          <p:nvPr/>
        </p:nvSpPr>
        <p:spPr>
          <a:xfrm>
            <a:off x="5302172" y="3221371"/>
            <a:ext cx="584200" cy="732575"/>
          </a:xfrm>
          <a:prstGeom prst="rect">
            <a:avLst/>
          </a:prstGeom>
          <a:noFill/>
          <a:ln w="28575">
            <a:solidFill>
              <a:srgbClr val="15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008AC1-66BA-42DA-9EDD-A0EC842D3D61}"/>
              </a:ext>
            </a:extLst>
          </p:cNvPr>
          <p:cNvSpPr/>
          <p:nvPr/>
        </p:nvSpPr>
        <p:spPr>
          <a:xfrm>
            <a:off x="5914044" y="3070371"/>
            <a:ext cx="1183042" cy="9003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A05CDC-E03C-48A2-8697-C752EFC96205}"/>
              </a:ext>
            </a:extLst>
          </p:cNvPr>
          <p:cNvSpPr/>
          <p:nvPr/>
        </p:nvSpPr>
        <p:spPr>
          <a:xfrm>
            <a:off x="5080202" y="4028579"/>
            <a:ext cx="1950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59C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effects</a:t>
            </a:r>
            <a:endParaRPr lang="en-DE" dirty="0">
              <a:solidFill>
                <a:srgbClr val="159C98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21501DE-B1A4-494E-83B5-1CBDC666953D}"/>
              </a:ext>
            </a:extLst>
          </p:cNvPr>
          <p:cNvSpPr/>
          <p:nvPr/>
        </p:nvSpPr>
        <p:spPr>
          <a:xfrm>
            <a:off x="5594272" y="2663723"/>
            <a:ext cx="1533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Legacy effects</a:t>
            </a:r>
            <a:endParaRPr lang="en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  <p:bldP spid="37" grpId="0" animBg="1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86E8BD-83EB-4546-9922-F61EF6726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questions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218-237C-46A3-AC8F-569656C6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589-FEAB-444E-94A0-8FCF45AC263D}" type="slidenum">
              <a:rPr lang="en-DE" smtClean="0"/>
              <a:t>5</a:t>
            </a:fld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26843-DA81-4759-8A31-54A5627BEDC1}"/>
              </a:ext>
            </a:extLst>
          </p:cNvPr>
          <p:cNvSpPr txBox="1"/>
          <p:nvPr/>
        </p:nvSpPr>
        <p:spPr>
          <a:xfrm>
            <a:off x="1842777" y="3013502"/>
            <a:ext cx="850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legacy effects comparable with concurrent effects in general?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vegetation type modulate drought legacy effects?</a:t>
            </a:r>
          </a:p>
        </p:txBody>
      </p:sp>
    </p:spTree>
    <p:extLst>
      <p:ext uri="{BB962C8B-B14F-4D97-AF65-F5344CB8AC3E}">
        <p14:creationId xmlns:p14="http://schemas.microsoft.com/office/powerpoint/2010/main" val="9886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86E8BD-83EB-4546-9922-F61EF6726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218-237C-46A3-AC8F-569656C6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589-FEAB-444E-94A0-8FCF45AC263D}" type="slidenum">
              <a:rPr lang="en-DE" smtClean="0"/>
              <a:t>6</a:t>
            </a:fld>
            <a:endParaRPr lang="en-D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8F4CAB-2ADF-4D49-A4A5-DF1FA9715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20" y="1677747"/>
            <a:ext cx="11726160" cy="455478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9C908D8-012D-44C2-B047-30C07DB3B9ED}"/>
              </a:ext>
            </a:extLst>
          </p:cNvPr>
          <p:cNvSpPr txBox="1"/>
          <p:nvPr/>
        </p:nvSpPr>
        <p:spPr>
          <a:xfrm>
            <a:off x="137050" y="549829"/>
            <a:ext cx="8660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2007, FLUXNET 2015, and ICOS Warm Winter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&gt;=7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&gt;=1 legacy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 (46) and grassland (12)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6084D1-AE4F-4076-863A-894BBC33726C}"/>
              </a:ext>
            </a:extLst>
          </p:cNvPr>
          <p:cNvSpPr/>
          <p:nvPr/>
        </p:nvSpPr>
        <p:spPr>
          <a:xfrm>
            <a:off x="4587935" y="1384054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 sites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0127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86E8BD-83EB-4546-9922-F61EF6726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results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218-237C-46A3-AC8F-569656C6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589-FEAB-444E-94A0-8FCF45AC263D}" type="slidenum">
              <a:rPr lang="en-DE" smtClean="0"/>
              <a:t>7</a:t>
            </a:fld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969B9-5173-4660-BEA5-78090B640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750" y="622883"/>
            <a:ext cx="8133825" cy="48802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97CD45-2B94-4A6E-B9B0-C63721380F8F}"/>
              </a:ext>
            </a:extLst>
          </p:cNvPr>
          <p:cNvSpPr txBox="1"/>
          <p:nvPr/>
        </p:nvSpPr>
        <p:spPr>
          <a:xfrm>
            <a:off x="2797278" y="5242793"/>
            <a:ext cx="7717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Legacy effects are comparable with concurrent effects in many sites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Grasslands tend to show positive legacy effects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Forests show both positive and negative legacy effects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23C3F00C-69AD-47D3-85D6-FB51F99A32B6}"/>
              </a:ext>
            </a:extLst>
          </p:cNvPr>
          <p:cNvSpPr/>
          <p:nvPr/>
        </p:nvSpPr>
        <p:spPr>
          <a:xfrm>
            <a:off x="10141589" y="2167505"/>
            <a:ext cx="180715" cy="89552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778F677-A2FB-46AB-9C51-818586CDE2A6}"/>
              </a:ext>
            </a:extLst>
          </p:cNvPr>
          <p:cNvSpPr/>
          <p:nvPr/>
        </p:nvSpPr>
        <p:spPr>
          <a:xfrm rot="10800000">
            <a:off x="10141588" y="1171340"/>
            <a:ext cx="180715" cy="89552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F540EA-E566-422A-870D-2D3E39E36BE5}"/>
              </a:ext>
            </a:extLst>
          </p:cNvPr>
          <p:cNvSpPr/>
          <p:nvPr/>
        </p:nvSpPr>
        <p:spPr>
          <a:xfrm>
            <a:off x="10436685" y="986674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lang="en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B597F9-92BE-4C1C-B72C-ED4913CDA284}"/>
              </a:ext>
            </a:extLst>
          </p:cNvPr>
          <p:cNvSpPr/>
          <p:nvPr/>
        </p:nvSpPr>
        <p:spPr>
          <a:xfrm>
            <a:off x="10436685" y="2878364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endParaRPr lang="en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408B5-0E15-458F-8E34-44A6AD4ED6C6}"/>
              </a:ext>
            </a:extLst>
          </p:cNvPr>
          <p:cNvSpPr/>
          <p:nvPr/>
        </p:nvSpPr>
        <p:spPr>
          <a:xfrm>
            <a:off x="8125906" y="1180604"/>
            <a:ext cx="1197204" cy="92333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01B09-4192-4A20-9B17-F3D5E957E79C}"/>
              </a:ext>
            </a:extLst>
          </p:cNvPr>
          <p:cNvSpPr/>
          <p:nvPr/>
        </p:nvSpPr>
        <p:spPr>
          <a:xfrm>
            <a:off x="6438507" y="1180604"/>
            <a:ext cx="1423448" cy="155316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141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218-237C-46A3-AC8F-569656C6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589-FEAB-444E-94A0-8FCF45AC263D}" type="slidenum">
              <a:rPr lang="en-DE" smtClean="0"/>
              <a:t>8</a:t>
            </a:fld>
            <a:endParaRPr lang="en-D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AB848A-5F3C-41C7-AC27-986079791A4E}"/>
              </a:ext>
            </a:extLst>
          </p:cNvPr>
          <p:cNvSpPr txBox="1"/>
          <p:nvPr/>
        </p:nvSpPr>
        <p:spPr>
          <a:xfrm>
            <a:off x="3749122" y="2967335"/>
            <a:ext cx="469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B8A08-E8EA-4B9A-8CEC-0EE63F887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5" y="3078287"/>
            <a:ext cx="2545988" cy="25459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E26F38-55A6-462A-86E9-F64B2B5A54CC}"/>
              </a:ext>
            </a:extLst>
          </p:cNvPr>
          <p:cNvSpPr/>
          <p:nvPr/>
        </p:nvSpPr>
        <p:spPr>
          <a:xfrm>
            <a:off x="9020497" y="5628312"/>
            <a:ext cx="3127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(Yu et al., 2022 BG Discussion)</a:t>
            </a:r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0C2F79-151F-42D0-9B63-2DE962E97F3D}"/>
              </a:ext>
            </a:extLst>
          </p:cNvPr>
          <p:cNvSpPr/>
          <p:nvPr/>
        </p:nvSpPr>
        <p:spPr>
          <a:xfrm>
            <a:off x="106837" y="5888479"/>
            <a:ext cx="3126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xyu@bgc-jena.mpg.de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139F41-D599-4CF6-BC98-563B8E40422E}"/>
              </a:ext>
            </a:extLst>
          </p:cNvPr>
          <p:cNvSpPr/>
          <p:nvPr/>
        </p:nvSpPr>
        <p:spPr>
          <a:xfrm>
            <a:off x="246077" y="711842"/>
            <a:ext cx="9493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quantify drought legacy effects on GPP using eddy-covariance data (Yu et al., 2022 BG Discussion)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Drought legacy effects on GPP are comparable with concurrent effects in many sites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23CDB84-B035-4B87-B62D-224EB2F86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6477"/>
            <a:ext cx="4804756" cy="365126"/>
          </a:xfrm>
        </p:spPr>
        <p:txBody>
          <a:bodyPr>
            <a:normAutofit fontScale="90000"/>
          </a:bodyPr>
          <a:lstStyle/>
          <a:p>
            <a:r>
              <a:rPr lang="en-US" dirty="0"/>
              <a:t>Take home message</a:t>
            </a:r>
            <a:endParaRPr lang="en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50753-F7E2-4C51-80BF-DF645DC4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40" y="2502935"/>
            <a:ext cx="2402436" cy="32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10267</TotalTime>
  <Words>292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Times New Roman</vt:lpstr>
      <vt:lpstr>Wingdings</vt:lpstr>
      <vt:lpstr>Custom Design</vt:lpstr>
      <vt:lpstr>Office Theme</vt:lpstr>
      <vt:lpstr>PowerPoint Presentation</vt:lpstr>
      <vt:lpstr>“Ghosts of the past”</vt:lpstr>
      <vt:lpstr>How to quantify drought legacy effects on GPP?</vt:lpstr>
      <vt:lpstr>Motivation</vt:lpstr>
      <vt:lpstr>Research questions</vt:lpstr>
      <vt:lpstr>Data</vt:lpstr>
      <vt:lpstr>Preliminary results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 Yu</dc:creator>
  <cp:lastModifiedBy>Xin Yu</cp:lastModifiedBy>
  <cp:revision>2427</cp:revision>
  <dcterms:created xsi:type="dcterms:W3CDTF">2020-12-07T14:06:28Z</dcterms:created>
  <dcterms:modified xsi:type="dcterms:W3CDTF">2022-05-22T21:09:17Z</dcterms:modified>
</cp:coreProperties>
</file>