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sldIdLst>
    <p:sldId id="273" r:id="rId2"/>
    <p:sldId id="265" r:id="rId3"/>
    <p:sldId id="276" r:id="rId4"/>
    <p:sldId id="266" r:id="rId5"/>
    <p:sldId id="275" r:id="rId6"/>
    <p:sldId id="268" r:id="rId7"/>
    <p:sldId id="269" r:id="rId8"/>
    <p:sldId id="270" r:id="rId9"/>
    <p:sldId id="277" r:id="rId10"/>
    <p:sldId id="271" r:id="rId11"/>
    <p:sldId id="272" r:id="rId12"/>
    <p:sldId id="263" r:id="rId13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8769" autoAdjust="0"/>
  </p:normalViewPr>
  <p:slideViewPr>
    <p:cSldViewPr snapToGrid="0">
      <p:cViewPr varScale="1">
        <p:scale>
          <a:sx n="53" d="100"/>
          <a:sy n="53" d="100"/>
        </p:scale>
        <p:origin x="118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9B31F-C97F-4C66-AD9E-4AE110F01E15}" type="datetimeFigureOut">
              <a:rPr lang="en-US" smtClean="0"/>
              <a:t>5/19/2022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DE9F0-1B62-400F-ACA4-1A244F9892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4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7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4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5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9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4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DE9F0-1B62-400F-ACA4-1A244F9892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9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4A3F-AAA3-44E6-A0BD-3846E5742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C8DB8-C6C4-4CB7-A393-4664A3A8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7FCF4-40AF-4593-BEED-1811FC4E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9BFB-1061-4ED4-8191-FD447FF96D56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535C3-00E4-4F30-A465-33D8F8CC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DD4D-6A00-47B7-8C1A-464920D6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2E1A-C8C8-4F8D-B405-BED7B063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D63B5-7B49-4E9B-87EF-D3239596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26FA-516C-4B83-89C0-7B9DD9BE2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F5E1-3C4B-491E-8A34-9DEE9EE9DEAC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A0CCC-C67C-4CD7-A0C1-DED75659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0E7B5-B146-41FF-9D80-5386099F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8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DFE02-0008-4302-8D31-477DF2B32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F9E33-9AD6-41BA-B8FE-5977D94A3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D97A3-D89E-4600-AC05-9C12E4EA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66BE-761E-4786-9391-CA233B7666FD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E843A-0F45-4DF0-9BF2-5B15D59F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536F-2733-4B18-8760-2F2BFF6FD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ACAA-B53A-4CA6-B348-99F5BABB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BCB9-03D8-4C31-8B7C-B59301F70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38C5-E353-4B58-A3A7-253A2FFEB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04C9-9303-4EB4-9D33-EBE73C3A7E16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DC8C2-7067-424E-BF43-EC3B3090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5B0FD-C83A-496E-B5E1-F831A46A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4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337C-5CF8-4508-AD54-3B1E8E2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D4AB-DB61-4DC6-A37D-F7DA7469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E2849-527D-4898-9AE7-CC1F6D77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7309C-CAAC-4230-8629-CCDE7BD4F717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4FBFE-22CC-4774-945D-4B4A9935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D0ECE-1A0A-4EAC-BC79-9577DFFB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3954-5111-43E4-BC65-6E54300C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2E06C-A5C7-4275-8609-3C79E08C0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E989C-309A-40A6-A728-CBC5BA44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8AEB4-C185-4234-BE6A-7A877F7BA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FA9E-3988-45FE-AE8C-DBF9880E62F2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F3F9-BF1E-4C81-8A05-8FEDE82B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0B1B-8AC9-48D5-B5EC-55C45D1B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2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EF8E-F77D-4EB2-8769-2EAD6ADE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3E29-A4B0-4402-80C6-A6A921162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36229-C31B-4F73-AC67-EBEFC936B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52D55-97FA-4CE0-941C-F66AF81DB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B1098-9905-4923-909C-29D447E0E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316FD-3A0A-4A5E-B40A-4FC20C43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EBDE-8B81-44BF-A62B-075D0C52BA4F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E819A9-2435-4DD2-8416-676D84EE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0D328-6C2B-4ED9-99DD-597052EBD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156E-F901-43AA-AACB-D82A4487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40B46-E929-4403-B2B5-AFC6A5B5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8B09-20FD-41B7-9D41-0EC54CAC729A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A9BB1-3685-437E-96B0-B4ACF184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0BC5F-F93A-42D3-AF45-24D36CC52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F57D28-66EF-4F81-AE8F-39905A9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A1C0-429D-46BB-BD25-4A816D031408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54027-3482-4C7F-B586-FE881A5E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9655C-D711-4323-9F85-0DEA425C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0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04EF-C8A4-48B6-AEAD-941ADCE8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08B5D-6B86-4259-B5B3-FC1189D66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348F8-B218-4F5D-991A-7A4E86CD5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3D452-448B-4936-BA6D-7C97CB7D0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C287-3E57-4A57-B7E7-7E61C93395C0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A906E-0A3F-4F8B-8A56-E5848259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C5FD6-00B5-453E-9288-80DAA264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2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EE1E-B19E-4823-AB51-2320A229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61D87-09F2-4AAA-AEB8-3266CD685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EEABA-D622-4AAE-BA8D-C2ED68CD7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D5CE9-EB9D-4E70-8773-01DCB8E2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C75C-0ED4-46A3-833C-569C968BB84F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0DEF-AD98-4472-BC49-F7B54A57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DAFB9-AD75-42A6-B91A-99BF3422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D792A-8E95-492C-B8D5-655D496BA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8CB0-57A1-4AF6-9E14-F35B22820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6B8F7-C2F7-4F93-B854-E97B4CD67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F7F5-438E-4075-8893-34492146385E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D967-775B-49BC-8049-9EF9CA8F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AB76E-8F30-409B-A407-DAB1DE801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pemusyimi@gmai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musyimipeter@student.elte.hu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3/X0490E/X0490E00.htm.%20ISBN%2092-5-104219-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00704-021-03593-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5BD25-FBD2-494F-AF81-A1CC23EE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75" y="125522"/>
            <a:ext cx="9989462" cy="145232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EVAPOTRANSPIRATION ESTIMATION AND INFLUENCE OF COFFEE ON REAL EVAPOTRANSPIRATION IN HUMID CLIMATIC</a:t>
            </a:r>
            <a:b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REGIONS OF KENYA</a:t>
            </a:r>
            <a:br>
              <a:rPr lang="en-K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0A3FC-6782-482C-A9CC-67160AC1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998" y="2009216"/>
            <a:ext cx="11844951" cy="236163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K. Musyimi 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Balázs Székely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Weidinger</a:t>
            </a:r>
            <a:r>
              <a:rPr lang="en-US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Eötvös Loránd University, Department of Geophysics and Space Science, H-1117 Budapest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Pázmány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Péter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sétány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1/C, Hungary.</a:t>
            </a:r>
          </a:p>
          <a:p>
            <a:pPr algn="ctr"/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Karatina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Department of Humanities and Languages, P.O BOX 1957-10101,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Karatina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Kenya. E-mail: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pemusyimi@gmail.com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musyimipeter@student.elte.hu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Eötvös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Loránd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Institute of Geography and Earth Sciences, Department of Meteorology, H-1117 Budapest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Pázmány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Péter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sétány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1/A, Hungary.</a:t>
            </a:r>
          </a:p>
          <a:p>
            <a:pPr algn="ctr"/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37E20F-7699-4F3C-BABB-3032A24AF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451" y="5385615"/>
            <a:ext cx="2230170" cy="13536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73B1C-7048-A6B9-95A5-0EE29EF38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1928388" cy="1738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22459-8D53-F27D-7216-7F15B38398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74060"/>
            <a:ext cx="3096285" cy="2783940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082B70A-ED85-0EFC-F456-BB157E5B74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59" y="4809011"/>
            <a:ext cx="2851841" cy="1930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28B966-E4BB-E264-D78B-24748FF7A3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3394" y="5066839"/>
            <a:ext cx="174970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85258-B025-4CD2-8418-C5AE6FE1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650" y="3393088"/>
            <a:ext cx="5951900" cy="5391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4AAEA-8F83-4F72-B7B8-849607814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420" y="162420"/>
            <a:ext cx="8984809" cy="2870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31A92-98E2-4324-A686-3B0DE298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61632-395D-1B9A-EB06-1DB1A96133C6}"/>
              </a:ext>
            </a:extLst>
          </p:cNvPr>
          <p:cNvSpPr txBox="1"/>
          <p:nvPr/>
        </p:nvSpPr>
        <p:spPr>
          <a:xfrm>
            <a:off x="160200" y="640787"/>
            <a:ext cx="87003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agrometeorology and agricultural planning processes in different climatic regions of Kenya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food security preparedness in climate change and variability regimes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 investigating the role of 1D Palmer type soil model on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coffee coefficient influence on real evapotranspiration in Kenya in these regimes of climate extremes. </a:t>
            </a:r>
            <a:endParaRPr lang="en-K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A90B00-036B-F1E3-765E-9AD6CA01417B}"/>
              </a:ext>
            </a:extLst>
          </p:cNvPr>
          <p:cNvSpPr txBox="1"/>
          <p:nvPr/>
        </p:nvSpPr>
        <p:spPr>
          <a:xfrm>
            <a:off x="3376944" y="3932250"/>
            <a:ext cx="8815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and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estimation is complex and dynamic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Coffee coefficient (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Kc)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had a slight influence on real evapotranspiration in humid climatic regions understudy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Reason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the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values were almost 1 with a range of between 0.9 to 0.95.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Soil parameters are fundamental in operationalizing productive agricultural decisions and managing hydrological processes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5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6A09F-EF43-40DF-99D4-C1C978FF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82" y="220181"/>
            <a:ext cx="9017976" cy="9115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A83D5-442D-4B1A-918A-9F8D996A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3B850FF-6169-4056-8077-06FFA93A5366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17CD5-A1DD-1A4F-922B-CF0AFEB8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11928"/>
            <a:ext cx="9144000" cy="53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2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1EDDA4-DEB3-4967-BDB9-229D4602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85" y="0"/>
            <a:ext cx="10515600" cy="72427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C68B-E5DF-47F3-8B5E-016164B6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1512A-2DC3-C39D-BDFF-EBE0E7253DCC}"/>
              </a:ext>
            </a:extLst>
          </p:cNvPr>
          <p:cNvSpPr txBox="1"/>
          <p:nvPr/>
        </p:nvSpPr>
        <p:spPr>
          <a:xfrm>
            <a:off x="160699" y="687758"/>
            <a:ext cx="11870602" cy="5851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Allen, R.G., Pereira, L.S., </a:t>
            </a:r>
            <a:r>
              <a:rPr lang="en-GB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Raes</a:t>
            </a:r>
            <a:r>
              <a:rPr lang="en-GB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D., and Smith, M.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1998: Crop evapotranspiration: FAO Irrigation and drainage paper 56.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Food and Agriculture Organization, United Nations Rome,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Italy. </a:t>
            </a: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http://www.fao.org/3/X0490E/X0490E00.htm.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ISBN 92-5-104219-5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i="1" dirty="0"/>
              <a:t>Dy, C. Y., Fung, J. C.-H., </a:t>
            </a:r>
            <a:r>
              <a:rPr lang="en-US" dirty="0"/>
              <a:t>2016: Updated global soil map for the Weather Research and Forecasting model and soil moisture initialization for the Noah land surface model. Journal of Geophysical Research: Atmospheres, 121, 8777–8800. doi:10.1002/2015JD024558.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i="1" dirty="0" err="1"/>
              <a:t>Ferina</a:t>
            </a:r>
            <a:r>
              <a:rPr lang="en-US" i="1" dirty="0"/>
              <a:t>, J., </a:t>
            </a:r>
            <a:r>
              <a:rPr lang="en-US" i="1" dirty="0" err="1"/>
              <a:t>Vučetić</a:t>
            </a:r>
            <a:r>
              <a:rPr lang="en-US" i="1" dirty="0"/>
              <a:t>, V., </a:t>
            </a:r>
            <a:r>
              <a:rPr lang="en-US" i="1" dirty="0" err="1"/>
              <a:t>Bašić</a:t>
            </a:r>
            <a:r>
              <a:rPr lang="en-US" i="1" dirty="0"/>
              <a:t>, T., </a:t>
            </a:r>
            <a:r>
              <a:rPr lang="en-US" i="1" dirty="0" err="1"/>
              <a:t>Anić</a:t>
            </a:r>
            <a:r>
              <a:rPr lang="en-US" i="1" dirty="0"/>
              <a:t>, M., </a:t>
            </a:r>
            <a:r>
              <a:rPr lang="en-US" dirty="0"/>
              <a:t>2021: Spatial distribution and long-term changes in water balance components in Croatia. Theoretical Applied Climatology, 144, 1311-1333. </a:t>
            </a:r>
            <a:r>
              <a:rPr lang="en-US" dirty="0">
                <a:hlinkClick r:id="rId4"/>
              </a:rPr>
              <a:t>https://doi.org/10.1007/s00704-021-03593-1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Lakatos, M.,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Weidinger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Hoffmann, L., Bihari, Z., and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Horváth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Á.,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2020: Computation of daily Penman-Monteith reference evapotranspiration in the Carpathian Region and comparison with Thornthwaite estimates.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Advances in Science and Research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251-259. https://doi.org/10.5194/asr-16-251-2020</a:t>
            </a:r>
            <a:endParaRPr lang="en-K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/>
              <a:t>❖Palmer, W. C., 1965: Meteorological drought. U.S. Research Paper No. 45, US Weather Bureau, Washington, DC. Indicator codes: CLIM 029, LSI 007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Peel, M.C., Finlayson, B.L., and McMahon, T.A.,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2007: Updated world map of the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Köppen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-Geiger climate classification.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Hydrology and Earth System Sciences Discussions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European Geosciences Union,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1633-1644. https://doi.org/10.5194/hess-11-1633-2007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  <a:p>
            <a:pPr marL="171450" indent="-171450" algn="just">
              <a:lnSpc>
                <a:spcPct val="106000"/>
              </a:lnSpc>
              <a:spcAft>
                <a:spcPts val="800"/>
              </a:spcAft>
            </a:pPr>
            <a:r>
              <a:rPr lang="en-US" sz="1600" dirty="0"/>
              <a:t>❖</a:t>
            </a:r>
            <a:r>
              <a:rPr lang="en-US" sz="1600" dirty="0" err="1"/>
              <a:t>Zotarelli</a:t>
            </a:r>
            <a:r>
              <a:rPr lang="en-US" sz="1600" dirty="0"/>
              <a:t>, L., Dukes, M. D., Romero, C. C., </a:t>
            </a:r>
            <a:r>
              <a:rPr lang="en-US" sz="1600" dirty="0" err="1"/>
              <a:t>Migliaccio</a:t>
            </a:r>
            <a:r>
              <a:rPr lang="en-US" sz="1600" dirty="0"/>
              <a:t>, K. W., Morgan, K. T., 2010: Step by step calculation of the Penman-Monteith evapotranspiration (FAO-56 method). Institute of Food and Agricultural Sciences. The University of Florida</a:t>
            </a:r>
            <a:endParaRPr lang="en-K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1ACAF-4E31-4993-BFB9-0E618E4C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596" y="124537"/>
            <a:ext cx="5157787" cy="6844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36772F-21BE-4182-9C2A-067E7B4DCE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3271" y="808949"/>
                <a:ext cx="6232638" cy="1432157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 evaluate estimates of reference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and the influence of coffee on real evapotranspiration in humid climatic regions of Kenya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36772F-21BE-4182-9C2A-067E7B4DC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271" y="808949"/>
                <a:ext cx="6232638" cy="1432157"/>
              </a:xfrm>
              <a:blipFill>
                <a:blip r:embed="rId3"/>
                <a:stretch>
                  <a:fillRect l="-1466" t="-3404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CD66E3-3A37-4698-A586-182EFD9F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09" y="208639"/>
            <a:ext cx="5183188" cy="4703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Area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C05999-04AC-4553-BCD2-071207BAF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909" y="652823"/>
            <a:ext cx="5916091" cy="29011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Embu County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eastern slopes of Mount Kenya (5199 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a.s.l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Nyeri County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between Mount Kenya (5199  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a.s.l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and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Aberdare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ranges (approximately 3350 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a.s.l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classification ranges from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Cwa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Peel et al., 2007)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A59E87F-B3EA-4305-89E7-C6CA83CC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4415" y="6379607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C8862E-FFA9-D386-1C7F-8F8DB00DD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1" y="2435383"/>
            <a:ext cx="4662535" cy="4422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30A6E7-BB2D-5D46-DBF6-4EF0AF337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1875" y="3649891"/>
            <a:ext cx="3850854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EC5927-E22F-3601-7AC4-B6DB706CF331}"/>
              </a:ext>
            </a:extLst>
          </p:cNvPr>
          <p:cNvSpPr txBox="1"/>
          <p:nvPr/>
        </p:nvSpPr>
        <p:spPr>
          <a:xfrm>
            <a:off x="7912729" y="4820970"/>
            <a:ext cx="4018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Study Counties:  Embu and Nyeri</a:t>
            </a:r>
          </a:p>
        </p:txBody>
      </p:sp>
    </p:spTree>
    <p:extLst>
      <p:ext uri="{BB962C8B-B14F-4D97-AF65-F5344CB8AC3E}">
        <p14:creationId xmlns:p14="http://schemas.microsoft.com/office/powerpoint/2010/main" val="3462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D2063D-D897-02DF-E8FA-9BA3FB04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09C44A-C958-E52E-57B8-94FF27ECB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" t="13061" r="-15881" b="26307"/>
          <a:stretch/>
        </p:blipFill>
        <p:spPr>
          <a:xfrm>
            <a:off x="153910" y="474293"/>
            <a:ext cx="5622202" cy="4218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F45FE-80E8-91CB-7711-7F819EAF7EA9}"/>
              </a:ext>
            </a:extLst>
          </p:cNvPr>
          <p:cNvSpPr txBox="1"/>
          <p:nvPr/>
        </p:nvSpPr>
        <p:spPr>
          <a:xfrm>
            <a:off x="5459238" y="474293"/>
            <a:ext cx="6056768" cy="772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06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Coffee crop at various stages</a:t>
            </a:r>
            <a:endParaRPr lang="en-K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6000"/>
              </a:lnSpc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K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10CD8-C5D2-58AD-8169-9C22BE66AC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95" b="12136"/>
          <a:stretch/>
        </p:blipFill>
        <p:spPr>
          <a:xfrm>
            <a:off x="5332491" y="1268622"/>
            <a:ext cx="6859509" cy="40287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6982DC-66D7-3E18-99A4-A972386C0D71}"/>
              </a:ext>
            </a:extLst>
          </p:cNvPr>
          <p:cNvSpPr txBox="1"/>
          <p:nvPr/>
        </p:nvSpPr>
        <p:spPr>
          <a:xfrm>
            <a:off x="0" y="5297414"/>
            <a:ext cx="5712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Study Counties: Embu and Nyeri on the slopes of Mt Kenya(5199 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a.s.l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2A0AD-EDEC-60F7-6566-AB25A314D7CA}"/>
              </a:ext>
            </a:extLst>
          </p:cNvPr>
          <p:cNvSpPr txBox="1"/>
          <p:nvPr/>
        </p:nvSpPr>
        <p:spPr>
          <a:xfrm>
            <a:off x="6094492" y="5073892"/>
            <a:ext cx="60975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Source: </a:t>
            </a:r>
            <a:r>
              <a:rPr lang="en-US" dirty="0"/>
              <a:t>https://www.dreamstime.com/growth-stages-coffee-plant-bush-tree-coffea-arabica-red-beans-plantation-branch-harvest-colorful-flat-vector-green-image152447228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70948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3231-7700-4E3A-8E75-35079AB1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93" y="67104"/>
            <a:ext cx="3932237" cy="683805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005E0EF-2BC7-4086-AC0D-904FFE001A3B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63376" y="832920"/>
                <a:ext cx="12065248" cy="59579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KE" sz="28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KE" sz="2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0.408∆(</m:t>
                        </m:r>
                        <m:sSub>
                          <m:sSub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f>
                          <m:f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900</m:t>
                            </m:r>
                          </m:num>
                          <m:den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+273</m:t>
                            </m:r>
                          </m:den>
                        </m:f>
                        <m:sSub>
                          <m:sSub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∆+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(1+0.34</m:t>
                        </m:r>
                        <m:sSub>
                          <m:sSubPr>
                            <m:ctrlPr>
                              <a:rPr lang="en-KE" sz="2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005E0EF-2BC7-4086-AC0D-904FFE001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3376" y="832920"/>
                <a:ext cx="12065248" cy="595797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E85DDC-EF3E-4754-A295-53063DFC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31CEA-FF7F-F0E8-BDDC-9BDFBDB814E3}"/>
                  </a:ext>
                </a:extLst>
              </p:cNvPr>
              <p:cNvSpPr txBox="1"/>
              <p:nvPr/>
            </p:nvSpPr>
            <p:spPr>
              <a:xfrm>
                <a:off x="545585" y="1863786"/>
                <a:ext cx="7312823" cy="431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sz="22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net radiation at the crop surface [MJ m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–2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day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],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soil heat flux density [MJ m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–2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day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mean daily air temperature at 2 m height [°C]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wind speed at 2 m height [m s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], 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Zotarelli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al., 2010; Lakatos et al., 2020), </a:t>
                </a:r>
                <a:b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KE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saturation vapour pressure [kPa]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actual vapor pressure [kPa]  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GB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</m:t>
                    </m:r>
                    <m:sSub>
                      <m:sSubPr>
                        <m:ctrlPr>
                          <a:rPr lang="en-KE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GB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saturation vapor pressure deficit [kPa],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Δ 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slope of the vapor pressure curve [kPa ºC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psychrometric constant[kPa °C</a:t>
                </a:r>
                <a:r>
                  <a:rPr lang="en-GB" sz="2200" baseline="30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–1</a:t>
                </a:r>
                <a:r>
                  <a:rPr lang="en-GB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KE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D31CEA-FF7F-F0E8-BDDC-9BDFBDB81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85" y="1863786"/>
                <a:ext cx="7312823" cy="4312847"/>
              </a:xfrm>
              <a:prstGeom prst="rect">
                <a:avLst/>
              </a:prstGeom>
              <a:blipFill>
                <a:blip r:embed="rId4"/>
                <a:stretch>
                  <a:fillRect l="-333" t="-990" b="-1839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89AC188-7166-8E90-93BE-EBEAF64FD373}"/>
              </a:ext>
            </a:extLst>
          </p:cNvPr>
          <p:cNvSpPr txBox="1"/>
          <p:nvPr/>
        </p:nvSpPr>
        <p:spPr>
          <a:xfrm>
            <a:off x="5504508" y="932507"/>
            <a:ext cx="2064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E" sz="1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(Allen et al., 1988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K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CD601-1883-DDD6-E7BE-A6F80794B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593" y="136525"/>
            <a:ext cx="4029825" cy="346892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EFBA26A-2DD3-853F-23AD-E76EC1AC8F0D}"/>
              </a:ext>
            </a:extLst>
          </p:cNvPr>
          <p:cNvSpPr/>
          <p:nvPr/>
        </p:nvSpPr>
        <p:spPr>
          <a:xfrm>
            <a:off x="9711830" y="352195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FE5B6F-C734-4A9E-FDC5-4CA69F913D2B}"/>
                  </a:ext>
                </a:extLst>
              </p:cNvPr>
              <p:cNvSpPr txBox="1"/>
              <p:nvPr/>
            </p:nvSpPr>
            <p:spPr>
              <a:xfrm>
                <a:off x="8340617" y="4590338"/>
                <a:ext cx="385677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KE" sz="3200" i="1" kern="12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KE" sz="32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𝐸𝑇</m:t>
                            </m:r>
                          </m:e>
                          <m:sub>
                            <m:r>
                              <a:rPr lang="en-US" sz="3200" i="1" kern="1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𝐾𝑐</m:t>
                            </m:r>
                          </m:sub>
                        </m:sSub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KE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𝐾𝑐</m:t>
                        </m:r>
                      </m:e>
                      <m:sub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kern="1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en-KE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US" sz="3200" i="1" kern="1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kern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</a:t>
                </a:r>
                <a:endParaRPr lang="en-KE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FE5B6F-C734-4A9E-FDC5-4CA69F91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17" y="4590338"/>
                <a:ext cx="3856775" cy="584775"/>
              </a:xfrm>
              <a:prstGeom prst="rect">
                <a:avLst/>
              </a:prstGeom>
              <a:blipFill>
                <a:blip r:embed="rId6"/>
                <a:stretch>
                  <a:fillRect t="-15625" r="-2370" b="-31250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AB12CD7-B162-7CE0-873C-AE48FE93EB75}"/>
              </a:ext>
            </a:extLst>
          </p:cNvPr>
          <p:cNvSpPr txBox="1"/>
          <p:nvPr/>
        </p:nvSpPr>
        <p:spPr>
          <a:xfrm>
            <a:off x="7471852" y="5409843"/>
            <a:ext cx="4656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/>
              <a:t>Schematic representation of crop coefficients during initial, development, mid-season, and late-season growth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6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8D39C-8099-433F-B087-40CCE537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E1E6B9E8-02F1-1545-4C1A-453EF2D7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4" y="76849"/>
            <a:ext cx="6184696" cy="279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EAB77A-7533-396C-D418-97C8ECF0A3DC}"/>
                  </a:ext>
                </a:extLst>
              </p:cNvPr>
              <p:cNvSpPr txBox="1"/>
              <p:nvPr/>
            </p:nvSpPr>
            <p:spPr>
              <a:xfrm>
                <a:off x="409574" y="3018096"/>
                <a:ext cx="7992042" cy="3725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49E39"/>
                  </a:buClr>
                  <a:buSzPct val="80000"/>
                  <a:buFont typeface="Corbel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– real evapotranspiration, </a:t>
                </a:r>
              </a:p>
              <a:p>
                <a:pPr marL="171450" marR="0" lvl="0" indent="-137160" algn="l" defTabSz="6858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49E39"/>
                  </a:buClr>
                  <a:buSzPct val="80000"/>
                  <a:buFont typeface="Corbe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– soil moisture availability parameter in a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one-meter-deep layer of soil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429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49E39"/>
                  </a:buClr>
                  <a:buSzPct val="80000"/>
                  <a:buFont typeface="Corbe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𝑊𝐿𝑇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wilting point,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49E39"/>
                  </a:buClr>
                  <a:buSzPct val="80000"/>
                  <a:buFont typeface="Corbe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𝐹𝐶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field capacity </a:t>
                </a:r>
              </a:p>
              <a:p>
                <a:pPr marL="3429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49E39"/>
                  </a:buClr>
                  <a:buSzPct val="80000"/>
                  <a:buFont typeface="Corbel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specific crop coefficient for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given day </a:t>
                </a:r>
              </a:p>
              <a:p>
                <a:pPr marL="171450" lvl="0" indent="-137160" defTabSz="685800">
                  <a:lnSpc>
                    <a:spcPct val="90000"/>
                  </a:lnSpc>
                  <a:spcBef>
                    <a:spcPts val="1000"/>
                  </a:spcBef>
                  <a:buClr>
                    <a:srgbClr val="549E39"/>
                  </a:buClr>
                  <a:buSzPct val="80000"/>
                  <a:buFont typeface="Corbel" pitchFamily="34" charset="0"/>
                  <a:buChar char="•"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Parameterization of known amount of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daily precipitation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kumimoji="0" 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) ,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Runoff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)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/>
                    <a:ea typeface="Calibri" panose="020F0502020204030204" pitchFamily="34" charset="0"/>
                    <a:cs typeface="Times New Roman" panose="02020603050405020304" pitchFamily="18" charset="0"/>
                  </a:rPr>
                  <a:t>provided bases on the daily water balance equation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EAB77A-7533-396C-D418-97C8ECF0A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3018096"/>
                <a:ext cx="7992042" cy="3725122"/>
              </a:xfrm>
              <a:prstGeom prst="rect">
                <a:avLst/>
              </a:prstGeom>
              <a:blipFill>
                <a:blip r:embed="rId4"/>
                <a:stretch>
                  <a:fillRect l="-686" t="-2291" b="-2782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874F54F6-1FD7-21AA-5AC9-B68116559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1265049"/>
            <a:ext cx="3171826" cy="395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2E61E-41A5-7F2B-081F-B9DE3851EBBF}"/>
                  </a:ext>
                </a:extLst>
              </p:cNvPr>
              <p:cNvSpPr txBox="1"/>
              <p:nvPr/>
            </p:nvSpPr>
            <p:spPr>
              <a:xfrm>
                <a:off x="4816443" y="224996"/>
                <a:ext cx="7278985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KE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KE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KE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KE" sz="200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KE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KE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K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                0                              </m:t>
                                    </m:r>
                                    <m:r>
                                      <a:rPr lang="en-KE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endChr m:val=""/>
                                            <m:ctrlP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KE" sz="2000" i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𝐸𝑇</m:t>
                                        </m:r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KE" sz="2000" i="0">
                                    <a:latin typeface="Cambria Math" panose="02040503050406030204" pitchFamily="18" charset="0"/>
                                  </a:rPr>
                                  <m:t> ≤</m:t>
                                </m:r>
                                <m:r>
                                  <a:rPr lang="en-KE" sz="2000" i="1">
                                    <a:latin typeface="Cambria Math" panose="02040503050406030204" pitchFamily="18" charset="0"/>
                                  </a:rPr>
                                  <m:t>𝑆𝐴𝑇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"/>
                                    <m:ctrlPr>
                                      <a:rPr lang="en-K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KE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endChr m:val=""/>
                                                <m:ctrlPr>
                                                  <a:rPr lang="en-KE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KE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KE" sz="2000" i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  <m:r>
                                          <a:rPr lang="en-KE" sz="20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KE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𝐸𝑇</m:t>
                                            </m:r>
                                          </m:e>
                                          <m:sub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KE" sz="2000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KE" sz="20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KE" sz="2000" i="1">
                                        <a:latin typeface="Cambria Math" panose="02040503050406030204" pitchFamily="18" charset="0"/>
                                      </a:rPr>
                                      <m:t>𝑆𝐴𝑇</m:t>
                                    </m:r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en-KE" sz="20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endChr m:val=""/>
                                            <m:ctrlP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KE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KE" sz="2000" i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𝐸𝑇</m:t>
                                        </m:r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KE" sz="20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KE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KE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KE" sz="2000" i="0">
                                    <a:latin typeface="Cambria Math" panose="02040503050406030204" pitchFamily="18" charset="0"/>
                                  </a:rPr>
                                  <m:t> &gt;</m:t>
                                </m:r>
                                <m:r>
                                  <a:rPr lang="en-KE" sz="2000" i="1">
                                    <a:latin typeface="Cambria Math" panose="02040503050406030204" pitchFamily="18" charset="0"/>
                                  </a:rPr>
                                  <m:t>𝑆𝐴𝑇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KE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42E61E-41A5-7F2B-081F-B9DE3851E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43" y="224996"/>
                <a:ext cx="7278985" cy="1074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2D087-FFFE-0D2A-DC6A-ACCC926FE575}"/>
                  </a:ext>
                </a:extLst>
              </p:cNvPr>
              <p:cNvSpPr txBox="1"/>
              <p:nvPr/>
            </p:nvSpPr>
            <p:spPr>
              <a:xfrm>
                <a:off x="8314099" y="5471451"/>
                <a:ext cx="395334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/>
                  <a:t>Schematic representation of soil at I m depth, precipitation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2D087-FFFE-0D2A-DC6A-ACCC926F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099" y="5471451"/>
                <a:ext cx="3953346" cy="1015663"/>
              </a:xfrm>
              <a:prstGeom prst="rect">
                <a:avLst/>
              </a:prstGeom>
              <a:blipFill>
                <a:blip r:embed="rId7"/>
                <a:stretch>
                  <a:fillRect l="-1698" t="-4217" r="-1543" b="-10241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4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DDA3DB-352D-4B53-97C1-EA2E91D3D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8928"/>
                <a:ext cx="12104462" cy="69639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</a:t>
                </a:r>
                <a:b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Spatial Variation of Daily Mean </a:t>
                </a:r>
                <a14:m>
                  <m:oMath xmlns:m="http://schemas.openxmlformats.org/officeDocument/2006/math">
                    <m:r>
                      <a:rPr lang="en-GB" sz="27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𝑬𝑻</m:t>
                    </m:r>
                  </m:oMath>
                </a14:m>
                <a:r>
                  <a:rPr lang="en-GB" sz="27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7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KE" sz="27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𝒂𝒏𝒅</m:t>
                        </m:r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7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700" b="1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𝑲𝒄</m:t>
                        </m:r>
                      </m:sub>
                    </m:sSub>
                  </m:oMath>
                </a14:m>
                <a:r>
                  <a:rPr lang="en-GB" sz="27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7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7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Highland Embu and Nyeri </a:t>
                </a:r>
                <a:endParaRPr lang="en-US" sz="27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DDA3DB-352D-4B53-97C1-EA2E91D3D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8928"/>
                <a:ext cx="12104462" cy="696394"/>
              </a:xfrm>
              <a:blipFill>
                <a:blip r:embed="rId3"/>
                <a:stretch>
                  <a:fillRect l="-1007" t="-23684" b="-27193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4489A-4419-497C-A25A-0536A47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2417E-2AED-627A-831B-5376DDF4A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8" y="836149"/>
            <a:ext cx="8342017" cy="309126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45F46A-0DD8-A0CD-44FF-5839BBA64902}"/>
                  </a:ext>
                </a:extLst>
              </p:cNvPr>
              <p:cNvSpPr txBox="1"/>
              <p:nvPr/>
            </p:nvSpPr>
            <p:spPr>
              <a:xfrm>
                <a:off x="63375" y="4138307"/>
                <a:ext cx="5739896" cy="2311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EMBU 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Range: 1.42 to 7.71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Range:   0.25 to 6.80mm/day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Range:  0.25 to 6.12 mm/day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4.1±1.3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2.3±1.1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2.3 ±1.2 mm/day</a:t>
                </a:r>
                <a:endParaRPr lang="en-KE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K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45F46A-0DD8-A0CD-44FF-5839BBA6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5" y="4138307"/>
                <a:ext cx="5739896" cy="2311082"/>
              </a:xfrm>
              <a:prstGeom prst="rect">
                <a:avLst/>
              </a:prstGeom>
              <a:blipFill>
                <a:blip r:embed="rId5"/>
                <a:stretch>
                  <a:fillRect l="-955" t="-1583" r="-1380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55D918-D014-1875-C98E-F545411FC9AF}"/>
                  </a:ext>
                </a:extLst>
              </p:cNvPr>
              <p:cNvSpPr txBox="1"/>
              <p:nvPr/>
            </p:nvSpPr>
            <p:spPr>
              <a:xfrm>
                <a:off x="6311754" y="4113300"/>
                <a:ext cx="5917948" cy="23360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NYERI</a:t>
                </a:r>
                <a:endParaRPr lang="en-K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Range: 1.31 to 7.08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Range:   0.33 to 5.70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Range:  0.36 to 5.47 mm/day</a:t>
                </a:r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4.1±1.0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2.2±1.0 mm/day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Daily mean</a:t>
                </a:r>
                <a14:m>
                  <m:oMath xmlns:m="http://schemas.openxmlformats.org/officeDocument/2006/math"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  <m:r>
                      <a:rPr lang="en-GB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2.2 ±1.0 mm/day</a:t>
                </a:r>
                <a:endParaRPr lang="en-KE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2000" b="1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KE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55D918-D014-1875-C98E-F545411FC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54" y="4113300"/>
                <a:ext cx="5917948" cy="2336089"/>
              </a:xfrm>
              <a:prstGeom prst="rect">
                <a:avLst/>
              </a:prstGeom>
              <a:blipFill>
                <a:blip r:embed="rId6"/>
                <a:stretch>
                  <a:fillRect l="-927" t="-1305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7FB35B-AD63-DD55-8724-BBBF26AD2FAC}"/>
                  </a:ext>
                </a:extLst>
              </p:cNvPr>
              <p:cNvSpPr txBox="1"/>
              <p:nvPr/>
            </p:nvSpPr>
            <p:spPr>
              <a:xfrm>
                <a:off x="9107786" y="1304576"/>
                <a:ext cx="299667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Figure 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Spatial Variation of Daily Mean </a:t>
                </a:r>
                <a14:m>
                  <m:oMath xmlns:m="http://schemas.openxmlformats.org/officeDocument/2006/math">
                    <m:r>
                      <a:rPr lang="en-GB" sz="2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Highland Embu and Nyeri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7FB35B-AD63-DD55-8724-BBBF26AD2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786" y="1304576"/>
                <a:ext cx="2996676" cy="1323439"/>
              </a:xfrm>
              <a:prstGeom prst="rect">
                <a:avLst/>
              </a:prstGeom>
              <a:blipFill>
                <a:blip r:embed="rId7"/>
                <a:stretch>
                  <a:fillRect l="-2033" t="-2304" r="-2033" b="-7373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56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9FA0-F9CE-454A-A9A7-8F0085CF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2865AA77-141B-46FD-A665-8B5C9B7ECCDA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181070" y="18312"/>
                <a:ext cx="112451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Variation of Mean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𝒂𝒏𝒅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𝑲𝒄</m:t>
                        </m:r>
                      </m:sub>
                    </m:sSub>
                  </m:oMath>
                </a14:m>
                <a:r>
                  <a:rPr lang="en-GB" sz="2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Highland Embu and Nyeri (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Cfa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KE" sz="2000" dirty="0"/>
              </a:p>
            </p:txBody>
          </p:sp>
        </mc:Choice>
        <mc:Fallback xmlns="">
          <p:sp>
            <p:nvSpPr>
              <p:cNvPr id="12" name="Title 11">
                <a:extLst>
                  <a:ext uri="{FF2B5EF4-FFF2-40B4-BE49-F238E27FC236}">
                    <a16:creationId xmlns:a16="http://schemas.microsoft.com/office/drawing/2014/main" id="{2865AA77-141B-46FD-A665-8B5C9B7ECCD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1070" y="18312"/>
                <a:ext cx="11245158" cy="369332"/>
              </a:xfrm>
              <a:prstGeom prst="rect">
                <a:avLst/>
              </a:prstGeom>
              <a:blipFill>
                <a:blip r:embed="rId3"/>
                <a:stretch>
                  <a:fillRect l="-597" t="-18033" b="-26230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C66DA9F-800E-57D4-1721-94BFE8026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" y="3450909"/>
            <a:ext cx="8339090" cy="327056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9FC03C-29EF-2F64-E628-B46FB88A64A0}"/>
                  </a:ext>
                </a:extLst>
              </p:cNvPr>
              <p:cNvSpPr txBox="1"/>
              <p:nvPr/>
            </p:nvSpPr>
            <p:spPr>
              <a:xfrm>
                <a:off x="0" y="339842"/>
                <a:ext cx="5205743" cy="3067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8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EMBU</a:t>
                </a:r>
                <a:endParaRPr lang="en-KE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Highest mean monthly 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158±13.7 mm/month (March)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124.7± 20.3 mm/month (December)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103 ± 20.6 mm/month (December)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Lowest mean monthly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90.7±11.2 mm/month (August)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34.7 ± 21.6 mm/month (March)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48.5 ±17.7 mm/month (March)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9FC03C-29EF-2F64-E628-B46FB88A6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842"/>
                <a:ext cx="5205743" cy="3067250"/>
              </a:xfrm>
              <a:prstGeom prst="rect">
                <a:avLst/>
              </a:prstGeom>
              <a:blipFill>
                <a:blip r:embed="rId5"/>
                <a:stretch>
                  <a:fillRect l="-703" t="-596" r="-937" b="-2187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C7B3-47C0-DE70-C1E5-BBD4E66610BC}"/>
                  </a:ext>
                </a:extLst>
              </p:cNvPr>
              <p:cNvSpPr txBox="1"/>
              <p:nvPr/>
            </p:nvSpPr>
            <p:spPr>
              <a:xfrm>
                <a:off x="6261745" y="374401"/>
                <a:ext cx="5930255" cy="31698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just">
                  <a:spcAft>
                    <a:spcPts val="800"/>
                  </a:spcAft>
                </a:pPr>
                <a:r>
                  <a:rPr lang="en-US" sz="1600" b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NYERI</a:t>
                </a:r>
                <a:endParaRPr lang="en-US" sz="1600" kern="12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7200" algn="just"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Highest mean monthly 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156± 8.4 mm/month (March)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95± 22.1 mm/month (December)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84.3 ± 20.5 mm/month (December)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Lowest mean monthly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6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91.3± 14.9 mm/month (July)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𝐸𝑇</m:t>
                    </m:r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44.4 ± 20.9 mm/month (October)</a:t>
                </a:r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52.3 ±19.8 mm/month (August)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00050" algn="just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C7B3-47C0-DE70-C1E5-BBD4E666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745" y="374401"/>
                <a:ext cx="5930255" cy="3169842"/>
              </a:xfrm>
              <a:prstGeom prst="rect">
                <a:avLst/>
              </a:prstGeom>
              <a:blipFill>
                <a:blip r:embed="rId6"/>
                <a:stretch>
                  <a:fillRect l="-617" t="-577" r="-925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545BD4-9FF8-4251-55CA-701B67502B06}"/>
                  </a:ext>
                </a:extLst>
              </p:cNvPr>
              <p:cNvSpPr txBox="1"/>
              <p:nvPr/>
            </p:nvSpPr>
            <p:spPr>
              <a:xfrm>
                <a:off x="8643183" y="4737319"/>
                <a:ext cx="336713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Variation of Mean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GB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 Embu and Nyeri 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545BD4-9FF8-4251-55CA-701B67502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183" y="4737319"/>
                <a:ext cx="3367135" cy="1015663"/>
              </a:xfrm>
              <a:prstGeom prst="rect">
                <a:avLst/>
              </a:prstGeom>
              <a:blipFill>
                <a:blip r:embed="rId7"/>
                <a:stretch>
                  <a:fillRect l="-1993" t="-2994" r="-1812" b="-9581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65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DDA3DB-352D-4B53-97C1-EA2E91D3D4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24416" y="0"/>
                <a:ext cx="11543168" cy="784564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Long rainy season (MAM) Mean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𝒂𝒏𝒅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𝑲𝒄</m:t>
                        </m:r>
                      </m:sub>
                    </m:sSub>
                  </m:oMath>
                </a14:m>
                <a:r>
                  <a:rPr lang="en-GB" sz="2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Highland Embu and Nyeri (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Cfa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FDDA3DB-352D-4B53-97C1-EA2E91D3D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4416" y="0"/>
                <a:ext cx="11543168" cy="784564"/>
              </a:xfrm>
              <a:blipFill>
                <a:blip r:embed="rId3"/>
                <a:stretch>
                  <a:fillRect l="-528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D5215-9C35-4E62-84A2-76F632DD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99253"/>
            <a:ext cx="2743200" cy="365125"/>
          </a:xfrm>
        </p:spPr>
        <p:txBody>
          <a:bodyPr/>
          <a:lstStyle/>
          <a:p>
            <a:fld id="{73B850FF-6169-4056-8077-06FFA93A5366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259E8-2BF6-555F-72A2-767CCDB1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564"/>
            <a:ext cx="8881450" cy="372406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FAA2C-4297-0975-C9F0-2F324EC305F0}"/>
                  </a:ext>
                </a:extLst>
              </p:cNvPr>
              <p:cNvSpPr txBox="1"/>
              <p:nvPr/>
            </p:nvSpPr>
            <p:spPr>
              <a:xfrm>
                <a:off x="98079" y="5012155"/>
                <a:ext cx="1199584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light differences among the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40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due to the linear function of available soil moisture used in the computation of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from reference evapotranspiration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2004 and 2005 had lowest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400" i="1" baseline="-2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estimates due to drought experienced in the whole country.</a:t>
                </a:r>
                <a:endParaRPr lang="en-KE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1CFAA2C-4297-0975-C9F0-2F324EC30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79" y="5012155"/>
                <a:ext cx="11995842" cy="1569660"/>
              </a:xfrm>
              <a:prstGeom prst="rect">
                <a:avLst/>
              </a:prstGeom>
              <a:blipFill>
                <a:blip r:embed="rId5"/>
                <a:stretch>
                  <a:fillRect l="-711" t="-3101" r="-813" b="-7752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A04C2C-F494-0DE6-7F39-E5B459DF339F}"/>
                  </a:ext>
                </a:extLst>
              </p:cNvPr>
              <p:cNvSpPr txBox="1"/>
              <p:nvPr/>
            </p:nvSpPr>
            <p:spPr>
              <a:xfrm>
                <a:off x="8953876" y="1732370"/>
                <a:ext cx="323812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Long rainy season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KE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400" b="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  <m:r>
                      <a:rPr lang="en-GB" sz="2400" b="0" i="1" baseline="-2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A04C2C-F494-0DE6-7F39-E5B459DF3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876" y="1732370"/>
                <a:ext cx="3238123" cy="1200329"/>
              </a:xfrm>
              <a:prstGeom prst="rect">
                <a:avLst/>
              </a:prstGeom>
              <a:blipFill>
                <a:blip r:embed="rId6"/>
                <a:stretch>
                  <a:fillRect l="-3013" t="-4061" r="-2825" b="-4569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3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AAB32-20D5-1808-C6EB-7494E06E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6A8C72-C503-47D7-8B05-4360C45C0727}"/>
                  </a:ext>
                </a:extLst>
              </p:cNvPr>
              <p:cNvSpPr txBox="1"/>
              <p:nvPr/>
            </p:nvSpPr>
            <p:spPr>
              <a:xfrm>
                <a:off x="325924" y="114652"/>
                <a:ext cx="108732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Short rainy season (OND) Mean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KE" sz="20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𝒂𝒏𝒅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𝑬𝑻</m:t>
                        </m:r>
                      </m:e>
                      <m:sub>
                        <m:r>
                          <a:rPr lang="en-GB" sz="2000" b="1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𝑲𝒄</m:t>
                        </m:r>
                      </m:sub>
                    </m:sSub>
                  </m:oMath>
                </a14:m>
                <a:r>
                  <a:rPr lang="en-GB" sz="2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 Highland Embu and Nyeri (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Cfa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KE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6A8C72-C503-47D7-8B05-4360C45C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24" y="114652"/>
                <a:ext cx="10873213" cy="400110"/>
              </a:xfrm>
              <a:prstGeom prst="rect">
                <a:avLst/>
              </a:prstGeom>
              <a:blipFill>
                <a:blip r:embed="rId3"/>
                <a:stretch>
                  <a:fillRect l="-561" t="-10769" b="-26154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BB084A6-43FC-0EA5-8583-F81F99E94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" y="807164"/>
            <a:ext cx="7941399" cy="31948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65CAE-9AB5-F3EB-3F5B-EA504C50524A}"/>
                  </a:ext>
                </a:extLst>
              </p:cNvPr>
              <p:cNvSpPr txBox="1"/>
              <p:nvPr/>
            </p:nvSpPr>
            <p:spPr>
              <a:xfrm>
                <a:off x="8057584" y="1014618"/>
                <a:ext cx="413441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cs typeface="Times New Roman" panose="02020603050405020304" pitchFamily="18" charset="0"/>
                  </a:rPr>
                  <a:t>Average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400" b="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were slightly higher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compared to MAM(Long rainy season) due to less precipitation experienced in the short rainy season</a:t>
                </a:r>
                <a:endParaRPr lang="en-KE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165CAE-9AB5-F3EB-3F5B-EA504C505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584" y="1014618"/>
                <a:ext cx="4134416" cy="2308324"/>
              </a:xfrm>
              <a:prstGeom prst="rect">
                <a:avLst/>
              </a:prstGeom>
              <a:blipFill>
                <a:blip r:embed="rId5"/>
                <a:stretch>
                  <a:fillRect l="-2065" t="-2375" r="-2212" b="-4749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318B528-2CF3-A95E-78AD-89EF398AC1D2}"/>
              </a:ext>
            </a:extLst>
          </p:cNvPr>
          <p:cNvSpPr txBox="1"/>
          <p:nvPr/>
        </p:nvSpPr>
        <p:spPr>
          <a:xfrm>
            <a:off x="0" y="4676931"/>
            <a:ext cx="120954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 Nyeri county,  the average annual estimate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2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was 1488±52 mm/year while in Embu it was 1488±48 mm/year.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Average annual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depicted slightly higher variation with estimates of 813±216 mm/year in Nyeri and 830±166 mm/year in Embu county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Average monthly estimates of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2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were almost the same with estimates of 124±21 mm/month and 68±30 mm/month in Nyeri and 124±23 mm/month and 71±37 mm/month in Embu county</a:t>
            </a:r>
            <a:endParaRPr lang="en-KE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F3DE2-DEF6-65E5-F13A-B51FE786689A}"/>
                  </a:ext>
                </a:extLst>
              </p:cNvPr>
              <p:cNvSpPr txBox="1"/>
              <p:nvPr/>
            </p:nvSpPr>
            <p:spPr>
              <a:xfrm>
                <a:off x="217283" y="4107544"/>
                <a:ext cx="78403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Short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rainy season (OND) Mean Monthly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KE" sz="2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𝑎𝑛𝑑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GB" sz="20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𝐸𝑇</m:t>
                        </m:r>
                      </m:e>
                      <m:sub>
                        <m:r>
                          <a:rPr lang="en-GB" sz="2000" b="0" i="1" baseline="-2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𝐾𝑐</m:t>
                        </m:r>
                      </m:sub>
                    </m:sSub>
                    <m:r>
                      <a:rPr lang="en-GB" sz="2000" b="0" i="1" baseline="-2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CF3DE2-DEF6-65E5-F13A-B51FE786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3" y="4107544"/>
                <a:ext cx="7840301" cy="400110"/>
              </a:xfrm>
              <a:prstGeom prst="rect">
                <a:avLst/>
              </a:prstGeom>
              <a:blipFill>
                <a:blip r:embed="rId6"/>
                <a:stretch>
                  <a:fillRect l="-855" t="-9231" b="-27692"/>
                </a:stretch>
              </a:blipFill>
            </p:spPr>
            <p:txBody>
              <a:bodyPr/>
              <a:lstStyle/>
              <a:p>
                <a:r>
                  <a:rPr lang="en-K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4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1518</Words>
  <Application>Microsoft Office PowerPoint</Application>
  <PresentationFormat>Widescreen</PresentationFormat>
  <Paragraphs>111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Corbel</vt:lpstr>
      <vt:lpstr>Courier New</vt:lpstr>
      <vt:lpstr>Times New Roman</vt:lpstr>
      <vt:lpstr>Wingdings</vt:lpstr>
      <vt:lpstr>Office Theme</vt:lpstr>
      <vt:lpstr>REFERENCE EVAPOTRANSPIRATION ESTIMATION AND INFLUENCE OF COFFEE ON REAL EVAPOTRANSPIRATION IN HUMID CLIMATIC REGIONS OF KENYA </vt:lpstr>
      <vt:lpstr>PowerPoint Presentation</vt:lpstr>
      <vt:lpstr>PowerPoint Presentation</vt:lpstr>
      <vt:lpstr>Methodology</vt:lpstr>
      <vt:lpstr>PowerPoint Presentation</vt:lpstr>
      <vt:lpstr>RESULTS Spatial Variation of Daily Mean ET 〖ET〗_0 〖,  and ET〗_Kc  in Highland Embu and Nyeri </vt:lpstr>
      <vt:lpstr>Variation of Mean Monthly 〖ET〗_0 〖, ET, and ET〗_Kc  in Highland Embu and Nyeri (Cfa) </vt:lpstr>
      <vt:lpstr>Long rainy season (MAM) Mean Monthly 〖ET〗_0 〖, ET, and ET〗_Kc  in Highland Embu and Nyeri (Cfa) </vt:lpstr>
      <vt:lpstr>PowerPoint Presentation</vt:lpstr>
      <vt:lpstr>Conclusions</vt:lpstr>
      <vt:lpstr>Thank You!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Musyimi Peter</dc:creator>
  <cp:lastModifiedBy>Musyimi Peter</cp:lastModifiedBy>
  <cp:revision>38</cp:revision>
  <dcterms:created xsi:type="dcterms:W3CDTF">2022-04-21T14:23:39Z</dcterms:created>
  <dcterms:modified xsi:type="dcterms:W3CDTF">2022-05-19T08:52:12Z</dcterms:modified>
</cp:coreProperties>
</file>