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75" r:id="rId2"/>
    <p:sldId id="274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1CA"/>
    <a:srgbClr val="A5C58E"/>
    <a:srgbClr val="ABD291"/>
    <a:srgbClr val="AED394"/>
    <a:srgbClr val="F2F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888" autoAdjust="0"/>
  </p:normalViewPr>
  <p:slideViewPr>
    <p:cSldViewPr snapToGrid="0">
      <p:cViewPr>
        <p:scale>
          <a:sx n="80" d="100"/>
          <a:sy n="80" d="100"/>
        </p:scale>
        <p:origin x="164" y="-2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82E74-1A1A-45CD-BD68-D6C6BD7094EA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0F8B3-86D9-451D-B6D1-6B82BE350C9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36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0F8B3-86D9-451D-B6D1-6B82BE350C97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872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2F19-807A-4605-BE3D-1466D47A0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CCC67-0D50-4F34-A0CD-54A068346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0864F-AE5A-4898-A213-4245BDCFC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2FC5F-38C9-4BE0-8A83-F557BA0D4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667CB-A62D-4E83-80BD-F961A241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2962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73C7-52A2-4417-AF3E-E4172B49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B21B9-F8F0-46A7-B759-88DD7926A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13B70-D781-4ABA-B5FF-2B3EA4E81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3E4E8-B7F1-4468-A467-05B3F2CF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14775-9B0F-4665-8AA8-BA06E766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5813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E85029-8268-4303-9B13-ECD42242D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23068-7786-4AE6-BA24-734F475D4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AC3D6-30BC-4259-A72B-D4D199568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12484-E5A8-4D59-A931-7F7A2274A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D7827-1199-4C54-9ACC-4580D22A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518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98208-8EE3-481C-8838-7E65D0A4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0C40A-2184-41A8-8C7D-F8C53BF5E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F9073-D2B8-4B14-96CC-DCB4A2B6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2206C-1BD0-4D58-B2A0-7E385477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E9EBC-392C-425C-B2D2-8A2CE18E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858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ACBB2-CDEF-430F-AE9D-B2AC1ED6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2D1A5-8542-4BEB-8935-71BB3F8B9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1582B-D075-4D10-B21C-EF329100D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532D2-6625-4C24-9111-ECB53B74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A45BF-5526-4DF6-96BB-C36EC8FA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866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7D4BE-9970-4DCC-80F3-5F8E0626C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16BE-C2EB-4459-A2C3-DBD61CCFB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A0C52-4E5B-4CB9-BB80-1B35C80C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28882-27CF-4483-8C84-4A7E5835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BB572-7489-4D29-A834-61C1ADCA7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E6D1-FC45-48F6-A656-01BFB886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38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0B5F-2CEF-44C2-B69D-939D562B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CC6B2-C313-4A94-94EC-F30230450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68B56-3077-47A9-820A-723FA7919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6772D-7907-4867-8343-C22864216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A498EE-75A8-48BB-82E8-C6797D52A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9607A0-7680-4F1B-9D04-EDB44DFD8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82C7C-DEEB-4297-9E8F-E918F03AB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0B08FF-5CAA-4A6E-BC28-D32B72F7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940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1CD42-5EA3-41F7-81E4-CDF71C418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EDEEBC-5832-4F2C-867C-70B432486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5A91A-AFC5-4FB7-8A2D-CCBA00FC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C3B24-2E62-40CA-834D-4610CC60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080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D3E29-A77F-4284-9C39-F1C38C0CE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A332D-BB37-4604-A4FA-252832281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47129-86E6-4788-89C2-B29CA90A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091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6D98-F0F1-47E0-AF0D-EB871A93B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CA08C-A8CD-40CA-93F2-1AFC7A69F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29DEC-04FF-45CF-8AC8-C681BACA6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A9ECE-3D10-446B-97E2-7D5FC438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75CBA-DADE-4804-BF33-CC0FCBA3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21F21-2A8C-4DBD-B673-2B210AA7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37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98E6-9083-4151-91CD-5DE873D7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692478-7951-42C1-AF7A-EBEBAFB27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CA5C3-BDE8-4840-80BB-441E5D8F3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A156C-9D6E-4A65-B358-33BBFDD0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FE5A6-0B6C-4C80-B1AA-A813B6C5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28B9-A1F1-431F-A909-D93C6EFB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346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17FCB9-8DBB-493F-93BC-A02BD9E77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86EB1-17CB-48A8-BDB9-02A3F0407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B6097-67A6-4CE2-ACD0-14151E2C62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3B67B-DA15-4DE7-9841-69412F0566B2}" type="datetimeFigureOut">
              <a:rPr lang="de-CH" smtClean="0"/>
              <a:t>26.05.2022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6F28A-13BC-4D54-8B35-DAE615FF6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54F1C-839C-4B59-B26B-E3CCD7984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E69A5-8C2E-41A7-AB39-A70B250E80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325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openxmlformats.org/officeDocument/2006/relationships/image" Target="../media/image6.jpg"/><Relationship Id="rId1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https://lh3.googleusercontent.com/uSoVaMRndG9scts8kSOPvFq-_uXJV0RyxHzPc53Ocjo2TVWuGnrlhQj8J7nBypqnS6f3EDd7qfhusbiHYb7DdVeE5r45f0kE7MkJi-P-siR3i_Hrgd59O_GJ_rSpHavIcbW_sttoapKUFU5x1ixm0NutWr-ttFX9-S7pZztkQsc3m6pImnkEwpalC23ls5WZI69Scvg3MLZChsmcYIDZgaq6OJJr8SkBlY25VA_HwYkTc4BUwCZFI71_H0ZZIjz9352-krv7cofGfK30OmfkL1Kd5icckB0vBT4xc6YdflKVhkBRzUa_8IaJhB9PomvyWoH1GrPh4TGQUvwqtLPeYLda0N241sq3u1JY_Su4eODf4Pb7WedS2eG2o9GbtQOPVKxQfaXMaRRYbnSTdOse5O7Ps0jo8Cm8uSbld4U18kMOYYrWGeJQtuvZ8hD4BViVtkdC4lty824emc1GO7bP-ph8KXwOexxYuwK761324yIHQfm0uSKCwE9Vy5fX-9iiT6nMnZUW0P1Vc7qfmzUeY3I1HxwlCcLHbaBhJtqArGhMFVqVREgwP6bgV8_IGtpC20JI8QqvrjjEL_sPIo1GBLBjl3s_4ZI7VXWU96Wq-eDni-iVt0vWhrZ718Ru2P1HwSAVTrjFaeybxTcQxdMdOul7a9dDCigHpsGF3uGOYvBwK-Iu6bV2i5ELVVy2oJx8uhqGig5G2ArUHaWUweKVYi4txGzgkOTlacD8rsEc4njAyuRLeEw3Xlr-_Tjo=w1218-h914-no?authuser=0">
            <a:extLst>
              <a:ext uri="{FF2B5EF4-FFF2-40B4-BE49-F238E27FC236}">
                <a16:creationId xmlns:a16="http://schemas.microsoft.com/office/drawing/2014/main" id="{92F055F1-DE08-4F22-A2A8-22225F8BF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 b="15524"/>
          <a:stretch/>
        </p:blipFill>
        <p:spPr bwMode="auto">
          <a:xfrm>
            <a:off x="2101950" y="2175079"/>
            <a:ext cx="7988100" cy="44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718B3F-2EAB-4AFA-B580-46B2866DF768}"/>
              </a:ext>
            </a:extLst>
          </p:cNvPr>
          <p:cNvSpPr/>
          <p:nvPr/>
        </p:nvSpPr>
        <p:spPr>
          <a:xfrm>
            <a:off x="83822" y="1989365"/>
            <a:ext cx="11959204" cy="4734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83F05D-ADC8-4628-9188-141723638A55}"/>
              </a:ext>
            </a:extLst>
          </p:cNvPr>
          <p:cNvSpPr/>
          <p:nvPr/>
        </p:nvSpPr>
        <p:spPr>
          <a:xfrm>
            <a:off x="154940" y="101600"/>
            <a:ext cx="11882120" cy="1828800"/>
          </a:xfrm>
          <a:prstGeom prst="rect">
            <a:avLst/>
          </a:prstGeom>
          <a:gradFill>
            <a:gsLst>
              <a:gs pos="1000">
                <a:srgbClr val="E0A873"/>
              </a:gs>
              <a:gs pos="49000">
                <a:srgbClr val="BED5B0"/>
              </a:gs>
              <a:gs pos="30000">
                <a:srgbClr val="CFDFC7"/>
              </a:gs>
              <a:gs pos="0">
                <a:schemeClr val="accent2"/>
              </a:gs>
              <a:gs pos="100000">
                <a:srgbClr val="A5C58E"/>
              </a:gs>
              <a:gs pos="65000">
                <a:srgbClr val="A5C58E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4EE25E-C68E-4C9B-9447-898F827C0C7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ABD29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16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499" y="152231"/>
            <a:ext cx="2705566" cy="9144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04E1ADC-F920-4C75-ACB6-FCD6DCE2C61D}"/>
              </a:ext>
            </a:extLst>
          </p:cNvPr>
          <p:cNvSpPr txBox="1"/>
          <p:nvPr/>
        </p:nvSpPr>
        <p:spPr>
          <a:xfrm>
            <a:off x="154940" y="235634"/>
            <a:ext cx="9078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Spatial and temporal variability of near-surface flow pathways in a Swiss pre-Alpine headwater catchment</a:t>
            </a:r>
            <a:endParaRPr lang="de-CH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3F2E60-AB27-428C-B855-521DCECB724B}"/>
              </a:ext>
            </a:extLst>
          </p:cNvPr>
          <p:cNvSpPr/>
          <p:nvPr/>
        </p:nvSpPr>
        <p:spPr>
          <a:xfrm>
            <a:off x="154940" y="1211139"/>
            <a:ext cx="897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 Leuteritz</a:t>
            </a: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Victor Gauthier, Ilja van Meerveld </a:t>
            </a:r>
            <a:endParaRPr lang="de-CH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Geography, University of Zurich, Switzerland</a:t>
            </a:r>
            <a:endParaRPr lang="de-CH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C9D6E7-A775-442D-93B5-386F88CB6BA8}"/>
              </a:ext>
            </a:extLst>
          </p:cNvPr>
          <p:cNvGrpSpPr/>
          <p:nvPr/>
        </p:nvGrpSpPr>
        <p:grpSpPr>
          <a:xfrm>
            <a:off x="6214109" y="4977217"/>
            <a:ext cx="5822950" cy="1672432"/>
            <a:chOff x="4543155" y="4927598"/>
            <a:chExt cx="6262005" cy="182880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0526E75-4B29-4E2F-9BF4-7675AE028D63}"/>
                </a:ext>
              </a:extLst>
            </p:cNvPr>
            <p:cNvGrpSpPr/>
            <p:nvPr/>
          </p:nvGrpSpPr>
          <p:grpSpPr>
            <a:xfrm>
              <a:off x="6184900" y="4927598"/>
              <a:ext cx="4620260" cy="1828802"/>
              <a:chOff x="433207" y="1102114"/>
              <a:chExt cx="8187696" cy="371493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2017F5E-0658-485C-A83F-9C30F01700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49" t="2151" r="2613" b="14838"/>
              <a:stretch/>
            </p:blipFill>
            <p:spPr>
              <a:xfrm rot="5400000">
                <a:off x="2663102" y="1766634"/>
                <a:ext cx="3714927" cy="2385892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9EC5C6B-09FB-4F73-BF8C-EADA439F6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34705" y="1102115"/>
                <a:ext cx="2786198" cy="371493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6A8F6D3-2910-4CD3-95D3-E6BFBFC43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3207" y="1102114"/>
                <a:ext cx="2786196" cy="3714929"/>
              </a:xfrm>
              <a:prstGeom prst="rect">
                <a:avLst/>
              </a:prstGeom>
            </p:spPr>
          </p:pic>
        </p:grpSp>
        <p:pic>
          <p:nvPicPr>
            <p:cNvPr id="63" name="Google Shape;114;p21">
              <a:extLst>
                <a:ext uri="{FF2B5EF4-FFF2-40B4-BE49-F238E27FC236}">
                  <a16:creationId xmlns:a16="http://schemas.microsoft.com/office/drawing/2014/main" id="{02B0A444-2914-49C6-8BC0-58740201B37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0">
              <a:alphaModFix/>
            </a:blip>
            <a:srcRect t="11163"/>
            <a:stretch/>
          </p:blipFill>
          <p:spPr>
            <a:xfrm>
              <a:off x="4543155" y="4927598"/>
              <a:ext cx="1572755" cy="1828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1E505EE2-919F-4C27-A69B-9A7BD4F0D4E3}"/>
              </a:ext>
            </a:extLst>
          </p:cNvPr>
          <p:cNvSpPr/>
          <p:nvPr/>
        </p:nvSpPr>
        <p:spPr>
          <a:xfrm>
            <a:off x="154940" y="103060"/>
            <a:ext cx="11882120" cy="1828798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7898C5-7C21-4DBD-A452-DE5ED35652BE}"/>
              </a:ext>
            </a:extLst>
          </p:cNvPr>
          <p:cNvSpPr/>
          <p:nvPr/>
        </p:nvSpPr>
        <p:spPr>
          <a:xfrm>
            <a:off x="8587819" y="2764836"/>
            <a:ext cx="36041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 err="1"/>
              <a:t>Continuous</a:t>
            </a:r>
            <a:r>
              <a:rPr lang="de-CH" dirty="0"/>
              <a:t> </a:t>
            </a:r>
            <a:r>
              <a:rPr lang="de-CH" dirty="0" err="1"/>
              <a:t>measurements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overland</a:t>
            </a:r>
            <a:r>
              <a:rPr lang="de-CH" dirty="0"/>
              <a:t> </a:t>
            </a:r>
            <a:r>
              <a:rPr lang="de-CH" dirty="0" err="1"/>
              <a:t>flow</a:t>
            </a:r>
            <a:r>
              <a:rPr lang="de-CH" dirty="0"/>
              <a:t> and </a:t>
            </a:r>
            <a:r>
              <a:rPr lang="de-CH" dirty="0" err="1"/>
              <a:t>subsurface</a:t>
            </a:r>
            <a:r>
              <a:rPr lang="de-CH" dirty="0"/>
              <a:t> </a:t>
            </a:r>
            <a:r>
              <a:rPr lang="de-CH" dirty="0" err="1"/>
              <a:t>flow</a:t>
            </a:r>
            <a:r>
              <a:rPr lang="de-CH" dirty="0"/>
              <a:t>, EC &amp; </a:t>
            </a:r>
            <a:r>
              <a:rPr lang="de-CH" dirty="0" err="1"/>
              <a:t>temperature</a:t>
            </a:r>
            <a:endParaRPr lang="de-CH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A0DF43D-843E-4E6F-8EB9-0DDDDC1BFB33}"/>
              </a:ext>
            </a:extLst>
          </p:cNvPr>
          <p:cNvSpPr/>
          <p:nvPr/>
        </p:nvSpPr>
        <p:spPr>
          <a:xfrm>
            <a:off x="6249460" y="2122024"/>
            <a:ext cx="5787599" cy="367315"/>
          </a:xfrm>
          <a:prstGeom prst="rect">
            <a:avLst/>
          </a:prstGeom>
          <a:gradFill>
            <a:gsLst>
              <a:gs pos="77000">
                <a:srgbClr val="BED5B0"/>
              </a:gs>
              <a:gs pos="0">
                <a:srgbClr val="D8C19A"/>
              </a:gs>
              <a:gs pos="60000">
                <a:srgbClr val="CFDFC7"/>
              </a:gs>
              <a:gs pos="100000">
                <a:srgbClr val="A5C58E"/>
              </a:gs>
            </a:gsLst>
            <a:lin ang="17400000" scaled="0"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>
                <a:solidFill>
                  <a:schemeClr val="tx1"/>
                </a:solidFill>
              </a:rPr>
              <a:t>Methods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45F48E-479D-4EF7-BD4F-E5766638BE2F}"/>
              </a:ext>
            </a:extLst>
          </p:cNvPr>
          <p:cNvSpPr txBox="1"/>
          <p:nvPr/>
        </p:nvSpPr>
        <p:spPr>
          <a:xfrm>
            <a:off x="86409" y="5114261"/>
            <a:ext cx="58914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important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near-surface</a:t>
            </a:r>
            <a:r>
              <a:rPr lang="de-CH" dirty="0"/>
              <a:t>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pathways</a:t>
            </a:r>
            <a:r>
              <a:rPr lang="de-CH" dirty="0"/>
              <a:t>?</a:t>
            </a:r>
          </a:p>
          <a:p>
            <a:pPr>
              <a:spcBef>
                <a:spcPts val="1200"/>
              </a:spcBef>
            </a:pPr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contribution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soil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and </a:t>
            </a:r>
            <a:r>
              <a:rPr lang="de-CH" dirty="0" err="1"/>
              <a:t>groundwater</a:t>
            </a:r>
            <a:r>
              <a:rPr lang="de-CH" dirty="0"/>
              <a:t>?</a:t>
            </a:r>
          </a:p>
          <a:p>
            <a:pPr>
              <a:spcBef>
                <a:spcPts val="1200"/>
              </a:spcBef>
            </a:pPr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effect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landscape</a:t>
            </a:r>
            <a:r>
              <a:rPr lang="de-CH" dirty="0"/>
              <a:t> </a:t>
            </a:r>
            <a:r>
              <a:rPr lang="de-CH" dirty="0" err="1"/>
              <a:t>position</a:t>
            </a:r>
            <a:r>
              <a:rPr lang="de-CH" dirty="0"/>
              <a:t> and </a:t>
            </a:r>
            <a:r>
              <a:rPr lang="de-CH" dirty="0" err="1"/>
              <a:t>rainfall</a:t>
            </a:r>
            <a:r>
              <a:rPr lang="de-CH" dirty="0"/>
              <a:t> </a:t>
            </a:r>
            <a:r>
              <a:rPr lang="de-CH" dirty="0" err="1"/>
              <a:t>event</a:t>
            </a:r>
            <a:r>
              <a:rPr lang="de-CH" dirty="0"/>
              <a:t> </a:t>
            </a:r>
            <a:r>
              <a:rPr lang="de-CH" dirty="0" err="1"/>
              <a:t>characteristics</a:t>
            </a:r>
            <a:r>
              <a:rPr lang="de-CH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D6D435-0A37-4D76-A5A9-2F1D5970DEEA}"/>
                  </a:ext>
                </a:extLst>
              </p:cNvPr>
              <p:cNvSpPr txBox="1"/>
              <p:nvPr/>
            </p:nvSpPr>
            <p:spPr>
              <a:xfrm>
                <a:off x="7611728" y="4563957"/>
                <a:ext cx="395771" cy="283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de-CH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de-CH" b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D6D435-0A37-4D76-A5A9-2F1D5970D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728" y="4563957"/>
                <a:ext cx="395771" cy="283219"/>
              </a:xfrm>
              <a:prstGeom prst="rect">
                <a:avLst/>
              </a:prstGeom>
              <a:blipFill>
                <a:blip r:embed="rId13"/>
                <a:stretch>
                  <a:fillRect l="-6154" t="-6522" r="-461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8D2F520-FC78-4306-B478-A8B7B79958C9}"/>
              </a:ext>
            </a:extLst>
          </p:cNvPr>
          <p:cNvSpPr/>
          <p:nvPr/>
        </p:nvSpPr>
        <p:spPr>
          <a:xfrm>
            <a:off x="6118697" y="4527826"/>
            <a:ext cx="20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b="1" dirty="0" err="1"/>
              <a:t>Runoff</a:t>
            </a:r>
            <a:r>
              <a:rPr lang="de-CH" b="1" dirty="0"/>
              <a:t> </a:t>
            </a:r>
            <a:r>
              <a:rPr lang="de-CH" b="1" dirty="0" err="1"/>
              <a:t>plots</a:t>
            </a:r>
            <a:r>
              <a:rPr lang="de-CH" b="1" dirty="0"/>
              <a:t> (3       )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49E3E9-E2B7-4FEC-8389-4088D0B9AE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08" y="2642396"/>
            <a:ext cx="2431026" cy="17186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5D4BCA-19E3-431A-8E56-3A877745EB13}"/>
              </a:ext>
            </a:extLst>
          </p:cNvPr>
          <p:cNvSpPr/>
          <p:nvPr/>
        </p:nvSpPr>
        <p:spPr>
          <a:xfrm rot="19619452">
            <a:off x="7043288" y="3658997"/>
            <a:ext cx="1532652" cy="21146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prstTxWarp prst="textArchDown">
              <a:avLst>
                <a:gd name="adj" fmla="val 500730"/>
              </a:avLst>
            </a:prstTxWarp>
            <a:spAutoFit/>
          </a:bodyPr>
          <a:lstStyle/>
          <a:p>
            <a:pPr algn="ctr"/>
            <a:r>
              <a:rPr lang="de-CH" sz="5400" dirty="0" err="1">
                <a:solidFill>
                  <a:schemeClr val="accent1">
                    <a:lumMod val="75000"/>
                  </a:schemeClr>
                </a:solidFill>
              </a:rPr>
              <a:t>overland</a:t>
            </a:r>
            <a:r>
              <a:rPr lang="de-CH" sz="5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CH" sz="5400" dirty="0" err="1">
                <a:solidFill>
                  <a:schemeClr val="accent1">
                    <a:lumMod val="75000"/>
                  </a:schemeClr>
                </a:solidFill>
              </a:rPr>
              <a:t>flow</a:t>
            </a:r>
            <a:r>
              <a:rPr lang="de-CH" sz="5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de-CH" sz="5400" dirty="0" err="1">
                <a:solidFill>
                  <a:schemeClr val="accent1">
                    <a:lumMod val="75000"/>
                  </a:schemeClr>
                </a:solidFill>
              </a:rPr>
              <a:t>subsurface</a:t>
            </a:r>
            <a:r>
              <a:rPr lang="de-CH" sz="5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CH" sz="5400" dirty="0" err="1">
                <a:solidFill>
                  <a:schemeClr val="accent1">
                    <a:lumMod val="75000"/>
                  </a:schemeClr>
                </a:solidFill>
              </a:rPr>
              <a:t>flow</a:t>
            </a:r>
            <a:endParaRPr lang="de-CH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A5C5DD-49A8-4377-B2CF-F744EBCAC5FF}"/>
              </a:ext>
            </a:extLst>
          </p:cNvPr>
          <p:cNvSpPr/>
          <p:nvPr/>
        </p:nvSpPr>
        <p:spPr>
          <a:xfrm>
            <a:off x="8587819" y="3691601"/>
            <a:ext cx="3449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/>
              <a:t>Event-</a:t>
            </a:r>
            <a:r>
              <a:rPr lang="de-CH" dirty="0" err="1"/>
              <a:t>based</a:t>
            </a:r>
            <a:r>
              <a:rPr lang="de-CH" dirty="0"/>
              <a:t> </a:t>
            </a:r>
            <a:r>
              <a:rPr lang="de-CH" dirty="0" err="1"/>
              <a:t>sampling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chemical</a:t>
            </a:r>
            <a:r>
              <a:rPr lang="de-CH" dirty="0"/>
              <a:t> </a:t>
            </a:r>
            <a:r>
              <a:rPr lang="de-CH" dirty="0" err="1"/>
              <a:t>composition</a:t>
            </a:r>
            <a:r>
              <a:rPr lang="de-CH" dirty="0"/>
              <a:t> &amp; </a:t>
            </a:r>
            <a:r>
              <a:rPr lang="de-CH" dirty="0" err="1"/>
              <a:t>stable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isotopes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F0DA33-256F-42DD-AD9C-93C507A1049B}"/>
              </a:ext>
            </a:extLst>
          </p:cNvPr>
          <p:cNvSpPr/>
          <p:nvPr/>
        </p:nvSpPr>
        <p:spPr>
          <a:xfrm>
            <a:off x="2867169" y="3820685"/>
            <a:ext cx="2921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/>
              <a:t>Low </a:t>
            </a:r>
            <a:r>
              <a:rPr lang="de-CH" dirty="0" err="1"/>
              <a:t>permeability</a:t>
            </a:r>
            <a:r>
              <a:rPr lang="de-CH" dirty="0"/>
              <a:t> </a:t>
            </a:r>
            <a:r>
              <a:rPr lang="de-CH" dirty="0" err="1"/>
              <a:t>Gleysols</a:t>
            </a:r>
            <a:endParaRPr lang="de-C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39992D-36F2-4E81-A320-1CF44D11C2DA}"/>
              </a:ext>
            </a:extLst>
          </p:cNvPr>
          <p:cNvSpPr/>
          <p:nvPr/>
        </p:nvSpPr>
        <p:spPr>
          <a:xfrm>
            <a:off x="154939" y="2118228"/>
            <a:ext cx="5822954" cy="364238"/>
          </a:xfrm>
          <a:prstGeom prst="rect">
            <a:avLst/>
          </a:prstGeom>
          <a:gradFill>
            <a:gsLst>
              <a:gs pos="77000">
                <a:srgbClr val="BED5B0"/>
              </a:gs>
              <a:gs pos="0">
                <a:srgbClr val="D8C19A"/>
              </a:gs>
              <a:gs pos="60000">
                <a:srgbClr val="CFDFC7"/>
              </a:gs>
              <a:gs pos="100000">
                <a:srgbClr val="A5C58E"/>
              </a:gs>
            </a:gsLst>
            <a:lin ang="17400000" scaled="0"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>
                <a:solidFill>
                  <a:schemeClr val="tx1"/>
                </a:solidFill>
              </a:rPr>
              <a:t>Study Area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1F74DD-B831-4234-862A-190EA1D92C27}"/>
              </a:ext>
            </a:extLst>
          </p:cNvPr>
          <p:cNvSpPr/>
          <p:nvPr/>
        </p:nvSpPr>
        <p:spPr>
          <a:xfrm>
            <a:off x="154938" y="4523447"/>
            <a:ext cx="5822955" cy="364238"/>
          </a:xfrm>
          <a:prstGeom prst="rect">
            <a:avLst/>
          </a:prstGeom>
          <a:gradFill>
            <a:gsLst>
              <a:gs pos="77000">
                <a:srgbClr val="BED5B0"/>
              </a:gs>
              <a:gs pos="0">
                <a:srgbClr val="D8C19A"/>
              </a:gs>
              <a:gs pos="60000">
                <a:srgbClr val="CFDFC7"/>
              </a:gs>
              <a:gs pos="100000">
                <a:srgbClr val="A5C58E"/>
              </a:gs>
            </a:gsLst>
            <a:lin ang="17400000" scaled="0"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>
                <a:solidFill>
                  <a:schemeClr val="tx1"/>
                </a:solidFill>
              </a:rPr>
              <a:t>Research Questions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1546BE-C806-4474-A033-517888E0C571}"/>
              </a:ext>
            </a:extLst>
          </p:cNvPr>
          <p:cNvGrpSpPr/>
          <p:nvPr/>
        </p:nvGrpSpPr>
        <p:grpSpPr>
          <a:xfrm>
            <a:off x="158652" y="2679644"/>
            <a:ext cx="2660974" cy="1681379"/>
            <a:chOff x="158652" y="2679644"/>
            <a:chExt cx="2660974" cy="16813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77F323-15EB-47B2-A2F9-A8550D47C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52" y="2679644"/>
              <a:ext cx="2660974" cy="1681379"/>
            </a:xfrm>
            <a:prstGeom prst="rect">
              <a:avLst/>
            </a:prstGeom>
          </p:spPr>
        </p:pic>
        <p:sp>
          <p:nvSpPr>
            <p:cNvPr id="16" name="Arrow: Bent 15">
              <a:extLst>
                <a:ext uri="{FF2B5EF4-FFF2-40B4-BE49-F238E27FC236}">
                  <a16:creationId xmlns:a16="http://schemas.microsoft.com/office/drawing/2014/main" id="{8769F761-CF76-4067-B69D-7210DFC63A30}"/>
                </a:ext>
              </a:extLst>
            </p:cNvPr>
            <p:cNvSpPr/>
            <p:nvPr/>
          </p:nvSpPr>
          <p:spPr>
            <a:xfrm rot="825899">
              <a:off x="2166080" y="3606464"/>
              <a:ext cx="304800" cy="411474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solidFill>
              <a:srgbClr val="2691CA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tx1"/>
                </a:solidFill>
              </a:endParaRPr>
            </a:p>
          </p:txBody>
        </p:sp>
        <p:sp>
          <p:nvSpPr>
            <p:cNvPr id="38" name="Arrow: Bent 37">
              <a:extLst>
                <a:ext uri="{FF2B5EF4-FFF2-40B4-BE49-F238E27FC236}">
                  <a16:creationId xmlns:a16="http://schemas.microsoft.com/office/drawing/2014/main" id="{B45A17B5-C9BF-4993-9C5F-1DAC08312424}"/>
                </a:ext>
              </a:extLst>
            </p:cNvPr>
            <p:cNvSpPr/>
            <p:nvPr/>
          </p:nvSpPr>
          <p:spPr>
            <a:xfrm rot="11538689" flipH="1">
              <a:off x="623574" y="3417288"/>
              <a:ext cx="304800" cy="387744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solidFill>
              <a:srgbClr val="2691CA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tx1"/>
                </a:solidFill>
              </a:endParaRPr>
            </a:p>
          </p:txBody>
        </p:sp>
        <p:sp>
          <p:nvSpPr>
            <p:cNvPr id="17" name="Arrow: Up 16">
              <a:extLst>
                <a:ext uri="{FF2B5EF4-FFF2-40B4-BE49-F238E27FC236}">
                  <a16:creationId xmlns:a16="http://schemas.microsoft.com/office/drawing/2014/main" id="{9ABDA237-05D1-4FCF-AA57-42E6F42C7196}"/>
                </a:ext>
              </a:extLst>
            </p:cNvPr>
            <p:cNvSpPr/>
            <p:nvPr/>
          </p:nvSpPr>
          <p:spPr>
            <a:xfrm rot="6154117">
              <a:off x="1377695" y="3656181"/>
              <a:ext cx="179917" cy="445634"/>
            </a:xfrm>
            <a:prstGeom prst="upArrow">
              <a:avLst/>
            </a:prstGeom>
            <a:solidFill>
              <a:srgbClr val="2691CA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9" name="Arrow: Up 38">
              <a:extLst>
                <a:ext uri="{FF2B5EF4-FFF2-40B4-BE49-F238E27FC236}">
                  <a16:creationId xmlns:a16="http://schemas.microsoft.com/office/drawing/2014/main" id="{CD8451A2-C9BE-40DF-A3FE-94971C1D77E9}"/>
                </a:ext>
              </a:extLst>
            </p:cNvPr>
            <p:cNvSpPr/>
            <p:nvPr/>
          </p:nvSpPr>
          <p:spPr>
            <a:xfrm rot="6262993">
              <a:off x="701880" y="2961071"/>
              <a:ext cx="179917" cy="575439"/>
            </a:xfrm>
            <a:prstGeom prst="upArrow">
              <a:avLst/>
            </a:prstGeom>
            <a:solidFill>
              <a:srgbClr val="2691CA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Arrow: Up 20">
              <a:extLst>
                <a:ext uri="{FF2B5EF4-FFF2-40B4-BE49-F238E27FC236}">
                  <a16:creationId xmlns:a16="http://schemas.microsoft.com/office/drawing/2014/main" id="{1E3AABCA-70B1-4978-A1F5-00F38E33D332}"/>
                </a:ext>
              </a:extLst>
            </p:cNvPr>
            <p:cNvSpPr/>
            <p:nvPr/>
          </p:nvSpPr>
          <p:spPr>
            <a:xfrm>
              <a:off x="379643" y="3866446"/>
              <a:ext cx="47943" cy="463550"/>
            </a:xfrm>
            <a:prstGeom prst="upArrow">
              <a:avLst>
                <a:gd name="adj1" fmla="val 15391"/>
                <a:gd name="adj2" fmla="val 7592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6" name="Arrow: Up 45">
              <a:extLst>
                <a:ext uri="{FF2B5EF4-FFF2-40B4-BE49-F238E27FC236}">
                  <a16:creationId xmlns:a16="http://schemas.microsoft.com/office/drawing/2014/main" id="{277A967F-C940-4CD8-872E-E0D1285668EB}"/>
                </a:ext>
              </a:extLst>
            </p:cNvPr>
            <p:cNvSpPr/>
            <p:nvPr/>
          </p:nvSpPr>
          <p:spPr>
            <a:xfrm>
              <a:off x="1096055" y="3900827"/>
              <a:ext cx="45719" cy="438214"/>
            </a:xfrm>
            <a:prstGeom prst="upArrow">
              <a:avLst>
                <a:gd name="adj1" fmla="val 15391"/>
                <a:gd name="adj2" fmla="val 7592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7" name="Arrow: Up 46">
              <a:extLst>
                <a:ext uri="{FF2B5EF4-FFF2-40B4-BE49-F238E27FC236}">
                  <a16:creationId xmlns:a16="http://schemas.microsoft.com/office/drawing/2014/main" id="{4EEE9B68-5425-410A-9FA0-8A76BA483BE6}"/>
                </a:ext>
              </a:extLst>
            </p:cNvPr>
            <p:cNvSpPr/>
            <p:nvPr/>
          </p:nvSpPr>
          <p:spPr>
            <a:xfrm>
              <a:off x="1810243" y="3972424"/>
              <a:ext cx="45719" cy="366617"/>
            </a:xfrm>
            <a:prstGeom prst="upArrow">
              <a:avLst>
                <a:gd name="adj1" fmla="val 15391"/>
                <a:gd name="adj2" fmla="val 7592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8" name="Arrow: Up 47">
              <a:extLst>
                <a:ext uri="{FF2B5EF4-FFF2-40B4-BE49-F238E27FC236}">
                  <a16:creationId xmlns:a16="http://schemas.microsoft.com/office/drawing/2014/main" id="{EDACD5F8-6714-4473-8B49-845178B316CE}"/>
                </a:ext>
              </a:extLst>
            </p:cNvPr>
            <p:cNvSpPr/>
            <p:nvPr/>
          </p:nvSpPr>
          <p:spPr>
            <a:xfrm>
              <a:off x="2524431" y="4033837"/>
              <a:ext cx="45719" cy="302005"/>
            </a:xfrm>
            <a:prstGeom prst="upArrow">
              <a:avLst>
                <a:gd name="adj1" fmla="val 15391"/>
                <a:gd name="adj2" fmla="val 7592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4E436CC-4931-41B4-A855-CD9C4864A4D1}"/>
              </a:ext>
            </a:extLst>
          </p:cNvPr>
          <p:cNvGrpSpPr/>
          <p:nvPr/>
        </p:nvGrpSpPr>
        <p:grpSpPr>
          <a:xfrm>
            <a:off x="4412550" y="1597352"/>
            <a:ext cx="1905700" cy="1737744"/>
            <a:chOff x="4412550" y="1597352"/>
            <a:chExt cx="1905700" cy="173774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6BE5272-C436-4C78-B601-5BF427CD8C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2550" y="1597352"/>
              <a:ext cx="1905700" cy="17377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7A696C7-1D8F-4B51-8032-4C4878DE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032" y="1824675"/>
              <a:ext cx="1453940" cy="984651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D8AA547-352D-407F-9F43-EB66BE491913}"/>
              </a:ext>
            </a:extLst>
          </p:cNvPr>
          <p:cNvSpPr txBox="1"/>
          <p:nvPr/>
        </p:nvSpPr>
        <p:spPr>
          <a:xfrm>
            <a:off x="2873136" y="2897355"/>
            <a:ext cx="2906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 err="1"/>
              <a:t>Vegetated</a:t>
            </a:r>
            <a:r>
              <a:rPr lang="de-CH" dirty="0"/>
              <a:t>, </a:t>
            </a:r>
            <a:r>
              <a:rPr lang="de-CH" dirty="0" err="1"/>
              <a:t>steep</a:t>
            </a:r>
            <a:r>
              <a:rPr lang="de-CH" dirty="0"/>
              <a:t> (20-40°) </a:t>
            </a:r>
            <a:r>
              <a:rPr lang="de-CH" dirty="0" err="1"/>
              <a:t>hillslopes</a:t>
            </a:r>
            <a:r>
              <a:rPr lang="de-CH" dirty="0"/>
              <a:t> in humid, temperate </a:t>
            </a:r>
            <a:r>
              <a:rPr lang="de-CH" dirty="0" err="1"/>
              <a:t>climate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0226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33" grpId="0" animBg="1"/>
      <p:bldP spid="14" grpId="0"/>
      <p:bldP spid="2" grpId="0"/>
      <p:bldP spid="10" grpId="0" animBg="1"/>
      <p:bldP spid="6" grpId="0"/>
      <p:bldP spid="18" grpId="0"/>
      <p:bldP spid="12" grpId="0" animBg="1"/>
      <p:bldP spid="32" grpId="0" animBg="1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C66C66-03C8-4D1E-B8C0-628C0275922F}"/>
              </a:ext>
            </a:extLst>
          </p:cNvPr>
          <p:cNvSpPr/>
          <p:nvPr/>
        </p:nvSpPr>
        <p:spPr>
          <a:xfrm>
            <a:off x="154939" y="5318760"/>
            <a:ext cx="11882120" cy="1363849"/>
          </a:xfrm>
          <a:prstGeom prst="rect">
            <a:avLst/>
          </a:prstGeom>
          <a:gradFill>
            <a:gsLst>
              <a:gs pos="1000">
                <a:srgbClr val="E0A873"/>
              </a:gs>
              <a:gs pos="49000">
                <a:srgbClr val="BED5B0"/>
              </a:gs>
              <a:gs pos="30000">
                <a:srgbClr val="CFDFC7"/>
              </a:gs>
              <a:gs pos="0">
                <a:schemeClr val="accent2"/>
              </a:gs>
              <a:gs pos="100000">
                <a:srgbClr val="A5C58E"/>
              </a:gs>
              <a:gs pos="65000">
                <a:srgbClr val="A5C58E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36BA4E-44FE-4C7D-94D5-2090A246916A}"/>
              </a:ext>
            </a:extLst>
          </p:cNvPr>
          <p:cNvSpPr txBox="1"/>
          <p:nvPr/>
        </p:nvSpPr>
        <p:spPr>
          <a:xfrm>
            <a:off x="7648611" y="5953743"/>
            <a:ext cx="91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Contact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FD0BC-D8BD-427E-A579-1AE268C5F053}"/>
              </a:ext>
            </a:extLst>
          </p:cNvPr>
          <p:cNvSpPr txBox="1"/>
          <p:nvPr/>
        </p:nvSpPr>
        <p:spPr>
          <a:xfrm>
            <a:off x="207998" y="5280599"/>
            <a:ext cx="354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Anna Leuteritz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776F2-FB59-4F6C-9D23-E6BDD2583E99}"/>
              </a:ext>
            </a:extLst>
          </p:cNvPr>
          <p:cNvSpPr txBox="1"/>
          <p:nvPr/>
        </p:nvSpPr>
        <p:spPr>
          <a:xfrm>
            <a:off x="7648611" y="6262760"/>
            <a:ext cx="2988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/>
              <a:t>anna.leuteritz@geo.uzh.ch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9DC406-2411-4F23-A07A-5368EB9138C1}"/>
              </a:ext>
            </a:extLst>
          </p:cNvPr>
          <p:cNvSpPr/>
          <p:nvPr/>
        </p:nvSpPr>
        <p:spPr>
          <a:xfrm>
            <a:off x="223336" y="564720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200" dirty="0"/>
              <a:t>Department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Geography</a:t>
            </a:r>
            <a:endParaRPr lang="de-CH" sz="1200" dirty="0"/>
          </a:p>
          <a:p>
            <a:r>
              <a:rPr lang="de-CH" sz="1200" dirty="0" err="1"/>
              <a:t>Hydrology</a:t>
            </a:r>
            <a:r>
              <a:rPr lang="de-CH" sz="1200" dirty="0"/>
              <a:t> and Climate</a:t>
            </a:r>
          </a:p>
          <a:p>
            <a:r>
              <a:rPr lang="de-CH" sz="1200" dirty="0"/>
              <a:t>University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Zurich</a:t>
            </a:r>
            <a:endParaRPr lang="de-CH" sz="1200" dirty="0"/>
          </a:p>
          <a:p>
            <a:r>
              <a:rPr lang="de-CH" sz="1200" dirty="0"/>
              <a:t>Winterthurerstrasse 190</a:t>
            </a:r>
          </a:p>
          <a:p>
            <a:r>
              <a:rPr lang="de-CH" sz="1200" dirty="0"/>
              <a:t>CH-8057 Zürich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C10C5-948F-4191-A5C6-FF518AC7A2DE}"/>
              </a:ext>
            </a:extLst>
          </p:cNvPr>
          <p:cNvSpPr txBox="1"/>
          <p:nvPr/>
        </p:nvSpPr>
        <p:spPr>
          <a:xfrm>
            <a:off x="192660" y="914131"/>
            <a:ext cx="444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/>
              <a:t>Principle</a:t>
            </a:r>
            <a:r>
              <a:rPr lang="de-CH" b="1" dirty="0"/>
              <a:t> </a:t>
            </a:r>
            <a:r>
              <a:rPr lang="de-CH" b="1" dirty="0" err="1"/>
              <a:t>component</a:t>
            </a:r>
            <a:r>
              <a:rPr lang="de-CH" b="1" dirty="0"/>
              <a:t> </a:t>
            </a:r>
            <a:r>
              <a:rPr lang="de-CH" b="1" dirty="0" err="1"/>
              <a:t>analysis</a:t>
            </a:r>
            <a:r>
              <a:rPr lang="de-CH" b="1" dirty="0"/>
              <a:t> </a:t>
            </a:r>
            <a:r>
              <a:rPr lang="de-CH" b="1" dirty="0" err="1"/>
              <a:t>of</a:t>
            </a:r>
            <a:r>
              <a:rPr lang="de-CH" b="1" dirty="0"/>
              <a:t> all </a:t>
            </a:r>
            <a:r>
              <a:rPr lang="de-CH" b="1" dirty="0" err="1"/>
              <a:t>water</a:t>
            </a:r>
            <a:r>
              <a:rPr lang="de-CH" b="1" dirty="0"/>
              <a:t> </a:t>
            </a:r>
            <a:r>
              <a:rPr lang="de-CH" b="1" dirty="0" err="1"/>
              <a:t>sources</a:t>
            </a:r>
            <a:r>
              <a:rPr lang="de-CH" b="1" dirty="0"/>
              <a:t> in </a:t>
            </a:r>
            <a:r>
              <a:rPr lang="de-CH" b="1" dirty="0" err="1"/>
              <a:t>one</a:t>
            </a:r>
            <a:r>
              <a:rPr lang="de-CH" b="1" dirty="0"/>
              <a:t> </a:t>
            </a:r>
            <a:r>
              <a:rPr lang="de-CH" b="1" dirty="0" err="1"/>
              <a:t>location</a:t>
            </a:r>
            <a:endParaRPr lang="de-CH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5C06B6-08FA-4074-A557-B20927657D5F}"/>
              </a:ext>
            </a:extLst>
          </p:cNvPr>
          <p:cNvSpPr/>
          <p:nvPr/>
        </p:nvSpPr>
        <p:spPr>
          <a:xfrm>
            <a:off x="150828" y="234590"/>
            <a:ext cx="11882121" cy="389324"/>
          </a:xfrm>
          <a:prstGeom prst="rect">
            <a:avLst/>
          </a:prstGeom>
          <a:gradFill>
            <a:gsLst>
              <a:gs pos="77000">
                <a:srgbClr val="BED5B0"/>
              </a:gs>
              <a:gs pos="0">
                <a:srgbClr val="D8C19A"/>
              </a:gs>
              <a:gs pos="60000">
                <a:srgbClr val="CFDFC7"/>
              </a:gs>
              <a:gs pos="100000">
                <a:srgbClr val="A5C58E"/>
              </a:gs>
            </a:gsLst>
            <a:lin ang="17400000" scaled="0"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err="1">
                <a:solidFill>
                  <a:schemeClr val="tx1"/>
                </a:solidFill>
              </a:rPr>
              <a:t>Preliminary</a:t>
            </a:r>
            <a:r>
              <a:rPr lang="de-CH" b="1" dirty="0">
                <a:solidFill>
                  <a:schemeClr val="tx1"/>
                </a:solidFill>
              </a:rPr>
              <a:t> </a:t>
            </a:r>
            <a:r>
              <a:rPr lang="de-CH" b="1" dirty="0" err="1">
                <a:solidFill>
                  <a:schemeClr val="tx1"/>
                </a:solidFill>
              </a:rPr>
              <a:t>Results</a:t>
            </a:r>
            <a:endParaRPr lang="de-CH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D1BC3-0361-46A9-8AAA-74088A618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21" y="5447772"/>
            <a:ext cx="1105824" cy="1105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3BD0B-AFD4-4DA0-94DD-8AF617606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71" y="943206"/>
            <a:ext cx="6536929" cy="40357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040565-1626-45EB-B817-FFB83EA83BCD}"/>
              </a:ext>
            </a:extLst>
          </p:cNvPr>
          <p:cNvSpPr txBox="1"/>
          <p:nvPr/>
        </p:nvSpPr>
        <p:spPr>
          <a:xfrm>
            <a:off x="223336" y="2654980"/>
            <a:ext cx="514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 err="1"/>
              <a:t>Soil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and </a:t>
            </a:r>
            <a:r>
              <a:rPr lang="de-CH" dirty="0" err="1"/>
              <a:t>groundwater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similar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each</a:t>
            </a:r>
            <a:r>
              <a:rPr lang="de-CH" dirty="0"/>
              <a:t> </a:t>
            </a:r>
            <a:r>
              <a:rPr lang="de-CH" dirty="0" err="1"/>
              <a:t>other</a:t>
            </a:r>
            <a:endParaRPr lang="de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F2F066-C99C-4DE7-B7DD-C246C9104DD6}"/>
              </a:ext>
            </a:extLst>
          </p:cNvPr>
          <p:cNvSpPr txBox="1"/>
          <p:nvPr/>
        </p:nvSpPr>
        <p:spPr>
          <a:xfrm>
            <a:off x="223336" y="3469941"/>
            <a:ext cx="512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/>
              <a:t>High </a:t>
            </a:r>
            <a:r>
              <a:rPr lang="de-CH" dirty="0" err="1"/>
              <a:t>variability</a:t>
            </a:r>
            <a:r>
              <a:rPr lang="de-CH" dirty="0"/>
              <a:t> in </a:t>
            </a:r>
            <a:r>
              <a:rPr lang="de-CH" dirty="0" err="1"/>
              <a:t>overland</a:t>
            </a:r>
            <a:r>
              <a:rPr lang="de-CH" dirty="0"/>
              <a:t> </a:t>
            </a:r>
            <a:r>
              <a:rPr lang="de-CH" dirty="0" err="1"/>
              <a:t>flow</a:t>
            </a:r>
            <a:r>
              <a:rPr lang="de-CH" dirty="0"/>
              <a:t>, </a:t>
            </a:r>
            <a:r>
              <a:rPr lang="de-CH" dirty="0" err="1"/>
              <a:t>soil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and </a:t>
            </a:r>
            <a:r>
              <a:rPr lang="de-CH" dirty="0" err="1"/>
              <a:t>groundwater</a:t>
            </a:r>
            <a:endParaRPr lang="de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6CB6BB-BAEE-476E-BFEF-D05C76037465}"/>
              </a:ext>
            </a:extLst>
          </p:cNvPr>
          <p:cNvSpPr txBox="1"/>
          <p:nvPr/>
        </p:nvSpPr>
        <p:spPr>
          <a:xfrm>
            <a:off x="223336" y="1837061"/>
            <a:ext cx="514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Overland flow differs from soil water and groundwater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F301C7-1291-4529-A5AA-140DD4285D7B}"/>
              </a:ext>
            </a:extLst>
          </p:cNvPr>
          <p:cNvSpPr/>
          <p:nvPr/>
        </p:nvSpPr>
        <p:spPr>
          <a:xfrm>
            <a:off x="192660" y="4284902"/>
            <a:ext cx="492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/>
              <a:t>Low </a:t>
            </a:r>
            <a:r>
              <a:rPr lang="de-CH" dirty="0" err="1"/>
              <a:t>variability</a:t>
            </a:r>
            <a:r>
              <a:rPr lang="de-CH" dirty="0"/>
              <a:t> in </a:t>
            </a:r>
            <a:r>
              <a:rPr lang="de-CH" dirty="0" err="1"/>
              <a:t>subsurface</a:t>
            </a:r>
            <a:r>
              <a:rPr lang="de-CH" dirty="0"/>
              <a:t> </a:t>
            </a:r>
            <a:r>
              <a:rPr lang="de-CH" dirty="0" err="1"/>
              <a:t>flow</a:t>
            </a:r>
            <a:r>
              <a:rPr lang="de-CH" dirty="0"/>
              <a:t> and stream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566C5-489E-41E5-A4AD-A07F418F9F94}"/>
              </a:ext>
            </a:extLst>
          </p:cNvPr>
          <p:cNvSpPr/>
          <p:nvPr/>
        </p:nvSpPr>
        <p:spPr>
          <a:xfrm>
            <a:off x="1874188" y="4817025"/>
            <a:ext cx="381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b="1" dirty="0"/>
              <a:t>…</a:t>
            </a:r>
            <a:r>
              <a:rPr lang="de-CH" b="1" dirty="0" err="1"/>
              <a:t>field</a:t>
            </a:r>
            <a:r>
              <a:rPr lang="de-CH" b="1" dirty="0"/>
              <a:t> </a:t>
            </a:r>
            <a:r>
              <a:rPr lang="de-CH" b="1" dirty="0" err="1"/>
              <a:t>studies</a:t>
            </a:r>
            <a:r>
              <a:rPr lang="de-CH" b="1" dirty="0"/>
              <a:t> </a:t>
            </a:r>
            <a:r>
              <a:rPr lang="de-CH" b="1" dirty="0" err="1"/>
              <a:t>to</a:t>
            </a:r>
            <a:r>
              <a:rPr lang="de-CH" b="1" dirty="0"/>
              <a:t> </a:t>
            </a:r>
            <a:r>
              <a:rPr lang="de-CH" b="1" dirty="0" err="1"/>
              <a:t>be</a:t>
            </a:r>
            <a:r>
              <a:rPr lang="de-CH" b="1" dirty="0"/>
              <a:t> </a:t>
            </a:r>
            <a:r>
              <a:rPr lang="de-CH" b="1" dirty="0" err="1"/>
              <a:t>continued</a:t>
            </a:r>
            <a:r>
              <a:rPr lang="de-CH" b="1" dirty="0"/>
              <a:t> in 2022</a:t>
            </a:r>
          </a:p>
        </p:txBody>
      </p:sp>
    </p:spTree>
    <p:extLst>
      <p:ext uri="{BB962C8B-B14F-4D97-AF65-F5344CB8AC3E}">
        <p14:creationId xmlns:p14="http://schemas.microsoft.com/office/powerpoint/2010/main" val="8284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Widescreen</PresentationFormat>
  <Paragraphs>33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Leuteritz</dc:creator>
  <cp:lastModifiedBy>Anna Leuteritz</cp:lastModifiedBy>
  <cp:revision>97</cp:revision>
  <dcterms:created xsi:type="dcterms:W3CDTF">2022-04-01T14:17:05Z</dcterms:created>
  <dcterms:modified xsi:type="dcterms:W3CDTF">2022-05-26T07:01:53Z</dcterms:modified>
</cp:coreProperties>
</file>