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407" r:id="rId3"/>
    <p:sldId id="408" r:id="rId4"/>
    <p:sldId id="410" r:id="rId5"/>
    <p:sldId id="411" r:id="rId6"/>
    <p:sldId id="381" r:id="rId7"/>
    <p:sldId id="384" r:id="rId8"/>
    <p:sldId id="385" r:id="rId9"/>
    <p:sldId id="383" r:id="rId10"/>
    <p:sldId id="386" r:id="rId11"/>
    <p:sldId id="402" r:id="rId12"/>
    <p:sldId id="389" r:id="rId13"/>
    <p:sldId id="390" r:id="rId14"/>
    <p:sldId id="391" r:id="rId15"/>
    <p:sldId id="403" r:id="rId16"/>
    <p:sldId id="392" r:id="rId17"/>
    <p:sldId id="393" r:id="rId18"/>
    <p:sldId id="394" r:id="rId19"/>
    <p:sldId id="401" r:id="rId20"/>
    <p:sldId id="413" r:id="rId21"/>
    <p:sldId id="412"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171" d="100"/>
          <a:sy n="171" d="100"/>
        </p:scale>
        <p:origin x="132" y="144"/>
      </p:cViewPr>
      <p:guideLst/>
    </p:cSldViewPr>
  </p:slideViewPr>
  <p:notesTextViewPr>
    <p:cViewPr>
      <p:scale>
        <a:sx n="1" d="1"/>
        <a:sy n="1" d="1"/>
      </p:scale>
      <p:origin x="0" y="0"/>
    </p:cViewPr>
  </p:notesTextViewPr>
  <p:notesViewPr>
    <p:cSldViewPr snapToGrid="0">
      <p:cViewPr varScale="1">
        <p:scale>
          <a:sx n="132" d="100"/>
          <a:sy n="132" d="100"/>
        </p:scale>
        <p:origin x="52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DCB70D-264C-4093-6D12-274A4E40EA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F4C1258-1CCF-75A4-AA66-88780FAB51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A43354-820C-4031-AF22-86A8597ACC88}" type="datetimeFigureOut">
              <a:rPr lang="fr-FR" smtClean="0"/>
              <a:t>24/05/2022</a:t>
            </a:fld>
            <a:endParaRPr lang="fr-FR"/>
          </a:p>
        </p:txBody>
      </p:sp>
      <p:sp>
        <p:nvSpPr>
          <p:cNvPr id="4" name="Espace réservé du pied de page 3">
            <a:extLst>
              <a:ext uri="{FF2B5EF4-FFF2-40B4-BE49-F238E27FC236}">
                <a16:creationId xmlns:a16="http://schemas.microsoft.com/office/drawing/2014/main" id="{71142FEB-C3AC-C8D7-26F3-DA94459D1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408A41B-608A-9EE8-2AF4-80DE7B0AA3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F35667-3C65-41EB-B84E-F4D5EA468314}" type="slidenum">
              <a:rPr lang="fr-FR" smtClean="0"/>
              <a:t>‹N°›</a:t>
            </a:fld>
            <a:endParaRPr lang="fr-FR"/>
          </a:p>
        </p:txBody>
      </p:sp>
    </p:spTree>
    <p:extLst>
      <p:ext uri="{BB962C8B-B14F-4D97-AF65-F5344CB8AC3E}">
        <p14:creationId xmlns:p14="http://schemas.microsoft.com/office/powerpoint/2010/main" val="354517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B282E-226C-485C-940F-CF6787331D7F}" type="datetimeFigureOut">
              <a:rPr lang="fr-FR" smtClean="0"/>
              <a:t>24/05/2022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8F5CD-E3F9-42AA-B45F-4124AAA096F5}" type="slidenum">
              <a:rPr lang="fr-FR" smtClean="0"/>
              <a:t>‹N°›</a:t>
            </a:fld>
            <a:endParaRPr lang="fr-FR"/>
          </a:p>
        </p:txBody>
      </p:sp>
    </p:spTree>
    <p:extLst>
      <p:ext uri="{BB962C8B-B14F-4D97-AF65-F5344CB8AC3E}">
        <p14:creationId xmlns:p14="http://schemas.microsoft.com/office/powerpoint/2010/main" val="102817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Therefore, several questions are raised:</a:t>
            </a:r>
          </a:p>
          <a:p>
            <a:r>
              <a:rPr lang="en-US" dirty="0"/>
              <a:t>How to estimate and quantify the errors associated with the use of a numerical landslide tsunami model</a:t>
            </a:r>
          </a:p>
          <a:p>
            <a:r>
              <a:rPr lang="en-US" dirty="0"/>
              <a:t>Can these codes be used in a crisis management situation?</a:t>
            </a:r>
          </a:p>
          <a:p>
            <a:endParaRPr lang="en-US" dirty="0"/>
          </a:p>
          <a:p>
            <a:r>
              <a:rPr lang="en-US" dirty="0"/>
              <a:t>The work carried out during this thesis is a contribution that aims to answer these questions</a:t>
            </a:r>
          </a:p>
          <a:p>
            <a:r>
              <a:rPr lang="en-US" dirty="0"/>
              <a:t>By analyzing and quantifying the errors related to the use of the </a:t>
            </a:r>
            <a:r>
              <a:rPr lang="en-US" dirty="0" err="1"/>
              <a:t>HySEA</a:t>
            </a:r>
            <a:r>
              <a:rPr lang="en-US" dirty="0"/>
              <a:t> code by comparing the results obtained to those of another numerical code SAHLTOP and to laboratory experiments</a:t>
            </a:r>
          </a:p>
          <a:p>
            <a:r>
              <a:rPr lang="en-US" dirty="0"/>
              <a:t>By confronting it to the simulation of field cases in Martinique </a:t>
            </a:r>
          </a:p>
          <a:p>
            <a:r>
              <a:rPr lang="en-US" dirty="0"/>
              <a:t>To finally apply it to Montagne </a:t>
            </a:r>
            <a:r>
              <a:rPr lang="en-US" dirty="0" err="1"/>
              <a:t>Pelée</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2</a:t>
            </a:fld>
            <a:endParaRPr lang="fr-FR"/>
          </a:p>
        </p:txBody>
      </p:sp>
    </p:spTree>
    <p:extLst>
      <p:ext uri="{BB962C8B-B14F-4D97-AF65-F5344CB8AC3E}">
        <p14:creationId xmlns:p14="http://schemas.microsoft.com/office/powerpoint/2010/main" val="36865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Since April 2019, </a:t>
            </a:r>
            <a:r>
              <a:rPr lang="en-US" dirty="0" err="1"/>
              <a:t>Pelee</a:t>
            </a:r>
            <a:r>
              <a:rPr lang="en-US" dirty="0"/>
              <a:t> Mountain shows an increase of its </a:t>
            </a:r>
            <a:r>
              <a:rPr lang="en-US" dirty="0" err="1"/>
              <a:t>simo</a:t>
            </a:r>
            <a:r>
              <a:rPr lang="en-US" dirty="0"/>
              <a:t>-volcanic as presented before</a:t>
            </a:r>
          </a:p>
          <a:p>
            <a:r>
              <a:rPr lang="en-US" dirty="0"/>
              <a:t>Those events raise questions about the stability of the 1929 dome and the consequences that a destabilization of a part of this structure or its </a:t>
            </a:r>
            <a:r>
              <a:rPr lang="en-US" dirty="0" err="1"/>
              <a:t>suroundings</a:t>
            </a:r>
            <a:r>
              <a:rPr lang="en-US" dirty="0"/>
              <a:t> could have. </a:t>
            </a:r>
          </a:p>
          <a:p>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11</a:t>
            </a:fld>
            <a:endParaRPr lang="fr-FR"/>
          </a:p>
        </p:txBody>
      </p:sp>
    </p:spTree>
    <p:extLst>
      <p:ext uri="{BB962C8B-B14F-4D97-AF65-F5344CB8AC3E}">
        <p14:creationId xmlns:p14="http://schemas.microsoft.com/office/powerpoint/2010/main" val="82213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Before applying the model to the current scenario it was necessary to test it on available field data </a:t>
            </a:r>
          </a:p>
          <a:p>
            <a:endParaRPr lang="en-US" dirty="0"/>
          </a:p>
          <a:p>
            <a:r>
              <a:rPr lang="en-US" dirty="0"/>
              <a:t>Sensitivity tests were performed to highlight the impact of certain parameters on the deposit and wave generation</a:t>
            </a:r>
          </a:p>
          <a:p>
            <a:endParaRPr lang="en-US" dirty="0"/>
          </a:p>
          <a:p>
            <a:r>
              <a:rPr lang="en-US" dirty="0"/>
              <a:t>The DTM was modified to reproduce the past topography of the volcano in order to perform the simulations </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12</a:t>
            </a:fld>
            <a:endParaRPr lang="fr-FR"/>
          </a:p>
        </p:txBody>
      </p:sp>
    </p:spTree>
    <p:extLst>
      <p:ext uri="{BB962C8B-B14F-4D97-AF65-F5344CB8AC3E}">
        <p14:creationId xmlns:p14="http://schemas.microsoft.com/office/powerpoint/2010/main" val="295145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a first step, </a:t>
            </a:r>
            <a:r>
              <a:rPr lang="en-US" dirty="0" err="1"/>
              <a:t>HySEA</a:t>
            </a:r>
            <a:r>
              <a:rPr lang="en-US" dirty="0"/>
              <a:t> and </a:t>
            </a:r>
            <a:r>
              <a:rPr lang="en-US" dirty="0" err="1"/>
              <a:t>SHALTop</a:t>
            </a:r>
            <a:r>
              <a:rPr lang="en-US" dirty="0"/>
              <a:t> were compared at the field scale in order to reproduce the deposits of the 1.8 km3 collapse, taking as a basis the previous work done by Brunet and collaborators in 2017.</a:t>
            </a:r>
          </a:p>
          <a:p>
            <a:r>
              <a:rPr lang="en-US" dirty="0"/>
              <a:t>Tests performed on the manning and friction coefficients between the water and the avalanche show that </a:t>
            </a:r>
            <a:r>
              <a:rPr lang="en-US" dirty="0" err="1"/>
              <a:t>hysea's</a:t>
            </a:r>
            <a:r>
              <a:rPr lang="en-US" dirty="0"/>
              <a:t> results are better for a friction of 1.5 10-5 m -1 with a manning of 0.02 representing a manning value corresponding to the ocean floor and which will be the values used later. </a:t>
            </a:r>
          </a:p>
          <a:p>
            <a:endParaRPr lang="en-US" dirty="0"/>
          </a:p>
          <a:p>
            <a:r>
              <a:rPr lang="en-US" dirty="0"/>
              <a:t>The comparison of the dynamics of the slickness between </a:t>
            </a:r>
            <a:r>
              <a:rPr lang="en-US" dirty="0" err="1"/>
              <a:t>HySEA</a:t>
            </a:r>
            <a:r>
              <a:rPr lang="en-US" dirty="0"/>
              <a:t> and SHALTOP shows similar dynamics with a higher speed for SHALTOP, a larger deposit size for HYSEA and similar maximum deposit thickness values. </a:t>
            </a:r>
          </a:p>
          <a:p>
            <a:r>
              <a:rPr lang="en-US" dirty="0"/>
              <a:t>It is therefore possible to use </a:t>
            </a:r>
            <a:r>
              <a:rPr lang="en-US" dirty="0" err="1"/>
              <a:t>HySEA</a:t>
            </a:r>
            <a:r>
              <a:rPr lang="en-US" dirty="0"/>
              <a:t> to reproduce this type of event. </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13</a:t>
            </a:fld>
            <a:endParaRPr lang="fr-FR"/>
          </a:p>
        </p:txBody>
      </p:sp>
    </p:spTree>
    <p:extLst>
      <p:ext uri="{BB962C8B-B14F-4D97-AF65-F5344CB8AC3E}">
        <p14:creationId xmlns:p14="http://schemas.microsoft.com/office/powerpoint/2010/main" val="2312609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map shows the extent of the different tests carried out according to the volume of the landslides, with deposits extending from a few km offshore to 44 km from the coast for the most voluminous scenario. </a:t>
            </a:r>
          </a:p>
          <a:p>
            <a:endParaRPr lang="en-US" dirty="0"/>
          </a:p>
          <a:p>
            <a:r>
              <a:rPr lang="en-US" dirty="0"/>
              <a:t>On the right, in the case of the most important landslide, we observe that the simulation of this landslide in 1 event is not in agreement with the field data. We have therefore tried to simulate the emplacement of these deposits by the succession of several sub-events. </a:t>
            </a:r>
          </a:p>
          <a:p>
            <a:r>
              <a:rPr lang="en-US" dirty="0"/>
              <a:t>In the case of the 1.8 km3 landslide subdivided into three 0.6 km3 events, we observe that the simulation represents less well the deposits mapped at sea. </a:t>
            </a:r>
          </a:p>
          <a:p>
            <a:r>
              <a:rPr lang="en-US" dirty="0"/>
              <a:t>In the case of the most important landslide the succession of sub-events is more representative of the deposits at sea. </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14</a:t>
            </a:fld>
            <a:endParaRPr lang="fr-FR"/>
          </a:p>
        </p:txBody>
      </p:sp>
    </p:spTree>
    <p:extLst>
      <p:ext uri="{BB962C8B-B14F-4D97-AF65-F5344CB8AC3E}">
        <p14:creationId xmlns:p14="http://schemas.microsoft.com/office/powerpoint/2010/main" val="10996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the case of a successive event, the waves generated are more important due to the initiation of the slide higher on the slope and therefore at a higher speed when impacting water. </a:t>
            </a:r>
          </a:p>
          <a:p>
            <a:r>
              <a:rPr lang="en-US" dirty="0"/>
              <a:t>Moreover, in the case of the presence of an erodible bed, successive slides tend to generate more important waves (gauge 2). </a:t>
            </a:r>
          </a:p>
          <a:p>
            <a:r>
              <a:rPr lang="en-US" dirty="0"/>
              <a:t> </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15</a:t>
            </a:fld>
            <a:endParaRPr lang="fr-FR"/>
          </a:p>
        </p:txBody>
      </p:sp>
    </p:spTree>
    <p:extLst>
      <p:ext uri="{BB962C8B-B14F-4D97-AF65-F5344CB8AC3E}">
        <p14:creationId xmlns:p14="http://schemas.microsoft.com/office/powerpoint/2010/main" val="32433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Let's focus on the two theoretical scenarios of destabilization of the 1929 cone whose volumes are 10 million cubic meters and about 60 million cubic meters. </a:t>
            </a:r>
          </a:p>
          <a:p>
            <a:r>
              <a:rPr lang="en-US" dirty="0"/>
              <a:t>In both scenarios the landslide propagates towards the city of Saint Pierre, the avalanches being channeled by the scars on the ground of the former slides. </a:t>
            </a:r>
          </a:p>
          <a:p>
            <a:r>
              <a:rPr lang="en-US" dirty="0"/>
              <a:t>The small volume scenario does not reach the sea, while the 57 cubic km scenario spreads into the sea.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wave associated with this outburst is generated 100s after the beginning of the landslide and reaches Saint Pierre at 150s then the </a:t>
            </a:r>
            <a:r>
              <a:rPr lang="en-US" dirty="0" err="1"/>
              <a:t>carbet</a:t>
            </a:r>
            <a:r>
              <a:rPr lang="en-US" dirty="0"/>
              <a:t> at 200 and Fort de France at 450s.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these two scenarios would have significant consequences on the populations. </a:t>
            </a:r>
          </a:p>
          <a:p>
            <a:endParaRPr lang="en-US" dirty="0"/>
          </a:p>
          <a:p>
            <a:endParaRPr lang="en-US" dirty="0"/>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16</a:t>
            </a:fld>
            <a:endParaRPr lang="fr-FR"/>
          </a:p>
        </p:txBody>
      </p:sp>
    </p:spTree>
    <p:extLst>
      <p:ext uri="{BB962C8B-B14F-4D97-AF65-F5344CB8AC3E}">
        <p14:creationId xmlns:p14="http://schemas.microsoft.com/office/powerpoint/2010/main" val="261736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results of the simulation are translated into a map of the maximum elevation of the sea surface</a:t>
            </a:r>
          </a:p>
          <a:p>
            <a:r>
              <a:rPr lang="en-US" dirty="0"/>
              <a:t>The maximum amplitude generated is located in the area of the avalanche spread at sea</a:t>
            </a:r>
          </a:p>
          <a:p>
            <a:endParaRPr lang="en-US" dirty="0"/>
          </a:p>
          <a:p>
            <a:r>
              <a:rPr lang="en-US" dirty="0"/>
              <a:t>The amplitude of the first wave generated decreases significantly during its propagation to reach, depending on the version of the model used, 1m or 30cm at the pace gauge in Bellefontaine</a:t>
            </a:r>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17</a:t>
            </a:fld>
            <a:endParaRPr lang="fr-FR"/>
          </a:p>
        </p:txBody>
      </p:sp>
    </p:spTree>
    <p:extLst>
      <p:ext uri="{BB962C8B-B14F-4D97-AF65-F5344CB8AC3E}">
        <p14:creationId xmlns:p14="http://schemas.microsoft.com/office/powerpoint/2010/main" val="258199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 all the scenarios considered, the wave amplitude increases logarithmically with the increase of the slipstream while the wave lengths follow a power law reaching a plateau after which these values increase little with the increase of the volume.</a:t>
            </a:r>
          </a:p>
          <a:p>
            <a:endParaRPr lang="en-US" dirty="0"/>
          </a:p>
          <a:p>
            <a:r>
              <a:rPr lang="en-US" dirty="0"/>
              <a:t>The maps present here the range of applicability of the hydro and non-hydro codes as a function of the </a:t>
            </a:r>
            <a:r>
              <a:rPr lang="en-US" dirty="0" err="1"/>
              <a:t>kH</a:t>
            </a:r>
            <a:r>
              <a:rPr lang="en-US" dirty="0"/>
              <a:t> value. This value depends on the depth of the water and the wavelength of the waves considered. For small wavelengths of 1km the hydro code is only valid up to a depth of 50m and 400m for the non hydro. This range expands with increasing wavelength of the waves. </a:t>
            </a:r>
          </a:p>
          <a:p>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18</a:t>
            </a:fld>
            <a:endParaRPr lang="fr-FR"/>
          </a:p>
        </p:txBody>
      </p:sp>
    </p:spTree>
    <p:extLst>
      <p:ext uri="{BB962C8B-B14F-4D97-AF65-F5344CB8AC3E}">
        <p14:creationId xmlns:p14="http://schemas.microsoft.com/office/powerpoint/2010/main" val="234310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21</a:t>
            </a:fld>
            <a:endParaRPr lang="fr-FR"/>
          </a:p>
        </p:txBody>
      </p:sp>
    </p:spTree>
    <p:extLst>
      <p:ext uri="{BB962C8B-B14F-4D97-AF65-F5344CB8AC3E}">
        <p14:creationId xmlns:p14="http://schemas.microsoft.com/office/powerpoint/2010/main" val="412478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focus first on the comparison of simulation results with analog experiments</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3</a:t>
            </a:fld>
            <a:endParaRPr lang="fr-FR"/>
          </a:p>
        </p:txBody>
      </p:sp>
    </p:spTree>
    <p:extLst>
      <p:ext uri="{BB962C8B-B14F-4D97-AF65-F5344CB8AC3E}">
        <p14:creationId xmlns:p14="http://schemas.microsoft.com/office/powerpoint/2010/main" val="373173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study for that 8 experiments realized by Sylvain </a:t>
            </a:r>
            <a:r>
              <a:rPr lang="en-US" dirty="0" err="1"/>
              <a:t>Ciroulet</a:t>
            </a:r>
            <a:r>
              <a:rPr lang="en-US" dirty="0"/>
              <a:t> and whose results were partially published in a 2014 article. </a:t>
            </a:r>
          </a:p>
          <a:p>
            <a:r>
              <a:rPr lang="en-US" dirty="0"/>
              <a:t>The experimental device consists of a tank in which is placed an inclined plane, on which rests a granular mass held by a gate. The experimental conditions are defined by the angle of the inclined plane as well as the initial height of the water defining the submerged dry conditions and enters the water. </a:t>
            </a:r>
          </a:p>
          <a:p>
            <a:r>
              <a:rPr lang="en-US" dirty="0"/>
              <a:t>The granular flow is recorded with a high speed camera and the waves with probes placed along the tank. </a:t>
            </a:r>
          </a:p>
          <a:p>
            <a:r>
              <a:rPr lang="en-US" dirty="0"/>
              <a:t>In order to compare precisely the experiments with the results of the simulations I have digitized the free surfaces of the experiments at a large number of instants manually</a:t>
            </a:r>
          </a:p>
          <a:p>
            <a:r>
              <a:rPr lang="en-US" dirty="0"/>
              <a:t>You can see here on the left three examples of these experiments at several instants.</a:t>
            </a:r>
          </a:p>
          <a:p>
            <a:r>
              <a:rPr lang="en-US" dirty="0"/>
              <a:t>Once the results are digitized we get this type of profile for the granular flow on top and for the waves on the bottom with the colors representing the time evolution</a:t>
            </a:r>
          </a:p>
          <a:p>
            <a:r>
              <a:rPr lang="en-US" dirty="0"/>
              <a:t>The observation of the images of the experiments highlights the great complexity of the dynamics of the flow in the presence of water. </a:t>
            </a:r>
          </a:p>
          <a:p>
            <a:r>
              <a:rPr lang="en-US" dirty="0"/>
              <a:t>We can also see that the flows are relatively thin on the slope and the deposits are formed shortly after the slope break.</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4</a:t>
            </a:fld>
            <a:endParaRPr lang="fr-FR"/>
          </a:p>
        </p:txBody>
      </p:sp>
    </p:spTree>
    <p:extLst>
      <p:ext uri="{BB962C8B-B14F-4D97-AF65-F5344CB8AC3E}">
        <p14:creationId xmlns:p14="http://schemas.microsoft.com/office/powerpoint/2010/main" val="109817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now compare the results of the simulations performed with </a:t>
            </a:r>
            <a:r>
              <a:rPr lang="en-US" dirty="0" err="1"/>
              <a:t>HySEA</a:t>
            </a:r>
            <a:r>
              <a:rPr lang="en-US" dirty="0"/>
              <a:t> (in light blue for the wave and in green for the flow) with the experiments (in dark blue for the granular part and in pink for the waves) and the results of the SHALTOP code (in Red).</a:t>
            </a:r>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5</a:t>
            </a:fld>
            <a:endParaRPr lang="fr-FR"/>
          </a:p>
        </p:txBody>
      </p:sp>
    </p:spTree>
    <p:extLst>
      <p:ext uri="{BB962C8B-B14F-4D97-AF65-F5344CB8AC3E}">
        <p14:creationId xmlns:p14="http://schemas.microsoft.com/office/powerpoint/2010/main" val="104831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the three conditions dry, immersed and in the water, the slides are faster in the simulation than in the experiments.</a:t>
            </a:r>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6</a:t>
            </a:fld>
            <a:endParaRPr lang="fr-FR"/>
          </a:p>
        </p:txBody>
      </p:sp>
    </p:spTree>
    <p:extLst>
      <p:ext uri="{BB962C8B-B14F-4D97-AF65-F5344CB8AC3E}">
        <p14:creationId xmlns:p14="http://schemas.microsoft.com/office/powerpoint/2010/main" val="177106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Shaltop</a:t>
            </a:r>
            <a:r>
              <a:rPr lang="en-US" dirty="0"/>
              <a:t> reproduces the experimental deposits quite faithfully.</a:t>
            </a:r>
          </a:p>
          <a:p>
            <a:r>
              <a:rPr lang="en-US" dirty="0"/>
              <a:t>Contrary to </a:t>
            </a:r>
            <a:r>
              <a:rPr lang="en-US" dirty="0" err="1"/>
              <a:t>HySEA</a:t>
            </a:r>
            <a:r>
              <a:rPr lang="en-US" dirty="0"/>
              <a:t>, which overestimates the maximum distance traveled </a:t>
            </a:r>
          </a:p>
          <a:p>
            <a:r>
              <a:rPr lang="en-US" dirty="0"/>
              <a:t>This difference could be due to the fact that the curvature effects of the topography are not taken into </a:t>
            </a:r>
            <a:r>
              <a:rPr lang="en-US" dirty="0" err="1"/>
              <a:t>accountin</a:t>
            </a:r>
            <a:r>
              <a:rPr lang="en-US" dirty="0"/>
              <a:t> </a:t>
            </a:r>
            <a:r>
              <a:rPr lang="en-US" dirty="0" err="1"/>
              <a:t>HySEA</a:t>
            </a:r>
            <a:r>
              <a:rPr lang="en-US" dirty="0"/>
              <a:t> contrary to SHALTOP. </a:t>
            </a:r>
          </a:p>
          <a:p>
            <a:r>
              <a:rPr lang="en-US" dirty="0"/>
              <a:t>In order to take them into account empirically, we calibrated the friction angles used in </a:t>
            </a:r>
            <a:r>
              <a:rPr lang="en-US" dirty="0" err="1"/>
              <a:t>HySEA</a:t>
            </a:r>
            <a:r>
              <a:rPr lang="en-US" dirty="0"/>
              <a:t> in order to reproduce the deposits more faithfully.</a:t>
            </a:r>
          </a:p>
          <a:p>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7</a:t>
            </a:fld>
            <a:endParaRPr lang="fr-FR"/>
          </a:p>
        </p:txBody>
      </p:sp>
    </p:spTree>
    <p:extLst>
      <p:ext uri="{BB962C8B-B14F-4D97-AF65-F5344CB8AC3E}">
        <p14:creationId xmlns:p14="http://schemas.microsoft.com/office/powerpoint/2010/main" val="416631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observe during the flow that the models are not able to reproduce the complex dynamics of the granular mass interacting with the water</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8</a:t>
            </a:fld>
            <a:endParaRPr lang="fr-FR"/>
          </a:p>
        </p:txBody>
      </p:sp>
    </p:spTree>
    <p:extLst>
      <p:ext uri="{BB962C8B-B14F-4D97-AF65-F5344CB8AC3E}">
        <p14:creationId xmlns:p14="http://schemas.microsoft.com/office/powerpoint/2010/main" val="3678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waves generated by the two versions of </a:t>
            </a:r>
            <a:r>
              <a:rPr lang="en-US" dirty="0" err="1"/>
              <a:t>HySEA</a:t>
            </a:r>
            <a:r>
              <a:rPr lang="en-US" dirty="0"/>
              <a:t> used here in light colors (hydrostatic and non-hydrostatic respectively in dotted and solid lines) were compared to the data recorded by the probes during the analog experiments</a:t>
            </a:r>
          </a:p>
          <a:p>
            <a:r>
              <a:rPr lang="en-US" dirty="0"/>
              <a:t>In both cases shown here, the use of the hydrostatic code results in an overestimation of the waves generated by 25 to 100%.</a:t>
            </a:r>
          </a:p>
          <a:p>
            <a:r>
              <a:rPr lang="en-US" dirty="0"/>
              <a:t>The use of the non-hydro code in these conditions greatly improves the results with amplitude errors of 10 to 25% and the generation of a wave train closer to the experimental results</a:t>
            </a:r>
          </a:p>
          <a:p>
            <a:r>
              <a:rPr lang="en-US" dirty="0"/>
              <a:t>In the particular conditions of the experiments it is therefore necessary to use the non-hydro code</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9</a:t>
            </a:fld>
            <a:endParaRPr lang="fr-FR"/>
          </a:p>
        </p:txBody>
      </p:sp>
    </p:spTree>
    <p:extLst>
      <p:ext uri="{BB962C8B-B14F-4D97-AF65-F5344CB8AC3E}">
        <p14:creationId xmlns:p14="http://schemas.microsoft.com/office/powerpoint/2010/main" val="360752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Having now an idea of the errors related to the use of the numerical code </a:t>
            </a:r>
            <a:r>
              <a:rPr lang="en-US" dirty="0" err="1"/>
              <a:t>HySEA</a:t>
            </a:r>
            <a:r>
              <a:rPr lang="en-US" dirty="0"/>
              <a:t> and knowing that it is able to reproduce satisfactorily the deposits of granular flow as well as the generated waves, the next step consists in confronting it with a field case, the </a:t>
            </a:r>
            <a:r>
              <a:rPr lang="en-US" dirty="0" err="1"/>
              <a:t>detabilization</a:t>
            </a:r>
            <a:r>
              <a:rPr lang="en-US" dirty="0"/>
              <a:t> of the flanks of the Montagne </a:t>
            </a:r>
            <a:r>
              <a:rPr lang="en-US" dirty="0" err="1"/>
              <a:t>Pelee</a:t>
            </a:r>
            <a:r>
              <a:rPr lang="en-US" dirty="0"/>
              <a:t> in Martinique</a:t>
            </a:r>
            <a:endParaRPr lang="fr-FR" dirty="0"/>
          </a:p>
        </p:txBody>
      </p:sp>
      <p:sp>
        <p:nvSpPr>
          <p:cNvPr id="4" name="Espace réservé du numéro de diapositive 3"/>
          <p:cNvSpPr>
            <a:spLocks noGrp="1"/>
          </p:cNvSpPr>
          <p:nvPr>
            <p:ph type="sldNum" sz="quarter" idx="5"/>
          </p:nvPr>
        </p:nvSpPr>
        <p:spPr/>
        <p:txBody>
          <a:bodyPr/>
          <a:lstStyle/>
          <a:p>
            <a:fld id="{443A60CD-F796-9342-922F-F430DD36A4E1}" type="slidenum">
              <a:rPr lang="fr-FR" smtClean="0"/>
              <a:t>10</a:t>
            </a:fld>
            <a:endParaRPr lang="fr-FR"/>
          </a:p>
        </p:txBody>
      </p:sp>
    </p:spTree>
    <p:extLst>
      <p:ext uri="{BB962C8B-B14F-4D97-AF65-F5344CB8AC3E}">
        <p14:creationId xmlns:p14="http://schemas.microsoft.com/office/powerpoint/2010/main" val="77611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64B122-E067-C7EF-4BCB-4D4FE8C743B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B6764AE-31B9-9E80-BF39-902D104AB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pied de page 4">
            <a:extLst>
              <a:ext uri="{FF2B5EF4-FFF2-40B4-BE49-F238E27FC236}">
                <a16:creationId xmlns:a16="http://schemas.microsoft.com/office/drawing/2014/main" id="{A5AED640-707F-F506-3181-DA39B977FC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6233D3-8A9A-5AAE-B3DE-A39CBEBFE595}"/>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395826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BDE1B-FB17-074C-4A38-691A41F7E91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1828C6-3BDB-092D-9E67-A687F75DA96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980C63F4-7BCA-3637-8424-6A985370EE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33AEBC-6BA8-25A2-BF8F-8906438F2EAD}"/>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151163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BF9BD7A-36D7-8897-A48A-12E0C10E675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5F044A6-0E09-23F7-E500-44B9DC45DB6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505D0B0E-D91F-E9B8-BD85-9F8012AC17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C06995-1DCB-E906-5DE4-9B26C87A2AE8}"/>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1172994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27"/>
        <p:cNvGrpSpPr/>
        <p:nvPr/>
      </p:nvGrpSpPr>
      <p:grpSpPr>
        <a:xfrm>
          <a:off x="0" y="0"/>
          <a:ext cx="0" cy="0"/>
          <a:chOff x="0" y="0"/>
          <a:chExt cx="0" cy="0"/>
        </a:xfrm>
      </p:grpSpPr>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 name="Titre 1">
            <a:extLst>
              <a:ext uri="{FF2B5EF4-FFF2-40B4-BE49-F238E27FC236}">
                <a16:creationId xmlns:a16="http://schemas.microsoft.com/office/drawing/2014/main" id="{433C5BAA-E31B-D51C-9163-7B131107C46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22935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Deux textes">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9B327DB-BE76-7140-BEFE-D75F7DCC73F6}"/>
              </a:ext>
            </a:extLst>
          </p:cNvPr>
          <p:cNvSpPr>
            <a:spLocks noGrp="1"/>
          </p:cNvSpPr>
          <p:nvPr>
            <p:ph type="body" sz="quarter" idx="12"/>
          </p:nvPr>
        </p:nvSpPr>
        <p:spPr>
          <a:xfrm>
            <a:off x="812800" y="1435100"/>
            <a:ext cx="4965700" cy="4889500"/>
          </a:xfrm>
        </p:spPr>
        <p:txBody>
          <a:bodyPr/>
          <a:lstStyle/>
          <a:p>
            <a:r>
              <a:rPr lang="fr-FR"/>
              <a:t>Modifier les styles du texte du masque
Deuxième niveau
Troisième niveau
Quatrième niveau
Cinquième niveau</a:t>
            </a:r>
            <a:endParaRPr lang="fr-FR" dirty="0"/>
          </a:p>
        </p:txBody>
      </p:sp>
      <p:cxnSp>
        <p:nvCxnSpPr>
          <p:cNvPr id="8" name="Connecteur droit 7">
            <a:extLst>
              <a:ext uri="{FF2B5EF4-FFF2-40B4-BE49-F238E27FC236}">
                <a16:creationId xmlns:a16="http://schemas.microsoft.com/office/drawing/2014/main" id="{684AA73F-2358-6F45-B034-ED032154EA95}"/>
              </a:ext>
            </a:extLst>
          </p:cNvPr>
          <p:cNvCxnSpPr/>
          <p:nvPr/>
        </p:nvCxnSpPr>
        <p:spPr>
          <a:xfrm>
            <a:off x="812800" y="1282700"/>
            <a:ext cx="10502900" cy="0"/>
          </a:xfrm>
          <a:prstGeom prst="line">
            <a:avLst/>
          </a:prstGeom>
        </p:spPr>
        <p:style>
          <a:lnRef idx="1">
            <a:schemeClr val="dk1"/>
          </a:lnRef>
          <a:fillRef idx="0">
            <a:schemeClr val="dk1"/>
          </a:fillRef>
          <a:effectRef idx="0">
            <a:schemeClr val="dk1"/>
          </a:effectRef>
          <a:fontRef idx="minor">
            <a:schemeClr val="tx1"/>
          </a:fontRef>
        </p:style>
      </p:cxnSp>
      <p:sp>
        <p:nvSpPr>
          <p:cNvPr id="7" name="Espace réservé du texte 3">
            <a:extLst>
              <a:ext uri="{FF2B5EF4-FFF2-40B4-BE49-F238E27FC236}">
                <a16:creationId xmlns:a16="http://schemas.microsoft.com/office/drawing/2014/main" id="{2845548A-6B90-754B-9F25-FF1AD1D9BA27}"/>
              </a:ext>
            </a:extLst>
          </p:cNvPr>
          <p:cNvSpPr>
            <a:spLocks noGrp="1"/>
          </p:cNvSpPr>
          <p:nvPr>
            <p:ph type="body" sz="quarter" idx="13"/>
          </p:nvPr>
        </p:nvSpPr>
        <p:spPr>
          <a:xfrm>
            <a:off x="6108700" y="1435100"/>
            <a:ext cx="5194300" cy="4889500"/>
          </a:xfrm>
        </p:spPr>
        <p:txBody>
          <a:bodyPr/>
          <a:lstStyle/>
          <a:p>
            <a:r>
              <a:rPr lang="fr-FR"/>
              <a:t>Modifier les styles du texte du masque
Deuxième niveau
Troisième niveau
Quatrième niveau
Cinquième niveau</a:t>
            </a:r>
            <a:endParaRPr lang="fr-FR" dirty="0"/>
          </a:p>
        </p:txBody>
      </p:sp>
      <p:cxnSp>
        <p:nvCxnSpPr>
          <p:cNvPr id="11" name="Connecteur droit 10">
            <a:extLst>
              <a:ext uri="{FF2B5EF4-FFF2-40B4-BE49-F238E27FC236}">
                <a16:creationId xmlns:a16="http://schemas.microsoft.com/office/drawing/2014/main" id="{2339DFEB-3EBF-3B47-9702-49BEE1EF84AF}"/>
              </a:ext>
            </a:extLst>
          </p:cNvPr>
          <p:cNvCxnSpPr/>
          <p:nvPr userDrawn="1"/>
        </p:nvCxnSpPr>
        <p:spPr>
          <a:xfrm>
            <a:off x="812800" y="1282700"/>
            <a:ext cx="105029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752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exte et image">
    <p:spTree>
      <p:nvGrpSpPr>
        <p:cNvPr id="1" name=""/>
        <p:cNvGrpSpPr/>
        <p:nvPr/>
      </p:nvGrpSpPr>
      <p:grpSpPr>
        <a:xfrm>
          <a:off x="0" y="0"/>
          <a:ext cx="0" cy="0"/>
          <a:chOff x="0" y="0"/>
          <a:chExt cx="0" cy="0"/>
        </a:xfrm>
      </p:grpSpPr>
      <p:sp>
        <p:nvSpPr>
          <p:cNvPr id="6" name="Espace réservé pour une image  4">
            <a:extLst>
              <a:ext uri="{FF2B5EF4-FFF2-40B4-BE49-F238E27FC236}">
                <a16:creationId xmlns:a16="http://schemas.microsoft.com/office/drawing/2014/main" id="{4783DA4C-81BE-A341-B67D-8AE8FB2379DC}"/>
              </a:ext>
            </a:extLst>
          </p:cNvPr>
          <p:cNvSpPr>
            <a:spLocks noGrp="1"/>
          </p:cNvSpPr>
          <p:nvPr>
            <p:ph type="pic" sz="quarter" idx="11"/>
          </p:nvPr>
        </p:nvSpPr>
        <p:spPr>
          <a:xfrm>
            <a:off x="6070600" y="1435100"/>
            <a:ext cx="5232400" cy="4889499"/>
          </a:xfrm>
        </p:spPr>
        <p:txBody>
          <a:bodyPr/>
          <a:lstStyle/>
          <a:p>
            <a:r>
              <a:rPr lang="fr-FR"/>
              <a:t>Cliquez sur l'icône pour ajouter une image</a:t>
            </a:r>
          </a:p>
        </p:txBody>
      </p:sp>
      <p:sp>
        <p:nvSpPr>
          <p:cNvPr id="4" name="Espace réservé du texte 3">
            <a:extLst>
              <a:ext uri="{FF2B5EF4-FFF2-40B4-BE49-F238E27FC236}">
                <a16:creationId xmlns:a16="http://schemas.microsoft.com/office/drawing/2014/main" id="{39B327DB-BE76-7140-BEFE-D75F7DCC73F6}"/>
              </a:ext>
            </a:extLst>
          </p:cNvPr>
          <p:cNvSpPr>
            <a:spLocks noGrp="1"/>
          </p:cNvSpPr>
          <p:nvPr>
            <p:ph type="body" sz="quarter" idx="12"/>
          </p:nvPr>
        </p:nvSpPr>
        <p:spPr>
          <a:xfrm>
            <a:off x="812800" y="1435100"/>
            <a:ext cx="4965700" cy="4889500"/>
          </a:xfrm>
        </p:spPr>
        <p:txBody>
          <a:bodyPr/>
          <a:lstStyle/>
          <a:p>
            <a:r>
              <a:rPr lang="fr-FR"/>
              <a:t>Modifier les styles du texte du masque
Deuxième niveau
Troisième niveau
Quatrième niveau
Cinquième niveau</a:t>
            </a:r>
          </a:p>
        </p:txBody>
      </p:sp>
      <p:cxnSp>
        <p:nvCxnSpPr>
          <p:cNvPr id="8" name="Connecteur droit 7">
            <a:extLst>
              <a:ext uri="{FF2B5EF4-FFF2-40B4-BE49-F238E27FC236}">
                <a16:creationId xmlns:a16="http://schemas.microsoft.com/office/drawing/2014/main" id="{684AA73F-2358-6F45-B034-ED032154EA95}"/>
              </a:ext>
            </a:extLst>
          </p:cNvPr>
          <p:cNvCxnSpPr/>
          <p:nvPr/>
        </p:nvCxnSpPr>
        <p:spPr>
          <a:xfrm>
            <a:off x="812800" y="1282700"/>
            <a:ext cx="10502900" cy="0"/>
          </a:xfrm>
          <a:prstGeom prst="line">
            <a:avLst/>
          </a:prstGeom>
        </p:spPr>
        <p:style>
          <a:lnRef idx="1">
            <a:schemeClr val="dk1"/>
          </a:lnRef>
          <a:fillRef idx="0">
            <a:schemeClr val="dk1"/>
          </a:fillRef>
          <a:effectRef idx="0">
            <a:schemeClr val="dk1"/>
          </a:effectRef>
          <a:fontRef idx="minor">
            <a:schemeClr val="tx1"/>
          </a:fontRef>
        </p:style>
      </p:cxnSp>
      <p:pic>
        <p:nvPicPr>
          <p:cNvPr id="9" name="Image 8">
            <a:extLst>
              <a:ext uri="{FF2B5EF4-FFF2-40B4-BE49-F238E27FC236}">
                <a16:creationId xmlns:a16="http://schemas.microsoft.com/office/drawing/2014/main" id="{4E54AE0D-D084-F14C-B10B-BF5969BCE220}"/>
              </a:ext>
            </a:extLst>
          </p:cNvPr>
          <p:cNvPicPr>
            <a:picLocks noChangeAspect="1"/>
          </p:cNvPicPr>
          <p:nvPr/>
        </p:nvPicPr>
        <p:blipFill>
          <a:blip r:embed="rId2"/>
          <a:stretch>
            <a:fillRect/>
          </a:stretch>
        </p:blipFill>
        <p:spPr>
          <a:xfrm>
            <a:off x="10901961" y="265309"/>
            <a:ext cx="451839" cy="451839"/>
          </a:xfrm>
          <a:prstGeom prst="rect">
            <a:avLst/>
          </a:prstGeom>
        </p:spPr>
      </p:pic>
      <p:cxnSp>
        <p:nvCxnSpPr>
          <p:cNvPr id="7" name="Connecteur droit 6">
            <a:extLst>
              <a:ext uri="{FF2B5EF4-FFF2-40B4-BE49-F238E27FC236}">
                <a16:creationId xmlns:a16="http://schemas.microsoft.com/office/drawing/2014/main" id="{2EFD0031-DB21-A34D-B7A6-AD3D871FCF01}"/>
              </a:ext>
            </a:extLst>
          </p:cNvPr>
          <p:cNvCxnSpPr/>
          <p:nvPr userDrawn="1"/>
        </p:nvCxnSpPr>
        <p:spPr>
          <a:xfrm>
            <a:off x="812800" y="1282700"/>
            <a:ext cx="10502900" cy="0"/>
          </a:xfrm>
          <a:prstGeom prst="line">
            <a:avLst/>
          </a:prstGeom>
        </p:spPr>
        <p:style>
          <a:lnRef idx="1">
            <a:schemeClr val="dk1"/>
          </a:lnRef>
          <a:fillRef idx="0">
            <a:schemeClr val="dk1"/>
          </a:fillRef>
          <a:effectRef idx="0">
            <a:schemeClr val="dk1"/>
          </a:effectRef>
          <a:fontRef idx="minor">
            <a:schemeClr val="tx1"/>
          </a:fontRef>
        </p:style>
      </p:cxnSp>
      <p:pic>
        <p:nvPicPr>
          <p:cNvPr id="11" name="Image 10">
            <a:extLst>
              <a:ext uri="{FF2B5EF4-FFF2-40B4-BE49-F238E27FC236}">
                <a16:creationId xmlns:a16="http://schemas.microsoft.com/office/drawing/2014/main" id="{B2C3670F-B76D-854E-8F1D-3BB8E798047E}"/>
              </a:ext>
            </a:extLst>
          </p:cNvPr>
          <p:cNvPicPr>
            <a:picLocks noChangeAspect="1"/>
          </p:cNvPicPr>
          <p:nvPr userDrawn="1"/>
        </p:nvPicPr>
        <p:blipFill>
          <a:blip r:embed="rId2"/>
          <a:stretch>
            <a:fillRect/>
          </a:stretch>
        </p:blipFill>
        <p:spPr>
          <a:xfrm>
            <a:off x="10901961" y="265309"/>
            <a:ext cx="451839" cy="451839"/>
          </a:xfrm>
          <a:prstGeom prst="rect">
            <a:avLst/>
          </a:prstGeom>
        </p:spPr>
      </p:pic>
      <p:sp>
        <p:nvSpPr>
          <p:cNvPr id="13" name="Espace réservé du texte 2">
            <a:extLst>
              <a:ext uri="{FF2B5EF4-FFF2-40B4-BE49-F238E27FC236}">
                <a16:creationId xmlns:a16="http://schemas.microsoft.com/office/drawing/2014/main" id="{4D3CF6B0-4BA2-374F-9773-08B9735E866B}"/>
              </a:ext>
            </a:extLst>
          </p:cNvPr>
          <p:cNvSpPr txBox="1">
            <a:spLocks/>
          </p:cNvSpPr>
          <p:nvPr userDrawn="1"/>
        </p:nvSpPr>
        <p:spPr>
          <a:xfrm>
            <a:off x="776414" y="351808"/>
            <a:ext cx="9853485" cy="451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20BB4C38-AA26-0543-9EF1-2CDA30D7356B}" type="slidenum">
              <a:rPr lang="fr-FR" sz="1400" smtClean="0">
                <a:solidFill>
                  <a:schemeClr val="bg2">
                    <a:lumMod val="75000"/>
                  </a:schemeClr>
                </a:solidFill>
              </a:rPr>
              <a:pPr marL="0" indent="0">
                <a:buNone/>
              </a:pPr>
              <a:t>‹N°›</a:t>
            </a:fld>
            <a:r>
              <a:rPr lang="fr-FR" sz="1400" dirty="0">
                <a:solidFill>
                  <a:schemeClr val="bg2">
                    <a:lumMod val="75000"/>
                  </a:schemeClr>
                </a:solidFill>
              </a:rPr>
              <a:t> </a:t>
            </a:r>
            <a:r>
              <a:rPr lang="fr-FR" sz="1400" b="1" dirty="0">
                <a:solidFill>
                  <a:schemeClr val="bg2">
                    <a:lumMod val="75000"/>
                  </a:schemeClr>
                </a:solidFill>
              </a:rPr>
              <a:t>Volcanisme, sismicité et tectonique des Antilles </a:t>
            </a:r>
            <a:r>
              <a:rPr lang="fr-FR" sz="1400" dirty="0">
                <a:solidFill>
                  <a:schemeClr val="bg2">
                    <a:lumMod val="75000"/>
                  </a:schemeClr>
                </a:solidFill>
              </a:rPr>
              <a:t>| </a:t>
            </a:r>
            <a:fld id="{233703B3-ABE8-A648-AF76-25D8CB3D4925}" type="datetime2">
              <a:rPr lang="fr-FR" sz="1400" smtClean="0">
                <a:solidFill>
                  <a:schemeClr val="bg2">
                    <a:lumMod val="75000"/>
                  </a:schemeClr>
                </a:solidFill>
              </a:rPr>
              <a:pPr marL="0" indent="0">
                <a:buNone/>
              </a:pPr>
              <a:t>mardi 24 mai 2022</a:t>
            </a:fld>
            <a:endParaRPr lang="fr-FR" sz="1400" dirty="0">
              <a:solidFill>
                <a:schemeClr val="bg2">
                  <a:lumMod val="75000"/>
                </a:schemeClr>
              </a:solidFill>
            </a:endParaRPr>
          </a:p>
        </p:txBody>
      </p:sp>
    </p:spTree>
    <p:extLst>
      <p:ext uri="{BB962C8B-B14F-4D97-AF65-F5344CB8AC3E}">
        <p14:creationId xmlns:p14="http://schemas.microsoft.com/office/powerpoint/2010/main" val="267800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007FD-479A-9289-9484-FCEC82E7137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28FB516-0561-8740-859B-0F686B3CAC4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71DAF44-71BA-5CCA-38C4-038D6F96B3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6A2CA4-4EA8-B3A7-ADA6-B4D642062907}"/>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301654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A49677-BD1F-C2AA-A08B-ACB84195D4B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C5D0376-FAF6-F0BF-C6B3-3E05C27CF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FC8BD2D2-C928-C478-CD50-6651258A8D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0541FE-CBF0-5E9D-B361-F5106286F02C}"/>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270984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21290-FFF1-DA24-9B15-1BB346FF934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73BB7F-87FF-2FD7-5832-01B1FC3EAE9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51A0954-33B0-3ED5-7581-3F2053DC64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2A143AFB-7DBD-98A4-6F3E-AABD601D09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8E1247-3827-DC6D-7CEA-776ED8707C7A}"/>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82217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A2F83-FA9C-8431-6985-6A68A4E8004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EFD5D31-4EA1-C183-0C3F-627D3FD48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994ED8A-0088-350F-7EB7-A794DBE173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877AA5-DFB9-4BB1-7B88-02248933B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5BF7370-1EB8-73FC-F01F-D261B52FC39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pied de page 7">
            <a:extLst>
              <a:ext uri="{FF2B5EF4-FFF2-40B4-BE49-F238E27FC236}">
                <a16:creationId xmlns:a16="http://schemas.microsoft.com/office/drawing/2014/main" id="{98AEAA3A-0CD1-5883-9E73-21068CA7C72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3274B55-57A3-981D-56E3-5FC23AD881C8}"/>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2209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B975B-1E28-643C-AFB6-7AD25422B090}"/>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61DAA29D-6A80-7B60-DC50-62411EE5179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E03C1E6-FAB8-55B7-78A9-6BB7EE30CE94}"/>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176702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1927785-365A-8DA5-DAB7-F51525E27EC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09A0C78-4633-D441-B0F2-6B6EC8FB1A4D}"/>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57401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B5407-8F84-DD28-7F99-38287E0235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4B1A67-CD30-4DE2-4D64-A5B4E8BF0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47F48CA-74C9-F5BB-DAA1-5C1A7C4EB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A369186F-C7B4-6AE0-A1FF-E35DBE285F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B87B2CA-B840-1C52-CC09-55F649E09B40}"/>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366316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808320-ACA1-AA92-32EC-5CB0E88D7D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3FB2A64-FF9E-EFBF-231F-02BB5AB4F3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E427C40-69F2-9A90-60B9-0380D1AF8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1BAEFEC6-9FAF-3323-C47A-681F966B40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AD8377-033D-1599-74F1-58D799DC130C}"/>
              </a:ext>
            </a:extLst>
          </p:cNvPr>
          <p:cNvSpPr>
            <a:spLocks noGrp="1"/>
          </p:cNvSpPr>
          <p:nvPr>
            <p:ph type="sldNum" sz="quarter" idx="12"/>
          </p:nvPr>
        </p:nvSpPr>
        <p:spPr/>
        <p:txBody>
          <a:bodyPr/>
          <a:lstStyle/>
          <a:p>
            <a:fld id="{510123B2-5F1B-46B4-ABAA-F71131740772}" type="slidenum">
              <a:rPr lang="fr-FR" smtClean="0"/>
              <a:t>‹N°›</a:t>
            </a:fld>
            <a:endParaRPr lang="fr-FR"/>
          </a:p>
        </p:txBody>
      </p:sp>
    </p:spTree>
    <p:extLst>
      <p:ext uri="{BB962C8B-B14F-4D97-AF65-F5344CB8AC3E}">
        <p14:creationId xmlns:p14="http://schemas.microsoft.com/office/powerpoint/2010/main" val="341934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39F2510-D161-312A-3702-865612248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07E34A3-5D86-0C8D-6630-B62D96636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85D2AA12-8B90-E911-031B-5BE4F92E0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91295A6-40CE-4193-273B-11B56370D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123B2-5F1B-46B4-ABAA-F71131740772}" type="slidenum">
              <a:rPr lang="fr-FR" smtClean="0"/>
              <a:t>‹N°›</a:t>
            </a:fld>
            <a:endParaRPr lang="fr-FR"/>
          </a:p>
        </p:txBody>
      </p:sp>
    </p:spTree>
    <p:extLst>
      <p:ext uri="{BB962C8B-B14F-4D97-AF65-F5344CB8AC3E}">
        <p14:creationId xmlns:p14="http://schemas.microsoft.com/office/powerpoint/2010/main" val="233352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id="{E3DAFF22-20A8-AFFC-6D91-83B3D62D4B9A}"/>
              </a:ext>
            </a:extLst>
          </p:cNvPr>
          <p:cNvCxnSpPr>
            <a:cxnSpLocks/>
          </p:cNvCxnSpPr>
          <p:nvPr/>
        </p:nvCxnSpPr>
        <p:spPr>
          <a:xfrm>
            <a:off x="563137" y="2994096"/>
            <a:ext cx="110118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BE67B7B8-A229-638A-3F5E-BA72090EB02F}"/>
              </a:ext>
            </a:extLst>
          </p:cNvPr>
          <p:cNvSpPr txBox="1"/>
          <p:nvPr/>
        </p:nvSpPr>
        <p:spPr>
          <a:xfrm>
            <a:off x="0" y="4902205"/>
            <a:ext cx="12192000" cy="193899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cs typeface="Arial" panose="020B0604020202020204" pitchFamily="34" charset="0"/>
              </a:rPr>
              <a:t>We investigate the dynamics and deposits of granular flows and the amplitude of the generated water waves using the depth-averaged shallow numerical model </a:t>
            </a:r>
            <a:r>
              <a:rPr lang="en-US" sz="1200" b="0" i="0" dirty="0" err="1">
                <a:effectLst/>
                <a:latin typeface="Arial" panose="020B0604020202020204" pitchFamily="34" charset="0"/>
                <a:cs typeface="Arial" panose="020B0604020202020204" pitchFamily="34" charset="0"/>
              </a:rPr>
              <a:t>HySEA</a:t>
            </a:r>
            <a:r>
              <a:rPr lang="en-US" sz="1200" b="0" i="0" dirty="0">
                <a:effectLst/>
                <a:latin typeface="Arial" panose="020B0604020202020204" pitchFamily="34" charset="0"/>
                <a:cs typeface="Arial" panose="020B0604020202020204" pitchFamily="34" charset="0"/>
              </a:rPr>
              <a:t>, both at the lab- and field scales. We investigate the different sources of errors by quantitatively comparing the simulations with (</a:t>
            </a:r>
            <a:r>
              <a:rPr lang="en-US" sz="1200" b="0" i="0" dirty="0" err="1">
                <a:effectLst/>
                <a:latin typeface="Arial" panose="020B0604020202020204" pitchFamily="34" charset="0"/>
                <a:cs typeface="Arial" panose="020B0604020202020204" pitchFamily="34" charset="0"/>
              </a:rPr>
              <a:t>i</a:t>
            </a:r>
            <a:r>
              <a:rPr lang="en-US" sz="1200" b="0" i="0" dirty="0">
                <a:effectLst/>
                <a:latin typeface="Arial" panose="020B0604020202020204" pitchFamily="34" charset="0"/>
                <a:cs typeface="Arial" panose="020B0604020202020204" pitchFamily="34" charset="0"/>
              </a:rPr>
              <a:t>) six new laboratory experiments of granular collapses in different conditions (dry, immersed, dry flow entering water) and slope angles, and (ii) numerical simulations made with the code SHALTOP that describes topography effects better than most landslide-tsunami models. In the laboratory configurations, at the limit of the shallow-approximation in such models, we show that topography and non-hydrostatic effects are crucial. However, when empirically accounting for topography effects by artificially increasing the friction coefficient and performing non-hydrostatic simulations, the model is able to reproduce the granular mass deposit and the waves recorded at gauges located at a distance of more than 2-3 times the characteristic dimension of the slide, with an error ranging from 1 % to 25 % depending on the scenario, without any further calibration. Taking into account this error estimation, we simulate landslides that occurred on Montagne </a:t>
            </a:r>
            <a:r>
              <a:rPr lang="en-US" sz="1200" b="0" i="0" dirty="0" err="1">
                <a:effectLst/>
                <a:latin typeface="Arial" panose="020B0604020202020204" pitchFamily="34" charset="0"/>
                <a:cs typeface="Arial" panose="020B0604020202020204" pitchFamily="34" charset="0"/>
              </a:rPr>
              <a:t>Pelée</a:t>
            </a:r>
            <a:r>
              <a:rPr lang="en-US" sz="1200" b="0" i="0" dirty="0">
                <a:effectLst/>
                <a:latin typeface="Arial" panose="020B0604020202020204" pitchFamily="34" charset="0"/>
                <a:cs typeface="Arial" panose="020B0604020202020204" pitchFamily="34" charset="0"/>
              </a:rPr>
              <a:t> volcano, Martinique, Petites Antilles as well as the generated waves. Results support the hypothesis that large flank collapse events in Montagne </a:t>
            </a:r>
            <a:r>
              <a:rPr lang="en-US" sz="1200" b="0" i="0" dirty="0" err="1">
                <a:effectLst/>
                <a:latin typeface="Arial" panose="020B0604020202020204" pitchFamily="34" charset="0"/>
                <a:cs typeface="Arial" panose="020B0604020202020204" pitchFamily="34" charset="0"/>
              </a:rPr>
              <a:t>Pelée</a:t>
            </a:r>
            <a:r>
              <a:rPr lang="en-US" sz="1200" b="0" i="0" dirty="0">
                <a:effectLst/>
                <a:latin typeface="Arial" panose="020B0604020202020204" pitchFamily="34" charset="0"/>
                <a:cs typeface="Arial" panose="020B0604020202020204" pitchFamily="34" charset="0"/>
              </a:rPr>
              <a:t> likely occurred in several successive sub-events. This result has a strong impact on the amplitude of the generated waves, and thus on the associated hazards. In the context of the on-going seismic volcanic unrest at Montagne </a:t>
            </a:r>
            <a:r>
              <a:rPr lang="en-US" sz="1200" b="0" i="0" dirty="0" err="1">
                <a:effectLst/>
                <a:latin typeface="Arial" panose="020B0604020202020204" pitchFamily="34" charset="0"/>
                <a:cs typeface="Arial" panose="020B0604020202020204" pitchFamily="34" charset="0"/>
              </a:rPr>
              <a:t>Pelée</a:t>
            </a:r>
            <a:r>
              <a:rPr lang="en-US" sz="1200" b="0" i="0" dirty="0">
                <a:effectLst/>
                <a:latin typeface="Arial" panose="020B0604020202020204" pitchFamily="34" charset="0"/>
                <a:cs typeface="Arial" panose="020B0604020202020204" pitchFamily="34" charset="0"/>
              </a:rPr>
              <a:t> volcano, we calculate the debris avalanche and associated tsunami for two potential flank-collapse scenarios.</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3" descr="EGU 2022 – aeris">
            <a:extLst>
              <a:ext uri="{FF2B5EF4-FFF2-40B4-BE49-F238E27FC236}">
                <a16:creationId xmlns:a16="http://schemas.microsoft.com/office/drawing/2014/main" id="{58D46C81-3F5A-AF05-A5CA-5BC30FF33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516" y="0"/>
            <a:ext cx="2174484" cy="6244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596D3B75-B6AB-B73B-F371-F265997EE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2580" cy="548133"/>
          </a:xfrm>
          <a:prstGeom prst="rect">
            <a:avLst/>
          </a:prstGeom>
          <a:noFill/>
          <a:extLst>
            <a:ext uri="{909E8E84-426E-40DD-AFC4-6F175D3DCCD1}">
              <a14:hiddenFill xmlns:a14="http://schemas.microsoft.com/office/drawing/2010/main">
                <a:solidFill>
                  <a:srgbClr val="FFFFFF"/>
                </a:solidFill>
              </a14:hiddenFill>
            </a:ext>
          </a:extLst>
        </p:spPr>
      </p:pic>
      <p:pic>
        <p:nvPicPr>
          <p:cNvPr id="21" name="Google Shape;91;p13">
            <a:extLst>
              <a:ext uri="{FF2B5EF4-FFF2-40B4-BE49-F238E27FC236}">
                <a16:creationId xmlns:a16="http://schemas.microsoft.com/office/drawing/2014/main" id="{C4A1D910-1406-8A57-0479-F4A6916C9D46}"/>
              </a:ext>
            </a:extLst>
          </p:cNvPr>
          <p:cNvPicPr preferRelativeResize="0"/>
          <p:nvPr/>
        </p:nvPicPr>
        <p:blipFill rotWithShape="1">
          <a:blip r:embed="rId4">
            <a:alphaModFix/>
          </a:blip>
          <a:srcRect/>
          <a:stretch/>
        </p:blipFill>
        <p:spPr>
          <a:xfrm>
            <a:off x="1" y="548133"/>
            <a:ext cx="1263870" cy="488923"/>
          </a:xfrm>
          <a:prstGeom prst="rect">
            <a:avLst/>
          </a:prstGeom>
          <a:noFill/>
          <a:ln>
            <a:noFill/>
          </a:ln>
        </p:spPr>
      </p:pic>
      <p:pic>
        <p:nvPicPr>
          <p:cNvPr id="22" name="Picture 4">
            <a:extLst>
              <a:ext uri="{FF2B5EF4-FFF2-40B4-BE49-F238E27FC236}">
                <a16:creationId xmlns:a16="http://schemas.microsoft.com/office/drawing/2014/main" id="{AB6CE200-C824-AEA1-1D5B-848BCDB608FC}"/>
              </a:ext>
            </a:extLst>
          </p:cNvPr>
          <p:cNvPicPr>
            <a:picLocks noChangeAspect="1"/>
          </p:cNvPicPr>
          <p:nvPr/>
        </p:nvPicPr>
        <p:blipFill>
          <a:blip r:embed="rId5"/>
          <a:stretch>
            <a:fillRect/>
          </a:stretch>
        </p:blipFill>
        <p:spPr>
          <a:xfrm>
            <a:off x="1350672" y="579773"/>
            <a:ext cx="646987" cy="495565"/>
          </a:xfrm>
          <a:prstGeom prst="rect">
            <a:avLst/>
          </a:prstGeom>
        </p:spPr>
      </p:pic>
      <p:pic>
        <p:nvPicPr>
          <p:cNvPr id="23" name="Picture 4" descr="L'IPGP se dote d'une nouvelle identité visuelle ! | INSTITUT DE PHYSIQUE DU  GLOBE DE PARIS">
            <a:extLst>
              <a:ext uri="{FF2B5EF4-FFF2-40B4-BE49-F238E27FC236}">
                <a16:creationId xmlns:a16="http://schemas.microsoft.com/office/drawing/2014/main" id="{652EB448-CA46-559F-C049-83B94D8218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453" t="17193" r="28002" b="15345"/>
          <a:stretch/>
        </p:blipFill>
        <p:spPr bwMode="auto">
          <a:xfrm>
            <a:off x="861610" y="0"/>
            <a:ext cx="1625113" cy="549228"/>
          </a:xfrm>
          <a:prstGeom prst="rect">
            <a:avLst/>
          </a:prstGeom>
          <a:noFill/>
          <a:extLst>
            <a:ext uri="{909E8E84-426E-40DD-AFC4-6F175D3DCCD1}">
              <a14:hiddenFill xmlns:a14="http://schemas.microsoft.com/office/drawing/2010/main">
                <a:solidFill>
                  <a:srgbClr val="FFFFFF"/>
                </a:solidFill>
              </a14:hiddenFill>
            </a:ext>
          </a:extLst>
        </p:spPr>
      </p:pic>
      <p:sp>
        <p:nvSpPr>
          <p:cNvPr id="24" name="Titre 1">
            <a:extLst>
              <a:ext uri="{FF2B5EF4-FFF2-40B4-BE49-F238E27FC236}">
                <a16:creationId xmlns:a16="http://schemas.microsoft.com/office/drawing/2014/main" id="{ECD0EE1F-749D-3724-8DD9-906BE1320644}"/>
              </a:ext>
            </a:extLst>
          </p:cNvPr>
          <p:cNvSpPr txBox="1">
            <a:spLocks/>
          </p:cNvSpPr>
          <p:nvPr/>
        </p:nvSpPr>
        <p:spPr>
          <a:xfrm>
            <a:off x="2084460" y="-4271"/>
            <a:ext cx="8422120" cy="17164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Performance and limits of a shallow model for landslide generated tsunamis: from lab experiments to simulations of flank collapses at La Montagne </a:t>
            </a:r>
            <a:r>
              <a:rPr lang="en-US" sz="2800" dirty="0" err="1">
                <a:latin typeface="Arial" panose="020B0604020202020204" pitchFamily="34" charset="0"/>
                <a:cs typeface="Arial" panose="020B0604020202020204" pitchFamily="34" charset="0"/>
              </a:rPr>
              <a:t>Pelée</a:t>
            </a:r>
            <a:r>
              <a:rPr lang="en-US" sz="2800" dirty="0">
                <a:latin typeface="Arial" panose="020B0604020202020204" pitchFamily="34" charset="0"/>
                <a:cs typeface="Arial" panose="020B0604020202020204" pitchFamily="34" charset="0"/>
              </a:rPr>
              <a:t> (Martinique)</a:t>
            </a:r>
            <a:endParaRPr lang="fr-FR" sz="2800" dirty="0">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B199E25A-2519-9BFD-679C-10E857A412E0}"/>
              </a:ext>
            </a:extLst>
          </p:cNvPr>
          <p:cNvSpPr txBox="1"/>
          <p:nvPr/>
        </p:nvSpPr>
        <p:spPr>
          <a:xfrm>
            <a:off x="861610" y="1594754"/>
            <a:ext cx="11607282" cy="144655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j-lt"/>
                <a:cs typeface="Open Sans" panose="020B0606030504020204" pitchFamily="34" charset="0"/>
              </a:rPr>
              <a:t>Pablo Poulain</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1</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Anne Le Friant</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1</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Anne Mangeney</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1</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Sylvain Viroulet</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1,2</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Enrique Fernandez-Nieto</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3</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Manuel Castro Diaz</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4</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Marc Peruzzetto</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1,5</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Gilles Grandjean</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5</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François Bouchut</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6</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Rodrigo Pedreros</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5</a:t>
            </a:r>
            <a:r>
              <a:rPr kumimoji="0" lang="fr-FR" altLang="fr-FR" sz="1400" b="0" i="0" u="none" strike="noStrike" cap="none" normalizeH="0" baseline="0" dirty="0">
                <a:ln>
                  <a:noFill/>
                </a:ln>
                <a:solidFill>
                  <a:schemeClr val="tx1"/>
                </a:solidFill>
                <a:effectLst/>
                <a:latin typeface="+mj-lt"/>
                <a:cs typeface="Open Sans" panose="020B0606030504020204" pitchFamily="34" charset="0"/>
              </a:rPr>
              <a:t>, and Jean-Christophe Komorowski</a:t>
            </a:r>
            <a:r>
              <a:rPr kumimoji="0" lang="fr-FR" altLang="fr-FR" sz="1400" b="0" i="0" u="none" strike="noStrike" cap="none" normalizeH="0" baseline="30000" dirty="0">
                <a:ln>
                  <a:noFill/>
                </a:ln>
                <a:solidFill>
                  <a:schemeClr val="tx1"/>
                </a:solidFill>
                <a:effectLst/>
                <a:latin typeface="+mj-lt"/>
                <a:cs typeface="Open Sans" panose="020B0606030504020204" pitchFamily="34" charset="0"/>
              </a:rPr>
              <a:t>1</a:t>
            </a:r>
            <a:endParaRPr kumimoji="0" lang="fr-FR" altLang="fr-FR"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30000" dirty="0">
                <a:ln>
                  <a:noFill/>
                </a:ln>
                <a:solidFill>
                  <a:schemeClr val="tx1"/>
                </a:solidFill>
                <a:effectLst/>
                <a:latin typeface="+mj-lt"/>
                <a:cs typeface="Open Sans" panose="020B0606030504020204" pitchFamily="34" charset="0"/>
              </a:rPr>
              <a:t>1</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Université de Paris, Institut de Physique du Globe de Paris, CNRS, F-75005, Paris, France (poulain@ipgp.fr)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30000" dirty="0">
                <a:ln>
                  <a:noFill/>
                </a:ln>
                <a:solidFill>
                  <a:schemeClr val="tx1"/>
                </a:solidFill>
                <a:effectLst/>
                <a:latin typeface="+mj-lt"/>
                <a:cs typeface="Open Sans" panose="020B0606030504020204" pitchFamily="34" charset="0"/>
              </a:rPr>
              <a:t>2</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Institut de Mécanique des Fluides de Toulouse (IMFT) - Université de Toulouse, CNRS, 31400; Toulouse, France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30000" dirty="0">
                <a:ln>
                  <a:noFill/>
                </a:ln>
                <a:solidFill>
                  <a:schemeClr val="tx1"/>
                </a:solidFill>
                <a:effectLst/>
                <a:latin typeface="+mj-lt"/>
                <a:cs typeface="Open Sans" panose="020B0606030504020204" pitchFamily="34" charset="0"/>
              </a:rPr>
              <a:t>3</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Dpto.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Matematica</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Aplicada</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I, ETS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Arquitectura</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Universidad</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de Sevilla, Avda. Reina Mercedes S/N, 41012 Sevilla, Spain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30000" dirty="0">
                <a:ln>
                  <a:noFill/>
                </a:ln>
                <a:solidFill>
                  <a:schemeClr val="tx1"/>
                </a:solidFill>
                <a:effectLst/>
                <a:latin typeface="+mj-lt"/>
                <a:cs typeface="Open Sans" panose="020B0606030504020204" pitchFamily="34" charset="0"/>
              </a:rPr>
              <a:t>4</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Departamento de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Analisis</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Matematico</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Estadística</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e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Investigación</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Operativa</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y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Matemática</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Aplicada</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Universidad</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de Malaga,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Facultad</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de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Ciencias</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Campus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Teatinos</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S/N, 29081 Málaga. Spain.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30000" dirty="0">
                <a:ln>
                  <a:noFill/>
                </a:ln>
                <a:solidFill>
                  <a:schemeClr val="tx1"/>
                </a:solidFill>
                <a:effectLst/>
                <a:latin typeface="+mj-lt"/>
                <a:cs typeface="Open Sans" panose="020B0606030504020204" pitchFamily="34" charset="0"/>
              </a:rPr>
              <a:t>5</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BRGM (French </a:t>
            </a:r>
            <a:r>
              <a:rPr kumimoji="0" lang="fr-FR" altLang="fr-FR" sz="1000" b="0" i="0" u="none" strike="noStrike" cap="none" normalizeH="0" baseline="0" dirty="0" err="1">
                <a:ln>
                  <a:noFill/>
                </a:ln>
                <a:solidFill>
                  <a:schemeClr val="tx1"/>
                </a:solidFill>
                <a:effectLst/>
                <a:latin typeface="+mj-lt"/>
                <a:cs typeface="Open Sans" panose="020B0606030504020204" pitchFamily="34" charset="0"/>
              </a:rPr>
              <a:t>Geological</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 Survey), Orléans, France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30000" dirty="0">
                <a:ln>
                  <a:noFill/>
                </a:ln>
                <a:solidFill>
                  <a:schemeClr val="tx1"/>
                </a:solidFill>
                <a:effectLst/>
                <a:latin typeface="+mj-lt"/>
                <a:cs typeface="Open Sans" panose="020B0606030504020204" pitchFamily="34" charset="0"/>
              </a:rPr>
              <a:t>6</a:t>
            </a:r>
            <a:r>
              <a:rPr kumimoji="0" lang="fr-FR" altLang="fr-FR" sz="1000" b="0" i="0" u="none" strike="noStrike" cap="none" normalizeH="0" baseline="0" dirty="0">
                <a:ln>
                  <a:noFill/>
                </a:ln>
                <a:solidFill>
                  <a:schemeClr val="tx1"/>
                </a:solidFill>
                <a:effectLst/>
                <a:latin typeface="+mj-lt"/>
                <a:cs typeface="Open Sans" panose="020B0606030504020204" pitchFamily="34" charset="0"/>
              </a:rPr>
              <a:t>Laboratoire d’Analyse et de Mathématiques Appliquées (UMR 8050), CNRS, Univ. Gustave Eiffel, UPEC, F-77454, Marne-la-Vallée, France</a:t>
            </a:r>
          </a:p>
        </p:txBody>
      </p:sp>
      <p:sp>
        <p:nvSpPr>
          <p:cNvPr id="43" name="Rectangle: Rounded Corners 2">
            <a:extLst>
              <a:ext uri="{FF2B5EF4-FFF2-40B4-BE49-F238E27FC236}">
                <a16:creationId xmlns:a16="http://schemas.microsoft.com/office/drawing/2014/main" id="{960EA52A-1CB5-BEA6-7344-09C2C4829CE8}"/>
              </a:ext>
            </a:extLst>
          </p:cNvPr>
          <p:cNvSpPr/>
          <p:nvPr/>
        </p:nvSpPr>
        <p:spPr>
          <a:xfrm>
            <a:off x="2545191" y="4106372"/>
            <a:ext cx="2285469" cy="761841"/>
          </a:xfrm>
          <a:prstGeom prst="roundRect">
            <a:avLst/>
          </a:prstGeom>
          <a:solidFill>
            <a:srgbClr val="ED7D31"/>
          </a:solidFill>
          <a:ln w="25400" cap="flat" cmpd="sng" algn="ctr">
            <a:solidFill>
              <a:srgbClr val="ED7D3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Dynamics</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and </a:t>
            </a: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wave quantification</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Open Issue</a:t>
            </a:r>
          </a:p>
        </p:txBody>
      </p:sp>
      <p:sp>
        <p:nvSpPr>
          <p:cNvPr id="44" name="Rectangle: Rounded Corners 15">
            <a:extLst>
              <a:ext uri="{FF2B5EF4-FFF2-40B4-BE49-F238E27FC236}">
                <a16:creationId xmlns:a16="http://schemas.microsoft.com/office/drawing/2014/main" id="{B474F9D4-F8A0-0355-7C2B-656ED9D6AE63}"/>
              </a:ext>
            </a:extLst>
          </p:cNvPr>
          <p:cNvSpPr/>
          <p:nvPr/>
        </p:nvSpPr>
        <p:spPr>
          <a:xfrm>
            <a:off x="698706" y="3027508"/>
            <a:ext cx="2089099" cy="761841"/>
          </a:xfrm>
          <a:prstGeom prst="roundRect">
            <a:avLst/>
          </a:prstGeom>
          <a:solidFill>
            <a:srgbClr val="ED7D31"/>
          </a:solidFill>
          <a:ln w="25400" cap="flat" cmpd="sng" algn="ctr">
            <a:solidFill>
              <a:srgbClr val="ED7D3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Monitoring difficulties</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 </a:t>
            </a:r>
            <a:r>
              <a:rPr kumimoji="0" lang="fr-FR" sz="1400"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unpredactibility</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&amp; </a:t>
            </a:r>
            <a:r>
              <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no direct </a:t>
            </a:r>
            <a:r>
              <a:rPr kumimoji="0" lang="fr-FR" sz="1400" b="1"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measurements</a:t>
            </a:r>
            <a:endPar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5" name="Rectangle: Rounded Corners 16">
            <a:extLst>
              <a:ext uri="{FF2B5EF4-FFF2-40B4-BE49-F238E27FC236}">
                <a16:creationId xmlns:a16="http://schemas.microsoft.com/office/drawing/2014/main" id="{D12BD2D6-A16B-8836-4611-8C0D26A41F1B}"/>
              </a:ext>
            </a:extLst>
          </p:cNvPr>
          <p:cNvSpPr/>
          <p:nvPr/>
        </p:nvSpPr>
        <p:spPr>
          <a:xfrm>
            <a:off x="3028573" y="3027508"/>
            <a:ext cx="1318705" cy="761841"/>
          </a:xfrm>
          <a:prstGeom prst="roundRect">
            <a:avLst/>
          </a:prstGeom>
          <a:solidFill>
            <a:srgbClr val="C00000"/>
          </a:solidFill>
          <a:ln w="25400" cap="flat" cmpd="sng" algn="ctr">
            <a:solidFill>
              <a:srgbClr val="A4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Lack of data</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(no live records)</a:t>
            </a:r>
            <a:endPar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Rounded Corners 17">
            <a:extLst>
              <a:ext uri="{FF2B5EF4-FFF2-40B4-BE49-F238E27FC236}">
                <a16:creationId xmlns:a16="http://schemas.microsoft.com/office/drawing/2014/main" id="{C0DE473A-9CE4-6889-BA06-7856113FC67D}"/>
              </a:ext>
            </a:extLst>
          </p:cNvPr>
          <p:cNvSpPr/>
          <p:nvPr/>
        </p:nvSpPr>
        <p:spPr>
          <a:xfrm>
            <a:off x="5022465" y="4106371"/>
            <a:ext cx="1576798" cy="761841"/>
          </a:xfrm>
          <a:prstGeom prst="roundRect">
            <a:avLst/>
          </a:prstGeom>
          <a:solidFill>
            <a:srgbClr val="00B050"/>
          </a:solidFill>
          <a:ln w="25400" cap="flat" cmpd="sng" algn="ctr">
            <a:solidFill>
              <a:srgbClr val="70AD4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Numerical simulation</a:t>
            </a:r>
            <a:r>
              <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unique </a:t>
            </a:r>
            <a:r>
              <a:rPr kumimoji="0" lang="fr-FR" sz="1400" b="1"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tool</a:t>
            </a: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endPar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7" name="Rectangle: Rounded Corners 21">
            <a:extLst>
              <a:ext uri="{FF2B5EF4-FFF2-40B4-BE49-F238E27FC236}">
                <a16:creationId xmlns:a16="http://schemas.microsoft.com/office/drawing/2014/main" id="{B2366067-8F04-B96B-4C70-3CB31A4D447B}"/>
              </a:ext>
            </a:extLst>
          </p:cNvPr>
          <p:cNvSpPr/>
          <p:nvPr/>
        </p:nvSpPr>
        <p:spPr>
          <a:xfrm>
            <a:off x="5032196" y="3027508"/>
            <a:ext cx="1576798" cy="761841"/>
          </a:xfrm>
          <a:prstGeom prst="roundRect">
            <a:avLst/>
          </a:prstGeom>
          <a:solidFill>
            <a:srgbClr val="00B050"/>
          </a:solidFill>
          <a:ln w="25400" cap="flat" cmpd="sng" algn="ctr">
            <a:solidFill>
              <a:srgbClr val="70AD4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simulation of avalanche and generated wave</a:t>
            </a:r>
            <a:endPar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8" name="Rectangle: Rounded Corners 4">
            <a:extLst>
              <a:ext uri="{FF2B5EF4-FFF2-40B4-BE49-F238E27FC236}">
                <a16:creationId xmlns:a16="http://schemas.microsoft.com/office/drawing/2014/main" id="{62194063-2828-0290-04F9-F6D3B776976F}"/>
              </a:ext>
            </a:extLst>
          </p:cNvPr>
          <p:cNvSpPr/>
          <p:nvPr/>
        </p:nvSpPr>
        <p:spPr>
          <a:xfrm>
            <a:off x="6919759" y="3571075"/>
            <a:ext cx="1801986" cy="761841"/>
          </a:xfrm>
          <a:prstGeom prst="roundRect">
            <a:avLst/>
          </a:prstGeom>
          <a:solidFill>
            <a:srgbClr val="00B050"/>
          </a:solidFill>
          <a:ln w="25400" cap="flat" cmpd="sng" algn="ctr">
            <a:solidFill>
              <a:srgbClr val="70AD4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Simulation</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1"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Hazards</a:t>
            </a:r>
            <a:r>
              <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1"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maps</a:t>
            </a:r>
            <a:endParaRPr kumimoji="0" lang="fr-FR"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r>
              <a:rPr kumimoji="0" lang="fr-FR" sz="1400"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with</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uncertainities</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endPar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9" name="Rectangle: Rounded Corners 23">
            <a:extLst>
              <a:ext uri="{FF2B5EF4-FFF2-40B4-BE49-F238E27FC236}">
                <a16:creationId xmlns:a16="http://schemas.microsoft.com/office/drawing/2014/main" id="{9C011E51-1FCB-539F-D481-D68571E8B73C}"/>
              </a:ext>
            </a:extLst>
          </p:cNvPr>
          <p:cNvSpPr/>
          <p:nvPr/>
        </p:nvSpPr>
        <p:spPr>
          <a:xfrm>
            <a:off x="9112258" y="3179802"/>
            <a:ext cx="1801986" cy="498395"/>
          </a:xfrm>
          <a:prstGeom prst="roundRect">
            <a:avLst/>
          </a:prstGeom>
          <a:solidFill>
            <a:srgbClr val="ED7D31"/>
          </a:solidFill>
          <a:ln w="25400" cap="flat" cmpd="sng" algn="ctr">
            <a:solidFill>
              <a:srgbClr val="ED7D3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Hypothesis made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(scenario, model</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endPar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50" name="Rectangle: Rounded Corners 24">
            <a:extLst>
              <a:ext uri="{FF2B5EF4-FFF2-40B4-BE49-F238E27FC236}">
                <a16:creationId xmlns:a16="http://schemas.microsoft.com/office/drawing/2014/main" id="{5E3C8CD5-2E39-9E75-7878-F817E7E106F5}"/>
              </a:ext>
            </a:extLst>
          </p:cNvPr>
          <p:cNvSpPr/>
          <p:nvPr/>
        </p:nvSpPr>
        <p:spPr>
          <a:xfrm>
            <a:off x="9112258" y="4201194"/>
            <a:ext cx="1801986" cy="498395"/>
          </a:xfrm>
          <a:prstGeom prst="roundRect">
            <a:avLst/>
          </a:prstGeom>
          <a:solidFill>
            <a:srgbClr val="ED7D31"/>
          </a:solidFill>
          <a:ln w="25400" cap="flat" cmpd="sng" algn="ctr">
            <a:solidFill>
              <a:srgbClr val="ED7D3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Results’ interpretation</a:t>
            </a:r>
            <a:endPar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cxnSp>
        <p:nvCxnSpPr>
          <p:cNvPr id="51" name="Straight Arrow Connector 6">
            <a:extLst>
              <a:ext uri="{FF2B5EF4-FFF2-40B4-BE49-F238E27FC236}">
                <a16:creationId xmlns:a16="http://schemas.microsoft.com/office/drawing/2014/main" id="{2C9EEA35-5B6A-548F-B726-9B3C268AF9E1}"/>
              </a:ext>
            </a:extLst>
          </p:cNvPr>
          <p:cNvCxnSpPr>
            <a:cxnSpLocks/>
            <a:stCxn id="58" idx="3"/>
            <a:endCxn id="43" idx="1"/>
          </p:cNvCxnSpPr>
          <p:nvPr/>
        </p:nvCxnSpPr>
        <p:spPr>
          <a:xfrm flipV="1">
            <a:off x="2280425" y="4487293"/>
            <a:ext cx="264766" cy="1"/>
          </a:xfrm>
          <a:prstGeom prst="straightConnector1">
            <a:avLst/>
          </a:prstGeom>
          <a:noFill/>
          <a:ln w="28575" cap="flat" cmpd="sng" algn="ctr">
            <a:solidFill>
              <a:srgbClr val="4472C4">
                <a:lumMod val="50000"/>
              </a:srgbClr>
            </a:solidFill>
            <a:prstDash val="solid"/>
            <a:tailEnd type="triangle"/>
          </a:ln>
          <a:effectLst/>
        </p:spPr>
      </p:cxnSp>
      <p:cxnSp>
        <p:nvCxnSpPr>
          <p:cNvPr id="53" name="Straight Arrow Connector 22">
            <a:extLst>
              <a:ext uri="{FF2B5EF4-FFF2-40B4-BE49-F238E27FC236}">
                <a16:creationId xmlns:a16="http://schemas.microsoft.com/office/drawing/2014/main" id="{4ED16232-ABCA-8277-328D-A0A675F8FD91}"/>
              </a:ext>
            </a:extLst>
          </p:cNvPr>
          <p:cNvCxnSpPr>
            <a:cxnSpLocks/>
            <a:stCxn id="46" idx="0"/>
            <a:endCxn id="47" idx="2"/>
          </p:cNvCxnSpPr>
          <p:nvPr/>
        </p:nvCxnSpPr>
        <p:spPr>
          <a:xfrm flipV="1">
            <a:off x="5810864" y="3789349"/>
            <a:ext cx="9731" cy="317022"/>
          </a:xfrm>
          <a:prstGeom prst="straightConnector1">
            <a:avLst/>
          </a:prstGeom>
          <a:noFill/>
          <a:ln w="28575" cap="flat" cmpd="sng" algn="ctr">
            <a:solidFill>
              <a:srgbClr val="00B050"/>
            </a:solidFill>
            <a:prstDash val="solid"/>
            <a:tailEnd type="triangle"/>
          </a:ln>
          <a:effectLst/>
        </p:spPr>
      </p:cxnSp>
      <p:cxnSp>
        <p:nvCxnSpPr>
          <p:cNvPr id="54" name="Connector: Elbow 26">
            <a:extLst>
              <a:ext uri="{FF2B5EF4-FFF2-40B4-BE49-F238E27FC236}">
                <a16:creationId xmlns:a16="http://schemas.microsoft.com/office/drawing/2014/main" id="{ADDC79C6-C880-1C43-B1B8-8077CA9220E9}"/>
              </a:ext>
            </a:extLst>
          </p:cNvPr>
          <p:cNvCxnSpPr>
            <a:cxnSpLocks/>
            <a:stCxn id="48" idx="3"/>
            <a:endCxn id="50" idx="1"/>
          </p:cNvCxnSpPr>
          <p:nvPr/>
        </p:nvCxnSpPr>
        <p:spPr>
          <a:xfrm>
            <a:off x="8721745" y="3951996"/>
            <a:ext cx="390513" cy="498396"/>
          </a:xfrm>
          <a:prstGeom prst="bentConnector3">
            <a:avLst>
              <a:gd name="adj1" fmla="val 50000"/>
            </a:avLst>
          </a:prstGeom>
          <a:noFill/>
          <a:ln w="28575" cap="flat" cmpd="sng" algn="ctr">
            <a:solidFill>
              <a:srgbClr val="ED7D31">
                <a:lumMod val="75000"/>
              </a:srgbClr>
            </a:solidFill>
            <a:prstDash val="solid"/>
            <a:tailEnd type="triangle"/>
          </a:ln>
          <a:effectLst/>
        </p:spPr>
      </p:cxnSp>
      <p:cxnSp>
        <p:nvCxnSpPr>
          <p:cNvPr id="55" name="Connector: Elbow 30">
            <a:extLst>
              <a:ext uri="{FF2B5EF4-FFF2-40B4-BE49-F238E27FC236}">
                <a16:creationId xmlns:a16="http://schemas.microsoft.com/office/drawing/2014/main" id="{BCA9A397-95C6-EFB3-F0F1-71177F8261EE}"/>
              </a:ext>
            </a:extLst>
          </p:cNvPr>
          <p:cNvCxnSpPr>
            <a:cxnSpLocks/>
            <a:stCxn id="48" idx="3"/>
            <a:endCxn id="49" idx="1"/>
          </p:cNvCxnSpPr>
          <p:nvPr/>
        </p:nvCxnSpPr>
        <p:spPr>
          <a:xfrm flipV="1">
            <a:off x="8721745" y="3429000"/>
            <a:ext cx="390513" cy="522996"/>
          </a:xfrm>
          <a:prstGeom prst="bentConnector3">
            <a:avLst>
              <a:gd name="adj1" fmla="val 50000"/>
            </a:avLst>
          </a:prstGeom>
          <a:noFill/>
          <a:ln w="28575" cap="flat" cmpd="sng" algn="ctr">
            <a:solidFill>
              <a:srgbClr val="ED7D31">
                <a:lumMod val="75000"/>
              </a:srgbClr>
            </a:solidFill>
            <a:prstDash val="solid"/>
            <a:tailEnd type="triangle"/>
          </a:ln>
          <a:effectLst/>
        </p:spPr>
      </p:cxnSp>
      <p:cxnSp>
        <p:nvCxnSpPr>
          <p:cNvPr id="56" name="Straight Arrow Connector 172">
            <a:extLst>
              <a:ext uri="{FF2B5EF4-FFF2-40B4-BE49-F238E27FC236}">
                <a16:creationId xmlns:a16="http://schemas.microsoft.com/office/drawing/2014/main" id="{A02297D8-1A82-EDFE-EEE9-D1DF63824EF5}"/>
              </a:ext>
            </a:extLst>
          </p:cNvPr>
          <p:cNvCxnSpPr>
            <a:cxnSpLocks/>
            <a:stCxn id="45" idx="2"/>
            <a:endCxn id="43" idx="0"/>
          </p:cNvCxnSpPr>
          <p:nvPr/>
        </p:nvCxnSpPr>
        <p:spPr>
          <a:xfrm>
            <a:off x="3687926" y="3789349"/>
            <a:ext cx="0" cy="317023"/>
          </a:xfrm>
          <a:prstGeom prst="straightConnector1">
            <a:avLst/>
          </a:prstGeom>
          <a:noFill/>
          <a:ln w="28575" cap="flat" cmpd="sng" algn="ctr">
            <a:solidFill>
              <a:srgbClr val="ED7D31">
                <a:lumMod val="75000"/>
              </a:srgbClr>
            </a:solidFill>
            <a:prstDash val="solid"/>
            <a:tailEnd type="triangle"/>
          </a:ln>
          <a:effectLst/>
        </p:spPr>
      </p:cxnSp>
      <p:cxnSp>
        <p:nvCxnSpPr>
          <p:cNvPr id="57" name="Straight Arrow Connector 79">
            <a:extLst>
              <a:ext uri="{FF2B5EF4-FFF2-40B4-BE49-F238E27FC236}">
                <a16:creationId xmlns:a16="http://schemas.microsoft.com/office/drawing/2014/main" id="{DEF849D2-A800-77ED-0B7B-F3A377F5DF36}"/>
              </a:ext>
            </a:extLst>
          </p:cNvPr>
          <p:cNvCxnSpPr>
            <a:cxnSpLocks/>
            <a:stCxn id="43" idx="3"/>
            <a:endCxn id="46" idx="1"/>
          </p:cNvCxnSpPr>
          <p:nvPr/>
        </p:nvCxnSpPr>
        <p:spPr>
          <a:xfrm flipV="1">
            <a:off x="4830660" y="4487292"/>
            <a:ext cx="191805" cy="1"/>
          </a:xfrm>
          <a:prstGeom prst="straightConnector1">
            <a:avLst/>
          </a:prstGeom>
          <a:noFill/>
          <a:ln w="28575" cap="flat" cmpd="sng" algn="ctr">
            <a:solidFill>
              <a:srgbClr val="00B050"/>
            </a:solidFill>
            <a:prstDash val="solid"/>
            <a:tailEnd type="triangle"/>
          </a:ln>
          <a:effectLst/>
        </p:spPr>
      </p:cxnSp>
      <p:sp>
        <p:nvSpPr>
          <p:cNvPr id="58" name="Rectangle: Rounded Corners 97">
            <a:extLst>
              <a:ext uri="{FF2B5EF4-FFF2-40B4-BE49-F238E27FC236}">
                <a16:creationId xmlns:a16="http://schemas.microsoft.com/office/drawing/2014/main" id="{E4AEDB84-0025-0665-FC54-938D3C87747F}"/>
              </a:ext>
            </a:extLst>
          </p:cNvPr>
          <p:cNvSpPr/>
          <p:nvPr/>
        </p:nvSpPr>
        <p:spPr>
          <a:xfrm>
            <a:off x="652347" y="4106373"/>
            <a:ext cx="1628078" cy="761841"/>
          </a:xfrm>
          <a:prstGeom prst="roundRect">
            <a:avLst/>
          </a:prstGeom>
          <a:solidFill>
            <a:srgbClr val="4472C4">
              <a:lumMod val="75000"/>
            </a:srgbClr>
          </a:solidFill>
          <a:ln w="25400" cap="flat" cmpd="sng" algn="ctr">
            <a:solidFill>
              <a:srgbClr val="4472C4">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Volcanic flank </a:t>
            </a:r>
            <a:r>
              <a:rPr lang="en-US" sz="1400" kern="0" dirty="0">
                <a:solidFill>
                  <a:srgbClr val="FFFFFF"/>
                </a:solidFill>
                <a:latin typeface="Calibri" panose="020F0502020204030204" pitchFamily="34" charset="0"/>
                <a:cs typeface="Calibri" panose="020F0502020204030204" pitchFamily="34" charset="0"/>
                <a:sym typeface="Arial"/>
              </a:rPr>
              <a:t>c</a:t>
            </a:r>
            <a:r>
              <a:rPr kumimoji="0" lang="en-US" sz="1400"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ollapse</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events </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Widely</a:t>
            </a:r>
            <a:r>
              <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fr-FR" sz="1400"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recognized</a:t>
            </a:r>
            <a:endParaRPr kumimoji="0" lang="fr-FR"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cxnSp>
        <p:nvCxnSpPr>
          <p:cNvPr id="59" name="Straight Arrow Connector 99">
            <a:extLst>
              <a:ext uri="{FF2B5EF4-FFF2-40B4-BE49-F238E27FC236}">
                <a16:creationId xmlns:a16="http://schemas.microsoft.com/office/drawing/2014/main" id="{F278D6C3-BB44-D2EE-7320-BB73603CD1AF}"/>
              </a:ext>
            </a:extLst>
          </p:cNvPr>
          <p:cNvCxnSpPr>
            <a:cxnSpLocks/>
            <a:stCxn id="44" idx="3"/>
            <a:endCxn id="45" idx="1"/>
          </p:cNvCxnSpPr>
          <p:nvPr/>
        </p:nvCxnSpPr>
        <p:spPr>
          <a:xfrm>
            <a:off x="2787805" y="3408429"/>
            <a:ext cx="240768" cy="0"/>
          </a:xfrm>
          <a:prstGeom prst="straightConnector1">
            <a:avLst/>
          </a:prstGeom>
          <a:noFill/>
          <a:ln w="28575" cap="flat" cmpd="sng" algn="ctr">
            <a:solidFill>
              <a:srgbClr val="ED7D31">
                <a:lumMod val="75000"/>
              </a:srgbClr>
            </a:solidFill>
            <a:prstDash val="solid"/>
            <a:tailEnd type="triangle"/>
          </a:ln>
          <a:effectLst/>
        </p:spPr>
      </p:cxnSp>
      <p:cxnSp>
        <p:nvCxnSpPr>
          <p:cNvPr id="70" name="Connecteur : en angle 69">
            <a:extLst>
              <a:ext uri="{FF2B5EF4-FFF2-40B4-BE49-F238E27FC236}">
                <a16:creationId xmlns:a16="http://schemas.microsoft.com/office/drawing/2014/main" id="{D70B31CC-1329-B38D-B3DE-E8B9894BD3B8}"/>
              </a:ext>
            </a:extLst>
          </p:cNvPr>
          <p:cNvCxnSpPr>
            <a:stCxn id="46" idx="3"/>
            <a:endCxn id="48" idx="1"/>
          </p:cNvCxnSpPr>
          <p:nvPr/>
        </p:nvCxnSpPr>
        <p:spPr>
          <a:xfrm flipV="1">
            <a:off x="6599263" y="3951996"/>
            <a:ext cx="320496" cy="535296"/>
          </a:xfrm>
          <a:prstGeom prst="bentConnector3">
            <a:avLst/>
          </a:prstGeom>
          <a:noFill/>
          <a:ln w="28575" cap="flat" cmpd="sng" algn="ctr">
            <a:solidFill>
              <a:srgbClr val="00B050"/>
            </a:solidFill>
            <a:prstDash val="solid"/>
            <a:tailEnd type="triangle"/>
          </a:ln>
          <a:effectLst/>
        </p:spPr>
      </p:cxnSp>
    </p:spTree>
    <p:extLst>
      <p:ext uri="{BB962C8B-B14F-4D97-AF65-F5344CB8AC3E}">
        <p14:creationId xmlns:p14="http://schemas.microsoft.com/office/powerpoint/2010/main" val="408952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F0EAB0-EF1B-FD45-A3DB-FE23A1348227}"/>
              </a:ext>
            </a:extLst>
          </p:cNvPr>
          <p:cNvSpPr>
            <a:spLocks noGrp="1"/>
          </p:cNvSpPr>
          <p:nvPr>
            <p:ph type="title"/>
          </p:nvPr>
        </p:nvSpPr>
        <p:spPr>
          <a:xfrm>
            <a:off x="831850" y="1709738"/>
            <a:ext cx="10515600" cy="2852737"/>
          </a:xfrm>
        </p:spPr>
        <p:txBody>
          <a:bodyPr/>
          <a:lstStyle/>
          <a:p>
            <a:r>
              <a:rPr lang="fr-FR" dirty="0">
                <a:solidFill>
                  <a:schemeClr val="accent1"/>
                </a:solidFill>
                <a:latin typeface="Arial" panose="020B0604020202020204" pitchFamily="34" charset="0"/>
                <a:cs typeface="Arial" panose="020B0604020202020204" pitchFamily="34" charset="0"/>
              </a:rPr>
              <a:t>Application to</a:t>
            </a:r>
            <a:br>
              <a:rPr lang="fr-FR" dirty="0">
                <a:solidFill>
                  <a:schemeClr val="accent1"/>
                </a:solidFill>
                <a:latin typeface="Arial" panose="020B0604020202020204" pitchFamily="34" charset="0"/>
                <a:cs typeface="Arial" panose="020B0604020202020204" pitchFamily="34" charset="0"/>
              </a:rPr>
            </a:br>
            <a:r>
              <a:rPr lang="fr-FR" dirty="0">
                <a:solidFill>
                  <a:schemeClr val="accent1"/>
                </a:solidFill>
                <a:latin typeface="Arial" panose="020B0604020202020204" pitchFamily="34" charset="0"/>
                <a:cs typeface="Arial" panose="020B0604020202020204" pitchFamily="34" charset="0"/>
              </a:rPr>
              <a:t>Montagne Pelée</a:t>
            </a:r>
          </a:p>
        </p:txBody>
      </p:sp>
      <p:sp>
        <p:nvSpPr>
          <p:cNvPr id="6" name="TextBox 9">
            <a:extLst>
              <a:ext uri="{FF2B5EF4-FFF2-40B4-BE49-F238E27FC236}">
                <a16:creationId xmlns:a16="http://schemas.microsoft.com/office/drawing/2014/main" id="{CF2C3B88-A5B3-ECBE-2E80-62827445126C}"/>
              </a:ext>
            </a:extLst>
          </p:cNvPr>
          <p:cNvSpPr txBox="1"/>
          <p:nvPr/>
        </p:nvSpPr>
        <p:spPr>
          <a:xfrm>
            <a:off x="838200" y="4741252"/>
            <a:ext cx="9289869" cy="1200329"/>
          </a:xfrm>
          <a:prstGeom prst="rect">
            <a:avLst/>
          </a:prstGeom>
          <a:noFill/>
        </p:spPr>
        <p:txBody>
          <a:bodyPr wrap="square">
            <a:spAutoFit/>
          </a:bodyPr>
          <a:lstStyle/>
          <a:p>
            <a:pPr marL="285750" marR="0" lvl="0" indent="-285750" algn="l" rtl="0">
              <a:spcBef>
                <a:spcPts val="0"/>
              </a:spcBef>
              <a:spcAft>
                <a:spcPts val="0"/>
              </a:spcAft>
              <a:buClr>
                <a:schemeClr val="dk1"/>
              </a:buClr>
              <a:buSzPts val="1400"/>
              <a:buFont typeface="Noto Sans Symbols"/>
              <a:buChar char="⮚"/>
            </a:pPr>
            <a:r>
              <a:rPr lang="en-US" sz="1800" b="1" dirty="0">
                <a:solidFill>
                  <a:schemeClr val="bg2">
                    <a:lumMod val="50000"/>
                  </a:schemeClr>
                </a:solidFill>
                <a:latin typeface="Calibri" panose="020F0502020204030204" pitchFamily="34" charset="0"/>
                <a:ea typeface="Calibri"/>
                <a:cs typeface="Calibri" panose="020F0502020204030204" pitchFamily="34" charset="0"/>
                <a:sym typeface="Calibri"/>
              </a:rPr>
              <a:t>Show, analyze and quantify the error associated with the numerical code </a:t>
            </a:r>
            <a:r>
              <a:rPr lang="en-US" sz="1800" b="1" dirty="0" err="1">
                <a:solidFill>
                  <a:schemeClr val="bg2">
                    <a:lumMod val="50000"/>
                  </a:schemeClr>
                </a:solidFill>
                <a:latin typeface="Calibri" panose="020F0502020204030204" pitchFamily="34" charset="0"/>
                <a:ea typeface="Calibri"/>
                <a:cs typeface="Calibri" panose="020F0502020204030204" pitchFamily="34" charset="0"/>
                <a:sym typeface="Calibri"/>
              </a:rPr>
              <a:t>HySEA</a:t>
            </a:r>
            <a:r>
              <a:rPr lang="en-US" sz="1800" b="1" dirty="0">
                <a:solidFill>
                  <a:schemeClr val="bg2">
                    <a:lumMod val="50000"/>
                  </a:schemeClr>
                </a:solidFill>
                <a:latin typeface="Calibri" panose="020F0502020204030204" pitchFamily="34" charset="0"/>
                <a:ea typeface="Calibri"/>
                <a:cs typeface="Calibri" panose="020F0502020204030204" pitchFamily="34" charset="0"/>
                <a:sym typeface="Calibri"/>
              </a:rPr>
              <a:t> (by comparing with SHALTOP code and laboratory experiments)</a:t>
            </a:r>
            <a:endParaRPr lang="en-US" sz="1800" dirty="0">
              <a:solidFill>
                <a:schemeClr val="bg2">
                  <a:lumMod val="50000"/>
                </a:schemeClr>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rgbClr val="00000A"/>
              </a:buClr>
              <a:buSzPts val="1400"/>
              <a:buFont typeface="Noto Sans Symbols"/>
              <a:buChar char="⮚"/>
            </a:pPr>
            <a:r>
              <a:rPr lang="en-US" b="1" dirty="0">
                <a:solidFill>
                  <a:srgbClr val="0070C0"/>
                </a:solidFill>
                <a:latin typeface="Calibri" panose="020F0502020204030204" pitchFamily="34" charset="0"/>
                <a:cs typeface="Calibri" panose="020F0502020204030204" pitchFamily="34" charset="0"/>
                <a:sym typeface="Calibri"/>
              </a:rPr>
              <a:t>Benchmark </a:t>
            </a:r>
            <a:r>
              <a:rPr lang="en-US" b="1" dirty="0" err="1">
                <a:solidFill>
                  <a:srgbClr val="0070C0"/>
                </a:solidFill>
                <a:latin typeface="Calibri" panose="020F0502020204030204" pitchFamily="34" charset="0"/>
                <a:cs typeface="Calibri" panose="020F0502020204030204" pitchFamily="34" charset="0"/>
                <a:sym typeface="Calibri"/>
              </a:rPr>
              <a:t>HySEA</a:t>
            </a:r>
            <a:r>
              <a:rPr lang="en-US" b="1" dirty="0">
                <a:solidFill>
                  <a:srgbClr val="0070C0"/>
                </a:solidFill>
                <a:latin typeface="Calibri" panose="020F0502020204030204" pitchFamily="34" charset="0"/>
                <a:cs typeface="Calibri" panose="020F0502020204030204" pitchFamily="34" charset="0"/>
                <a:sym typeface="Calibri"/>
              </a:rPr>
              <a:t> code in the volcanic context of Martinique in the hydro and non hydro hypothesis</a:t>
            </a:r>
          </a:p>
        </p:txBody>
      </p:sp>
      <p:pic>
        <p:nvPicPr>
          <p:cNvPr id="4" name="Picture 2" descr="Union européenne des géosciences — Wikipédia">
            <a:extLst>
              <a:ext uri="{FF2B5EF4-FFF2-40B4-BE49-F238E27FC236}">
                <a16:creationId xmlns:a16="http://schemas.microsoft.com/office/drawing/2014/main" id="{39B82674-CF9B-934B-0BD4-EE99964AC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a:extLst>
              <a:ext uri="{FF2B5EF4-FFF2-40B4-BE49-F238E27FC236}">
                <a16:creationId xmlns:a16="http://schemas.microsoft.com/office/drawing/2014/main" id="{D4CF7CF2-AC0A-707B-4349-A9196D332F1A}"/>
              </a:ext>
            </a:extLst>
          </p:cNvPr>
          <p:cNvCxnSpPr/>
          <p:nvPr/>
        </p:nvCxnSpPr>
        <p:spPr>
          <a:xfrm>
            <a:off x="838200" y="3845067"/>
            <a:ext cx="105806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90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7747"/>
            <a:ext cx="1051560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en-US" dirty="0"/>
              <a:t>Montagne </a:t>
            </a:r>
            <a:r>
              <a:rPr lang="en-US" dirty="0" err="1"/>
              <a:t>Pelée</a:t>
            </a:r>
            <a:r>
              <a:rPr lang="en-US" dirty="0"/>
              <a:t> history and previous work</a:t>
            </a:r>
          </a:p>
        </p:txBody>
      </p:sp>
      <p:sp>
        <p:nvSpPr>
          <p:cNvPr id="9" name="Google Shape;365;p33">
            <a:extLst>
              <a:ext uri="{FF2B5EF4-FFF2-40B4-BE49-F238E27FC236}">
                <a16:creationId xmlns:a16="http://schemas.microsoft.com/office/drawing/2014/main" id="{DE149F95-F0A7-358B-5D4B-AA9E06F9E841}"/>
              </a:ext>
            </a:extLst>
          </p:cNvPr>
          <p:cNvSpPr txBox="1"/>
          <p:nvPr/>
        </p:nvSpPr>
        <p:spPr>
          <a:xfrm>
            <a:off x="-20850" y="1286753"/>
            <a:ext cx="7013834" cy="2662237"/>
          </a:xfrm>
          <a:prstGeom prst="rect">
            <a:avLst/>
          </a:prstGeom>
          <a:noFill/>
          <a:ln>
            <a:noFill/>
          </a:ln>
        </p:spPr>
        <p:txBody>
          <a:bodyPr spcFirstLastPara="1" wrap="square" lIns="91425" tIns="91425" rIns="91425" bIns="91425" anchor="t" anchorCtr="0">
            <a:spAutoFit/>
          </a:bodyPr>
          <a:lstStyle/>
          <a:p>
            <a:pPr marL="457200" marR="0" lvl="0" indent="-355600" algn="l" defTabSz="914400" rtl="0" eaLnBrk="1" fontAlgn="auto" latinLnBrk="0" hangingPunct="1">
              <a:lnSpc>
                <a:spcPct val="115000"/>
              </a:lnSpc>
              <a:spcBef>
                <a:spcPts val="0"/>
              </a:spcBef>
              <a:spcAft>
                <a:spcPts val="0"/>
              </a:spcAft>
              <a:buClr>
                <a:srgbClr val="000000"/>
              </a:buClr>
              <a:buSzPts val="2000"/>
              <a:buFont typeface="Arial" panose="020B0604020202020204" pitchFamily="34" charset="0"/>
              <a:buChar char="•"/>
              <a:tabLst/>
              <a:defRPr/>
            </a:pPr>
            <a:r>
              <a:rPr kumimoji="0" lang="fr-FR" sz="1600" b="1" i="0" u="none" strike="noStrike" kern="0" cap="none" spc="0" normalizeH="0" baseline="0" noProof="0" dirty="0" err="1">
                <a:ln>
                  <a:noFill/>
                </a:ln>
                <a:solidFill>
                  <a:srgbClr val="000000"/>
                </a:solidFill>
                <a:effectLst/>
                <a:uLnTx/>
                <a:uFillTx/>
                <a:latin typeface="Calibri"/>
                <a:ea typeface="Calibri"/>
                <a:cs typeface="Calibri"/>
                <a:sym typeface="Calibri"/>
              </a:rPr>
              <a:t>Lesser</a:t>
            </a:r>
            <a:r>
              <a:rPr kumimoji="0" lang="fr-FR" sz="1600" b="1" i="0" u="none" strike="noStrike" kern="0" cap="none" spc="0" normalizeH="0" baseline="0" noProof="0" dirty="0">
                <a:ln>
                  <a:noFill/>
                </a:ln>
                <a:solidFill>
                  <a:srgbClr val="000000"/>
                </a:solidFill>
                <a:effectLst/>
                <a:uLnTx/>
                <a:uFillTx/>
                <a:latin typeface="Calibri"/>
                <a:ea typeface="Calibri"/>
                <a:cs typeface="Calibri"/>
                <a:sym typeface="Calibri"/>
              </a:rPr>
              <a:t> Antilles Arc: </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subduction of the Atlantic plate </a:t>
            </a:r>
            <a:r>
              <a:rPr kumimoji="0" lang="fr-FR" sz="1600" b="0" i="0" u="none" strike="noStrike" kern="0" cap="none" spc="0" normalizeH="0" baseline="0" noProof="0" dirty="0" err="1">
                <a:ln>
                  <a:noFill/>
                </a:ln>
                <a:solidFill>
                  <a:srgbClr val="000000"/>
                </a:solidFill>
                <a:effectLst/>
                <a:uLnTx/>
                <a:uFillTx/>
                <a:latin typeface="Calibri"/>
                <a:ea typeface="Calibri"/>
                <a:cs typeface="Calibri"/>
                <a:sym typeface="Calibri"/>
              </a:rPr>
              <a:t>under</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 the Caribbean plate (40 Ma)</a:t>
            </a:r>
          </a:p>
          <a:p>
            <a:pPr marL="742950" marR="0" lvl="0" indent="-28575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kumimoji="0" lang="fr-FR" sz="1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55600" algn="l" defTabSz="914400" rtl="0" eaLnBrk="1" fontAlgn="auto" latinLnBrk="0" hangingPunct="1">
              <a:lnSpc>
                <a:spcPct val="115000"/>
              </a:lnSpc>
              <a:spcBef>
                <a:spcPts val="0"/>
              </a:spcBef>
              <a:spcAft>
                <a:spcPts val="0"/>
              </a:spcAft>
              <a:buClr>
                <a:srgbClr val="000000"/>
              </a:buClr>
              <a:buSzPts val="2000"/>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alibri"/>
                <a:ea typeface="Calibri"/>
                <a:cs typeface="Calibri"/>
                <a:sym typeface="Calibri"/>
              </a:rPr>
              <a:t>Montagne Pelée (</a:t>
            </a:r>
            <a:r>
              <a:rPr kumimoji="0" lang="fr-FR" sz="1600" b="1" i="0" u="none" strike="noStrike" kern="0" cap="none" spc="0" normalizeH="0" baseline="0" noProof="0" dirty="0" err="1">
                <a:ln>
                  <a:noFill/>
                </a:ln>
                <a:solidFill>
                  <a:srgbClr val="000000"/>
                </a:solidFill>
                <a:effectLst/>
                <a:uLnTx/>
                <a:uFillTx/>
                <a:latin typeface="Calibri"/>
                <a:ea typeface="Calibri"/>
                <a:cs typeface="Calibri"/>
                <a:sym typeface="Calibri"/>
              </a:rPr>
              <a:t>early</a:t>
            </a:r>
            <a:r>
              <a:rPr kumimoji="0" lang="fr-FR" sz="16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600" b="1" i="0" u="none" strike="noStrike" kern="0" cap="none" spc="0" normalizeH="0" baseline="0" noProof="0" dirty="0" err="1">
                <a:ln>
                  <a:noFill/>
                </a:ln>
                <a:solidFill>
                  <a:srgbClr val="000000"/>
                </a:solidFill>
                <a:effectLst/>
                <a:uLnTx/>
                <a:uFillTx/>
                <a:latin typeface="Calibri"/>
                <a:ea typeface="Calibri"/>
                <a:cs typeface="Calibri"/>
                <a:sym typeface="Calibri"/>
              </a:rPr>
              <a:t>Miocene</a:t>
            </a:r>
            <a:r>
              <a:rPr kumimoji="0" lang="fr-FR" sz="1600" b="1" i="0" u="none" strike="noStrike" kern="0" cap="none" spc="0" normalizeH="0" baseline="0" noProof="0" dirty="0">
                <a:ln>
                  <a:noFill/>
                </a:ln>
                <a:solidFill>
                  <a:srgbClr val="000000"/>
                </a:solidFill>
                <a:effectLst/>
                <a:uLnTx/>
                <a:uFillTx/>
                <a:latin typeface="Calibri"/>
                <a:ea typeface="Calibri"/>
                <a:cs typeface="Calibri"/>
                <a:sym typeface="Calibri"/>
              </a:rPr>
              <a:t> to </a:t>
            </a:r>
            <a:r>
              <a:rPr kumimoji="0" lang="fr-FR" sz="1600" b="1" i="0" u="none" strike="noStrike" kern="0" cap="none" spc="0" normalizeH="0" baseline="0" noProof="0" dirty="0" err="1">
                <a:ln>
                  <a:noFill/>
                </a:ln>
                <a:solidFill>
                  <a:srgbClr val="000000"/>
                </a:solidFill>
                <a:effectLst/>
                <a:uLnTx/>
                <a:uFillTx/>
                <a:latin typeface="Calibri"/>
                <a:ea typeface="Calibri"/>
                <a:cs typeface="Calibri"/>
                <a:sym typeface="Calibri"/>
              </a:rPr>
              <a:t>present</a:t>
            </a:r>
            <a:r>
              <a:rPr kumimoji="0" lang="fr-FR" sz="16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explosive type active and </a:t>
            </a:r>
            <a:r>
              <a:rPr kumimoji="0" lang="fr-FR" sz="1600" b="0" i="0" u="none" strike="noStrike" kern="0" cap="none" spc="0" normalizeH="0" baseline="0" noProof="0" dirty="0" err="1">
                <a:ln>
                  <a:noFill/>
                </a:ln>
                <a:solidFill>
                  <a:srgbClr val="000000"/>
                </a:solidFill>
                <a:effectLst/>
                <a:uLnTx/>
                <a:uFillTx/>
                <a:latin typeface="Calibri"/>
                <a:ea typeface="Calibri"/>
                <a:cs typeface="Calibri"/>
                <a:sym typeface="Calibri"/>
              </a:rPr>
              <a:t>dangerous</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600" b="0" i="0" u="none" strike="noStrike" kern="0" cap="none" spc="0" normalizeH="0" baseline="0" noProof="0" dirty="0" err="1">
                <a:ln>
                  <a:noFill/>
                </a:ln>
                <a:solidFill>
                  <a:srgbClr val="000000"/>
                </a:solidFill>
                <a:effectLst/>
                <a:uLnTx/>
                <a:uFillTx/>
                <a:latin typeface="Calibri"/>
                <a:ea typeface="Calibri"/>
                <a:cs typeface="Calibri"/>
                <a:sym typeface="Calibri"/>
              </a:rPr>
              <a:t>volcano</a:t>
            </a:r>
            <a:endPar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42950" marR="0" lvl="0" indent="-28575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kumimoji="0" lang="fr-FR" sz="1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55600" algn="l" defTabSz="914400" rtl="0" eaLnBrk="1" fontAlgn="auto" latinLnBrk="0" hangingPunct="1">
              <a:lnSpc>
                <a:spcPct val="115000"/>
              </a:lnSpc>
              <a:spcBef>
                <a:spcPts val="0"/>
              </a:spcBef>
              <a:spcAft>
                <a:spcPts val="0"/>
              </a:spcAft>
              <a:buClr>
                <a:srgbClr val="000000"/>
              </a:buClr>
              <a:buSzPts val="2000"/>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alibri"/>
                <a:ea typeface="Calibri"/>
                <a:cs typeface="Calibri"/>
                <a:sym typeface="Calibri"/>
              </a:rPr>
              <a:t>Montagne Pelée ⟹ </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3 </a:t>
            </a:r>
            <a:r>
              <a:rPr kumimoji="0" lang="fr-FR" sz="1600" b="0" i="0" u="none" strike="noStrike" kern="0" cap="none" spc="0" normalizeH="0" baseline="0" noProof="0" dirty="0" err="1">
                <a:ln>
                  <a:noFill/>
                </a:ln>
                <a:solidFill>
                  <a:srgbClr val="000000"/>
                </a:solidFill>
                <a:effectLst/>
                <a:uLnTx/>
                <a:uFillTx/>
                <a:latin typeface="Calibri"/>
                <a:ea typeface="Calibri"/>
                <a:cs typeface="Calibri"/>
                <a:sym typeface="Calibri"/>
              </a:rPr>
              <a:t>flank</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 collapse </a:t>
            </a:r>
            <a:r>
              <a:rPr kumimoji="0" lang="fr-FR" sz="1600" b="0" i="0" u="none" strike="noStrike" kern="0" cap="none" spc="0" normalizeH="0" baseline="0" noProof="0" dirty="0" err="1">
                <a:ln>
                  <a:noFill/>
                </a:ln>
                <a:solidFill>
                  <a:srgbClr val="000000"/>
                </a:solidFill>
                <a:effectLst/>
                <a:uLnTx/>
                <a:uFillTx/>
                <a:latin typeface="Calibri"/>
                <a:ea typeface="Calibri"/>
                <a:cs typeface="Calibri"/>
                <a:sym typeface="Calibri"/>
              </a:rPr>
              <a:t>events</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 (1.8 km</a:t>
            </a:r>
            <a:r>
              <a:rPr kumimoji="0" lang="fr-FR" sz="1600" b="0" i="0" u="none" strike="noStrike" kern="0" cap="none" spc="0" normalizeH="0" baseline="30000" noProof="0" dirty="0">
                <a:ln>
                  <a:noFill/>
                </a:ln>
                <a:solidFill>
                  <a:srgbClr val="000000"/>
                </a:solidFill>
                <a:effectLst/>
                <a:uLnTx/>
                <a:uFillTx/>
                <a:latin typeface="Calibri"/>
                <a:ea typeface="Calibri"/>
                <a:cs typeface="Calibri"/>
                <a:sym typeface="Calibri"/>
              </a:rPr>
              <a:t>3</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 to 16 km</a:t>
            </a:r>
            <a:r>
              <a:rPr kumimoji="0" lang="fr-FR" sz="1600" b="0" i="0" u="none" strike="noStrike" kern="0" cap="none" spc="0" normalizeH="0" baseline="30000" noProof="0" dirty="0">
                <a:ln>
                  <a:noFill/>
                </a:ln>
                <a:solidFill>
                  <a:srgbClr val="000000"/>
                </a:solidFill>
                <a:effectLst/>
                <a:uLnTx/>
                <a:uFillTx/>
                <a:latin typeface="Calibri"/>
                <a:ea typeface="Calibri"/>
                <a:cs typeface="Calibri"/>
                <a:sym typeface="Calibri"/>
              </a:rPr>
              <a:t>3</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a:t>
            </a:r>
          </a:p>
          <a:p>
            <a:pPr marL="628650" marR="0" lvl="0" indent="-17145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DAD 3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Debris</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-avalanche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deposits</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results</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from</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volcano</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flank</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collapse 3 </a:t>
            </a:r>
          </a:p>
          <a:p>
            <a:pPr marL="628650" marR="0" lvl="0" indent="-17145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Bulge: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result</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from</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accumulation of the 2 </a:t>
            </a:r>
            <a:r>
              <a:rPr kumimoji="0" lang="fr-FR" sz="14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older</a:t>
            </a:r>
            <a:r>
              <a:rPr kumimoji="0" lang="fr-FR" sz="14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DAD 1 and 2</a:t>
            </a:r>
          </a:p>
        </p:txBody>
      </p:sp>
      <p:pic>
        <p:nvPicPr>
          <p:cNvPr id="10" name="Google Shape;379;p34">
            <a:extLst>
              <a:ext uri="{FF2B5EF4-FFF2-40B4-BE49-F238E27FC236}">
                <a16:creationId xmlns:a16="http://schemas.microsoft.com/office/drawing/2014/main" id="{629FE536-E281-B0FF-2D58-AA391D2E3F86}"/>
              </a:ext>
            </a:extLst>
          </p:cNvPr>
          <p:cNvPicPr preferRelativeResize="0"/>
          <p:nvPr/>
        </p:nvPicPr>
        <p:blipFill rotWithShape="1">
          <a:blip r:embed="rId3">
            <a:alphaModFix/>
          </a:blip>
          <a:srcRect l="5392" b="49428"/>
          <a:stretch/>
        </p:blipFill>
        <p:spPr>
          <a:xfrm>
            <a:off x="7524625" y="466908"/>
            <a:ext cx="4402149" cy="3146079"/>
          </a:xfrm>
          <a:prstGeom prst="rect">
            <a:avLst/>
          </a:prstGeom>
          <a:noFill/>
          <a:ln>
            <a:noFill/>
          </a:ln>
        </p:spPr>
      </p:pic>
      <p:sp>
        <p:nvSpPr>
          <p:cNvPr id="11" name="Google Shape;193;p20">
            <a:extLst>
              <a:ext uri="{FF2B5EF4-FFF2-40B4-BE49-F238E27FC236}">
                <a16:creationId xmlns:a16="http://schemas.microsoft.com/office/drawing/2014/main" id="{CC225064-4E4D-BA8A-9609-A805221E616A}"/>
              </a:ext>
            </a:extLst>
          </p:cNvPr>
          <p:cNvSpPr txBox="1"/>
          <p:nvPr/>
        </p:nvSpPr>
        <p:spPr>
          <a:xfrm>
            <a:off x="9754913" y="3375216"/>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2" name="Google Shape;380;p34">
            <a:extLst>
              <a:ext uri="{FF2B5EF4-FFF2-40B4-BE49-F238E27FC236}">
                <a16:creationId xmlns:a16="http://schemas.microsoft.com/office/drawing/2014/main" id="{4E3EC6CA-B588-AB99-4CAD-5BDD2F4DF082}"/>
              </a:ext>
            </a:extLst>
          </p:cNvPr>
          <p:cNvPicPr preferRelativeResize="0"/>
          <p:nvPr/>
        </p:nvPicPr>
        <p:blipFill rotWithShape="1">
          <a:blip r:embed="rId3">
            <a:alphaModFix/>
          </a:blip>
          <a:srcRect l="5392" t="50300" b="-39"/>
          <a:stretch/>
        </p:blipFill>
        <p:spPr>
          <a:xfrm>
            <a:off x="7524625" y="3762220"/>
            <a:ext cx="4402149" cy="3094199"/>
          </a:xfrm>
          <a:prstGeom prst="rect">
            <a:avLst/>
          </a:prstGeom>
          <a:noFill/>
          <a:ln>
            <a:noFill/>
          </a:ln>
        </p:spPr>
      </p:pic>
      <p:sp>
        <p:nvSpPr>
          <p:cNvPr id="13" name="Google Shape;381;p34">
            <a:extLst>
              <a:ext uri="{FF2B5EF4-FFF2-40B4-BE49-F238E27FC236}">
                <a16:creationId xmlns:a16="http://schemas.microsoft.com/office/drawing/2014/main" id="{92638424-5E48-C3A4-667F-A4D43F0D55FC}"/>
              </a:ext>
            </a:extLst>
          </p:cNvPr>
          <p:cNvSpPr txBox="1"/>
          <p:nvPr/>
        </p:nvSpPr>
        <p:spPr>
          <a:xfrm>
            <a:off x="7290" y="4129850"/>
            <a:ext cx="7445810" cy="2485265"/>
          </a:xfrm>
          <a:prstGeom prst="rect">
            <a:avLst/>
          </a:prstGeom>
          <a:solidFill>
            <a:srgbClr val="CFE2F3"/>
          </a:solidFill>
          <a:ln>
            <a:noFill/>
          </a:ln>
        </p:spPr>
        <p:txBody>
          <a:bodyPr spcFirstLastPara="1" wrap="square" lIns="91425" tIns="91425" rIns="91425" bIns="91425" anchor="t" anchorCtr="0">
            <a:spAutoFit/>
          </a:bodyPr>
          <a:lstStyle/>
          <a:p>
            <a:pPr marL="444500" lvl="0" indent="-342900" algn="l" rtl="0">
              <a:lnSpc>
                <a:spcPct val="115000"/>
              </a:lnSpc>
              <a:spcBef>
                <a:spcPts val="0"/>
              </a:spcBef>
              <a:spcAft>
                <a:spcPts val="0"/>
              </a:spcAft>
              <a:buClr>
                <a:schemeClr val="dk1"/>
              </a:buClr>
              <a:buSzPts val="2000"/>
              <a:buFont typeface="Arial" panose="020B0604020202020204" pitchFamily="34" charset="0"/>
              <a:buChar char="•"/>
            </a:pPr>
            <a:r>
              <a:rPr lang="fr-FR" sz="1600" b="1" dirty="0">
                <a:solidFill>
                  <a:schemeClr val="dk1"/>
                </a:solidFill>
                <a:latin typeface="Calibri"/>
                <a:ea typeface="Calibri"/>
                <a:cs typeface="Calibri"/>
                <a:sym typeface="Calibri"/>
              </a:rPr>
              <a:t>Montagne Pelée: </a:t>
            </a:r>
            <a:endParaRPr sz="1600" b="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fr-FR" sz="1600" b="1" dirty="0" err="1">
                <a:solidFill>
                  <a:schemeClr val="dk1"/>
                </a:solidFill>
                <a:latin typeface="Calibri"/>
                <a:ea typeface="Calibri"/>
                <a:cs typeface="Calibri"/>
                <a:sym typeface="Calibri"/>
              </a:rPr>
              <a:t>Since</a:t>
            </a:r>
            <a:r>
              <a:rPr lang="fr-FR" sz="1600" b="1" dirty="0">
                <a:solidFill>
                  <a:schemeClr val="dk1"/>
                </a:solidFill>
                <a:latin typeface="Calibri"/>
                <a:ea typeface="Calibri"/>
                <a:cs typeface="Calibri"/>
                <a:sym typeface="Calibri"/>
              </a:rPr>
              <a:t> April 2019 </a:t>
            </a:r>
            <a:r>
              <a:rPr lang="fr-FR" sz="1600" b="1" dirty="0" err="1">
                <a:solidFill>
                  <a:schemeClr val="dk1"/>
                </a:solidFill>
                <a:latin typeface="Calibri"/>
                <a:ea typeface="Calibri"/>
                <a:cs typeface="Calibri"/>
                <a:sym typeface="Calibri"/>
              </a:rPr>
              <a:t>Increase</a:t>
            </a:r>
            <a:r>
              <a:rPr lang="fr-FR" sz="1600" b="1" dirty="0">
                <a:solidFill>
                  <a:schemeClr val="dk1"/>
                </a:solidFill>
                <a:latin typeface="Calibri"/>
                <a:ea typeface="Calibri"/>
                <a:cs typeface="Calibri"/>
                <a:sym typeface="Calibri"/>
              </a:rPr>
              <a:t> of the </a:t>
            </a:r>
            <a:r>
              <a:rPr lang="fr-FR" sz="1600" b="1" dirty="0" err="1">
                <a:solidFill>
                  <a:schemeClr val="dk1"/>
                </a:solidFill>
                <a:latin typeface="Calibri"/>
                <a:ea typeface="Calibri"/>
                <a:cs typeface="Calibri"/>
                <a:sym typeface="Calibri"/>
              </a:rPr>
              <a:t>volcanic</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seismic</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activity</a:t>
            </a:r>
            <a:r>
              <a:rPr lang="fr-FR" sz="1600" b="1" dirty="0">
                <a:solidFill>
                  <a:schemeClr val="dk1"/>
                </a:solidFill>
                <a:latin typeface="Calibri"/>
                <a:ea typeface="Calibri"/>
                <a:cs typeface="Calibri"/>
                <a:sym typeface="Calibri"/>
              </a:rPr>
              <a:t> </a:t>
            </a:r>
            <a:endParaRPr sz="1600" b="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fr-FR" sz="1400" i="1" dirty="0" err="1">
                <a:solidFill>
                  <a:schemeClr val="dk1"/>
                </a:solidFill>
                <a:latin typeface="Calibri"/>
                <a:ea typeface="Calibri"/>
                <a:cs typeface="Calibri"/>
                <a:sym typeface="Calibri"/>
              </a:rPr>
              <a:t>Volcano-tectonic</a:t>
            </a:r>
            <a:r>
              <a:rPr lang="fr-FR" sz="1400" i="1" dirty="0">
                <a:solidFill>
                  <a:schemeClr val="dk1"/>
                </a:solidFill>
                <a:latin typeface="Calibri"/>
                <a:ea typeface="Calibri"/>
                <a:cs typeface="Calibri"/>
                <a:sym typeface="Calibri"/>
              </a:rPr>
              <a:t> </a:t>
            </a:r>
            <a:r>
              <a:rPr lang="fr-FR" sz="1400" i="1" dirty="0" err="1">
                <a:solidFill>
                  <a:schemeClr val="dk1"/>
                </a:solidFill>
                <a:latin typeface="Calibri"/>
                <a:ea typeface="Calibri"/>
                <a:cs typeface="Calibri"/>
                <a:sym typeface="Calibri"/>
              </a:rPr>
              <a:t>earthquakes</a:t>
            </a:r>
            <a:r>
              <a:rPr lang="fr-FR" sz="1400" i="1" dirty="0">
                <a:solidFill>
                  <a:schemeClr val="dk1"/>
                </a:solidFill>
                <a:latin typeface="Calibri"/>
                <a:ea typeface="Calibri"/>
                <a:cs typeface="Calibri"/>
                <a:sym typeface="Calibri"/>
              </a:rPr>
              <a:t> (5 km </a:t>
            </a:r>
            <a:r>
              <a:rPr lang="fr-FR" sz="1400" i="1" dirty="0" err="1">
                <a:solidFill>
                  <a:schemeClr val="dk1"/>
                </a:solidFill>
                <a:latin typeface="Calibri"/>
                <a:ea typeface="Calibri"/>
                <a:cs typeface="Calibri"/>
                <a:sym typeface="Calibri"/>
              </a:rPr>
              <a:t>below</a:t>
            </a:r>
            <a:r>
              <a:rPr lang="fr-FR" sz="1400" i="1" dirty="0">
                <a:solidFill>
                  <a:schemeClr val="dk1"/>
                </a:solidFill>
                <a:latin typeface="Calibri"/>
                <a:ea typeface="Calibri"/>
                <a:cs typeface="Calibri"/>
                <a:sym typeface="Calibri"/>
              </a:rPr>
              <a:t> the </a:t>
            </a:r>
            <a:r>
              <a:rPr lang="fr-FR" sz="1400" i="1" dirty="0" err="1">
                <a:solidFill>
                  <a:schemeClr val="dk1"/>
                </a:solidFill>
                <a:latin typeface="Calibri"/>
                <a:ea typeface="Calibri"/>
                <a:cs typeface="Calibri"/>
                <a:sym typeface="Calibri"/>
              </a:rPr>
              <a:t>summit</a:t>
            </a:r>
            <a:r>
              <a:rPr lang="fr-FR" sz="1400" i="1" dirty="0">
                <a:solidFill>
                  <a:schemeClr val="dk1"/>
                </a:solidFill>
                <a:latin typeface="Calibri"/>
                <a:ea typeface="Calibri"/>
                <a:cs typeface="Calibri"/>
                <a:sym typeface="Calibri"/>
              </a:rPr>
              <a:t> + a few </a:t>
            </a:r>
            <a:r>
              <a:rPr lang="fr-FR" sz="1400" i="1" dirty="0" err="1">
                <a:solidFill>
                  <a:schemeClr val="dk1"/>
                </a:solidFill>
                <a:latin typeface="Calibri"/>
                <a:ea typeface="Calibri"/>
                <a:cs typeface="Calibri"/>
                <a:sym typeface="Calibri"/>
              </a:rPr>
              <a:t>deep</a:t>
            </a:r>
            <a:r>
              <a:rPr lang="fr-FR" sz="1400" i="1" dirty="0">
                <a:solidFill>
                  <a:schemeClr val="dk1"/>
                </a:solidFill>
                <a:latin typeface="Calibri"/>
                <a:ea typeface="Calibri"/>
                <a:cs typeface="Calibri"/>
                <a:sym typeface="Calibri"/>
              </a:rPr>
              <a:t> </a:t>
            </a:r>
            <a:r>
              <a:rPr lang="fr-FR" sz="1400" i="1" dirty="0" err="1">
                <a:solidFill>
                  <a:schemeClr val="dk1"/>
                </a:solidFill>
                <a:latin typeface="Calibri"/>
                <a:ea typeface="Calibri"/>
                <a:cs typeface="Calibri"/>
                <a:sym typeface="Calibri"/>
              </a:rPr>
              <a:t>volcano-tectonic</a:t>
            </a:r>
            <a:r>
              <a:rPr lang="fr-FR" sz="1400" i="1" dirty="0">
                <a:solidFill>
                  <a:schemeClr val="dk1"/>
                </a:solidFill>
                <a:latin typeface="Calibri"/>
                <a:ea typeface="Calibri"/>
                <a:cs typeface="Calibri"/>
                <a:sym typeface="Calibri"/>
              </a:rPr>
              <a:t>)</a:t>
            </a:r>
            <a:endParaRPr sz="1400" i="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fr-FR" sz="1400" i="1" dirty="0" err="1">
                <a:solidFill>
                  <a:schemeClr val="dk1"/>
                </a:solidFill>
                <a:latin typeface="Calibri"/>
                <a:ea typeface="Calibri"/>
                <a:cs typeface="Calibri"/>
                <a:sym typeface="Calibri"/>
              </a:rPr>
              <a:t>November</a:t>
            </a:r>
            <a:r>
              <a:rPr lang="fr-FR" sz="1400" i="1" dirty="0">
                <a:solidFill>
                  <a:schemeClr val="dk1"/>
                </a:solidFill>
                <a:latin typeface="Calibri"/>
                <a:ea typeface="Calibri"/>
                <a:cs typeface="Calibri"/>
                <a:sym typeface="Calibri"/>
              </a:rPr>
              <a:t> 2020: long </a:t>
            </a:r>
            <a:r>
              <a:rPr lang="fr-FR" sz="1400" i="1" dirty="0" err="1">
                <a:solidFill>
                  <a:schemeClr val="dk1"/>
                </a:solidFill>
                <a:latin typeface="Calibri"/>
                <a:ea typeface="Calibri"/>
                <a:cs typeface="Calibri"/>
                <a:sym typeface="Calibri"/>
              </a:rPr>
              <a:t>period</a:t>
            </a:r>
            <a:r>
              <a:rPr lang="fr-FR" sz="1400" i="1" dirty="0">
                <a:solidFill>
                  <a:schemeClr val="dk1"/>
                </a:solidFill>
                <a:latin typeface="Calibri"/>
                <a:ea typeface="Calibri"/>
                <a:cs typeface="Calibri"/>
                <a:sym typeface="Calibri"/>
              </a:rPr>
              <a:t> </a:t>
            </a:r>
            <a:r>
              <a:rPr lang="fr-FR" sz="1400" i="1" dirty="0" err="1">
                <a:solidFill>
                  <a:schemeClr val="dk1"/>
                </a:solidFill>
                <a:latin typeface="Calibri"/>
                <a:ea typeface="Calibri"/>
                <a:cs typeface="Calibri"/>
                <a:sym typeface="Calibri"/>
              </a:rPr>
              <a:t>earthquakes</a:t>
            </a:r>
            <a:r>
              <a:rPr lang="fr-FR" sz="1400" i="1" dirty="0">
                <a:solidFill>
                  <a:schemeClr val="dk1"/>
                </a:solidFill>
                <a:latin typeface="Calibri"/>
                <a:ea typeface="Calibri"/>
                <a:cs typeface="Calibri"/>
                <a:sym typeface="Calibri"/>
              </a:rPr>
              <a:t> and </a:t>
            </a:r>
            <a:r>
              <a:rPr lang="fr-FR" sz="1400" i="1" dirty="0" err="1">
                <a:solidFill>
                  <a:schemeClr val="dk1"/>
                </a:solidFill>
                <a:latin typeface="Calibri"/>
                <a:ea typeface="Calibri"/>
                <a:cs typeface="Calibri"/>
                <a:sym typeface="Calibri"/>
              </a:rPr>
              <a:t>volcanic</a:t>
            </a:r>
            <a:r>
              <a:rPr lang="fr-FR" sz="1400" i="1" dirty="0">
                <a:solidFill>
                  <a:schemeClr val="dk1"/>
                </a:solidFill>
                <a:latin typeface="Calibri"/>
                <a:ea typeface="Calibri"/>
                <a:cs typeface="Calibri"/>
                <a:sym typeface="Calibri"/>
              </a:rPr>
              <a:t> </a:t>
            </a:r>
            <a:r>
              <a:rPr lang="fr-FR" sz="1400" i="1" dirty="0" err="1">
                <a:solidFill>
                  <a:schemeClr val="dk1"/>
                </a:solidFill>
                <a:latin typeface="Calibri"/>
                <a:ea typeface="Calibri"/>
                <a:cs typeface="Calibri"/>
                <a:sym typeface="Calibri"/>
              </a:rPr>
              <a:t>tremors</a:t>
            </a:r>
            <a:r>
              <a:rPr lang="fr-FR" sz="1400" i="1" dirty="0">
                <a:solidFill>
                  <a:schemeClr val="dk1"/>
                </a:solidFill>
                <a:latin typeface="Calibri"/>
                <a:ea typeface="Calibri"/>
                <a:cs typeface="Calibri"/>
                <a:sym typeface="Calibri"/>
              </a:rPr>
              <a:t> </a:t>
            </a:r>
            <a:endParaRPr sz="1400" i="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fr-FR" sz="1400" i="1" dirty="0" err="1">
                <a:solidFill>
                  <a:schemeClr val="dk1"/>
                </a:solidFill>
                <a:latin typeface="Calibri"/>
                <a:ea typeface="Calibri"/>
                <a:cs typeface="Calibri"/>
                <a:sym typeface="Calibri"/>
              </a:rPr>
              <a:t>December</a:t>
            </a:r>
            <a:r>
              <a:rPr lang="fr-FR" sz="1400" i="1" dirty="0">
                <a:solidFill>
                  <a:schemeClr val="dk1"/>
                </a:solidFill>
                <a:latin typeface="Calibri"/>
                <a:ea typeface="Calibri"/>
                <a:cs typeface="Calibri"/>
                <a:sym typeface="Calibri"/>
              </a:rPr>
              <a:t> 2020: </a:t>
            </a:r>
            <a:r>
              <a:rPr lang="fr-FR" sz="1400" i="1" dirty="0" err="1">
                <a:solidFill>
                  <a:schemeClr val="dk1"/>
                </a:solidFill>
                <a:latin typeface="Calibri"/>
                <a:ea typeface="Calibri"/>
                <a:cs typeface="Calibri"/>
                <a:sym typeface="Calibri"/>
              </a:rPr>
              <a:t>degraded</a:t>
            </a:r>
            <a:r>
              <a:rPr lang="fr-FR" sz="1400" i="1" dirty="0">
                <a:solidFill>
                  <a:schemeClr val="dk1"/>
                </a:solidFill>
                <a:latin typeface="Calibri"/>
                <a:ea typeface="Calibri"/>
                <a:cs typeface="Calibri"/>
                <a:sym typeface="Calibri"/>
              </a:rPr>
              <a:t> </a:t>
            </a:r>
            <a:r>
              <a:rPr lang="fr-FR" sz="1400" i="1" dirty="0" err="1">
                <a:solidFill>
                  <a:schemeClr val="dk1"/>
                </a:solidFill>
                <a:latin typeface="Calibri"/>
                <a:ea typeface="Calibri"/>
                <a:cs typeface="Calibri"/>
                <a:sym typeface="Calibri"/>
              </a:rPr>
              <a:t>vegetation</a:t>
            </a:r>
            <a:r>
              <a:rPr lang="fr-FR" sz="1400" i="1" dirty="0">
                <a:solidFill>
                  <a:schemeClr val="dk1"/>
                </a:solidFill>
                <a:latin typeface="Calibri"/>
                <a:ea typeface="Calibri"/>
                <a:cs typeface="Calibri"/>
                <a:sym typeface="Calibri"/>
              </a:rPr>
              <a:t> on the </a:t>
            </a:r>
            <a:r>
              <a:rPr lang="fr-FR" sz="1400" i="1" dirty="0" err="1">
                <a:solidFill>
                  <a:schemeClr val="dk1"/>
                </a:solidFill>
                <a:latin typeface="Calibri"/>
                <a:ea typeface="Calibri"/>
                <a:cs typeface="Calibri"/>
                <a:sym typeface="Calibri"/>
              </a:rPr>
              <a:t>south-eastern</a:t>
            </a:r>
            <a:r>
              <a:rPr lang="fr-FR" sz="1400" i="1" dirty="0">
                <a:solidFill>
                  <a:schemeClr val="dk1"/>
                </a:solidFill>
                <a:latin typeface="Calibri"/>
                <a:ea typeface="Calibri"/>
                <a:cs typeface="Calibri"/>
                <a:sym typeface="Calibri"/>
              </a:rPr>
              <a:t> </a:t>
            </a:r>
            <a:r>
              <a:rPr lang="fr-FR" sz="1400" i="1" dirty="0" err="1">
                <a:solidFill>
                  <a:schemeClr val="dk1"/>
                </a:solidFill>
                <a:latin typeface="Calibri"/>
                <a:ea typeface="Calibri"/>
                <a:cs typeface="Calibri"/>
                <a:sym typeface="Calibri"/>
              </a:rPr>
              <a:t>flank</a:t>
            </a:r>
            <a:r>
              <a:rPr lang="fr-FR" sz="1400" i="1" dirty="0">
                <a:solidFill>
                  <a:schemeClr val="dk1"/>
                </a:solidFill>
                <a:latin typeface="Calibri"/>
                <a:ea typeface="Calibri"/>
                <a:cs typeface="Calibri"/>
                <a:sym typeface="Calibri"/>
              </a:rPr>
              <a:t> of Montagne Pelée </a:t>
            </a:r>
            <a:endParaRPr sz="1400" i="1" dirty="0">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None/>
            </a:pPr>
            <a:r>
              <a:rPr lang="en-US" sz="1400" b="1" i="1" dirty="0">
                <a:solidFill>
                  <a:schemeClr val="dk1"/>
                </a:solidFill>
                <a:latin typeface="Calibri"/>
                <a:cs typeface="Calibri"/>
                <a:sym typeface="Calibri"/>
              </a:rPr>
              <a:t>⟹</a:t>
            </a:r>
            <a:r>
              <a:rPr lang="fr-FR" sz="1400" b="1" i="1" dirty="0">
                <a:solidFill>
                  <a:schemeClr val="dk1"/>
                </a:solidFill>
                <a:latin typeface="Calibri"/>
                <a:cs typeface="Calibri"/>
                <a:sym typeface="Calibri"/>
              </a:rPr>
              <a:t> </a:t>
            </a:r>
            <a:r>
              <a:rPr lang="fr-FR" sz="1400" b="1" i="1" dirty="0" err="1">
                <a:solidFill>
                  <a:schemeClr val="dk1"/>
                </a:solidFill>
                <a:latin typeface="Calibri"/>
                <a:cs typeface="Calibri"/>
                <a:sym typeface="Calibri"/>
              </a:rPr>
              <a:t>Increase</a:t>
            </a:r>
            <a:r>
              <a:rPr lang="fr-FR" sz="1400" b="1" i="1" dirty="0">
                <a:solidFill>
                  <a:schemeClr val="dk1"/>
                </a:solidFill>
                <a:latin typeface="Calibri"/>
                <a:cs typeface="Calibri"/>
                <a:sym typeface="Calibri"/>
              </a:rPr>
              <a:t> </a:t>
            </a:r>
            <a:r>
              <a:rPr lang="fr-FR" sz="1400" b="1" i="1" dirty="0">
                <a:solidFill>
                  <a:schemeClr val="dk1"/>
                </a:solidFill>
                <a:latin typeface="Calibri"/>
                <a:ea typeface="Calibri"/>
                <a:cs typeface="Calibri"/>
                <a:sym typeface="Calibri"/>
              </a:rPr>
              <a:t>in the </a:t>
            </a:r>
            <a:r>
              <a:rPr lang="fr-FR" sz="1400" b="1" i="1" dirty="0" err="1">
                <a:solidFill>
                  <a:schemeClr val="dk1"/>
                </a:solidFill>
                <a:latin typeface="Calibri"/>
                <a:ea typeface="Calibri"/>
                <a:cs typeface="Calibri"/>
                <a:sym typeface="Calibri"/>
              </a:rPr>
              <a:t>activity</a:t>
            </a:r>
            <a:r>
              <a:rPr lang="fr-FR" sz="1400" b="1" i="1" dirty="0">
                <a:solidFill>
                  <a:schemeClr val="dk1"/>
                </a:solidFill>
                <a:latin typeface="Calibri"/>
                <a:ea typeface="Calibri"/>
                <a:cs typeface="Calibri"/>
                <a:sym typeface="Calibri"/>
              </a:rPr>
              <a:t> of the hydrothermal system</a:t>
            </a:r>
          </a:p>
          <a:p>
            <a:pPr marL="457200" lvl="0" indent="457200" algn="l" rtl="0">
              <a:lnSpc>
                <a:spcPct val="115000"/>
              </a:lnSpc>
              <a:spcBef>
                <a:spcPts val="0"/>
              </a:spcBef>
              <a:spcAft>
                <a:spcPts val="0"/>
              </a:spcAft>
              <a:buNone/>
            </a:pPr>
            <a:endParaRPr lang="fr-FR" sz="1400" i="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US" sz="1400" b="1" i="1" dirty="0">
                <a:solidFill>
                  <a:srgbClr val="0070C0"/>
                </a:solidFill>
                <a:latin typeface="Calibri"/>
                <a:cs typeface="Calibri"/>
                <a:sym typeface="Calibri"/>
              </a:rPr>
              <a:t>⟹ We</a:t>
            </a:r>
            <a:r>
              <a:rPr lang="en-US" sz="1400" b="1" i="1" dirty="0">
                <a:solidFill>
                  <a:srgbClr val="0070C0"/>
                </a:solidFill>
                <a:latin typeface="Calibri"/>
                <a:ea typeface="Calibri"/>
                <a:cs typeface="Calibri"/>
                <a:sym typeface="Calibri"/>
              </a:rPr>
              <a:t> are concerned by the inherent mechanical instability of the 1929 lava dome and its consequences</a:t>
            </a:r>
          </a:p>
        </p:txBody>
      </p:sp>
      <p:sp>
        <p:nvSpPr>
          <p:cNvPr id="14" name="Google Shape;193;p20">
            <a:extLst>
              <a:ext uri="{FF2B5EF4-FFF2-40B4-BE49-F238E27FC236}">
                <a16:creationId xmlns:a16="http://schemas.microsoft.com/office/drawing/2014/main" id="{30FFDE94-A822-CB82-A3E9-BD6B43DAD16B}"/>
              </a:ext>
            </a:extLst>
          </p:cNvPr>
          <p:cNvSpPr txBox="1"/>
          <p:nvPr/>
        </p:nvSpPr>
        <p:spPr>
          <a:xfrm>
            <a:off x="10877738" y="5506603"/>
            <a:ext cx="1250762" cy="67297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5" name="Picture 2" descr="Union européenne des géosciences — Wikipédia">
            <a:extLst>
              <a:ext uri="{FF2B5EF4-FFF2-40B4-BE49-F238E27FC236}">
                <a16:creationId xmlns:a16="http://schemas.microsoft.com/office/drawing/2014/main" id="{611FA249-B00B-1F75-5CD9-A254891F3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77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7747"/>
            <a:ext cx="1051560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en-US" dirty="0"/>
              <a:t>Collapse scenarios and data preparation</a:t>
            </a:r>
          </a:p>
        </p:txBody>
      </p:sp>
      <p:sp>
        <p:nvSpPr>
          <p:cNvPr id="15" name="Google Shape;394;p35">
            <a:extLst>
              <a:ext uri="{FF2B5EF4-FFF2-40B4-BE49-F238E27FC236}">
                <a16:creationId xmlns:a16="http://schemas.microsoft.com/office/drawing/2014/main" id="{5EEB465D-8EB3-2BAF-5613-BD2C1C8ABA15}"/>
              </a:ext>
            </a:extLst>
          </p:cNvPr>
          <p:cNvSpPr txBox="1"/>
          <p:nvPr/>
        </p:nvSpPr>
        <p:spPr>
          <a:xfrm>
            <a:off x="119156" y="1956844"/>
            <a:ext cx="7448593" cy="4001065"/>
          </a:xfrm>
          <a:prstGeom prst="rect">
            <a:avLst/>
          </a:prstGeom>
          <a:noFill/>
          <a:ln>
            <a:noFill/>
          </a:ln>
        </p:spPr>
        <p:txBody>
          <a:bodyPr spcFirstLastPara="1" wrap="square" lIns="91425" tIns="91425" rIns="91425" bIns="91425" anchor="t" anchorCtr="0">
            <a:spAutoFit/>
          </a:bodyPr>
          <a:lstStyle/>
          <a:p>
            <a:pPr marL="444500" lvl="0" indent="-342900" algn="l" rtl="0">
              <a:lnSpc>
                <a:spcPct val="115000"/>
              </a:lnSpc>
              <a:spcBef>
                <a:spcPts val="0"/>
              </a:spcBef>
              <a:spcAft>
                <a:spcPts val="0"/>
              </a:spcAft>
              <a:buClr>
                <a:schemeClr val="dk1"/>
              </a:buClr>
              <a:buSzPts val="2000"/>
              <a:buFont typeface="Arial" panose="020B0604020202020204" pitchFamily="34" charset="0"/>
              <a:buChar char="•"/>
            </a:pPr>
            <a:r>
              <a:rPr lang="fr-FR" sz="1600" b="1" dirty="0">
                <a:solidFill>
                  <a:schemeClr val="dk1"/>
                </a:solidFill>
                <a:latin typeface="Calibri"/>
                <a:ea typeface="Calibri"/>
                <a:cs typeface="Calibri"/>
                <a:sym typeface="Calibri"/>
              </a:rPr>
              <a:t>To test </a:t>
            </a:r>
            <a:r>
              <a:rPr lang="fr-FR" sz="1600" b="1" dirty="0" err="1">
                <a:solidFill>
                  <a:schemeClr val="dk1"/>
                </a:solidFill>
                <a:latin typeface="Calibri"/>
                <a:ea typeface="Calibri"/>
                <a:cs typeface="Calibri"/>
                <a:sym typeface="Calibri"/>
              </a:rPr>
              <a:t>different</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parameters</a:t>
            </a:r>
            <a:r>
              <a:rPr lang="fr-FR" sz="1600" b="1" dirty="0">
                <a:solidFill>
                  <a:schemeClr val="dk1"/>
                </a:solidFill>
                <a:latin typeface="Calibri"/>
                <a:ea typeface="Calibri"/>
                <a:cs typeface="Calibri"/>
                <a:sym typeface="Calibri"/>
              </a:rPr>
              <a:t> for</a:t>
            </a:r>
            <a:r>
              <a:rPr lang="fr-FR" sz="1600"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deposits</a:t>
            </a:r>
            <a:r>
              <a:rPr lang="fr-FR" sz="1600" b="1" dirty="0">
                <a:solidFill>
                  <a:schemeClr val="dk1"/>
                </a:solidFill>
                <a:latin typeface="Calibri"/>
                <a:ea typeface="Calibri"/>
                <a:cs typeface="Calibri"/>
                <a:sym typeface="Calibri"/>
              </a:rPr>
              <a:t>/</a:t>
            </a:r>
            <a:r>
              <a:rPr lang="fr-FR" sz="1600" b="1" dirty="0" err="1">
                <a:solidFill>
                  <a:schemeClr val="dk1"/>
                </a:solidFill>
                <a:latin typeface="Calibri"/>
                <a:ea typeface="Calibri"/>
                <a:cs typeface="Calibri"/>
                <a:sym typeface="Calibri"/>
              </a:rPr>
              <a:t>runout</a:t>
            </a:r>
            <a:r>
              <a:rPr lang="fr-FR" sz="1600" b="1" dirty="0">
                <a:solidFill>
                  <a:schemeClr val="dk1"/>
                </a:solidFill>
                <a:latin typeface="Calibri"/>
                <a:ea typeface="Calibri"/>
                <a:cs typeface="Calibri"/>
                <a:sym typeface="Calibri"/>
              </a:rPr>
              <a:t> distance </a:t>
            </a:r>
            <a:r>
              <a:rPr lang="fr-FR" sz="1600" dirty="0">
                <a:solidFill>
                  <a:schemeClr val="dk1"/>
                </a:solidFill>
                <a:latin typeface="Calibri"/>
                <a:ea typeface="Calibri"/>
                <a:cs typeface="Calibri"/>
                <a:sym typeface="Calibri"/>
              </a:rPr>
              <a:t>and </a:t>
            </a:r>
            <a:r>
              <a:rPr lang="fr-FR" sz="1600" b="1" dirty="0" err="1">
                <a:solidFill>
                  <a:schemeClr val="dk1"/>
                </a:solidFill>
                <a:latin typeface="Calibri"/>
                <a:ea typeface="Calibri"/>
                <a:cs typeface="Calibri"/>
                <a:sym typeface="Calibri"/>
              </a:rPr>
              <a:t>generated</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waves</a:t>
            </a:r>
            <a:r>
              <a:rPr lang="fr-FR"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fr-FR" sz="1600" i="1" dirty="0">
                <a:solidFill>
                  <a:schemeClr val="dk1"/>
                </a:solidFill>
                <a:latin typeface="Calibri"/>
                <a:ea typeface="Calibri"/>
                <a:cs typeface="Calibri"/>
                <a:sym typeface="Calibri"/>
              </a:rPr>
              <a:t>Volumes ( 0.01, 60 , 1.8 , 16.2 km</a:t>
            </a:r>
            <a:r>
              <a:rPr lang="fr-FR" sz="1600" i="1" baseline="30000" dirty="0">
                <a:solidFill>
                  <a:schemeClr val="dk1"/>
                </a:solidFill>
                <a:latin typeface="Calibri"/>
                <a:ea typeface="Calibri"/>
                <a:cs typeface="Calibri"/>
                <a:sym typeface="Calibri"/>
              </a:rPr>
              <a:t>3</a:t>
            </a:r>
            <a:r>
              <a:rPr lang="fr-FR" sz="1600" i="1" dirty="0">
                <a:solidFill>
                  <a:schemeClr val="dk1"/>
                </a:solidFill>
                <a:latin typeface="Calibri"/>
                <a:ea typeface="Calibri"/>
                <a:cs typeface="Calibri"/>
                <a:sym typeface="Calibri"/>
              </a:rPr>
              <a:t>) and mass </a:t>
            </a:r>
            <a:r>
              <a:rPr lang="fr-FR" sz="1600" i="1" dirty="0" err="1">
                <a:solidFill>
                  <a:schemeClr val="dk1"/>
                </a:solidFill>
                <a:latin typeface="Calibri"/>
                <a:ea typeface="Calibri"/>
                <a:cs typeface="Calibri"/>
                <a:sym typeface="Calibri"/>
              </a:rPr>
              <a:t>morphology</a:t>
            </a:r>
            <a:endParaRPr sz="1600" i="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fr-FR" sz="1600" i="1" dirty="0">
                <a:solidFill>
                  <a:schemeClr val="dk1"/>
                </a:solidFill>
                <a:latin typeface="Calibri"/>
                <a:ea typeface="Calibri"/>
                <a:cs typeface="Calibri"/>
                <a:sym typeface="Calibri"/>
              </a:rPr>
              <a:t>1 </a:t>
            </a:r>
            <a:r>
              <a:rPr lang="fr-FR" sz="1600" i="1" dirty="0" err="1">
                <a:solidFill>
                  <a:schemeClr val="dk1"/>
                </a:solidFill>
                <a:latin typeface="Calibri"/>
                <a:ea typeface="Calibri"/>
                <a:cs typeface="Calibri"/>
                <a:sym typeface="Calibri"/>
              </a:rPr>
              <a:t>event</a:t>
            </a:r>
            <a:r>
              <a:rPr lang="fr-FR" sz="1600" i="1" dirty="0">
                <a:solidFill>
                  <a:schemeClr val="dk1"/>
                </a:solidFill>
                <a:latin typeface="Calibri"/>
                <a:ea typeface="Calibri"/>
                <a:cs typeface="Calibri"/>
                <a:sym typeface="Calibri"/>
              </a:rPr>
              <a:t> vs. 3 </a:t>
            </a:r>
            <a:r>
              <a:rPr lang="fr-FR" sz="1600" i="1" dirty="0" err="1">
                <a:solidFill>
                  <a:schemeClr val="dk1"/>
                </a:solidFill>
                <a:latin typeface="Calibri"/>
                <a:ea typeface="Calibri"/>
                <a:cs typeface="Calibri"/>
                <a:sym typeface="Calibri"/>
              </a:rPr>
              <a:t>sub-events</a:t>
            </a:r>
            <a:endParaRPr sz="1600" i="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fr-FR" sz="1600" i="1" dirty="0" err="1">
                <a:solidFill>
                  <a:schemeClr val="dk1"/>
                </a:solidFill>
                <a:latin typeface="Calibri"/>
                <a:ea typeface="Calibri"/>
                <a:cs typeface="Calibri"/>
                <a:sym typeface="Calibri"/>
              </a:rPr>
              <a:t>Erodible</a:t>
            </a:r>
            <a:r>
              <a:rPr lang="fr-FR" sz="1600" i="1" dirty="0">
                <a:solidFill>
                  <a:schemeClr val="dk1"/>
                </a:solidFill>
                <a:latin typeface="Calibri"/>
                <a:ea typeface="Calibri"/>
                <a:cs typeface="Calibri"/>
                <a:sym typeface="Calibri"/>
              </a:rPr>
              <a:t> </a:t>
            </a:r>
            <a:r>
              <a:rPr lang="fr-FR" sz="1600" i="1" dirty="0" err="1">
                <a:solidFill>
                  <a:schemeClr val="dk1"/>
                </a:solidFill>
                <a:latin typeface="Calibri"/>
                <a:ea typeface="Calibri"/>
                <a:cs typeface="Calibri"/>
                <a:sym typeface="Calibri"/>
              </a:rPr>
              <a:t>deposits</a:t>
            </a:r>
            <a:r>
              <a:rPr lang="fr-FR" sz="1600" i="1" dirty="0">
                <a:solidFill>
                  <a:schemeClr val="dk1"/>
                </a:solidFill>
                <a:latin typeface="Calibri"/>
                <a:ea typeface="Calibri"/>
                <a:cs typeface="Calibri"/>
                <a:sym typeface="Calibri"/>
              </a:rPr>
              <a:t> vs. Non </a:t>
            </a:r>
            <a:r>
              <a:rPr lang="fr-FR" sz="1600" i="1" dirty="0" err="1">
                <a:solidFill>
                  <a:schemeClr val="dk1"/>
                </a:solidFill>
                <a:latin typeface="Calibri"/>
                <a:ea typeface="Calibri"/>
                <a:cs typeface="Calibri"/>
                <a:sym typeface="Calibri"/>
              </a:rPr>
              <a:t>erodible</a:t>
            </a:r>
            <a:r>
              <a:rPr lang="fr-FR" sz="1600" i="1" dirty="0">
                <a:solidFill>
                  <a:schemeClr val="dk1"/>
                </a:solidFill>
                <a:latin typeface="Calibri"/>
                <a:ea typeface="Calibri"/>
                <a:cs typeface="Calibri"/>
                <a:sym typeface="Calibri"/>
              </a:rPr>
              <a:t> </a:t>
            </a:r>
            <a:r>
              <a:rPr lang="fr-FR" sz="1600" i="1" dirty="0" err="1">
                <a:solidFill>
                  <a:schemeClr val="dk1"/>
                </a:solidFill>
                <a:latin typeface="Calibri"/>
                <a:ea typeface="Calibri"/>
                <a:cs typeface="Calibri"/>
                <a:sym typeface="Calibri"/>
              </a:rPr>
              <a:t>deposits</a:t>
            </a:r>
            <a:endParaRPr sz="1600" i="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lang="en-US" sz="1600"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600" dirty="0">
              <a:solidFill>
                <a:schemeClr val="dk1"/>
              </a:solidFill>
              <a:latin typeface="Calibri"/>
              <a:ea typeface="Calibri"/>
              <a:cs typeface="Calibri"/>
              <a:sym typeface="Calibri"/>
            </a:endParaRPr>
          </a:p>
          <a:p>
            <a:pPr marL="444500" lvl="0" indent="-342900" algn="l" rtl="0">
              <a:lnSpc>
                <a:spcPct val="115000"/>
              </a:lnSpc>
              <a:spcBef>
                <a:spcPts val="0"/>
              </a:spcBef>
              <a:spcAft>
                <a:spcPts val="0"/>
              </a:spcAft>
              <a:buClr>
                <a:schemeClr val="dk1"/>
              </a:buClr>
              <a:buSzPts val="2000"/>
              <a:buFont typeface="Arial" panose="020B0604020202020204" pitchFamily="34" charset="0"/>
              <a:buChar char="•"/>
            </a:pPr>
            <a:r>
              <a:rPr lang="fr-FR" sz="1600" b="1" dirty="0">
                <a:solidFill>
                  <a:schemeClr val="dk1"/>
                </a:solidFill>
                <a:latin typeface="Calibri"/>
                <a:ea typeface="Calibri"/>
                <a:cs typeface="Calibri"/>
                <a:sym typeface="Calibri"/>
              </a:rPr>
              <a:t>To </a:t>
            </a:r>
            <a:r>
              <a:rPr lang="fr-FR" sz="1600" b="1" dirty="0" err="1">
                <a:solidFill>
                  <a:schemeClr val="dk1"/>
                </a:solidFill>
                <a:latin typeface="Calibri"/>
                <a:ea typeface="Calibri"/>
                <a:cs typeface="Calibri"/>
                <a:sym typeface="Calibri"/>
              </a:rPr>
              <a:t>provide</a:t>
            </a:r>
            <a:r>
              <a:rPr lang="fr-FR" sz="1600" b="1" dirty="0">
                <a:solidFill>
                  <a:schemeClr val="dk1"/>
                </a:solidFill>
                <a:latin typeface="Calibri"/>
                <a:ea typeface="Calibri"/>
                <a:cs typeface="Calibri"/>
                <a:sym typeface="Calibri"/>
              </a:rPr>
              <a:t> a first </a:t>
            </a:r>
            <a:r>
              <a:rPr lang="fr-FR" sz="1600" b="1" dirty="0" err="1">
                <a:solidFill>
                  <a:schemeClr val="dk1"/>
                </a:solidFill>
                <a:latin typeface="Calibri"/>
                <a:ea typeface="Calibri"/>
                <a:cs typeface="Calibri"/>
                <a:sym typeface="Calibri"/>
              </a:rPr>
              <a:t>assessment</a:t>
            </a:r>
            <a:r>
              <a:rPr lang="fr-FR" sz="1600" b="1" dirty="0">
                <a:solidFill>
                  <a:schemeClr val="dk1"/>
                </a:solidFill>
                <a:latin typeface="Calibri"/>
                <a:ea typeface="Calibri"/>
                <a:cs typeface="Calibri"/>
                <a:sym typeface="Calibri"/>
              </a:rPr>
              <a:t> of the </a:t>
            </a:r>
            <a:r>
              <a:rPr lang="fr-FR" sz="1600" b="1" dirty="0" err="1">
                <a:solidFill>
                  <a:schemeClr val="dk1"/>
                </a:solidFill>
                <a:latin typeface="Calibri"/>
                <a:ea typeface="Calibri"/>
                <a:cs typeface="Calibri"/>
                <a:sym typeface="Calibri"/>
              </a:rPr>
              <a:t>potential</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instability</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giving</a:t>
            </a:r>
            <a:r>
              <a:rPr lang="fr-FR" sz="1600" b="1" dirty="0">
                <a:solidFill>
                  <a:schemeClr val="dk1"/>
                </a:solidFill>
                <a:latin typeface="Calibri"/>
                <a:ea typeface="Calibri"/>
                <a:cs typeface="Calibri"/>
                <a:sym typeface="Calibri"/>
              </a:rPr>
              <a:t> the </a:t>
            </a:r>
            <a:r>
              <a:rPr lang="fr-FR" sz="1600" b="1" dirty="0" err="1">
                <a:solidFill>
                  <a:schemeClr val="dk1"/>
                </a:solidFill>
                <a:latin typeface="Calibri"/>
                <a:ea typeface="Calibri"/>
                <a:cs typeface="Calibri"/>
                <a:sym typeface="Calibri"/>
              </a:rPr>
              <a:t>current</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unrest</a:t>
            </a:r>
            <a:r>
              <a:rPr lang="fr-FR" sz="1600" b="1" dirty="0">
                <a:solidFill>
                  <a:schemeClr val="dk1"/>
                </a:solidFill>
                <a:latin typeface="Calibri"/>
                <a:ea typeface="Calibri"/>
                <a:cs typeface="Calibri"/>
                <a:sym typeface="Calibri"/>
              </a:rPr>
              <a:t> conditions</a:t>
            </a:r>
            <a:endParaRPr sz="16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fr-FR" sz="1600" b="1" dirty="0">
                <a:solidFill>
                  <a:schemeClr val="dk1"/>
                </a:solidFill>
                <a:latin typeface="Calibri"/>
                <a:ea typeface="Calibri"/>
                <a:cs typeface="Calibri"/>
                <a:sym typeface="Calibri"/>
              </a:rPr>
              <a:t>	</a:t>
            </a:r>
            <a:r>
              <a:rPr lang="fr-FR" sz="1600" i="1" dirty="0">
                <a:solidFill>
                  <a:schemeClr val="dk1"/>
                </a:solidFill>
                <a:latin typeface="Calibri"/>
                <a:ea typeface="Calibri"/>
                <a:cs typeface="Calibri"/>
                <a:sym typeface="Calibri"/>
              </a:rPr>
              <a:t>1929 </a:t>
            </a:r>
            <a:r>
              <a:rPr lang="fr-FR" sz="1600" i="1" dirty="0" err="1">
                <a:solidFill>
                  <a:schemeClr val="dk1"/>
                </a:solidFill>
                <a:latin typeface="Calibri"/>
                <a:ea typeface="Calibri"/>
                <a:cs typeface="Calibri"/>
                <a:sym typeface="Calibri"/>
              </a:rPr>
              <a:t>dome</a:t>
            </a:r>
            <a:r>
              <a:rPr lang="fr-FR" sz="1600" i="1" dirty="0">
                <a:solidFill>
                  <a:schemeClr val="dk1"/>
                </a:solidFill>
                <a:latin typeface="Calibri"/>
                <a:ea typeface="Calibri"/>
                <a:cs typeface="Calibri"/>
                <a:sym typeface="Calibri"/>
              </a:rPr>
              <a:t> scenario: 57x10</a:t>
            </a:r>
            <a:r>
              <a:rPr lang="fr-FR" sz="1600" i="1" baseline="30000" dirty="0">
                <a:solidFill>
                  <a:schemeClr val="dk1"/>
                </a:solidFill>
                <a:latin typeface="Calibri"/>
                <a:ea typeface="Calibri"/>
                <a:cs typeface="Calibri"/>
                <a:sym typeface="Calibri"/>
              </a:rPr>
              <a:t>6</a:t>
            </a:r>
            <a:r>
              <a:rPr lang="fr-FR" sz="1600" i="1" dirty="0">
                <a:solidFill>
                  <a:schemeClr val="dk1"/>
                </a:solidFill>
                <a:latin typeface="Calibri"/>
                <a:ea typeface="Calibri"/>
                <a:cs typeface="Calibri"/>
                <a:sym typeface="Calibri"/>
              </a:rPr>
              <a:t> m</a:t>
            </a:r>
            <a:r>
              <a:rPr lang="fr-FR" sz="1600" i="1" baseline="30000" dirty="0">
                <a:solidFill>
                  <a:schemeClr val="dk1"/>
                </a:solidFill>
                <a:latin typeface="Calibri"/>
                <a:ea typeface="Calibri"/>
                <a:cs typeface="Calibri"/>
                <a:sym typeface="Calibri"/>
              </a:rPr>
              <a:t>3</a:t>
            </a:r>
            <a:endParaRPr sz="1600" i="1" baseline="30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fr-FR" sz="1600" i="1" dirty="0">
                <a:solidFill>
                  <a:schemeClr val="dk1"/>
                </a:solidFill>
                <a:latin typeface="Calibri"/>
                <a:ea typeface="Calibri"/>
                <a:cs typeface="Calibri"/>
                <a:sym typeface="Calibri"/>
              </a:rPr>
              <a:t>	</a:t>
            </a:r>
            <a:r>
              <a:rPr lang="fr-FR" sz="1600" i="1" dirty="0" err="1">
                <a:solidFill>
                  <a:schemeClr val="dk1"/>
                </a:solidFill>
                <a:latin typeface="Calibri"/>
                <a:ea typeface="Calibri"/>
                <a:cs typeface="Calibri"/>
                <a:sym typeface="Calibri"/>
              </a:rPr>
              <a:t>Dome</a:t>
            </a:r>
            <a:r>
              <a:rPr lang="fr-FR" sz="1600" i="1" dirty="0">
                <a:solidFill>
                  <a:schemeClr val="dk1"/>
                </a:solidFill>
                <a:latin typeface="Calibri"/>
                <a:ea typeface="Calibri"/>
                <a:cs typeface="Calibri"/>
                <a:sym typeface="Calibri"/>
              </a:rPr>
              <a:t> </a:t>
            </a:r>
            <a:r>
              <a:rPr lang="fr-FR" sz="1600" i="1" dirty="0" err="1">
                <a:solidFill>
                  <a:schemeClr val="dk1"/>
                </a:solidFill>
                <a:latin typeface="Calibri"/>
                <a:ea typeface="Calibri"/>
                <a:cs typeface="Calibri"/>
                <a:sym typeface="Calibri"/>
              </a:rPr>
              <a:t>slope</a:t>
            </a:r>
            <a:r>
              <a:rPr lang="fr-FR" sz="1600" i="1" dirty="0">
                <a:solidFill>
                  <a:schemeClr val="dk1"/>
                </a:solidFill>
                <a:latin typeface="Calibri"/>
                <a:ea typeface="Calibri"/>
                <a:cs typeface="Calibri"/>
                <a:sym typeface="Calibri"/>
              </a:rPr>
              <a:t> scenario: 9.8 x 10</a:t>
            </a:r>
            <a:r>
              <a:rPr lang="fr-FR" sz="1600" i="1" baseline="30000" dirty="0">
                <a:solidFill>
                  <a:schemeClr val="dk1"/>
                </a:solidFill>
                <a:latin typeface="Calibri"/>
                <a:ea typeface="Calibri"/>
                <a:cs typeface="Calibri"/>
                <a:sym typeface="Calibri"/>
              </a:rPr>
              <a:t>6</a:t>
            </a:r>
            <a:r>
              <a:rPr lang="fr-FR" sz="1600" i="1" dirty="0">
                <a:solidFill>
                  <a:schemeClr val="dk1"/>
                </a:solidFill>
                <a:latin typeface="Calibri"/>
                <a:ea typeface="Calibri"/>
                <a:cs typeface="Calibri"/>
                <a:sym typeface="Calibri"/>
              </a:rPr>
              <a:t> m</a:t>
            </a:r>
            <a:r>
              <a:rPr lang="fr-FR" sz="1600" i="1" baseline="30000" dirty="0">
                <a:solidFill>
                  <a:schemeClr val="dk1"/>
                </a:solidFill>
                <a:latin typeface="Calibri"/>
                <a:ea typeface="Calibri"/>
                <a:cs typeface="Calibri"/>
                <a:sym typeface="Calibri"/>
              </a:rPr>
              <a:t>3</a:t>
            </a:r>
            <a:r>
              <a:rPr lang="fr-FR" sz="1600" i="1" dirty="0">
                <a:solidFill>
                  <a:schemeClr val="dk1"/>
                </a:solidFill>
                <a:latin typeface="Calibri"/>
                <a:ea typeface="Calibri"/>
                <a:cs typeface="Calibri"/>
                <a:sym typeface="Calibri"/>
              </a:rPr>
              <a:t> </a:t>
            </a:r>
            <a:endParaRPr sz="1600" i="1" dirty="0">
              <a:solidFill>
                <a:schemeClr val="dk1"/>
              </a:solidFill>
              <a:latin typeface="Calibri"/>
              <a:ea typeface="Calibri"/>
              <a:cs typeface="Calibri"/>
              <a:sym typeface="Calibri"/>
            </a:endParaRPr>
          </a:p>
          <a:p>
            <a:pPr marL="0" lvl="0" indent="0" algn="l" rtl="0">
              <a:spcBef>
                <a:spcPts val="0"/>
              </a:spcBef>
              <a:spcAft>
                <a:spcPts val="0"/>
              </a:spcAft>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None/>
            </a:pPr>
            <a:r>
              <a:rPr lang="fr-FR" sz="1600" b="1" dirty="0">
                <a:solidFill>
                  <a:schemeClr val="dk1"/>
                </a:solidFill>
                <a:latin typeface="Calibri"/>
                <a:ea typeface="Calibri"/>
                <a:cs typeface="Calibri"/>
                <a:sym typeface="Calibri"/>
              </a:rPr>
              <a:t>⟹ The DTM (</a:t>
            </a:r>
            <a:r>
              <a:rPr lang="fr-FR" sz="1600" b="1" dirty="0" err="1">
                <a:solidFill>
                  <a:schemeClr val="dk1"/>
                </a:solidFill>
                <a:latin typeface="Calibri"/>
                <a:ea typeface="Calibri"/>
                <a:cs typeface="Calibri"/>
                <a:sym typeface="Calibri"/>
              </a:rPr>
              <a:t>topography</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from</a:t>
            </a:r>
            <a:r>
              <a:rPr lang="fr-FR" sz="1600" b="1" dirty="0">
                <a:solidFill>
                  <a:schemeClr val="dk1"/>
                </a:solidFill>
                <a:latin typeface="Calibri"/>
                <a:ea typeface="Calibri"/>
                <a:cs typeface="Calibri"/>
                <a:sym typeface="Calibri"/>
              </a:rPr>
              <a:t> IGN and </a:t>
            </a:r>
            <a:r>
              <a:rPr lang="fr-FR" sz="1600" b="1" dirty="0" err="1">
                <a:solidFill>
                  <a:schemeClr val="dk1"/>
                </a:solidFill>
                <a:latin typeface="Calibri"/>
                <a:ea typeface="Calibri"/>
                <a:cs typeface="Calibri"/>
                <a:sym typeface="Calibri"/>
              </a:rPr>
              <a:t>bathymetry</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collected</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during</a:t>
            </a:r>
            <a:r>
              <a:rPr lang="fr-FR" sz="1600" b="1" dirty="0">
                <a:solidFill>
                  <a:schemeClr val="dk1"/>
                </a:solidFill>
                <a:latin typeface="Calibri"/>
                <a:ea typeface="Calibri"/>
                <a:cs typeface="Calibri"/>
                <a:sym typeface="Calibri"/>
              </a:rPr>
              <a:t> AGUADOMAR) </a:t>
            </a:r>
            <a:r>
              <a:rPr lang="fr-FR" sz="1600" b="1" dirty="0" err="1">
                <a:solidFill>
                  <a:schemeClr val="dk1"/>
                </a:solidFill>
                <a:latin typeface="Calibri"/>
                <a:ea typeface="Calibri"/>
                <a:cs typeface="Calibri"/>
                <a:sym typeface="Calibri"/>
              </a:rPr>
              <a:t>was</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altered</a:t>
            </a:r>
            <a:r>
              <a:rPr lang="fr-FR" sz="1600" b="1" dirty="0">
                <a:solidFill>
                  <a:schemeClr val="dk1"/>
                </a:solidFill>
                <a:latin typeface="Calibri"/>
                <a:ea typeface="Calibri"/>
                <a:cs typeface="Calibri"/>
                <a:sym typeface="Calibri"/>
              </a:rPr>
              <a:t> to </a:t>
            </a:r>
            <a:r>
              <a:rPr lang="fr-FR" sz="1600" b="1" dirty="0" err="1">
                <a:solidFill>
                  <a:schemeClr val="dk1"/>
                </a:solidFill>
                <a:latin typeface="Calibri"/>
                <a:ea typeface="Calibri"/>
                <a:cs typeface="Calibri"/>
                <a:sym typeface="Calibri"/>
              </a:rPr>
              <a:t>reproduce</a:t>
            </a:r>
            <a:r>
              <a:rPr lang="fr-FR" sz="1600" b="1" dirty="0">
                <a:solidFill>
                  <a:schemeClr val="dk1"/>
                </a:solidFill>
                <a:latin typeface="Calibri"/>
                <a:ea typeface="Calibri"/>
                <a:cs typeface="Calibri"/>
                <a:sym typeface="Calibri"/>
              </a:rPr>
              <a:t> a </a:t>
            </a:r>
            <a:r>
              <a:rPr lang="fr-FR" sz="1600" b="1" dirty="0" err="1">
                <a:solidFill>
                  <a:schemeClr val="dk1"/>
                </a:solidFill>
                <a:latin typeface="Calibri"/>
                <a:ea typeface="Calibri"/>
                <a:cs typeface="Calibri"/>
                <a:sym typeface="Calibri"/>
              </a:rPr>
              <a:t>past</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topography</a:t>
            </a:r>
            <a:r>
              <a:rPr lang="fr-FR" sz="1600" b="1" dirty="0">
                <a:solidFill>
                  <a:schemeClr val="dk1"/>
                </a:solidFill>
                <a:latin typeface="Calibri"/>
                <a:ea typeface="Calibri"/>
                <a:cs typeface="Calibri"/>
                <a:sym typeface="Calibri"/>
              </a:rPr>
              <a:t> close to reality</a:t>
            </a:r>
            <a:endParaRPr sz="1600" dirty="0">
              <a:latin typeface="Calibri"/>
              <a:ea typeface="Calibri"/>
              <a:cs typeface="Calibri"/>
              <a:sym typeface="Calibri"/>
            </a:endParaRPr>
          </a:p>
        </p:txBody>
      </p:sp>
      <p:pic>
        <p:nvPicPr>
          <p:cNvPr id="16" name="Google Shape;395;p35">
            <a:extLst>
              <a:ext uri="{FF2B5EF4-FFF2-40B4-BE49-F238E27FC236}">
                <a16:creationId xmlns:a16="http://schemas.microsoft.com/office/drawing/2014/main" id="{B34900A8-6CD8-7F29-5908-A6FC5892E175}"/>
              </a:ext>
            </a:extLst>
          </p:cNvPr>
          <p:cNvPicPr preferRelativeResize="0"/>
          <p:nvPr/>
        </p:nvPicPr>
        <p:blipFill rotWithShape="1">
          <a:blip r:embed="rId3">
            <a:alphaModFix/>
          </a:blip>
          <a:srcRect/>
          <a:stretch/>
        </p:blipFill>
        <p:spPr>
          <a:xfrm>
            <a:off x="7814501" y="1099277"/>
            <a:ext cx="4182628" cy="5350509"/>
          </a:xfrm>
          <a:prstGeom prst="rect">
            <a:avLst/>
          </a:prstGeom>
          <a:noFill/>
          <a:ln>
            <a:noFill/>
          </a:ln>
        </p:spPr>
      </p:pic>
      <p:sp>
        <p:nvSpPr>
          <p:cNvPr id="17" name="Google Shape;193;p20">
            <a:extLst>
              <a:ext uri="{FF2B5EF4-FFF2-40B4-BE49-F238E27FC236}">
                <a16:creationId xmlns:a16="http://schemas.microsoft.com/office/drawing/2014/main" id="{B53B42E8-2688-E867-3651-6DCAF93D753B}"/>
              </a:ext>
            </a:extLst>
          </p:cNvPr>
          <p:cNvSpPr txBox="1"/>
          <p:nvPr/>
        </p:nvSpPr>
        <p:spPr>
          <a:xfrm>
            <a:off x="8078533" y="6289444"/>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6" name="Picture 2" descr="Union européenne des géosciences — Wikipédia">
            <a:extLst>
              <a:ext uri="{FF2B5EF4-FFF2-40B4-BE49-F238E27FC236}">
                <a16:creationId xmlns:a16="http://schemas.microsoft.com/office/drawing/2014/main" id="{829BD0AC-B641-C4AD-1C1E-74E1B62A7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70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13;p36">
            <a:extLst>
              <a:ext uri="{FF2B5EF4-FFF2-40B4-BE49-F238E27FC236}">
                <a16:creationId xmlns:a16="http://schemas.microsoft.com/office/drawing/2014/main" id="{028AD830-3A76-44D0-4129-431B184F1CC8}"/>
              </a:ext>
            </a:extLst>
          </p:cNvPr>
          <p:cNvSpPr/>
          <p:nvPr/>
        </p:nvSpPr>
        <p:spPr>
          <a:xfrm>
            <a:off x="6521009" y="979075"/>
            <a:ext cx="5592891" cy="5756874"/>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91387"/>
            <a:ext cx="1051560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en-US" dirty="0"/>
              <a:t>Collapse scenarios and data preparation</a:t>
            </a:r>
          </a:p>
        </p:txBody>
      </p:sp>
      <p:pic>
        <p:nvPicPr>
          <p:cNvPr id="6" name="Google Shape;409;p36">
            <a:extLst>
              <a:ext uri="{FF2B5EF4-FFF2-40B4-BE49-F238E27FC236}">
                <a16:creationId xmlns:a16="http://schemas.microsoft.com/office/drawing/2014/main" id="{7E7F09C9-C384-FE8A-BD34-780229E69838}"/>
              </a:ext>
            </a:extLst>
          </p:cNvPr>
          <p:cNvPicPr preferRelativeResize="0"/>
          <p:nvPr/>
        </p:nvPicPr>
        <p:blipFill rotWithShape="1">
          <a:blip r:embed="rId3">
            <a:alphaModFix/>
          </a:blip>
          <a:srcRect/>
          <a:stretch/>
        </p:blipFill>
        <p:spPr>
          <a:xfrm>
            <a:off x="6597634" y="1037775"/>
            <a:ext cx="3656655" cy="5696306"/>
          </a:xfrm>
          <a:prstGeom prst="rect">
            <a:avLst/>
          </a:prstGeom>
          <a:noFill/>
          <a:ln>
            <a:noFill/>
          </a:ln>
        </p:spPr>
      </p:pic>
      <p:sp>
        <p:nvSpPr>
          <p:cNvPr id="7" name="Google Shape;410;p36">
            <a:extLst>
              <a:ext uri="{FF2B5EF4-FFF2-40B4-BE49-F238E27FC236}">
                <a16:creationId xmlns:a16="http://schemas.microsoft.com/office/drawing/2014/main" id="{A7E1099A-4230-9BFE-21C1-7CA34F47267C}"/>
              </a:ext>
            </a:extLst>
          </p:cNvPr>
          <p:cNvSpPr txBox="1"/>
          <p:nvPr/>
        </p:nvSpPr>
        <p:spPr>
          <a:xfrm>
            <a:off x="92800" y="4817900"/>
            <a:ext cx="6351300" cy="1169521"/>
          </a:xfrm>
          <a:prstGeom prst="rect">
            <a:avLst/>
          </a:prstGeom>
          <a:noFill/>
          <a:ln>
            <a:noFill/>
          </a:ln>
        </p:spPr>
        <p:txBody>
          <a:bodyPr spcFirstLastPara="1" wrap="square" lIns="91425" tIns="91425" rIns="91425" bIns="91425" anchor="t" anchorCtr="0">
            <a:spAutoFit/>
          </a:bodyPr>
          <a:lstStyle/>
          <a:p>
            <a:pPr marL="425450" lvl="0" indent="-285750" algn="l" rtl="0">
              <a:spcBef>
                <a:spcPts val="0"/>
              </a:spcBef>
              <a:spcAft>
                <a:spcPts val="0"/>
              </a:spcAft>
              <a:buSzPts val="1400"/>
              <a:buFont typeface="Arial" panose="020B0604020202020204" pitchFamily="34" charset="0"/>
              <a:buChar char="•"/>
            </a:pPr>
            <a:r>
              <a:rPr lang="fr-FR" sz="1600" dirty="0">
                <a:latin typeface="Calibri"/>
                <a:ea typeface="Calibri"/>
                <a:cs typeface="Calibri"/>
                <a:sym typeface="Calibri"/>
              </a:rPr>
              <a:t>Need to </a:t>
            </a:r>
            <a:r>
              <a:rPr lang="fr-FR" sz="1600" dirty="0" err="1">
                <a:latin typeface="Calibri"/>
                <a:ea typeface="Calibri"/>
                <a:cs typeface="Calibri"/>
                <a:sym typeface="Calibri"/>
              </a:rPr>
              <a:t>introduce</a:t>
            </a:r>
            <a:r>
              <a:rPr lang="fr-FR" sz="1600" dirty="0">
                <a:latin typeface="Calibri"/>
                <a:ea typeface="Calibri"/>
                <a:cs typeface="Calibri"/>
                <a:sym typeface="Calibri"/>
              </a:rPr>
              <a:t> a drag in </a:t>
            </a:r>
            <a:r>
              <a:rPr lang="fr-FR" sz="1600" dirty="0" err="1">
                <a:latin typeface="Calibri"/>
                <a:ea typeface="Calibri"/>
                <a:cs typeface="Calibri"/>
                <a:sym typeface="Calibri"/>
              </a:rPr>
              <a:t>HySEA</a:t>
            </a:r>
            <a:r>
              <a:rPr lang="fr-FR" sz="1600" dirty="0">
                <a:latin typeface="Calibri"/>
                <a:ea typeface="Calibri"/>
                <a:cs typeface="Calibri"/>
                <a:sym typeface="Calibri"/>
              </a:rPr>
              <a:t> </a:t>
            </a:r>
            <a:r>
              <a:rPr lang="fr-FR" sz="1600" dirty="0" err="1">
                <a:latin typeface="Calibri"/>
                <a:ea typeface="Calibri"/>
                <a:cs typeface="Calibri"/>
                <a:sym typeface="Calibri"/>
              </a:rPr>
              <a:t>between</a:t>
            </a:r>
            <a:r>
              <a:rPr lang="fr-FR" sz="1600" dirty="0">
                <a:latin typeface="Calibri"/>
                <a:ea typeface="Calibri"/>
                <a:cs typeface="Calibri"/>
                <a:sym typeface="Calibri"/>
              </a:rPr>
              <a:t> the water and </a:t>
            </a:r>
            <a:r>
              <a:rPr lang="fr-FR" sz="1600" dirty="0" err="1">
                <a:latin typeface="Calibri"/>
                <a:ea typeface="Calibri"/>
                <a:cs typeface="Calibri"/>
                <a:sym typeface="Calibri"/>
              </a:rPr>
              <a:t>granular</a:t>
            </a:r>
            <a:r>
              <a:rPr lang="fr-FR" sz="1600" dirty="0">
                <a:latin typeface="Calibri"/>
                <a:ea typeface="Calibri"/>
                <a:cs typeface="Calibri"/>
                <a:sym typeface="Calibri"/>
              </a:rPr>
              <a:t> layer </a:t>
            </a:r>
            <a:r>
              <a:rPr lang="fr-FR" sz="1600" dirty="0" err="1">
                <a:latin typeface="Calibri"/>
                <a:ea typeface="Calibri"/>
                <a:cs typeface="Calibri"/>
                <a:sym typeface="Calibri"/>
              </a:rPr>
              <a:t>with</a:t>
            </a:r>
            <a:r>
              <a:rPr lang="fr-FR" sz="1600" dirty="0">
                <a:latin typeface="Calibri"/>
                <a:ea typeface="Calibri"/>
                <a:cs typeface="Calibri"/>
                <a:sym typeface="Calibri"/>
              </a:rPr>
              <a:t> a coefficient (</a:t>
            </a:r>
            <a:r>
              <a:rPr lang="fr-FR" sz="1600" i="1" dirty="0" err="1">
                <a:latin typeface="Calibri"/>
                <a:ea typeface="Calibri"/>
                <a:cs typeface="Calibri"/>
                <a:sym typeface="Calibri"/>
              </a:rPr>
              <a:t>m</a:t>
            </a:r>
            <a:r>
              <a:rPr lang="fr-FR" sz="1600" i="1" baseline="-25000" dirty="0" err="1">
                <a:latin typeface="Calibri"/>
                <a:ea typeface="Calibri"/>
                <a:cs typeface="Calibri"/>
                <a:sym typeface="Calibri"/>
              </a:rPr>
              <a:t>f</a:t>
            </a:r>
            <a:r>
              <a:rPr lang="fr-FR" sz="1600" dirty="0">
                <a:latin typeface="Calibri"/>
                <a:ea typeface="Calibri"/>
                <a:cs typeface="Calibri"/>
                <a:sym typeface="Calibri"/>
              </a:rPr>
              <a:t>) and a Manning coefficient (</a:t>
            </a:r>
            <a:r>
              <a:rPr lang="fr-FR" sz="1600" i="1" dirty="0">
                <a:latin typeface="Calibri"/>
                <a:ea typeface="Calibri"/>
                <a:cs typeface="Calibri"/>
                <a:sym typeface="Calibri"/>
              </a:rPr>
              <a:t>n</a:t>
            </a:r>
            <a:r>
              <a:rPr lang="fr-FR" sz="1600" dirty="0">
                <a:latin typeface="Calibri"/>
                <a:ea typeface="Calibri"/>
                <a:cs typeface="Calibri"/>
                <a:sym typeface="Calibri"/>
              </a:rPr>
              <a:t>)</a:t>
            </a:r>
            <a:endParaRPr sz="1600" dirty="0">
              <a:latin typeface="Calibri"/>
              <a:ea typeface="Calibri"/>
              <a:cs typeface="Calibri"/>
              <a:sym typeface="Calibri"/>
            </a:endParaRPr>
          </a:p>
          <a:p>
            <a:pPr marL="425450" lvl="0" indent="-285750" algn="l" rtl="0">
              <a:spcBef>
                <a:spcPts val="0"/>
              </a:spcBef>
              <a:spcAft>
                <a:spcPts val="0"/>
              </a:spcAft>
              <a:buSzPts val="1400"/>
              <a:buFont typeface="Arial" panose="020B0604020202020204" pitchFamily="34" charset="0"/>
              <a:buChar char="•"/>
            </a:pPr>
            <a:r>
              <a:rPr lang="fr-FR" sz="1600" dirty="0">
                <a:latin typeface="Calibri"/>
                <a:ea typeface="Calibri"/>
                <a:cs typeface="Calibri"/>
                <a:sym typeface="Calibri"/>
              </a:rPr>
              <a:t>Best </a:t>
            </a:r>
            <a:r>
              <a:rPr lang="fr-FR" sz="1600" dirty="0" err="1">
                <a:latin typeface="Calibri"/>
                <a:ea typeface="Calibri"/>
                <a:cs typeface="Calibri"/>
                <a:sym typeface="Calibri"/>
              </a:rPr>
              <a:t>deposit</a:t>
            </a:r>
            <a:r>
              <a:rPr lang="fr-FR" sz="1600" dirty="0">
                <a:latin typeface="Calibri"/>
                <a:ea typeface="Calibri"/>
                <a:cs typeface="Calibri"/>
                <a:sym typeface="Calibri"/>
              </a:rPr>
              <a:t> </a:t>
            </a:r>
            <a:r>
              <a:rPr lang="fr-FR" sz="1600" dirty="0" err="1">
                <a:latin typeface="Calibri"/>
                <a:ea typeface="Calibri"/>
                <a:cs typeface="Calibri"/>
                <a:sym typeface="Calibri"/>
              </a:rPr>
              <a:t>with</a:t>
            </a:r>
            <a:r>
              <a:rPr lang="fr-FR" sz="1600" dirty="0">
                <a:latin typeface="Calibri"/>
                <a:ea typeface="Calibri"/>
                <a:cs typeface="Calibri"/>
                <a:sym typeface="Calibri"/>
              </a:rPr>
              <a:t> </a:t>
            </a:r>
            <a:r>
              <a:rPr lang="fr-FR" sz="1600" i="1" dirty="0" err="1">
                <a:latin typeface="Calibri"/>
                <a:ea typeface="Calibri"/>
                <a:cs typeface="Calibri"/>
                <a:sym typeface="Calibri"/>
              </a:rPr>
              <a:t>m</a:t>
            </a:r>
            <a:r>
              <a:rPr lang="fr-FR" sz="1600" i="1" baseline="-25000" dirty="0" err="1">
                <a:latin typeface="Calibri"/>
                <a:ea typeface="Calibri"/>
                <a:cs typeface="Calibri"/>
                <a:sym typeface="Calibri"/>
              </a:rPr>
              <a:t>f</a:t>
            </a:r>
            <a:r>
              <a:rPr lang="fr-FR" sz="1600" i="1" baseline="-25000" dirty="0">
                <a:latin typeface="Calibri"/>
                <a:ea typeface="Calibri"/>
                <a:cs typeface="Calibri"/>
                <a:sym typeface="Calibri"/>
              </a:rPr>
              <a:t> </a:t>
            </a:r>
            <a:r>
              <a:rPr lang="fr-FR" sz="1600" dirty="0">
                <a:latin typeface="Calibri"/>
                <a:ea typeface="Calibri"/>
                <a:cs typeface="Calibri"/>
                <a:sym typeface="Calibri"/>
              </a:rPr>
              <a:t>= 1.5 x 10</a:t>
            </a:r>
            <a:r>
              <a:rPr lang="fr-FR" sz="1600" baseline="30000" dirty="0">
                <a:latin typeface="Calibri"/>
                <a:ea typeface="Calibri"/>
                <a:cs typeface="Calibri"/>
                <a:sym typeface="Calibri"/>
              </a:rPr>
              <a:t>-5</a:t>
            </a:r>
            <a:r>
              <a:rPr lang="fr-FR" sz="1600" dirty="0">
                <a:latin typeface="Calibri"/>
                <a:ea typeface="Calibri"/>
                <a:cs typeface="Calibri"/>
                <a:sym typeface="Calibri"/>
              </a:rPr>
              <a:t> m</a:t>
            </a:r>
            <a:r>
              <a:rPr lang="fr-FR" sz="1600" baseline="30000" dirty="0">
                <a:latin typeface="Calibri"/>
                <a:ea typeface="Calibri"/>
                <a:cs typeface="Calibri"/>
                <a:sym typeface="Calibri"/>
              </a:rPr>
              <a:t>-1 </a:t>
            </a:r>
            <a:r>
              <a:rPr lang="fr-FR" sz="1600" dirty="0">
                <a:latin typeface="Calibri"/>
                <a:ea typeface="Calibri"/>
                <a:cs typeface="Calibri"/>
                <a:sym typeface="Calibri"/>
              </a:rPr>
              <a:t>and </a:t>
            </a:r>
            <a:r>
              <a:rPr lang="fr-FR" sz="1600" i="1" dirty="0">
                <a:latin typeface="Calibri"/>
                <a:ea typeface="Calibri"/>
                <a:cs typeface="Calibri"/>
                <a:sym typeface="Calibri"/>
              </a:rPr>
              <a:t>n</a:t>
            </a:r>
            <a:r>
              <a:rPr lang="fr-FR" sz="1600" dirty="0">
                <a:latin typeface="Calibri"/>
                <a:ea typeface="Calibri"/>
                <a:cs typeface="Calibri"/>
                <a:sym typeface="Calibri"/>
              </a:rPr>
              <a:t> = 0.02 m</a:t>
            </a:r>
            <a:r>
              <a:rPr lang="fr-FR" sz="1600" baseline="30000" dirty="0">
                <a:latin typeface="Calibri"/>
                <a:ea typeface="Calibri"/>
                <a:cs typeface="Calibri"/>
                <a:sym typeface="Calibri"/>
              </a:rPr>
              <a:t>-⅓</a:t>
            </a:r>
            <a:r>
              <a:rPr lang="fr-FR" sz="1600" dirty="0">
                <a:latin typeface="Calibri"/>
                <a:ea typeface="Calibri"/>
                <a:cs typeface="Calibri"/>
                <a:sym typeface="Calibri"/>
              </a:rPr>
              <a:t>s</a:t>
            </a:r>
            <a:endParaRPr sz="1600" dirty="0">
              <a:latin typeface="Calibri"/>
              <a:ea typeface="Calibri"/>
              <a:cs typeface="Calibri"/>
              <a:sym typeface="Calibri"/>
            </a:endParaRPr>
          </a:p>
          <a:p>
            <a:pPr marL="425450" lvl="0" indent="-285750" algn="l" rtl="0">
              <a:spcBef>
                <a:spcPts val="0"/>
              </a:spcBef>
              <a:spcAft>
                <a:spcPts val="0"/>
              </a:spcAft>
              <a:buSzPts val="1400"/>
              <a:buFont typeface="Arial" panose="020B0604020202020204" pitchFamily="34" charset="0"/>
              <a:buChar char="•"/>
            </a:pPr>
            <a:r>
              <a:rPr lang="fr-FR" sz="1600" dirty="0" err="1">
                <a:latin typeface="Calibri"/>
                <a:ea typeface="Calibri"/>
                <a:cs typeface="Calibri"/>
                <a:sym typeface="Calibri"/>
              </a:rPr>
              <a:t>Deposit</a:t>
            </a:r>
            <a:r>
              <a:rPr lang="fr-FR" sz="1600" dirty="0">
                <a:latin typeface="Calibri"/>
                <a:ea typeface="Calibri"/>
                <a:cs typeface="Calibri"/>
                <a:sym typeface="Calibri"/>
              </a:rPr>
              <a:t> </a:t>
            </a:r>
            <a:r>
              <a:rPr lang="fr-FR" sz="1600" dirty="0" err="1">
                <a:latin typeface="Calibri"/>
                <a:ea typeface="Calibri"/>
                <a:cs typeface="Calibri"/>
                <a:sym typeface="Calibri"/>
              </a:rPr>
              <a:t>slightly</a:t>
            </a:r>
            <a:r>
              <a:rPr lang="fr-FR" sz="1600" dirty="0">
                <a:latin typeface="Calibri"/>
                <a:ea typeface="Calibri"/>
                <a:cs typeface="Calibri"/>
                <a:sym typeface="Calibri"/>
              </a:rPr>
              <a:t> </a:t>
            </a:r>
            <a:r>
              <a:rPr lang="fr-FR" sz="1600" dirty="0" err="1">
                <a:latin typeface="Calibri"/>
                <a:ea typeface="Calibri"/>
                <a:cs typeface="Calibri"/>
                <a:sym typeface="Calibri"/>
              </a:rPr>
              <a:t>larger</a:t>
            </a:r>
            <a:r>
              <a:rPr lang="fr-FR" sz="1600" dirty="0">
                <a:latin typeface="Calibri"/>
                <a:ea typeface="Calibri"/>
                <a:cs typeface="Calibri"/>
                <a:sym typeface="Calibri"/>
              </a:rPr>
              <a:t> </a:t>
            </a:r>
            <a:r>
              <a:rPr lang="fr-FR" sz="1600" dirty="0" err="1">
                <a:latin typeface="Calibri"/>
                <a:ea typeface="Calibri"/>
                <a:cs typeface="Calibri"/>
                <a:sym typeface="Calibri"/>
              </a:rPr>
              <a:t>with</a:t>
            </a:r>
            <a:r>
              <a:rPr lang="fr-FR" sz="1600" dirty="0">
                <a:latin typeface="Calibri"/>
                <a:ea typeface="Calibri"/>
                <a:cs typeface="Calibri"/>
                <a:sym typeface="Calibri"/>
              </a:rPr>
              <a:t> </a:t>
            </a:r>
            <a:r>
              <a:rPr lang="fr-FR" sz="1600" dirty="0" err="1">
                <a:latin typeface="Calibri"/>
                <a:ea typeface="Calibri"/>
                <a:cs typeface="Calibri"/>
                <a:sym typeface="Calibri"/>
              </a:rPr>
              <a:t>HySEA</a:t>
            </a:r>
            <a:endParaRPr sz="1600" dirty="0">
              <a:latin typeface="Calibri"/>
              <a:ea typeface="Calibri"/>
              <a:cs typeface="Calibri"/>
              <a:sym typeface="Calibri"/>
            </a:endParaRPr>
          </a:p>
        </p:txBody>
      </p:sp>
      <p:sp>
        <p:nvSpPr>
          <p:cNvPr id="8" name="Google Shape;411;p36">
            <a:extLst>
              <a:ext uri="{FF2B5EF4-FFF2-40B4-BE49-F238E27FC236}">
                <a16:creationId xmlns:a16="http://schemas.microsoft.com/office/drawing/2014/main" id="{C89743BF-DBB9-A28C-01EA-6C86EA6934A0}"/>
              </a:ext>
            </a:extLst>
          </p:cNvPr>
          <p:cNvSpPr txBox="1"/>
          <p:nvPr/>
        </p:nvSpPr>
        <p:spPr>
          <a:xfrm>
            <a:off x="10307819" y="1037775"/>
            <a:ext cx="1806081" cy="5355282"/>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fr-FR" sz="1600" b="1" dirty="0">
                <a:latin typeface="Calibri"/>
                <a:ea typeface="Calibri"/>
                <a:cs typeface="Calibri"/>
                <a:sym typeface="Calibri"/>
              </a:rPr>
              <a:t>Flow </a:t>
            </a:r>
            <a:r>
              <a:rPr lang="fr-FR" sz="1600" b="1" dirty="0" err="1">
                <a:latin typeface="Calibri"/>
                <a:ea typeface="Calibri"/>
                <a:cs typeface="Calibri"/>
                <a:sym typeface="Calibri"/>
              </a:rPr>
              <a:t>dynamics</a:t>
            </a:r>
            <a:endParaRPr lang="fr-FR" sz="1600" b="1" dirty="0">
              <a:latin typeface="Calibri"/>
              <a:ea typeface="Calibri"/>
              <a:cs typeface="Calibri"/>
              <a:sym typeface="Calibri"/>
            </a:endParaRPr>
          </a:p>
          <a:p>
            <a:pPr marL="0" lvl="0" indent="0" algn="l" rtl="0">
              <a:spcBef>
                <a:spcPts val="0"/>
              </a:spcBef>
              <a:spcAft>
                <a:spcPts val="0"/>
              </a:spcAft>
              <a:buNone/>
            </a:pPr>
            <a:endParaRPr sz="1600" b="1" dirty="0">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fr-FR" sz="1600" i="1" dirty="0" err="1">
                <a:latin typeface="Calibri"/>
                <a:ea typeface="Calibri"/>
                <a:cs typeface="Calibri"/>
                <a:sym typeface="Calibri"/>
              </a:rPr>
              <a:t>Similar</a:t>
            </a:r>
            <a:r>
              <a:rPr lang="fr-FR" sz="1600" i="1" dirty="0">
                <a:latin typeface="Calibri"/>
                <a:ea typeface="Calibri"/>
                <a:cs typeface="Calibri"/>
                <a:sym typeface="Calibri"/>
              </a:rPr>
              <a:t> but flow </a:t>
            </a:r>
            <a:r>
              <a:rPr lang="fr-FR" sz="1600" i="1" dirty="0" err="1">
                <a:latin typeface="Calibri"/>
                <a:ea typeface="Calibri"/>
                <a:cs typeface="Calibri"/>
                <a:sym typeface="Calibri"/>
              </a:rPr>
              <a:t>slightly</a:t>
            </a:r>
            <a:r>
              <a:rPr lang="fr-FR" sz="1600" i="1" dirty="0">
                <a:latin typeface="Calibri"/>
                <a:ea typeface="Calibri"/>
                <a:cs typeface="Calibri"/>
                <a:sym typeface="Calibri"/>
              </a:rPr>
              <a:t> </a:t>
            </a:r>
            <a:r>
              <a:rPr lang="fr-FR" sz="1600" i="1" dirty="0" err="1">
                <a:latin typeface="Calibri"/>
                <a:ea typeface="Calibri"/>
                <a:cs typeface="Calibri"/>
                <a:sym typeface="Calibri"/>
              </a:rPr>
              <a:t>faster</a:t>
            </a:r>
            <a:r>
              <a:rPr lang="fr-FR" sz="1600" i="1" dirty="0">
                <a:latin typeface="Calibri"/>
                <a:ea typeface="Calibri"/>
                <a:cs typeface="Calibri"/>
                <a:sym typeface="Calibri"/>
              </a:rPr>
              <a:t> </a:t>
            </a:r>
            <a:r>
              <a:rPr lang="fr-FR" sz="1600" i="1" dirty="0" err="1">
                <a:latin typeface="Calibri"/>
                <a:ea typeface="Calibri"/>
                <a:cs typeface="Calibri"/>
                <a:sym typeface="Calibri"/>
              </a:rPr>
              <a:t>with</a:t>
            </a:r>
            <a:r>
              <a:rPr lang="fr-FR" sz="1600" i="1" dirty="0">
                <a:latin typeface="Calibri"/>
                <a:ea typeface="Calibri"/>
                <a:cs typeface="Calibri"/>
                <a:sym typeface="Calibri"/>
              </a:rPr>
              <a:t> SH</a:t>
            </a:r>
            <a:r>
              <a:rPr lang="en-US" sz="1600" i="1" dirty="0">
                <a:latin typeface="Calibri"/>
                <a:ea typeface="Calibri"/>
                <a:cs typeface="Calibri"/>
                <a:sym typeface="Calibri"/>
              </a:rPr>
              <a:t>A</a:t>
            </a:r>
            <a:r>
              <a:rPr lang="fr-FR" sz="1600" i="1" dirty="0">
                <a:latin typeface="Calibri"/>
                <a:ea typeface="Calibri"/>
                <a:cs typeface="Calibri"/>
                <a:sym typeface="Calibri"/>
              </a:rPr>
              <a:t>LTOP</a:t>
            </a:r>
          </a:p>
          <a:p>
            <a:pPr marL="285750" lvl="0" indent="-285750" algn="l" rtl="0">
              <a:spcBef>
                <a:spcPts val="0"/>
              </a:spcBef>
              <a:spcAft>
                <a:spcPts val="0"/>
              </a:spcAft>
              <a:buFont typeface="Arial" panose="020B0604020202020204" pitchFamily="34" charset="0"/>
              <a:buChar char="•"/>
            </a:pPr>
            <a:endParaRPr sz="1600" i="1" dirty="0">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fr-FR" sz="1600" i="1" dirty="0">
                <a:latin typeface="Calibri"/>
                <a:ea typeface="Calibri"/>
                <a:cs typeface="Calibri"/>
                <a:sym typeface="Calibri"/>
              </a:rPr>
              <a:t>max </a:t>
            </a:r>
            <a:r>
              <a:rPr lang="fr-FR" sz="1600" i="1" dirty="0" err="1">
                <a:latin typeface="Calibri"/>
                <a:ea typeface="Calibri"/>
                <a:cs typeface="Calibri"/>
                <a:sym typeface="Calibri"/>
              </a:rPr>
              <a:t>runout</a:t>
            </a:r>
            <a:r>
              <a:rPr lang="fr-FR" sz="1600" i="1" dirty="0">
                <a:latin typeface="Calibri"/>
                <a:ea typeface="Calibri"/>
                <a:cs typeface="Calibri"/>
                <a:sym typeface="Calibri"/>
              </a:rPr>
              <a:t> distance </a:t>
            </a:r>
            <a:r>
              <a:rPr lang="fr-FR" sz="1600" i="1" dirty="0" err="1">
                <a:latin typeface="Calibri"/>
                <a:ea typeface="Calibri"/>
                <a:cs typeface="Calibri"/>
                <a:sym typeface="Calibri"/>
              </a:rPr>
              <a:t>reached</a:t>
            </a:r>
            <a:r>
              <a:rPr lang="fr-FR" sz="1600" i="1" dirty="0">
                <a:latin typeface="Calibri"/>
                <a:ea typeface="Calibri"/>
                <a:cs typeface="Calibri"/>
                <a:sym typeface="Calibri"/>
              </a:rPr>
              <a:t> </a:t>
            </a:r>
            <a:r>
              <a:rPr lang="fr-FR" sz="1600" i="1" dirty="0" err="1">
                <a:latin typeface="Calibri"/>
                <a:ea typeface="Calibri"/>
                <a:cs typeface="Calibri"/>
                <a:sym typeface="Calibri"/>
              </a:rPr>
              <a:t>after</a:t>
            </a:r>
            <a:r>
              <a:rPr lang="fr-FR" sz="1600" i="1" dirty="0">
                <a:latin typeface="Calibri"/>
                <a:ea typeface="Calibri"/>
                <a:cs typeface="Calibri"/>
                <a:sym typeface="Calibri"/>
              </a:rPr>
              <a:t> 300 sec</a:t>
            </a:r>
          </a:p>
          <a:p>
            <a:pPr marL="285750" lvl="0" indent="-285750" algn="l" rtl="0">
              <a:spcBef>
                <a:spcPts val="0"/>
              </a:spcBef>
              <a:spcAft>
                <a:spcPts val="0"/>
              </a:spcAft>
              <a:buFont typeface="Arial" panose="020B0604020202020204" pitchFamily="34" charset="0"/>
              <a:buChar char="•"/>
            </a:pPr>
            <a:endParaRPr sz="1600" i="1" dirty="0">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fr-FR" sz="1600" i="1" dirty="0" err="1">
                <a:latin typeface="Calibri"/>
                <a:ea typeface="Calibri"/>
                <a:cs typeface="Calibri"/>
                <a:sym typeface="Calibri"/>
              </a:rPr>
              <a:t>thickness</a:t>
            </a:r>
            <a:r>
              <a:rPr lang="fr-FR" sz="1600" i="1" dirty="0">
                <a:latin typeface="Calibri"/>
                <a:ea typeface="Calibri"/>
                <a:cs typeface="Calibri"/>
                <a:sym typeface="Calibri"/>
              </a:rPr>
              <a:t> max (SHALT0P 29.3m, </a:t>
            </a:r>
            <a:r>
              <a:rPr lang="fr-FR" sz="1600" i="1" dirty="0" err="1">
                <a:latin typeface="Calibri"/>
                <a:ea typeface="Calibri"/>
                <a:cs typeface="Calibri"/>
                <a:sym typeface="Calibri"/>
              </a:rPr>
              <a:t>HySEA</a:t>
            </a:r>
            <a:r>
              <a:rPr lang="fr-FR" sz="1600" i="1" dirty="0">
                <a:latin typeface="Calibri"/>
                <a:ea typeface="Calibri"/>
                <a:cs typeface="Calibri"/>
                <a:sym typeface="Calibri"/>
              </a:rPr>
              <a:t> 28.3 m)</a:t>
            </a:r>
            <a:endParaRPr sz="1600" i="1" dirty="0">
              <a:latin typeface="Calibri"/>
              <a:ea typeface="Calibri"/>
              <a:cs typeface="Calibri"/>
              <a:sym typeface="Calibri"/>
            </a:endParaRPr>
          </a:p>
          <a:p>
            <a:pPr marL="0" lvl="0" indent="0" algn="l" rtl="0">
              <a:spcBef>
                <a:spcPts val="0"/>
              </a:spcBef>
              <a:spcAft>
                <a:spcPts val="0"/>
              </a:spcAft>
              <a:buNone/>
            </a:pPr>
            <a:endParaRPr sz="1600" i="1" dirty="0">
              <a:latin typeface="Calibri"/>
              <a:ea typeface="Calibri"/>
              <a:cs typeface="Calibri"/>
              <a:sym typeface="Calibri"/>
            </a:endParaRPr>
          </a:p>
          <a:p>
            <a:pPr marL="0" lvl="0" indent="0" algn="l" rtl="0">
              <a:spcBef>
                <a:spcPts val="0"/>
              </a:spcBef>
              <a:spcAft>
                <a:spcPts val="0"/>
              </a:spcAft>
              <a:buNone/>
            </a:pPr>
            <a:r>
              <a:rPr lang="fr-FR" sz="1600" b="1" i="1" dirty="0">
                <a:latin typeface="Calibri"/>
                <a:ea typeface="Calibri"/>
                <a:cs typeface="Calibri"/>
                <a:sym typeface="Calibri"/>
              </a:rPr>
              <a:t>⟹  </a:t>
            </a:r>
            <a:r>
              <a:rPr lang="fr-FR" sz="1600" b="1" i="1" dirty="0" err="1">
                <a:latin typeface="Calibri"/>
                <a:ea typeface="Calibri"/>
                <a:cs typeface="Calibri"/>
                <a:sym typeface="Calibri"/>
              </a:rPr>
              <a:t>HySEA</a:t>
            </a:r>
            <a:r>
              <a:rPr lang="fr-FR" sz="1600" b="1" i="1" dirty="0">
                <a:latin typeface="Calibri"/>
                <a:ea typeface="Calibri"/>
                <a:cs typeface="Calibri"/>
                <a:sym typeface="Calibri"/>
              </a:rPr>
              <a:t> can </a:t>
            </a:r>
            <a:r>
              <a:rPr lang="fr-FR" sz="1600" b="1" i="1" dirty="0" err="1">
                <a:latin typeface="Calibri"/>
                <a:ea typeface="Calibri"/>
                <a:cs typeface="Calibri"/>
                <a:sym typeface="Calibri"/>
              </a:rPr>
              <a:t>be</a:t>
            </a:r>
            <a:r>
              <a:rPr lang="fr-FR" sz="1600" b="1" i="1" dirty="0">
                <a:latin typeface="Calibri"/>
                <a:ea typeface="Calibri"/>
                <a:cs typeface="Calibri"/>
                <a:sym typeface="Calibri"/>
              </a:rPr>
              <a:t> </a:t>
            </a:r>
            <a:r>
              <a:rPr lang="fr-FR" sz="1600" b="1" i="1" dirty="0" err="1">
                <a:latin typeface="Calibri"/>
                <a:ea typeface="Calibri"/>
                <a:cs typeface="Calibri"/>
                <a:sym typeface="Calibri"/>
              </a:rPr>
              <a:t>used</a:t>
            </a:r>
            <a:r>
              <a:rPr lang="fr-FR" sz="1600" b="1" i="1" dirty="0">
                <a:latin typeface="Calibri"/>
                <a:ea typeface="Calibri"/>
                <a:cs typeface="Calibri"/>
                <a:sym typeface="Calibri"/>
              </a:rPr>
              <a:t> as </a:t>
            </a:r>
            <a:r>
              <a:rPr lang="fr-FR" sz="1600" b="1" i="1" dirty="0" err="1">
                <a:latin typeface="Calibri"/>
                <a:ea typeface="Calibri"/>
                <a:cs typeface="Calibri"/>
                <a:sym typeface="Calibri"/>
              </a:rPr>
              <a:t>it</a:t>
            </a:r>
            <a:r>
              <a:rPr lang="fr-FR" sz="1600" b="1" i="1" dirty="0">
                <a:latin typeface="Calibri"/>
                <a:ea typeface="Calibri"/>
                <a:cs typeface="Calibri"/>
                <a:sym typeface="Calibri"/>
              </a:rPr>
              <a:t> </a:t>
            </a:r>
            <a:r>
              <a:rPr lang="fr-FR" sz="1600" b="1" i="1" dirty="0" err="1">
                <a:latin typeface="Calibri"/>
                <a:ea typeface="Calibri"/>
                <a:cs typeface="Calibri"/>
                <a:sym typeface="Calibri"/>
              </a:rPr>
              <a:t>gives</a:t>
            </a:r>
            <a:r>
              <a:rPr lang="fr-FR" sz="1600" b="1" i="1" dirty="0">
                <a:latin typeface="Calibri"/>
                <a:ea typeface="Calibri"/>
                <a:cs typeface="Calibri"/>
                <a:sym typeface="Calibri"/>
              </a:rPr>
              <a:t> a good </a:t>
            </a:r>
            <a:r>
              <a:rPr lang="fr-FR" sz="1600" b="1" i="1" dirty="0" err="1">
                <a:latin typeface="Calibri"/>
                <a:ea typeface="Calibri"/>
                <a:cs typeface="Calibri"/>
                <a:sym typeface="Calibri"/>
              </a:rPr>
              <a:t>runout</a:t>
            </a:r>
            <a:r>
              <a:rPr lang="fr-FR" sz="1600" b="1" i="1" dirty="0">
                <a:latin typeface="Calibri"/>
                <a:ea typeface="Calibri"/>
                <a:cs typeface="Calibri"/>
                <a:sym typeface="Calibri"/>
              </a:rPr>
              <a:t> distance of the flow</a:t>
            </a:r>
            <a:endParaRPr sz="1600" b="1" i="1" dirty="0">
              <a:latin typeface="Calibri"/>
              <a:ea typeface="Calibri"/>
              <a:cs typeface="Calibri"/>
              <a:sym typeface="Calibri"/>
            </a:endParaRPr>
          </a:p>
        </p:txBody>
      </p:sp>
      <p:sp>
        <p:nvSpPr>
          <p:cNvPr id="9" name="Google Shape;412;p36">
            <a:extLst>
              <a:ext uri="{FF2B5EF4-FFF2-40B4-BE49-F238E27FC236}">
                <a16:creationId xmlns:a16="http://schemas.microsoft.com/office/drawing/2014/main" id="{B0640670-4CC4-502B-0DE9-A1BFE7D8C5AF}"/>
              </a:ext>
            </a:extLst>
          </p:cNvPr>
          <p:cNvSpPr/>
          <p:nvPr/>
        </p:nvSpPr>
        <p:spPr>
          <a:xfrm>
            <a:off x="92800" y="1324350"/>
            <a:ext cx="6351300" cy="454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417;p36">
            <a:extLst>
              <a:ext uri="{FF2B5EF4-FFF2-40B4-BE49-F238E27FC236}">
                <a16:creationId xmlns:a16="http://schemas.microsoft.com/office/drawing/2014/main" id="{5F9468B5-C55C-551C-DB6D-1C76979F02FC}"/>
              </a:ext>
            </a:extLst>
          </p:cNvPr>
          <p:cNvPicPr preferRelativeResize="0"/>
          <p:nvPr/>
        </p:nvPicPr>
        <p:blipFill rotWithShape="1">
          <a:blip r:embed="rId4">
            <a:alphaModFix/>
          </a:blip>
          <a:srcRect/>
          <a:stretch/>
        </p:blipFill>
        <p:spPr>
          <a:xfrm>
            <a:off x="412775" y="1545188"/>
            <a:ext cx="5972809" cy="3269615"/>
          </a:xfrm>
          <a:prstGeom prst="rect">
            <a:avLst/>
          </a:prstGeom>
          <a:noFill/>
          <a:ln>
            <a:noFill/>
          </a:ln>
        </p:spPr>
      </p:pic>
      <p:sp>
        <p:nvSpPr>
          <p:cNvPr id="12" name="Google Shape;193;p20">
            <a:extLst>
              <a:ext uri="{FF2B5EF4-FFF2-40B4-BE49-F238E27FC236}">
                <a16:creationId xmlns:a16="http://schemas.microsoft.com/office/drawing/2014/main" id="{CE90A82C-A88E-6145-5673-13B05C619F0E}"/>
              </a:ext>
            </a:extLst>
          </p:cNvPr>
          <p:cNvSpPr txBox="1"/>
          <p:nvPr/>
        </p:nvSpPr>
        <p:spPr>
          <a:xfrm>
            <a:off x="4520889" y="4571118"/>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sp>
        <p:nvSpPr>
          <p:cNvPr id="13" name="Google Shape;193;p20">
            <a:extLst>
              <a:ext uri="{FF2B5EF4-FFF2-40B4-BE49-F238E27FC236}">
                <a16:creationId xmlns:a16="http://schemas.microsoft.com/office/drawing/2014/main" id="{DFE9A8C1-19EE-7186-C8F8-A4A730467C28}"/>
              </a:ext>
            </a:extLst>
          </p:cNvPr>
          <p:cNvSpPr txBox="1"/>
          <p:nvPr/>
        </p:nvSpPr>
        <p:spPr>
          <a:xfrm>
            <a:off x="9989192" y="6062975"/>
            <a:ext cx="1173352" cy="67297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4" name="Picture 2" descr="Union européenne des géosciences — Wikipédia">
            <a:extLst>
              <a:ext uri="{FF2B5EF4-FFF2-40B4-BE49-F238E27FC236}">
                <a16:creationId xmlns:a16="http://schemas.microsoft.com/office/drawing/2014/main" id="{60F561EB-A5CB-7ED2-4628-409195D7D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3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476596"/>
            <a:ext cx="8950335" cy="760187"/>
          </a:xfrm>
          <a:prstGeom prst="rect">
            <a:avLst/>
          </a:prstGeom>
        </p:spPr>
        <p:txBody>
          <a:bodyPr vert="horz" lIns="91440" tIns="45720" rIns="91440" bIns="45720" rtlCol="0" anchor="ctr">
            <a:normAutofit lnSpcReduction="10000"/>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en-US" dirty="0"/>
              <a:t>Sensitivity tests on volumes and number of events with hydrostatic/non hydrostatic codes ⟹ Generated waves</a:t>
            </a:r>
          </a:p>
        </p:txBody>
      </p:sp>
      <p:pic>
        <p:nvPicPr>
          <p:cNvPr id="19" name="Google Shape;429;p37">
            <a:extLst>
              <a:ext uri="{FF2B5EF4-FFF2-40B4-BE49-F238E27FC236}">
                <a16:creationId xmlns:a16="http://schemas.microsoft.com/office/drawing/2014/main" id="{982ED4DB-BDC8-ECED-DD8C-5B1871FE17EB}"/>
              </a:ext>
            </a:extLst>
          </p:cNvPr>
          <p:cNvPicPr preferRelativeResize="0"/>
          <p:nvPr/>
        </p:nvPicPr>
        <p:blipFill rotWithShape="1">
          <a:blip r:embed="rId3">
            <a:alphaModFix/>
          </a:blip>
          <a:srcRect l="-880" t="6858" r="880" b="29521"/>
          <a:stretch/>
        </p:blipFill>
        <p:spPr>
          <a:xfrm>
            <a:off x="614947" y="1612396"/>
            <a:ext cx="6458576" cy="5208968"/>
          </a:xfrm>
          <a:prstGeom prst="rect">
            <a:avLst/>
          </a:prstGeom>
          <a:noFill/>
          <a:ln>
            <a:noFill/>
          </a:ln>
        </p:spPr>
      </p:pic>
      <p:sp>
        <p:nvSpPr>
          <p:cNvPr id="20" name="Google Shape;445;p38">
            <a:extLst>
              <a:ext uri="{FF2B5EF4-FFF2-40B4-BE49-F238E27FC236}">
                <a16:creationId xmlns:a16="http://schemas.microsoft.com/office/drawing/2014/main" id="{DD5AB7DF-295B-5C22-EFA7-DD60E8174487}"/>
              </a:ext>
            </a:extLst>
          </p:cNvPr>
          <p:cNvSpPr/>
          <p:nvPr/>
        </p:nvSpPr>
        <p:spPr>
          <a:xfrm>
            <a:off x="121200" y="1505562"/>
            <a:ext cx="6741745" cy="5315802"/>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46;p38">
            <a:extLst>
              <a:ext uri="{FF2B5EF4-FFF2-40B4-BE49-F238E27FC236}">
                <a16:creationId xmlns:a16="http://schemas.microsoft.com/office/drawing/2014/main" id="{D2DF05B0-B060-1A3A-0645-0B4A9271142A}"/>
              </a:ext>
            </a:extLst>
          </p:cNvPr>
          <p:cNvSpPr txBox="1"/>
          <p:nvPr/>
        </p:nvSpPr>
        <p:spPr>
          <a:xfrm>
            <a:off x="677624" y="1419288"/>
            <a:ext cx="577212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1600" b="1" dirty="0">
                <a:latin typeface="Calibri"/>
                <a:ea typeface="Calibri"/>
                <a:cs typeface="Calibri"/>
                <a:sym typeface="Calibri"/>
              </a:rPr>
              <a:t>Impact of the volume</a:t>
            </a:r>
            <a:endParaRPr sz="1600" b="1" dirty="0">
              <a:latin typeface="Calibri"/>
              <a:ea typeface="Calibri"/>
              <a:cs typeface="Calibri"/>
              <a:sym typeface="Calibri"/>
            </a:endParaRPr>
          </a:p>
        </p:txBody>
      </p:sp>
      <p:sp>
        <p:nvSpPr>
          <p:cNvPr id="22" name="Google Shape;430;p37">
            <a:extLst>
              <a:ext uri="{FF2B5EF4-FFF2-40B4-BE49-F238E27FC236}">
                <a16:creationId xmlns:a16="http://schemas.microsoft.com/office/drawing/2014/main" id="{4ACA1C9D-0D31-11D5-2C38-1BC9BE93760F}"/>
              </a:ext>
            </a:extLst>
          </p:cNvPr>
          <p:cNvSpPr txBox="1"/>
          <p:nvPr/>
        </p:nvSpPr>
        <p:spPr>
          <a:xfrm>
            <a:off x="163725" y="1638935"/>
            <a:ext cx="1436475"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dirty="0">
                <a:latin typeface="Calibri"/>
                <a:ea typeface="Calibri"/>
                <a:cs typeface="Calibri"/>
                <a:sym typeface="Calibri"/>
              </a:rPr>
              <a:t>Volumes:</a:t>
            </a:r>
            <a:endParaRPr sz="1600" b="1"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fr-FR" sz="1600" dirty="0">
                <a:latin typeface="Calibri"/>
                <a:ea typeface="Calibri"/>
                <a:cs typeface="Calibri"/>
                <a:sym typeface="Calibri"/>
              </a:rPr>
              <a:t>10x10</a:t>
            </a:r>
            <a:r>
              <a:rPr lang="fr-FR" sz="1600" baseline="30000" dirty="0">
                <a:latin typeface="Calibri"/>
                <a:ea typeface="Calibri"/>
                <a:cs typeface="Calibri"/>
                <a:sym typeface="Calibri"/>
              </a:rPr>
              <a:t>6</a:t>
            </a:r>
            <a:r>
              <a:rPr lang="fr-FR" sz="1600" dirty="0">
                <a:latin typeface="Calibri"/>
                <a:ea typeface="Calibri"/>
                <a:cs typeface="Calibri"/>
                <a:sym typeface="Calibri"/>
              </a:rPr>
              <a:t> m</a:t>
            </a:r>
            <a:r>
              <a:rPr lang="fr-FR" sz="1600" baseline="30000" dirty="0">
                <a:latin typeface="Calibri"/>
                <a:ea typeface="Calibri"/>
                <a:cs typeface="Calibri"/>
                <a:sym typeface="Calibri"/>
              </a:rPr>
              <a:t>3</a:t>
            </a:r>
            <a:r>
              <a:rPr lang="fr-FR" sz="1600" dirty="0">
                <a:latin typeface="Calibri"/>
                <a:ea typeface="Calibri"/>
                <a:cs typeface="Calibri"/>
                <a:sym typeface="Calibri"/>
              </a:rPr>
              <a:t> </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fr-FR" sz="1600" dirty="0">
                <a:latin typeface="Calibri"/>
                <a:ea typeface="Calibri"/>
                <a:cs typeface="Calibri"/>
                <a:sym typeface="Calibri"/>
              </a:rPr>
              <a:t>16.2 km</a:t>
            </a:r>
            <a:r>
              <a:rPr lang="fr-FR" sz="1600" baseline="30000" dirty="0">
                <a:latin typeface="Calibri"/>
                <a:ea typeface="Calibri"/>
                <a:cs typeface="Calibri"/>
                <a:sym typeface="Calibri"/>
              </a:rPr>
              <a:t>3</a:t>
            </a:r>
            <a:endParaRPr sz="1600" baseline="30000" dirty="0">
              <a:latin typeface="Calibri"/>
              <a:ea typeface="Calibri"/>
              <a:cs typeface="Calibri"/>
              <a:sym typeface="Calibri"/>
            </a:endParaRPr>
          </a:p>
        </p:txBody>
      </p:sp>
      <p:sp>
        <p:nvSpPr>
          <p:cNvPr id="23" name="Google Shape;431;p37">
            <a:extLst>
              <a:ext uri="{FF2B5EF4-FFF2-40B4-BE49-F238E27FC236}">
                <a16:creationId xmlns:a16="http://schemas.microsoft.com/office/drawing/2014/main" id="{66CB6887-AD8D-6CC7-0086-51FA4CC6B3B5}"/>
              </a:ext>
            </a:extLst>
          </p:cNvPr>
          <p:cNvSpPr/>
          <p:nvPr/>
        </p:nvSpPr>
        <p:spPr>
          <a:xfrm>
            <a:off x="522270" y="2632511"/>
            <a:ext cx="175500" cy="360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p20">
            <a:extLst>
              <a:ext uri="{FF2B5EF4-FFF2-40B4-BE49-F238E27FC236}">
                <a16:creationId xmlns:a16="http://schemas.microsoft.com/office/drawing/2014/main" id="{812CE816-2D79-06BE-945D-02A99097F935}"/>
              </a:ext>
            </a:extLst>
          </p:cNvPr>
          <p:cNvSpPr txBox="1"/>
          <p:nvPr/>
        </p:nvSpPr>
        <p:spPr>
          <a:xfrm>
            <a:off x="4757110" y="6395053"/>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sp>
        <p:nvSpPr>
          <p:cNvPr id="25" name="Google Shape;441;p38">
            <a:extLst>
              <a:ext uri="{FF2B5EF4-FFF2-40B4-BE49-F238E27FC236}">
                <a16:creationId xmlns:a16="http://schemas.microsoft.com/office/drawing/2014/main" id="{6A490FE8-641C-5EBA-5769-8AA57A95D12B}"/>
              </a:ext>
            </a:extLst>
          </p:cNvPr>
          <p:cNvSpPr txBox="1"/>
          <p:nvPr/>
        </p:nvSpPr>
        <p:spPr>
          <a:xfrm>
            <a:off x="7513542" y="5552637"/>
            <a:ext cx="42291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Calibri"/>
                <a:ea typeface="Calibri"/>
                <a:cs typeface="Calibri"/>
                <a:sym typeface="Calibri"/>
              </a:rPr>
              <a:t>For 1,8 km</a:t>
            </a:r>
            <a:r>
              <a:rPr lang="fr-FR" sz="1600" baseline="30000" dirty="0">
                <a:solidFill>
                  <a:schemeClr val="dk1"/>
                </a:solidFill>
                <a:latin typeface="Calibri"/>
                <a:ea typeface="Calibri"/>
                <a:cs typeface="Calibri"/>
                <a:sym typeface="Calibri"/>
              </a:rPr>
              <a:t>3</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subdivided</a:t>
            </a:r>
            <a:r>
              <a:rPr lang="fr-FR" sz="1600" dirty="0">
                <a:solidFill>
                  <a:schemeClr val="dk1"/>
                </a:solidFill>
                <a:latin typeface="Calibri"/>
                <a:ea typeface="Calibri"/>
                <a:cs typeface="Calibri"/>
                <a:sym typeface="Calibri"/>
              </a:rPr>
              <a:t> </a:t>
            </a:r>
            <a:r>
              <a:rPr lang="fr-FR" sz="1600" b="1" dirty="0">
                <a:solidFill>
                  <a:schemeClr val="dk1"/>
                </a:solidFill>
                <a:latin typeface="Calibri"/>
                <a:ea typeface="Calibri"/>
                <a:cs typeface="Calibri"/>
                <a:sym typeface="Calibri"/>
              </a:rPr>
              <a:t>⟹</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runout</a:t>
            </a:r>
            <a:r>
              <a:rPr lang="fr-FR" sz="1600" dirty="0">
                <a:solidFill>
                  <a:schemeClr val="dk1"/>
                </a:solidFill>
                <a:latin typeface="Calibri"/>
                <a:ea typeface="Calibri"/>
                <a:cs typeface="Calibri"/>
                <a:sym typeface="Calibri"/>
              </a:rPr>
              <a:t> distance </a:t>
            </a:r>
            <a:r>
              <a:rPr lang="fr-FR" sz="1600" dirty="0" err="1">
                <a:solidFill>
                  <a:schemeClr val="dk1"/>
                </a:solidFill>
                <a:latin typeface="Calibri"/>
                <a:ea typeface="Calibri"/>
                <a:cs typeface="Calibri"/>
                <a:sym typeface="Calibri"/>
              </a:rPr>
              <a:t>smaller</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than</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observed</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deposits</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dirty="0">
                <a:solidFill>
                  <a:schemeClr val="dk1"/>
                </a:solidFill>
                <a:latin typeface="Calibri"/>
                <a:ea typeface="Calibri"/>
                <a:cs typeface="Calibri"/>
                <a:sym typeface="Calibri"/>
              </a:rPr>
              <a:t>For 16,2 km</a:t>
            </a:r>
            <a:r>
              <a:rPr lang="fr-FR" sz="1600" baseline="30000" dirty="0">
                <a:solidFill>
                  <a:schemeClr val="dk1"/>
                </a:solidFill>
                <a:latin typeface="Calibri"/>
                <a:ea typeface="Calibri"/>
                <a:cs typeface="Calibri"/>
                <a:sym typeface="Calibri"/>
              </a:rPr>
              <a:t>3</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subdivided</a:t>
            </a:r>
            <a:r>
              <a:rPr lang="fr-FR" sz="1600" dirty="0">
                <a:solidFill>
                  <a:schemeClr val="dk1"/>
                </a:solidFill>
                <a:latin typeface="Calibri"/>
                <a:ea typeface="Calibri"/>
                <a:cs typeface="Calibri"/>
                <a:sym typeface="Calibri"/>
              </a:rPr>
              <a:t> </a:t>
            </a:r>
            <a:r>
              <a:rPr lang="fr-FR" sz="1600" b="1" dirty="0">
                <a:solidFill>
                  <a:schemeClr val="dk1"/>
                </a:solidFill>
                <a:latin typeface="Calibri"/>
                <a:ea typeface="Calibri"/>
                <a:cs typeface="Calibri"/>
                <a:sym typeface="Calibri"/>
              </a:rPr>
              <a:t>⟹</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runout</a:t>
            </a:r>
            <a:r>
              <a:rPr lang="fr-FR" sz="1600" dirty="0">
                <a:solidFill>
                  <a:schemeClr val="dk1"/>
                </a:solidFill>
                <a:latin typeface="Calibri"/>
                <a:ea typeface="Calibri"/>
                <a:cs typeface="Calibri"/>
                <a:sym typeface="Calibri"/>
              </a:rPr>
              <a:t> distance </a:t>
            </a:r>
            <a:r>
              <a:rPr lang="fr-FR" sz="1600" dirty="0" err="1">
                <a:solidFill>
                  <a:schemeClr val="dk1"/>
                </a:solidFill>
                <a:latin typeface="Calibri"/>
                <a:ea typeface="Calibri"/>
                <a:cs typeface="Calibri"/>
                <a:sym typeface="Calibri"/>
              </a:rPr>
              <a:t>closer</a:t>
            </a:r>
            <a:r>
              <a:rPr lang="fr-FR" sz="1600" dirty="0">
                <a:solidFill>
                  <a:schemeClr val="dk1"/>
                </a:solidFill>
                <a:latin typeface="Calibri"/>
                <a:ea typeface="Calibri"/>
                <a:cs typeface="Calibri"/>
                <a:sym typeface="Calibri"/>
              </a:rPr>
              <a:t> to </a:t>
            </a:r>
            <a:r>
              <a:rPr lang="fr-FR" sz="1600" dirty="0" err="1">
                <a:solidFill>
                  <a:schemeClr val="dk1"/>
                </a:solidFill>
                <a:latin typeface="Calibri"/>
                <a:ea typeface="Calibri"/>
                <a:cs typeface="Calibri"/>
                <a:sym typeface="Calibri"/>
              </a:rPr>
              <a:t>observed</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deposits</a:t>
            </a:r>
            <a:endParaRPr sz="1600" dirty="0">
              <a:solidFill>
                <a:schemeClr val="dk1"/>
              </a:solidFill>
              <a:latin typeface="Calibri"/>
              <a:ea typeface="Calibri"/>
              <a:cs typeface="Calibri"/>
              <a:sym typeface="Calibri"/>
            </a:endParaRPr>
          </a:p>
        </p:txBody>
      </p:sp>
      <p:pic>
        <p:nvPicPr>
          <p:cNvPr id="26" name="Google Shape;442;p38">
            <a:extLst>
              <a:ext uri="{FF2B5EF4-FFF2-40B4-BE49-F238E27FC236}">
                <a16:creationId xmlns:a16="http://schemas.microsoft.com/office/drawing/2014/main" id="{1B4C4CE0-E554-486C-AD05-E20A4B177320}"/>
              </a:ext>
            </a:extLst>
          </p:cNvPr>
          <p:cNvPicPr preferRelativeResize="0"/>
          <p:nvPr/>
        </p:nvPicPr>
        <p:blipFill rotWithShape="1">
          <a:blip r:embed="rId4">
            <a:alphaModFix/>
          </a:blip>
          <a:srcRect/>
          <a:stretch/>
        </p:blipFill>
        <p:spPr>
          <a:xfrm>
            <a:off x="7387619" y="1745973"/>
            <a:ext cx="4265608" cy="3703272"/>
          </a:xfrm>
          <a:prstGeom prst="rect">
            <a:avLst/>
          </a:prstGeom>
          <a:noFill/>
          <a:ln>
            <a:noFill/>
          </a:ln>
        </p:spPr>
      </p:pic>
      <p:sp>
        <p:nvSpPr>
          <p:cNvPr id="27" name="Google Shape;445;p38">
            <a:extLst>
              <a:ext uri="{FF2B5EF4-FFF2-40B4-BE49-F238E27FC236}">
                <a16:creationId xmlns:a16="http://schemas.microsoft.com/office/drawing/2014/main" id="{1D0A70EC-375A-5D75-2180-11E4A12A3783}"/>
              </a:ext>
            </a:extLst>
          </p:cNvPr>
          <p:cNvSpPr/>
          <p:nvPr/>
        </p:nvSpPr>
        <p:spPr>
          <a:xfrm>
            <a:off x="7298322" y="1499737"/>
            <a:ext cx="4554925" cy="5337877"/>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46;p38">
            <a:extLst>
              <a:ext uri="{FF2B5EF4-FFF2-40B4-BE49-F238E27FC236}">
                <a16:creationId xmlns:a16="http://schemas.microsoft.com/office/drawing/2014/main" id="{27CD3C16-3934-54C8-EB29-3DFF7C755A0B}"/>
              </a:ext>
            </a:extLst>
          </p:cNvPr>
          <p:cNvSpPr txBox="1"/>
          <p:nvPr/>
        </p:nvSpPr>
        <p:spPr>
          <a:xfrm>
            <a:off x="7588723" y="1426629"/>
            <a:ext cx="38634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1600" b="1" dirty="0">
                <a:latin typeface="Calibri"/>
                <a:ea typeface="Calibri"/>
                <a:cs typeface="Calibri"/>
                <a:sym typeface="Calibri"/>
              </a:rPr>
              <a:t>single </a:t>
            </a:r>
            <a:r>
              <a:rPr lang="fr-FR" sz="1600" b="1" dirty="0" err="1">
                <a:latin typeface="Calibri"/>
                <a:ea typeface="Calibri"/>
                <a:cs typeface="Calibri"/>
                <a:sym typeface="Calibri"/>
              </a:rPr>
              <a:t>event</a:t>
            </a:r>
            <a:r>
              <a:rPr lang="fr-FR" sz="1600" b="1" dirty="0">
                <a:latin typeface="Calibri"/>
                <a:ea typeface="Calibri"/>
                <a:cs typeface="Calibri"/>
                <a:sym typeface="Calibri"/>
              </a:rPr>
              <a:t> versus 3 successive </a:t>
            </a:r>
            <a:r>
              <a:rPr lang="fr-FR" sz="1600" b="1" dirty="0" err="1">
                <a:latin typeface="Calibri"/>
                <a:ea typeface="Calibri"/>
                <a:cs typeface="Calibri"/>
                <a:sym typeface="Calibri"/>
              </a:rPr>
              <a:t>events</a:t>
            </a:r>
            <a:endParaRPr sz="1600" b="1" dirty="0">
              <a:latin typeface="Calibri"/>
              <a:ea typeface="Calibri"/>
              <a:cs typeface="Calibri"/>
              <a:sym typeface="Calibri"/>
            </a:endParaRPr>
          </a:p>
        </p:txBody>
      </p:sp>
      <p:sp>
        <p:nvSpPr>
          <p:cNvPr id="29" name="Google Shape;193;p20">
            <a:extLst>
              <a:ext uri="{FF2B5EF4-FFF2-40B4-BE49-F238E27FC236}">
                <a16:creationId xmlns:a16="http://schemas.microsoft.com/office/drawing/2014/main" id="{729A8D63-996E-678F-97E8-678E4DA010CE}"/>
              </a:ext>
            </a:extLst>
          </p:cNvPr>
          <p:cNvSpPr txBox="1"/>
          <p:nvPr/>
        </p:nvSpPr>
        <p:spPr>
          <a:xfrm>
            <a:off x="8557304" y="5134675"/>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sp>
        <p:nvSpPr>
          <p:cNvPr id="30" name="ZoneTexte 29">
            <a:extLst>
              <a:ext uri="{FF2B5EF4-FFF2-40B4-BE49-F238E27FC236}">
                <a16:creationId xmlns:a16="http://schemas.microsoft.com/office/drawing/2014/main" id="{5D28A369-777D-0620-F234-96654BC17C48}"/>
              </a:ext>
            </a:extLst>
          </p:cNvPr>
          <p:cNvSpPr txBox="1"/>
          <p:nvPr/>
        </p:nvSpPr>
        <p:spPr>
          <a:xfrm>
            <a:off x="7290" y="1213600"/>
            <a:ext cx="10383867" cy="338554"/>
          </a:xfrm>
          <a:prstGeom prst="rect">
            <a:avLst/>
          </a:prstGeom>
          <a:noFill/>
        </p:spPr>
        <p:txBody>
          <a:bodyPr wrap="square">
            <a:spAutoFit/>
          </a:bodyPr>
          <a:lstStyle/>
          <a:p>
            <a:r>
              <a:rPr lang="en-US" sz="1600" dirty="0">
                <a:solidFill>
                  <a:schemeClr val="accent1"/>
                </a:solidFill>
                <a:latin typeface="Arial" panose="020B0604020202020204" pitchFamily="34" charset="0"/>
                <a:cs typeface="Arial" panose="020B0604020202020204" pitchFamily="34" charset="0"/>
              </a:rPr>
              <a:t>(!: order of magnitude as the collapse occurred in one event and not as a flux of material entering the sea)</a:t>
            </a:r>
          </a:p>
        </p:txBody>
      </p:sp>
      <p:pic>
        <p:nvPicPr>
          <p:cNvPr id="15" name="Picture 2" descr="Union européenne des géosciences — Wikipédia">
            <a:extLst>
              <a:ext uri="{FF2B5EF4-FFF2-40B4-BE49-F238E27FC236}">
                <a16:creationId xmlns:a16="http://schemas.microsoft.com/office/drawing/2014/main" id="{E075EA82-D9BB-F7EC-5EED-E057FBD78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0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476596"/>
            <a:ext cx="8950335" cy="760187"/>
          </a:xfrm>
          <a:prstGeom prst="rect">
            <a:avLst/>
          </a:prstGeom>
        </p:spPr>
        <p:txBody>
          <a:bodyPr vert="horz" lIns="91440" tIns="45720" rIns="91440" bIns="45720" rtlCol="0" anchor="ctr">
            <a:normAutofit lnSpcReduction="10000"/>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en-US" dirty="0"/>
              <a:t>Sensitivity tests on volumes and number of events with hydrostatic/non hydrostatic codes ⟹ Generated waves</a:t>
            </a:r>
          </a:p>
        </p:txBody>
      </p:sp>
      <p:sp>
        <p:nvSpPr>
          <p:cNvPr id="30" name="ZoneTexte 29">
            <a:extLst>
              <a:ext uri="{FF2B5EF4-FFF2-40B4-BE49-F238E27FC236}">
                <a16:creationId xmlns:a16="http://schemas.microsoft.com/office/drawing/2014/main" id="{5D28A369-777D-0620-F234-96654BC17C48}"/>
              </a:ext>
            </a:extLst>
          </p:cNvPr>
          <p:cNvSpPr txBox="1"/>
          <p:nvPr/>
        </p:nvSpPr>
        <p:spPr>
          <a:xfrm>
            <a:off x="7290" y="1213600"/>
            <a:ext cx="10383867" cy="338554"/>
          </a:xfrm>
          <a:prstGeom prst="rect">
            <a:avLst/>
          </a:prstGeom>
          <a:noFill/>
        </p:spPr>
        <p:txBody>
          <a:bodyPr wrap="square">
            <a:spAutoFit/>
          </a:bodyPr>
          <a:lstStyle/>
          <a:p>
            <a:r>
              <a:rPr lang="en-US" sz="1600" dirty="0">
                <a:solidFill>
                  <a:schemeClr val="accent1"/>
                </a:solidFill>
                <a:latin typeface="Arial" panose="020B0604020202020204" pitchFamily="34" charset="0"/>
                <a:cs typeface="Arial" panose="020B0604020202020204" pitchFamily="34" charset="0"/>
              </a:rPr>
              <a:t>(!: order of magnitude as the collapse occurred in one event and not as a flux of material entering the sea)</a:t>
            </a:r>
          </a:p>
        </p:txBody>
      </p:sp>
      <p:pic>
        <p:nvPicPr>
          <p:cNvPr id="42" name="Google Shape;379;p34">
            <a:extLst>
              <a:ext uri="{FF2B5EF4-FFF2-40B4-BE49-F238E27FC236}">
                <a16:creationId xmlns:a16="http://schemas.microsoft.com/office/drawing/2014/main" id="{F7D01BDB-F013-128C-3B0A-6FEEA888C486}"/>
              </a:ext>
            </a:extLst>
          </p:cNvPr>
          <p:cNvPicPr preferRelativeResize="0"/>
          <p:nvPr/>
        </p:nvPicPr>
        <p:blipFill rotWithShape="1">
          <a:blip r:embed="rId3">
            <a:alphaModFix/>
          </a:blip>
          <a:srcRect l="5392" b="49428"/>
          <a:stretch/>
        </p:blipFill>
        <p:spPr>
          <a:xfrm>
            <a:off x="51872" y="1531305"/>
            <a:ext cx="2362086" cy="1688109"/>
          </a:xfrm>
          <a:prstGeom prst="rect">
            <a:avLst/>
          </a:prstGeom>
          <a:noFill/>
          <a:ln>
            <a:noFill/>
          </a:ln>
        </p:spPr>
      </p:pic>
      <p:pic>
        <p:nvPicPr>
          <p:cNvPr id="43" name="Google Shape;462;p39">
            <a:extLst>
              <a:ext uri="{FF2B5EF4-FFF2-40B4-BE49-F238E27FC236}">
                <a16:creationId xmlns:a16="http://schemas.microsoft.com/office/drawing/2014/main" id="{E67FD30B-1E03-DE18-8C17-7C67C5C88575}"/>
              </a:ext>
            </a:extLst>
          </p:cNvPr>
          <p:cNvPicPr preferRelativeResize="0"/>
          <p:nvPr/>
        </p:nvPicPr>
        <p:blipFill rotWithShape="1">
          <a:blip r:embed="rId4">
            <a:alphaModFix/>
          </a:blip>
          <a:srcRect l="-275" t="-338" b="43556"/>
          <a:stretch/>
        </p:blipFill>
        <p:spPr>
          <a:xfrm>
            <a:off x="2370047" y="2951500"/>
            <a:ext cx="4102046" cy="2293450"/>
          </a:xfrm>
          <a:prstGeom prst="rect">
            <a:avLst/>
          </a:prstGeom>
          <a:noFill/>
          <a:ln>
            <a:noFill/>
          </a:ln>
        </p:spPr>
      </p:pic>
      <p:pic>
        <p:nvPicPr>
          <p:cNvPr id="44" name="Google Shape;463;p39">
            <a:extLst>
              <a:ext uri="{FF2B5EF4-FFF2-40B4-BE49-F238E27FC236}">
                <a16:creationId xmlns:a16="http://schemas.microsoft.com/office/drawing/2014/main" id="{B37DF4CC-E520-ED2B-1B26-79BBC501F334}"/>
              </a:ext>
            </a:extLst>
          </p:cNvPr>
          <p:cNvPicPr preferRelativeResize="0"/>
          <p:nvPr/>
        </p:nvPicPr>
        <p:blipFill rotWithShape="1">
          <a:blip r:embed="rId5">
            <a:alphaModFix/>
          </a:blip>
          <a:srcRect b="49471"/>
          <a:stretch/>
        </p:blipFill>
        <p:spPr>
          <a:xfrm>
            <a:off x="6734353" y="1676031"/>
            <a:ext cx="5333999" cy="2902122"/>
          </a:xfrm>
          <a:prstGeom prst="rect">
            <a:avLst/>
          </a:prstGeom>
          <a:noFill/>
          <a:ln>
            <a:noFill/>
          </a:ln>
        </p:spPr>
      </p:pic>
      <p:sp>
        <p:nvSpPr>
          <p:cNvPr id="45" name="Google Shape;468;p39">
            <a:extLst>
              <a:ext uri="{FF2B5EF4-FFF2-40B4-BE49-F238E27FC236}">
                <a16:creationId xmlns:a16="http://schemas.microsoft.com/office/drawing/2014/main" id="{2B36FE44-4D00-4891-0B37-283E6EA88251}"/>
              </a:ext>
            </a:extLst>
          </p:cNvPr>
          <p:cNvSpPr txBox="1"/>
          <p:nvPr/>
        </p:nvSpPr>
        <p:spPr>
          <a:xfrm>
            <a:off x="2866292" y="5357891"/>
            <a:ext cx="3245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dirty="0" err="1">
                <a:latin typeface="Calibri"/>
                <a:ea typeface="Calibri"/>
                <a:cs typeface="Calibri"/>
                <a:sym typeface="Calibri"/>
              </a:rPr>
              <a:t>Hydrostatic</a:t>
            </a:r>
            <a:r>
              <a:rPr lang="fr-FR" sz="1600" b="1" dirty="0">
                <a:latin typeface="Calibri"/>
                <a:ea typeface="Calibri"/>
                <a:cs typeface="Calibri"/>
                <a:sym typeface="Calibri"/>
              </a:rPr>
              <a:t> model: </a:t>
            </a:r>
            <a:endParaRPr sz="1600" b="1" dirty="0">
              <a:latin typeface="Calibri"/>
              <a:ea typeface="Calibri"/>
              <a:cs typeface="Calibri"/>
              <a:sym typeface="Calibri"/>
            </a:endParaRPr>
          </a:p>
          <a:p>
            <a:pPr marL="0" lvl="0" indent="0" algn="l" rtl="0">
              <a:spcBef>
                <a:spcPts val="0"/>
              </a:spcBef>
              <a:spcAft>
                <a:spcPts val="0"/>
              </a:spcAft>
              <a:buNone/>
            </a:pPr>
            <a:r>
              <a:rPr lang="fr-FR" sz="1600" dirty="0">
                <a:latin typeface="Calibri"/>
                <a:ea typeface="Calibri"/>
                <a:cs typeface="Calibri"/>
                <a:sym typeface="Calibri"/>
              </a:rPr>
              <a:t>gauge 1: first </a:t>
            </a:r>
            <a:r>
              <a:rPr lang="fr-FR" sz="1600" dirty="0" err="1">
                <a:latin typeface="Calibri"/>
                <a:ea typeface="Calibri"/>
                <a:cs typeface="Calibri"/>
                <a:sym typeface="Calibri"/>
              </a:rPr>
              <a:t>wave</a:t>
            </a:r>
            <a:r>
              <a:rPr lang="fr-FR" sz="1600" dirty="0">
                <a:latin typeface="Calibri"/>
                <a:ea typeface="Calibri"/>
                <a:cs typeface="Calibri"/>
                <a:sym typeface="Calibri"/>
              </a:rPr>
              <a:t> 32% </a:t>
            </a:r>
            <a:r>
              <a:rPr lang="fr-FR" sz="1600" dirty="0" err="1">
                <a:latin typeface="Calibri"/>
                <a:ea typeface="Calibri"/>
                <a:cs typeface="Calibri"/>
                <a:sym typeface="Calibri"/>
              </a:rPr>
              <a:t>higher</a:t>
            </a:r>
            <a:r>
              <a:rPr lang="fr-FR" sz="1600" dirty="0">
                <a:latin typeface="Calibri"/>
                <a:ea typeface="Calibri"/>
                <a:cs typeface="Calibri"/>
                <a:sym typeface="Calibri"/>
              </a:rPr>
              <a:t> </a:t>
            </a:r>
            <a:endParaRPr sz="1600" dirty="0">
              <a:latin typeface="Calibri"/>
              <a:ea typeface="Calibri"/>
              <a:cs typeface="Calibri"/>
              <a:sym typeface="Calibri"/>
            </a:endParaRPr>
          </a:p>
          <a:p>
            <a:pPr marL="0" lvl="0" indent="0" algn="l" rtl="0">
              <a:spcBef>
                <a:spcPts val="0"/>
              </a:spcBef>
              <a:spcAft>
                <a:spcPts val="0"/>
              </a:spcAft>
              <a:buNone/>
            </a:pPr>
            <a:r>
              <a:rPr lang="fr-FR" sz="1600" dirty="0">
                <a:latin typeface="Calibri"/>
                <a:ea typeface="Calibri"/>
                <a:cs typeface="Calibri"/>
                <a:sym typeface="Calibri"/>
              </a:rPr>
              <a:t>gauge 2: first </a:t>
            </a:r>
            <a:r>
              <a:rPr lang="fr-FR" sz="1600" dirty="0" err="1">
                <a:latin typeface="Calibri"/>
                <a:ea typeface="Calibri"/>
                <a:cs typeface="Calibri"/>
                <a:sym typeface="Calibri"/>
              </a:rPr>
              <a:t>wave</a:t>
            </a:r>
            <a:r>
              <a:rPr lang="fr-FR" sz="1600" dirty="0">
                <a:latin typeface="Calibri"/>
                <a:ea typeface="Calibri"/>
                <a:cs typeface="Calibri"/>
                <a:sym typeface="Calibri"/>
              </a:rPr>
              <a:t> 42% </a:t>
            </a:r>
            <a:r>
              <a:rPr lang="fr-FR" sz="1600" dirty="0" err="1">
                <a:latin typeface="Calibri"/>
                <a:ea typeface="Calibri"/>
                <a:cs typeface="Calibri"/>
                <a:sym typeface="Calibri"/>
              </a:rPr>
              <a:t>higher</a:t>
            </a:r>
            <a:endParaRPr sz="1600" dirty="0">
              <a:latin typeface="Calibri"/>
              <a:ea typeface="Calibri"/>
              <a:cs typeface="Calibri"/>
              <a:sym typeface="Calibri"/>
            </a:endParaRPr>
          </a:p>
          <a:p>
            <a:pPr marL="0" lvl="0" indent="0" algn="l" rtl="0">
              <a:spcBef>
                <a:spcPts val="0"/>
              </a:spcBef>
              <a:spcAft>
                <a:spcPts val="0"/>
              </a:spcAft>
              <a:buNone/>
            </a:pPr>
            <a:r>
              <a:rPr lang="fr-FR" sz="1600" dirty="0">
                <a:latin typeface="Calibri"/>
                <a:ea typeface="Calibri"/>
                <a:cs typeface="Calibri"/>
                <a:sym typeface="Calibri"/>
              </a:rPr>
              <a:t>gauge 3: 57 % </a:t>
            </a:r>
            <a:r>
              <a:rPr lang="fr-FR" sz="1600" dirty="0" err="1">
                <a:latin typeface="Calibri"/>
                <a:ea typeface="Calibri"/>
                <a:cs typeface="Calibri"/>
                <a:sym typeface="Calibri"/>
              </a:rPr>
              <a:t>higher</a:t>
            </a:r>
            <a:endParaRPr sz="1600" dirty="0">
              <a:latin typeface="Calibri"/>
              <a:ea typeface="Calibri"/>
              <a:cs typeface="Calibri"/>
              <a:sym typeface="Calibri"/>
            </a:endParaRPr>
          </a:p>
          <a:p>
            <a:pPr marL="0" lvl="0" indent="0" algn="l" rtl="0">
              <a:spcBef>
                <a:spcPts val="0"/>
              </a:spcBef>
              <a:spcAft>
                <a:spcPts val="0"/>
              </a:spcAft>
              <a:buNone/>
            </a:pPr>
            <a:r>
              <a:rPr lang="fr-FR" sz="1600" dirty="0" err="1">
                <a:latin typeface="Calibri"/>
                <a:ea typeface="Calibri"/>
                <a:cs typeface="Calibri"/>
                <a:sym typeface="Calibri"/>
              </a:rPr>
              <a:t>Debris</a:t>
            </a:r>
            <a:r>
              <a:rPr lang="fr-FR" sz="1600" dirty="0">
                <a:latin typeface="Calibri"/>
                <a:ea typeface="Calibri"/>
                <a:cs typeface="Calibri"/>
                <a:sym typeface="Calibri"/>
              </a:rPr>
              <a:t> avalanche </a:t>
            </a:r>
            <a:r>
              <a:rPr lang="fr-FR" sz="1600" dirty="0" err="1">
                <a:latin typeface="Calibri"/>
                <a:ea typeface="Calibri"/>
                <a:cs typeface="Calibri"/>
                <a:sym typeface="Calibri"/>
              </a:rPr>
              <a:t>deposits</a:t>
            </a:r>
            <a:r>
              <a:rPr lang="fr-FR" sz="1600" dirty="0">
                <a:latin typeface="Calibri"/>
                <a:ea typeface="Calibri"/>
                <a:cs typeface="Calibri"/>
                <a:sym typeface="Calibri"/>
              </a:rPr>
              <a:t>: </a:t>
            </a:r>
            <a:r>
              <a:rPr lang="fr-FR" sz="1600" dirty="0" err="1">
                <a:latin typeface="Calibri"/>
                <a:ea typeface="Calibri"/>
                <a:cs typeface="Calibri"/>
                <a:sym typeface="Calibri"/>
              </a:rPr>
              <a:t>similar</a:t>
            </a:r>
            <a:endParaRPr sz="1600" dirty="0">
              <a:latin typeface="Calibri"/>
              <a:ea typeface="Calibri"/>
              <a:cs typeface="Calibri"/>
              <a:sym typeface="Calibri"/>
            </a:endParaRPr>
          </a:p>
        </p:txBody>
      </p:sp>
      <p:sp>
        <p:nvSpPr>
          <p:cNvPr id="46" name="Google Shape;469;p39">
            <a:extLst>
              <a:ext uri="{FF2B5EF4-FFF2-40B4-BE49-F238E27FC236}">
                <a16:creationId xmlns:a16="http://schemas.microsoft.com/office/drawing/2014/main" id="{B8D3D1CC-0106-9544-DC29-EE04BBB98326}"/>
              </a:ext>
            </a:extLst>
          </p:cNvPr>
          <p:cNvSpPr txBox="1"/>
          <p:nvPr/>
        </p:nvSpPr>
        <p:spPr>
          <a:xfrm>
            <a:off x="6806078" y="5007681"/>
            <a:ext cx="5334000" cy="181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dirty="0" err="1">
                <a:solidFill>
                  <a:schemeClr val="dk1"/>
                </a:solidFill>
                <a:latin typeface="Calibri"/>
                <a:ea typeface="Calibri"/>
                <a:cs typeface="Calibri"/>
                <a:sym typeface="Calibri"/>
              </a:rPr>
              <a:t>Increasing</a:t>
            </a:r>
            <a:r>
              <a:rPr lang="fr-FR" sz="1600" b="1" dirty="0">
                <a:solidFill>
                  <a:schemeClr val="dk1"/>
                </a:solidFill>
                <a:latin typeface="Calibri"/>
                <a:ea typeface="Calibri"/>
                <a:cs typeface="Calibri"/>
                <a:sym typeface="Calibri"/>
              </a:rPr>
              <a:t> amplitude of the </a:t>
            </a:r>
            <a:r>
              <a:rPr lang="fr-FR" sz="1600" b="1" dirty="0" err="1">
                <a:solidFill>
                  <a:schemeClr val="dk1"/>
                </a:solidFill>
                <a:latin typeface="Calibri"/>
                <a:ea typeface="Calibri"/>
                <a:cs typeface="Calibri"/>
                <a:sym typeface="Calibri"/>
              </a:rPr>
              <a:t>waves</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generated</a:t>
            </a:r>
            <a:r>
              <a:rPr lang="fr-FR" sz="1600" b="1" dirty="0">
                <a:solidFill>
                  <a:schemeClr val="dk1"/>
                </a:solidFill>
                <a:latin typeface="Calibri"/>
                <a:ea typeface="Calibri"/>
                <a:cs typeface="Calibri"/>
                <a:sym typeface="Calibri"/>
              </a:rPr>
              <a:t> by the successive </a:t>
            </a:r>
            <a:r>
              <a:rPr lang="fr-FR" sz="1600" b="1" dirty="0" err="1">
                <a:solidFill>
                  <a:schemeClr val="dk1"/>
                </a:solidFill>
                <a:latin typeface="Calibri"/>
                <a:ea typeface="Calibri"/>
                <a:cs typeface="Calibri"/>
                <a:sym typeface="Calibri"/>
              </a:rPr>
              <a:t>events</a:t>
            </a:r>
            <a:r>
              <a:rPr lang="fr-FR"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related</a:t>
            </a:r>
            <a:r>
              <a:rPr lang="fr-FR" sz="1600" dirty="0">
                <a:solidFill>
                  <a:schemeClr val="dk1"/>
                </a:solidFill>
                <a:latin typeface="Calibri"/>
                <a:ea typeface="Calibri"/>
                <a:cs typeface="Calibri"/>
                <a:sym typeface="Calibri"/>
              </a:rPr>
              <a:t> to </a:t>
            </a:r>
            <a:r>
              <a:rPr lang="fr-FR" sz="1600" dirty="0" err="1">
                <a:solidFill>
                  <a:schemeClr val="dk1"/>
                </a:solidFill>
                <a:latin typeface="Calibri"/>
                <a:ea typeface="Calibri"/>
                <a:cs typeface="Calibri"/>
                <a:sym typeface="Calibri"/>
              </a:rPr>
              <a:t>their</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increasing</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velocity</a:t>
            </a:r>
            <a:r>
              <a:rPr lang="fr-FR" sz="1600" dirty="0">
                <a:solidFill>
                  <a:schemeClr val="dk1"/>
                </a:solidFill>
                <a:latin typeface="Calibri"/>
                <a:ea typeface="Calibri"/>
                <a:cs typeface="Calibri"/>
                <a:sym typeface="Calibri"/>
              </a:rPr>
              <a:t> as the successive </a:t>
            </a:r>
            <a:r>
              <a:rPr lang="fr-FR" sz="1600" dirty="0" err="1">
                <a:solidFill>
                  <a:schemeClr val="dk1"/>
                </a:solidFill>
                <a:latin typeface="Calibri"/>
                <a:ea typeface="Calibri"/>
                <a:cs typeface="Calibri"/>
                <a:sym typeface="Calibri"/>
              </a:rPr>
              <a:t>events</a:t>
            </a:r>
            <a:r>
              <a:rPr lang="fr-FR" sz="1600" dirty="0">
                <a:solidFill>
                  <a:schemeClr val="dk1"/>
                </a:solidFill>
                <a:latin typeface="Calibri"/>
                <a:ea typeface="Calibri"/>
                <a:cs typeface="Calibri"/>
                <a:sym typeface="Calibri"/>
              </a:rPr>
              <a:t> start to flow </a:t>
            </a:r>
            <a:r>
              <a:rPr lang="fr-FR" sz="1600" dirty="0" err="1">
                <a:solidFill>
                  <a:schemeClr val="dk1"/>
                </a:solidFill>
                <a:latin typeface="Calibri"/>
                <a:ea typeface="Calibri"/>
                <a:cs typeface="Calibri"/>
                <a:sym typeface="Calibri"/>
              </a:rPr>
              <a:t>higher</a:t>
            </a:r>
            <a:r>
              <a:rPr lang="fr-FR" sz="1600" dirty="0">
                <a:solidFill>
                  <a:schemeClr val="dk1"/>
                </a:solidFill>
                <a:latin typeface="Calibri"/>
                <a:ea typeface="Calibri"/>
                <a:cs typeface="Calibri"/>
                <a:sym typeface="Calibri"/>
              </a:rPr>
              <a:t> on the </a:t>
            </a:r>
            <a:r>
              <a:rPr lang="fr-FR" sz="1600" dirty="0" err="1">
                <a:solidFill>
                  <a:schemeClr val="dk1"/>
                </a:solidFill>
                <a:latin typeface="Calibri"/>
                <a:ea typeface="Calibri"/>
                <a:cs typeface="Calibri"/>
                <a:sym typeface="Calibri"/>
              </a:rPr>
              <a:t>slope</a:t>
            </a:r>
            <a:r>
              <a:rPr lang="fr-FR"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000" dirty="0">
              <a:solidFill>
                <a:schemeClr val="dk1"/>
              </a:solidFill>
              <a:latin typeface="Calibri"/>
              <a:ea typeface="Calibri"/>
              <a:cs typeface="Calibri"/>
              <a:sym typeface="Calibri"/>
            </a:endParaRPr>
          </a:p>
          <a:p>
            <a:pPr marL="0" lvl="0" indent="0" algn="l" rtl="0">
              <a:spcBef>
                <a:spcPts val="0"/>
              </a:spcBef>
              <a:spcAft>
                <a:spcPts val="0"/>
              </a:spcAft>
              <a:buNone/>
            </a:pPr>
            <a:r>
              <a:rPr lang="fr-FR" sz="1600" b="1" dirty="0" err="1">
                <a:solidFill>
                  <a:schemeClr val="dk1"/>
                </a:solidFill>
                <a:latin typeface="Calibri"/>
                <a:ea typeface="Calibri"/>
                <a:cs typeface="Calibri"/>
                <a:sym typeface="Calibri"/>
              </a:rPr>
              <a:t>Erodible</a:t>
            </a:r>
            <a:r>
              <a:rPr lang="fr-FR" sz="1600" b="1" dirty="0">
                <a:solidFill>
                  <a:schemeClr val="dk1"/>
                </a:solidFill>
                <a:latin typeface="Calibri"/>
                <a:ea typeface="Calibri"/>
                <a:cs typeface="Calibri"/>
                <a:sym typeface="Calibri"/>
              </a:rPr>
              <a:t> substratum</a:t>
            </a:r>
            <a:r>
              <a:rPr lang="fr-FR" sz="1600" dirty="0">
                <a:solidFill>
                  <a:schemeClr val="dk1"/>
                </a:solidFill>
                <a:latin typeface="Calibri"/>
                <a:ea typeface="Calibri"/>
                <a:cs typeface="Calibri"/>
                <a:sym typeface="Calibri"/>
              </a:rPr>
              <a:t>: the </a:t>
            </a:r>
            <a:r>
              <a:rPr lang="fr-FR" sz="1600" dirty="0" err="1">
                <a:solidFill>
                  <a:schemeClr val="dk1"/>
                </a:solidFill>
                <a:latin typeface="Calibri"/>
                <a:ea typeface="Calibri"/>
                <a:cs typeface="Calibri"/>
                <a:sym typeface="Calibri"/>
              </a:rPr>
              <a:t>wave</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generated</a:t>
            </a:r>
            <a:r>
              <a:rPr lang="fr-FR" sz="1600" dirty="0">
                <a:solidFill>
                  <a:schemeClr val="dk1"/>
                </a:solidFill>
                <a:latin typeface="Calibri"/>
                <a:ea typeface="Calibri"/>
                <a:cs typeface="Calibri"/>
                <a:sym typeface="Calibri"/>
              </a:rPr>
              <a:t> by the last </a:t>
            </a:r>
            <a:r>
              <a:rPr lang="fr-FR" sz="1600" dirty="0" err="1">
                <a:solidFill>
                  <a:schemeClr val="dk1"/>
                </a:solidFill>
                <a:latin typeface="Calibri"/>
                <a:ea typeface="Calibri"/>
                <a:cs typeface="Calibri"/>
                <a:sym typeface="Calibri"/>
              </a:rPr>
              <a:t>sub-event</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generates</a:t>
            </a:r>
            <a:r>
              <a:rPr lang="fr-FR" sz="1600" dirty="0">
                <a:solidFill>
                  <a:schemeClr val="dk1"/>
                </a:solidFill>
                <a:latin typeface="Calibri"/>
                <a:ea typeface="Calibri"/>
                <a:cs typeface="Calibri"/>
                <a:sym typeface="Calibri"/>
              </a:rPr>
              <a:t> a </a:t>
            </a:r>
            <a:r>
              <a:rPr lang="fr-FR" sz="1600" dirty="0" err="1">
                <a:solidFill>
                  <a:schemeClr val="dk1"/>
                </a:solidFill>
                <a:latin typeface="Calibri"/>
                <a:ea typeface="Calibri"/>
                <a:cs typeface="Calibri"/>
                <a:sym typeface="Calibri"/>
              </a:rPr>
              <a:t>stronger</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wave</a:t>
            </a:r>
            <a:r>
              <a:rPr lang="fr-FR" sz="1600" dirty="0">
                <a:solidFill>
                  <a:schemeClr val="dk1"/>
                </a:solidFill>
                <a:latin typeface="Calibri"/>
                <a:ea typeface="Calibri"/>
                <a:cs typeface="Calibri"/>
                <a:sym typeface="Calibri"/>
              </a:rPr>
              <a:t> </a:t>
            </a:r>
            <a:endParaRPr sz="1600" dirty="0">
              <a:latin typeface="Calibri"/>
              <a:ea typeface="Calibri"/>
              <a:cs typeface="Calibri"/>
              <a:sym typeface="Calibri"/>
            </a:endParaRPr>
          </a:p>
        </p:txBody>
      </p:sp>
      <p:sp>
        <p:nvSpPr>
          <p:cNvPr id="47" name="Google Shape;470;p39">
            <a:extLst>
              <a:ext uri="{FF2B5EF4-FFF2-40B4-BE49-F238E27FC236}">
                <a16:creationId xmlns:a16="http://schemas.microsoft.com/office/drawing/2014/main" id="{6D722E52-AE7F-D5D1-3C50-1239E9045FFF}"/>
              </a:ext>
            </a:extLst>
          </p:cNvPr>
          <p:cNvSpPr txBox="1"/>
          <p:nvPr/>
        </p:nvSpPr>
        <p:spPr>
          <a:xfrm>
            <a:off x="3505292" y="2664241"/>
            <a:ext cx="242374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b="1" dirty="0">
                <a:latin typeface="Calibri"/>
                <a:ea typeface="Calibri"/>
                <a:cs typeface="Calibri"/>
                <a:sym typeface="Calibri"/>
              </a:rPr>
              <a:t>1.8 km</a:t>
            </a:r>
            <a:r>
              <a:rPr lang="fr-FR" b="1" baseline="30000" dirty="0">
                <a:latin typeface="Calibri"/>
                <a:ea typeface="Calibri"/>
                <a:cs typeface="Calibri"/>
                <a:sym typeface="Calibri"/>
              </a:rPr>
              <a:t>3</a:t>
            </a:r>
            <a:r>
              <a:rPr lang="fr-FR" b="1" dirty="0">
                <a:latin typeface="Calibri"/>
                <a:ea typeface="Calibri"/>
                <a:cs typeface="Calibri"/>
                <a:sym typeface="Calibri"/>
              </a:rPr>
              <a:t> (Single </a:t>
            </a:r>
            <a:r>
              <a:rPr lang="fr-FR" b="1" dirty="0" err="1">
                <a:latin typeface="Calibri"/>
                <a:ea typeface="Calibri"/>
                <a:cs typeface="Calibri"/>
                <a:sym typeface="Calibri"/>
              </a:rPr>
              <a:t>event</a:t>
            </a:r>
            <a:r>
              <a:rPr lang="fr-FR" b="1" dirty="0">
                <a:latin typeface="Calibri"/>
                <a:ea typeface="Calibri"/>
                <a:cs typeface="Calibri"/>
                <a:sym typeface="Calibri"/>
              </a:rPr>
              <a:t>) </a:t>
            </a:r>
            <a:endParaRPr b="1" dirty="0">
              <a:latin typeface="Calibri"/>
              <a:ea typeface="Calibri"/>
              <a:cs typeface="Calibri"/>
              <a:sym typeface="Calibri"/>
            </a:endParaRPr>
          </a:p>
        </p:txBody>
      </p:sp>
      <p:sp>
        <p:nvSpPr>
          <p:cNvPr id="48" name="Google Shape;471;p39">
            <a:extLst>
              <a:ext uri="{FF2B5EF4-FFF2-40B4-BE49-F238E27FC236}">
                <a16:creationId xmlns:a16="http://schemas.microsoft.com/office/drawing/2014/main" id="{F7BBED72-EDE3-FF99-71FF-B16F36E6E31F}"/>
              </a:ext>
            </a:extLst>
          </p:cNvPr>
          <p:cNvSpPr txBox="1"/>
          <p:nvPr/>
        </p:nvSpPr>
        <p:spPr>
          <a:xfrm>
            <a:off x="8274840" y="1377627"/>
            <a:ext cx="236208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b="1" dirty="0">
                <a:latin typeface="Calibri"/>
                <a:ea typeface="Calibri"/>
                <a:cs typeface="Calibri"/>
                <a:sym typeface="Calibri"/>
              </a:rPr>
              <a:t>1.8 km</a:t>
            </a:r>
            <a:r>
              <a:rPr lang="fr-FR" b="1" baseline="30000" dirty="0">
                <a:latin typeface="Calibri"/>
                <a:ea typeface="Calibri"/>
                <a:cs typeface="Calibri"/>
                <a:sym typeface="Calibri"/>
              </a:rPr>
              <a:t>3</a:t>
            </a:r>
            <a:r>
              <a:rPr lang="fr-FR" b="1" dirty="0">
                <a:latin typeface="Calibri"/>
                <a:ea typeface="Calibri"/>
                <a:cs typeface="Calibri"/>
                <a:sym typeface="Calibri"/>
              </a:rPr>
              <a:t> (3 </a:t>
            </a:r>
            <a:r>
              <a:rPr lang="fr-FR" b="1" dirty="0" err="1">
                <a:latin typeface="Calibri"/>
                <a:ea typeface="Calibri"/>
                <a:cs typeface="Calibri"/>
                <a:sym typeface="Calibri"/>
              </a:rPr>
              <a:t>sub</a:t>
            </a:r>
            <a:r>
              <a:rPr lang="fr-FR" b="1" dirty="0">
                <a:latin typeface="Calibri"/>
                <a:ea typeface="Calibri"/>
                <a:cs typeface="Calibri"/>
                <a:sym typeface="Calibri"/>
              </a:rPr>
              <a:t>- </a:t>
            </a:r>
            <a:r>
              <a:rPr lang="fr-FR" b="1" dirty="0" err="1">
                <a:latin typeface="Calibri"/>
                <a:ea typeface="Calibri"/>
                <a:cs typeface="Calibri"/>
                <a:sym typeface="Calibri"/>
              </a:rPr>
              <a:t>event</a:t>
            </a:r>
            <a:r>
              <a:rPr lang="fr-FR" b="1" dirty="0">
                <a:latin typeface="Calibri"/>
                <a:ea typeface="Calibri"/>
                <a:cs typeface="Calibri"/>
                <a:sym typeface="Calibri"/>
              </a:rPr>
              <a:t>) </a:t>
            </a:r>
            <a:endParaRPr b="1" dirty="0">
              <a:latin typeface="Calibri"/>
              <a:ea typeface="Calibri"/>
              <a:cs typeface="Calibri"/>
              <a:sym typeface="Calibri"/>
            </a:endParaRPr>
          </a:p>
        </p:txBody>
      </p:sp>
      <p:sp>
        <p:nvSpPr>
          <p:cNvPr id="49" name="Google Shape;472;p39">
            <a:extLst>
              <a:ext uri="{FF2B5EF4-FFF2-40B4-BE49-F238E27FC236}">
                <a16:creationId xmlns:a16="http://schemas.microsoft.com/office/drawing/2014/main" id="{79DECBE2-E5A1-EAE4-1635-79FF384F528B}"/>
              </a:ext>
            </a:extLst>
          </p:cNvPr>
          <p:cNvSpPr/>
          <p:nvPr/>
        </p:nvSpPr>
        <p:spPr>
          <a:xfrm>
            <a:off x="9224378" y="4692331"/>
            <a:ext cx="277800" cy="360000"/>
          </a:xfrm>
          <a:prstGeom prst="downArrow">
            <a:avLst>
              <a:gd name="adj1" fmla="val 50000"/>
              <a:gd name="adj2" fmla="val 50000"/>
            </a:avLst>
          </a:prstGeom>
          <a:solidFill>
            <a:srgbClr val="4471C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3;p39">
            <a:extLst>
              <a:ext uri="{FF2B5EF4-FFF2-40B4-BE49-F238E27FC236}">
                <a16:creationId xmlns:a16="http://schemas.microsoft.com/office/drawing/2014/main" id="{9B511376-4986-6E31-6D35-537B7FC45CC1}"/>
              </a:ext>
            </a:extLst>
          </p:cNvPr>
          <p:cNvSpPr/>
          <p:nvPr/>
        </p:nvSpPr>
        <p:spPr>
          <a:xfrm>
            <a:off x="4267235" y="5261638"/>
            <a:ext cx="277800" cy="232961"/>
          </a:xfrm>
          <a:prstGeom prst="downArrow">
            <a:avLst>
              <a:gd name="adj1" fmla="val 50000"/>
              <a:gd name="adj2" fmla="val 50000"/>
            </a:avLst>
          </a:prstGeom>
          <a:solidFill>
            <a:srgbClr val="4471C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4;p39">
            <a:extLst>
              <a:ext uri="{FF2B5EF4-FFF2-40B4-BE49-F238E27FC236}">
                <a16:creationId xmlns:a16="http://schemas.microsoft.com/office/drawing/2014/main" id="{FE7BCDD5-929B-3C43-45CD-8B6329704CBD}"/>
              </a:ext>
            </a:extLst>
          </p:cNvPr>
          <p:cNvSpPr/>
          <p:nvPr/>
        </p:nvSpPr>
        <p:spPr>
          <a:xfrm>
            <a:off x="2370047" y="2725947"/>
            <a:ext cx="4110770" cy="4021994"/>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5;p39">
            <a:extLst>
              <a:ext uri="{FF2B5EF4-FFF2-40B4-BE49-F238E27FC236}">
                <a16:creationId xmlns:a16="http://schemas.microsoft.com/office/drawing/2014/main" id="{84E093F4-262A-C2F2-B8FB-0BC33D9DBF04}"/>
              </a:ext>
            </a:extLst>
          </p:cNvPr>
          <p:cNvSpPr/>
          <p:nvPr/>
        </p:nvSpPr>
        <p:spPr>
          <a:xfrm>
            <a:off x="6540928" y="1490996"/>
            <a:ext cx="5599200" cy="5259256"/>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Rectangle 52">
            <a:extLst>
              <a:ext uri="{FF2B5EF4-FFF2-40B4-BE49-F238E27FC236}">
                <a16:creationId xmlns:a16="http://schemas.microsoft.com/office/drawing/2014/main" id="{A579BFE2-8C43-C414-2357-DD255255F0B0}"/>
              </a:ext>
            </a:extLst>
          </p:cNvPr>
          <p:cNvSpPr/>
          <p:nvPr/>
        </p:nvSpPr>
        <p:spPr>
          <a:xfrm>
            <a:off x="6899327" y="4508485"/>
            <a:ext cx="191589"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Google Shape;193;p20">
            <a:extLst>
              <a:ext uri="{FF2B5EF4-FFF2-40B4-BE49-F238E27FC236}">
                <a16:creationId xmlns:a16="http://schemas.microsoft.com/office/drawing/2014/main" id="{A63A1C5D-DF4D-6F39-FD71-AAD576A6E576}"/>
              </a:ext>
            </a:extLst>
          </p:cNvPr>
          <p:cNvSpPr txBox="1"/>
          <p:nvPr/>
        </p:nvSpPr>
        <p:spPr>
          <a:xfrm>
            <a:off x="2341916" y="4957475"/>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sp>
        <p:nvSpPr>
          <p:cNvPr id="55" name="Google Shape;193;p20">
            <a:extLst>
              <a:ext uri="{FF2B5EF4-FFF2-40B4-BE49-F238E27FC236}">
                <a16:creationId xmlns:a16="http://schemas.microsoft.com/office/drawing/2014/main" id="{A23EA93C-74E0-5A7A-AF3B-F695A3916B76}"/>
              </a:ext>
            </a:extLst>
          </p:cNvPr>
          <p:cNvSpPr txBox="1"/>
          <p:nvPr/>
        </p:nvSpPr>
        <p:spPr>
          <a:xfrm>
            <a:off x="6994799" y="4333362"/>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sp>
        <p:nvSpPr>
          <p:cNvPr id="56" name="Google Shape;193;p20">
            <a:extLst>
              <a:ext uri="{FF2B5EF4-FFF2-40B4-BE49-F238E27FC236}">
                <a16:creationId xmlns:a16="http://schemas.microsoft.com/office/drawing/2014/main" id="{307DE336-D342-3E3D-66C9-56FB60AAEB65}"/>
              </a:ext>
            </a:extLst>
          </p:cNvPr>
          <p:cNvSpPr txBox="1"/>
          <p:nvPr/>
        </p:nvSpPr>
        <p:spPr>
          <a:xfrm>
            <a:off x="-19904" y="3068830"/>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9" name="Picture 2" descr="Union européenne des géosciences — Wikipédia">
            <a:extLst>
              <a:ext uri="{FF2B5EF4-FFF2-40B4-BE49-F238E27FC236}">
                <a16:creationId xmlns:a16="http://schemas.microsoft.com/office/drawing/2014/main" id="{68898168-D6AD-F8F7-6781-9960DB5035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28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06;p41">
            <a:extLst>
              <a:ext uri="{FF2B5EF4-FFF2-40B4-BE49-F238E27FC236}">
                <a16:creationId xmlns:a16="http://schemas.microsoft.com/office/drawing/2014/main" id="{FEA0E989-69F8-BC00-AA12-B690E18E8221}"/>
              </a:ext>
            </a:extLst>
          </p:cNvPr>
          <p:cNvPicPr preferRelativeResize="0"/>
          <p:nvPr/>
        </p:nvPicPr>
        <p:blipFill rotWithShape="1">
          <a:blip r:embed="rId3">
            <a:alphaModFix/>
          </a:blip>
          <a:srcRect l="11668"/>
          <a:stretch/>
        </p:blipFill>
        <p:spPr>
          <a:xfrm>
            <a:off x="8229600" y="951516"/>
            <a:ext cx="4024635" cy="5905324"/>
          </a:xfrm>
          <a:prstGeom prst="rect">
            <a:avLst/>
          </a:prstGeom>
          <a:noFill/>
          <a:ln>
            <a:noFill/>
          </a:ln>
        </p:spPr>
      </p:pic>
      <p:sp>
        <p:nvSpPr>
          <p:cNvPr id="4" name="Titre 1">
            <a:extLst>
              <a:ext uri="{FF2B5EF4-FFF2-40B4-BE49-F238E27FC236}">
                <a16:creationId xmlns:a16="http://schemas.microsoft.com/office/drawing/2014/main" id="{AA94C51A-5E70-49A3-799F-44DD283847C2}"/>
              </a:ext>
            </a:extLst>
          </p:cNvPr>
          <p:cNvSpPr txBox="1">
            <a:spLocks/>
          </p:cNvSpPr>
          <p:nvPr/>
        </p:nvSpPr>
        <p:spPr>
          <a:xfrm>
            <a:off x="7290" y="495594"/>
            <a:ext cx="8222310" cy="760187"/>
          </a:xfrm>
          <a:prstGeom prst="rect">
            <a:avLst/>
          </a:prstGeom>
        </p:spPr>
        <p:txBody>
          <a:bodyPr vert="horz" lIns="91440" tIns="45720" rIns="91440" bIns="45720" rtlCol="0" anchor="ctr">
            <a:normAutofit fontScale="92500"/>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en-US" dirty="0"/>
              <a:t>Potential collapse scenarios related to ongoing volcano-tectonic activity (57x10</a:t>
            </a:r>
            <a:r>
              <a:rPr lang="en-US" baseline="30000" dirty="0"/>
              <a:t>6</a:t>
            </a:r>
            <a:r>
              <a:rPr lang="en-US" dirty="0"/>
              <a:t> m</a:t>
            </a:r>
            <a:r>
              <a:rPr lang="en-US" baseline="30000" dirty="0"/>
              <a:t>3</a:t>
            </a:r>
            <a:r>
              <a:rPr lang="en-US" dirty="0"/>
              <a:t> and V=10x106 m</a:t>
            </a:r>
            <a:r>
              <a:rPr lang="en-US" baseline="30000" dirty="0"/>
              <a:t>3</a:t>
            </a:r>
            <a:r>
              <a:rPr lang="en-US" dirty="0"/>
              <a:t>)</a:t>
            </a:r>
          </a:p>
        </p:txBody>
      </p:sp>
      <p:pic>
        <p:nvPicPr>
          <p:cNvPr id="3" name="Google Shape;505;p41">
            <a:extLst>
              <a:ext uri="{FF2B5EF4-FFF2-40B4-BE49-F238E27FC236}">
                <a16:creationId xmlns:a16="http://schemas.microsoft.com/office/drawing/2014/main" id="{B4C85791-561D-CF68-05A9-2C98B822E842}"/>
              </a:ext>
            </a:extLst>
          </p:cNvPr>
          <p:cNvPicPr preferRelativeResize="0"/>
          <p:nvPr/>
        </p:nvPicPr>
        <p:blipFill rotWithShape="1">
          <a:blip r:embed="rId4">
            <a:alphaModFix/>
          </a:blip>
          <a:srcRect/>
          <a:stretch/>
        </p:blipFill>
        <p:spPr>
          <a:xfrm>
            <a:off x="547125" y="1523538"/>
            <a:ext cx="6104275" cy="2782800"/>
          </a:xfrm>
          <a:prstGeom prst="rect">
            <a:avLst/>
          </a:prstGeom>
          <a:noFill/>
          <a:ln>
            <a:noFill/>
          </a:ln>
        </p:spPr>
      </p:pic>
      <p:sp>
        <p:nvSpPr>
          <p:cNvPr id="6" name="Google Shape;507;p41">
            <a:extLst>
              <a:ext uri="{FF2B5EF4-FFF2-40B4-BE49-F238E27FC236}">
                <a16:creationId xmlns:a16="http://schemas.microsoft.com/office/drawing/2014/main" id="{904A0A52-D170-E993-C4AA-DD3D22762FEB}"/>
              </a:ext>
            </a:extLst>
          </p:cNvPr>
          <p:cNvSpPr txBox="1"/>
          <p:nvPr/>
        </p:nvSpPr>
        <p:spPr>
          <a:xfrm>
            <a:off x="175425" y="4709350"/>
            <a:ext cx="7758084" cy="1846619"/>
          </a:xfrm>
          <a:prstGeom prst="rect">
            <a:avLst/>
          </a:prstGeom>
          <a:solidFill>
            <a:srgbClr val="C9DAF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Debris</a:t>
            </a:r>
            <a:r>
              <a:rPr lang="fr-FR" sz="1600" b="1" dirty="0">
                <a:solidFill>
                  <a:schemeClr val="dk1"/>
                </a:solidFill>
                <a:latin typeface="Calibri"/>
                <a:ea typeface="Calibri"/>
                <a:cs typeface="Calibri"/>
                <a:sym typeface="Calibri"/>
              </a:rPr>
              <a:t> avalanche </a:t>
            </a:r>
            <a:r>
              <a:rPr lang="fr-FR" sz="1600" b="1" dirty="0" err="1">
                <a:solidFill>
                  <a:schemeClr val="dk1"/>
                </a:solidFill>
                <a:latin typeface="Calibri"/>
                <a:ea typeface="Calibri"/>
                <a:cs typeface="Calibri"/>
                <a:sym typeface="Calibri"/>
              </a:rPr>
              <a:t>going</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toward</a:t>
            </a:r>
            <a:r>
              <a:rPr lang="fr-FR" sz="1600" b="1" dirty="0">
                <a:solidFill>
                  <a:schemeClr val="dk1"/>
                </a:solidFill>
                <a:latin typeface="Calibri"/>
                <a:ea typeface="Calibri"/>
                <a:cs typeface="Calibri"/>
                <a:sym typeface="Calibri"/>
              </a:rPr>
              <a:t> Saint Pierre</a:t>
            </a:r>
            <a:endParaRPr sz="1600" b="1" dirty="0">
              <a:latin typeface="Calibri"/>
              <a:ea typeface="Calibri"/>
              <a:cs typeface="Calibri"/>
              <a:sym typeface="Calibri"/>
            </a:endParaRPr>
          </a:p>
          <a:p>
            <a:pPr marL="0" marR="0" lvl="0" indent="0" algn="l" rtl="0">
              <a:spcBef>
                <a:spcPts val="0"/>
              </a:spcBef>
              <a:spcAft>
                <a:spcPts val="0"/>
              </a:spcAft>
              <a:buNone/>
            </a:pPr>
            <a:r>
              <a:rPr lang="fr-FR" sz="1600"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Debris</a:t>
            </a:r>
            <a:r>
              <a:rPr lang="fr-FR" sz="1600" b="1" dirty="0">
                <a:solidFill>
                  <a:schemeClr val="dk1"/>
                </a:solidFill>
                <a:latin typeface="Calibri"/>
                <a:ea typeface="Calibri"/>
                <a:cs typeface="Calibri"/>
                <a:sym typeface="Calibri"/>
              </a:rPr>
              <a:t> avalanches </a:t>
            </a:r>
            <a:r>
              <a:rPr lang="fr-FR" sz="1600" b="1" dirty="0" err="1">
                <a:solidFill>
                  <a:schemeClr val="dk1"/>
                </a:solidFill>
                <a:latin typeface="Calibri"/>
                <a:ea typeface="Calibri"/>
                <a:cs typeface="Calibri"/>
                <a:sym typeface="Calibri"/>
              </a:rPr>
              <a:t>channeled</a:t>
            </a:r>
            <a:r>
              <a:rPr lang="fr-FR" sz="1600" dirty="0">
                <a:solidFill>
                  <a:schemeClr val="dk1"/>
                </a:solidFill>
                <a:latin typeface="Calibri"/>
                <a:ea typeface="Calibri"/>
                <a:cs typeface="Calibri"/>
                <a:sym typeface="Calibri"/>
              </a:rPr>
              <a:t> by </a:t>
            </a:r>
            <a:r>
              <a:rPr lang="fr-FR" sz="1600" dirty="0" err="1">
                <a:solidFill>
                  <a:schemeClr val="dk1"/>
                </a:solidFill>
                <a:latin typeface="Calibri"/>
                <a:ea typeface="Calibri"/>
                <a:cs typeface="Calibri"/>
                <a:sym typeface="Calibri"/>
              </a:rPr>
              <a:t>older</a:t>
            </a:r>
            <a:r>
              <a:rPr lang="fr-FR" sz="1600" dirty="0">
                <a:solidFill>
                  <a:schemeClr val="dk1"/>
                </a:solidFill>
                <a:latin typeface="Calibri"/>
                <a:ea typeface="Calibri"/>
                <a:cs typeface="Calibri"/>
                <a:sym typeface="Calibri"/>
              </a:rPr>
              <a:t> structures (max </a:t>
            </a:r>
            <a:r>
              <a:rPr lang="fr-FR" sz="1600" dirty="0" err="1">
                <a:solidFill>
                  <a:schemeClr val="dk1"/>
                </a:solidFill>
                <a:latin typeface="Calibri"/>
                <a:ea typeface="Calibri"/>
                <a:cs typeface="Calibri"/>
                <a:sym typeface="Calibri"/>
              </a:rPr>
              <a:t>thicknesses</a:t>
            </a:r>
            <a:r>
              <a:rPr lang="fr-FR" sz="1600" dirty="0">
                <a:solidFill>
                  <a:schemeClr val="dk1"/>
                </a:solidFill>
                <a:latin typeface="Calibri"/>
                <a:ea typeface="Calibri"/>
                <a:cs typeface="Calibri"/>
                <a:sym typeface="Calibri"/>
              </a:rPr>
              <a:t>: 30m , 27.9m)</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Smaller</a:t>
            </a:r>
            <a:r>
              <a:rPr lang="fr-FR" sz="1600" b="1" dirty="0">
                <a:solidFill>
                  <a:schemeClr val="dk1"/>
                </a:solidFill>
                <a:latin typeface="Calibri"/>
                <a:ea typeface="Calibri"/>
                <a:cs typeface="Calibri"/>
                <a:sym typeface="Calibri"/>
              </a:rPr>
              <a:t> volume </a:t>
            </a:r>
            <a:r>
              <a:rPr lang="fr-FR" sz="1600" b="1" dirty="0" err="1">
                <a:solidFill>
                  <a:schemeClr val="dk1"/>
                </a:solidFill>
                <a:latin typeface="Calibri"/>
                <a:ea typeface="Calibri"/>
                <a:cs typeface="Calibri"/>
                <a:sym typeface="Calibri"/>
              </a:rPr>
              <a:t>does</a:t>
            </a:r>
            <a:r>
              <a:rPr lang="fr-FR" sz="1600" b="1" dirty="0">
                <a:solidFill>
                  <a:schemeClr val="dk1"/>
                </a:solidFill>
                <a:latin typeface="Calibri"/>
                <a:ea typeface="Calibri"/>
                <a:cs typeface="Calibri"/>
                <a:sym typeface="Calibri"/>
              </a:rPr>
              <a:t> not </a:t>
            </a:r>
            <a:r>
              <a:rPr lang="fr-FR" sz="1600" b="1" dirty="0" err="1">
                <a:solidFill>
                  <a:schemeClr val="dk1"/>
                </a:solidFill>
                <a:latin typeface="Calibri"/>
                <a:ea typeface="Calibri"/>
                <a:cs typeface="Calibri"/>
                <a:sym typeface="Calibri"/>
              </a:rPr>
              <a:t>reach</a:t>
            </a:r>
            <a:r>
              <a:rPr lang="fr-FR" sz="1600" b="1" dirty="0">
                <a:solidFill>
                  <a:schemeClr val="dk1"/>
                </a:solidFill>
                <a:latin typeface="Calibri"/>
                <a:ea typeface="Calibri"/>
                <a:cs typeface="Calibri"/>
                <a:sym typeface="Calibri"/>
              </a:rPr>
              <a:t> the </a:t>
            </a:r>
            <a:r>
              <a:rPr lang="fr-FR" sz="1600" b="1" dirty="0" err="1">
                <a:solidFill>
                  <a:schemeClr val="dk1"/>
                </a:solidFill>
                <a:latin typeface="Calibri"/>
                <a:ea typeface="Calibri"/>
                <a:cs typeface="Calibri"/>
                <a:sym typeface="Calibri"/>
              </a:rPr>
              <a:t>sea</a:t>
            </a: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Wave</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generated</a:t>
            </a:r>
            <a:r>
              <a:rPr lang="fr-FR" sz="1600" b="1" dirty="0">
                <a:solidFill>
                  <a:schemeClr val="dk1"/>
                </a:solidFill>
                <a:latin typeface="Calibri"/>
                <a:ea typeface="Calibri"/>
                <a:cs typeface="Calibri"/>
                <a:sym typeface="Calibri"/>
              </a:rPr>
              <a:t> 100s </a:t>
            </a:r>
            <a:r>
              <a:rPr lang="fr-FR" sz="1600" b="1" dirty="0" err="1">
                <a:solidFill>
                  <a:schemeClr val="dk1"/>
                </a:solidFill>
                <a:latin typeface="Calibri"/>
                <a:ea typeface="Calibri"/>
                <a:cs typeface="Calibri"/>
                <a:sym typeface="Calibri"/>
              </a:rPr>
              <a:t>after</a:t>
            </a:r>
            <a:r>
              <a:rPr lang="fr-FR" sz="1600" b="1" dirty="0">
                <a:solidFill>
                  <a:schemeClr val="dk1"/>
                </a:solidFill>
                <a:latin typeface="Calibri"/>
                <a:ea typeface="Calibri"/>
                <a:cs typeface="Calibri"/>
                <a:sym typeface="Calibri"/>
              </a:rPr>
              <a:t> the </a:t>
            </a:r>
            <a:r>
              <a:rPr lang="fr-FR" sz="1600" b="1" dirty="0" err="1">
                <a:solidFill>
                  <a:schemeClr val="dk1"/>
                </a:solidFill>
                <a:latin typeface="Calibri"/>
                <a:ea typeface="Calibri"/>
                <a:cs typeface="Calibri"/>
                <a:sym typeface="Calibri"/>
              </a:rPr>
              <a:t>begining</a:t>
            </a:r>
            <a:r>
              <a:rPr lang="fr-FR" sz="1600" b="1" dirty="0">
                <a:solidFill>
                  <a:schemeClr val="dk1"/>
                </a:solidFill>
                <a:latin typeface="Calibri"/>
                <a:ea typeface="Calibri"/>
                <a:cs typeface="Calibri"/>
                <a:sym typeface="Calibri"/>
              </a:rPr>
              <a:t> of the collapse</a:t>
            </a:r>
            <a:r>
              <a:rPr lang="fr-FR" sz="1600" dirty="0">
                <a:solidFill>
                  <a:schemeClr val="dk1"/>
                </a:solidFill>
                <a:latin typeface="Calibri"/>
                <a:ea typeface="Calibri"/>
                <a:cs typeface="Calibri"/>
                <a:sym typeface="Calibri"/>
              </a:rPr>
              <a:t> (St Pierre: 150s, Le Carbet: 200s, Fort de France : 450s)</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457200" algn="l" rtl="0">
              <a:spcBef>
                <a:spcPts val="0"/>
              </a:spcBef>
              <a:spcAft>
                <a:spcPts val="0"/>
              </a:spcAft>
              <a:buNone/>
            </a:pPr>
            <a:r>
              <a:rPr lang="fr-FR" sz="1800" b="1" i="1" dirty="0">
                <a:solidFill>
                  <a:schemeClr val="dk1"/>
                </a:solidFill>
                <a:latin typeface="Calibri"/>
                <a:ea typeface="Calibri"/>
                <a:cs typeface="Calibri"/>
                <a:sym typeface="Calibri"/>
              </a:rPr>
              <a:t>⟹ in </a:t>
            </a:r>
            <a:r>
              <a:rPr lang="fr-FR" sz="1800" b="1" i="1" dirty="0" err="1">
                <a:solidFill>
                  <a:schemeClr val="dk1"/>
                </a:solidFill>
                <a:latin typeface="Calibri"/>
                <a:ea typeface="Calibri"/>
                <a:cs typeface="Calibri"/>
                <a:sym typeface="Calibri"/>
              </a:rPr>
              <a:t>both</a:t>
            </a:r>
            <a:r>
              <a:rPr lang="fr-FR" sz="1800" b="1" i="1" dirty="0">
                <a:solidFill>
                  <a:schemeClr val="dk1"/>
                </a:solidFill>
                <a:latin typeface="Calibri"/>
                <a:ea typeface="Calibri"/>
                <a:cs typeface="Calibri"/>
                <a:sym typeface="Calibri"/>
              </a:rPr>
              <a:t> cases: </a:t>
            </a:r>
            <a:r>
              <a:rPr lang="fr-FR" sz="1800" b="1" i="1" dirty="0" err="1">
                <a:solidFill>
                  <a:schemeClr val="dk1"/>
                </a:solidFill>
                <a:latin typeface="Calibri"/>
                <a:ea typeface="Calibri"/>
                <a:cs typeface="Calibri"/>
                <a:sym typeface="Calibri"/>
              </a:rPr>
              <a:t>consequences</a:t>
            </a:r>
            <a:r>
              <a:rPr lang="fr-FR" sz="1800" b="1" i="1" dirty="0">
                <a:solidFill>
                  <a:schemeClr val="dk1"/>
                </a:solidFill>
                <a:latin typeface="Calibri"/>
                <a:ea typeface="Calibri"/>
                <a:cs typeface="Calibri"/>
                <a:sym typeface="Calibri"/>
              </a:rPr>
              <a:t> for the population</a:t>
            </a:r>
            <a:endParaRPr sz="1800" i="1" dirty="0">
              <a:solidFill>
                <a:schemeClr val="dk1"/>
              </a:solidFill>
              <a:latin typeface="Calibri"/>
              <a:ea typeface="Calibri"/>
              <a:cs typeface="Calibri"/>
              <a:sym typeface="Calibri"/>
            </a:endParaRPr>
          </a:p>
        </p:txBody>
      </p:sp>
      <p:sp>
        <p:nvSpPr>
          <p:cNvPr id="7" name="Google Shape;512;p41">
            <a:extLst>
              <a:ext uri="{FF2B5EF4-FFF2-40B4-BE49-F238E27FC236}">
                <a16:creationId xmlns:a16="http://schemas.microsoft.com/office/drawing/2014/main" id="{D4956036-CDA6-365E-8873-3C109ABB3F8B}"/>
              </a:ext>
            </a:extLst>
          </p:cNvPr>
          <p:cNvSpPr txBox="1"/>
          <p:nvPr/>
        </p:nvSpPr>
        <p:spPr>
          <a:xfrm>
            <a:off x="9323730" y="652056"/>
            <a:ext cx="4137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000" b="1" dirty="0" err="1">
                <a:latin typeface="Calibri"/>
                <a:ea typeface="Calibri"/>
                <a:cs typeface="Calibri"/>
                <a:sym typeface="Calibri"/>
              </a:rPr>
              <a:t>Wave</a:t>
            </a:r>
            <a:r>
              <a:rPr lang="fr-FR" sz="2000" b="1" dirty="0">
                <a:latin typeface="Calibri"/>
                <a:ea typeface="Calibri"/>
                <a:cs typeface="Calibri"/>
                <a:sym typeface="Calibri"/>
              </a:rPr>
              <a:t> propagation</a:t>
            </a:r>
            <a:endParaRPr sz="2000" b="1" dirty="0">
              <a:latin typeface="Calibri"/>
              <a:ea typeface="Calibri"/>
              <a:cs typeface="Calibri"/>
              <a:sym typeface="Calibri"/>
            </a:endParaRPr>
          </a:p>
        </p:txBody>
      </p:sp>
      <p:sp>
        <p:nvSpPr>
          <p:cNvPr id="8" name="Google Shape;513;p41">
            <a:extLst>
              <a:ext uri="{FF2B5EF4-FFF2-40B4-BE49-F238E27FC236}">
                <a16:creationId xmlns:a16="http://schemas.microsoft.com/office/drawing/2014/main" id="{5851A317-9E74-9208-4969-DF929D9CD986}"/>
              </a:ext>
            </a:extLst>
          </p:cNvPr>
          <p:cNvSpPr txBox="1"/>
          <p:nvPr/>
        </p:nvSpPr>
        <p:spPr>
          <a:xfrm>
            <a:off x="2213525" y="1178550"/>
            <a:ext cx="4137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000" b="1">
                <a:latin typeface="Calibri"/>
                <a:ea typeface="Calibri"/>
                <a:cs typeface="Calibri"/>
                <a:sym typeface="Calibri"/>
              </a:rPr>
              <a:t>Debris avalanche</a:t>
            </a:r>
            <a:endParaRPr sz="2000" b="1">
              <a:latin typeface="Calibri"/>
              <a:ea typeface="Calibri"/>
              <a:cs typeface="Calibri"/>
              <a:sym typeface="Calibri"/>
            </a:endParaRPr>
          </a:p>
        </p:txBody>
      </p:sp>
      <p:sp>
        <p:nvSpPr>
          <p:cNvPr id="9" name="Google Shape;193;p20">
            <a:extLst>
              <a:ext uri="{FF2B5EF4-FFF2-40B4-BE49-F238E27FC236}">
                <a16:creationId xmlns:a16="http://schemas.microsoft.com/office/drawing/2014/main" id="{DB018DE4-C3C0-AB5A-F667-5262B15093E6}"/>
              </a:ext>
            </a:extLst>
          </p:cNvPr>
          <p:cNvSpPr txBox="1"/>
          <p:nvPr/>
        </p:nvSpPr>
        <p:spPr>
          <a:xfrm>
            <a:off x="5786851" y="4005687"/>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sp>
        <p:nvSpPr>
          <p:cNvPr id="10" name="Google Shape;193;p20">
            <a:extLst>
              <a:ext uri="{FF2B5EF4-FFF2-40B4-BE49-F238E27FC236}">
                <a16:creationId xmlns:a16="http://schemas.microsoft.com/office/drawing/2014/main" id="{68A5363D-0A0B-812D-B871-3A8BB707CFFC}"/>
              </a:ext>
            </a:extLst>
          </p:cNvPr>
          <p:cNvSpPr txBox="1"/>
          <p:nvPr/>
        </p:nvSpPr>
        <p:spPr>
          <a:xfrm>
            <a:off x="8299107" y="6399911"/>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1" name="Picture 2" descr="Union européenne des géosciences — Wikipédia">
            <a:extLst>
              <a:ext uri="{FF2B5EF4-FFF2-40B4-BE49-F238E27FC236}">
                <a16:creationId xmlns:a16="http://schemas.microsoft.com/office/drawing/2014/main" id="{A8142FC3-FC67-D22C-82A3-33789D8A12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5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7747"/>
            <a:ext cx="1193009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en-US" dirty="0"/>
              <a:t>Potential collapse scenarios related to ongoing volcano-tectonic activities</a:t>
            </a:r>
          </a:p>
        </p:txBody>
      </p:sp>
      <p:pic>
        <p:nvPicPr>
          <p:cNvPr id="3" name="Google Shape;523;p42">
            <a:extLst>
              <a:ext uri="{FF2B5EF4-FFF2-40B4-BE49-F238E27FC236}">
                <a16:creationId xmlns:a16="http://schemas.microsoft.com/office/drawing/2014/main" id="{5506A954-29A6-3226-D125-94BDBCA8127A}"/>
              </a:ext>
            </a:extLst>
          </p:cNvPr>
          <p:cNvPicPr preferRelativeResize="0"/>
          <p:nvPr/>
        </p:nvPicPr>
        <p:blipFill rotWithShape="1">
          <a:blip r:embed="rId3">
            <a:alphaModFix/>
          </a:blip>
          <a:srcRect t="-1113" b="49339"/>
          <a:stretch/>
        </p:blipFill>
        <p:spPr>
          <a:xfrm>
            <a:off x="6207214" y="1756817"/>
            <a:ext cx="5972826" cy="2722375"/>
          </a:xfrm>
          <a:prstGeom prst="rect">
            <a:avLst/>
          </a:prstGeom>
          <a:noFill/>
          <a:ln>
            <a:noFill/>
          </a:ln>
        </p:spPr>
      </p:pic>
      <p:sp>
        <p:nvSpPr>
          <p:cNvPr id="5" name="Google Shape;524;p42">
            <a:extLst>
              <a:ext uri="{FF2B5EF4-FFF2-40B4-BE49-F238E27FC236}">
                <a16:creationId xmlns:a16="http://schemas.microsoft.com/office/drawing/2014/main" id="{E868C2D7-9B8F-7D9A-AD6A-410B8A10D8DD}"/>
              </a:ext>
            </a:extLst>
          </p:cNvPr>
          <p:cNvSpPr txBox="1"/>
          <p:nvPr/>
        </p:nvSpPr>
        <p:spPr>
          <a:xfrm>
            <a:off x="123174" y="1842297"/>
            <a:ext cx="5686199" cy="2806305"/>
          </a:xfrm>
          <a:prstGeom prst="rect">
            <a:avLst/>
          </a:prstGeom>
          <a:solidFill>
            <a:srgbClr val="E8EBF5"/>
          </a:solidFill>
          <a:ln>
            <a:noFill/>
          </a:ln>
        </p:spPr>
        <p:txBody>
          <a:bodyPr spcFirstLastPara="1" wrap="square" lIns="91425" tIns="45700" rIns="91425" bIns="45700" anchor="t" anchorCtr="0">
            <a:spAutoFit/>
          </a:bodyPr>
          <a:lstStyle/>
          <a:p>
            <a:pPr marR="0" lvl="0" indent="0" algn="just" rtl="0">
              <a:lnSpc>
                <a:spcPct val="107000"/>
              </a:lnSpc>
              <a:spcAft>
                <a:spcPts val="0"/>
              </a:spcAft>
              <a:buNone/>
            </a:pPr>
            <a:r>
              <a:rPr lang="fr-FR" sz="1600" b="1" dirty="0">
                <a:solidFill>
                  <a:schemeClr val="dk1"/>
                </a:solidFill>
                <a:latin typeface="Calibri"/>
                <a:cs typeface="Calibri"/>
                <a:sym typeface="Calibri"/>
              </a:rPr>
              <a:t>⟹</a:t>
            </a:r>
            <a:r>
              <a:rPr lang="fr-FR" sz="1600" b="1" dirty="0">
                <a:solidFill>
                  <a:schemeClr val="dk1"/>
                </a:solidFill>
                <a:latin typeface="Calibri"/>
                <a:ea typeface="Calibri"/>
                <a:cs typeface="Calibri"/>
                <a:sym typeface="Calibri"/>
              </a:rPr>
              <a:t> Maximum value</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recorded</a:t>
            </a:r>
            <a:r>
              <a:rPr lang="fr-FR" sz="1600" dirty="0">
                <a:solidFill>
                  <a:schemeClr val="dk1"/>
                </a:solidFill>
                <a:latin typeface="Calibri"/>
                <a:ea typeface="Calibri"/>
                <a:cs typeface="Calibri"/>
                <a:sym typeface="Calibri"/>
              </a:rPr>
              <a:t> at </a:t>
            </a:r>
            <a:r>
              <a:rPr lang="fr-FR" sz="1600" dirty="0" err="1">
                <a:solidFill>
                  <a:schemeClr val="dk1"/>
                </a:solidFill>
                <a:latin typeface="Calibri"/>
                <a:ea typeface="Calibri"/>
                <a:cs typeface="Calibri"/>
                <a:sym typeface="Calibri"/>
              </a:rPr>
              <a:t>debris</a:t>
            </a:r>
            <a:r>
              <a:rPr lang="fr-FR" sz="1600" dirty="0">
                <a:solidFill>
                  <a:schemeClr val="dk1"/>
                </a:solidFill>
                <a:latin typeface="Calibri"/>
                <a:ea typeface="Calibri"/>
                <a:cs typeface="Calibri"/>
                <a:sym typeface="Calibri"/>
              </a:rPr>
              <a:t> avalanche emplacement </a:t>
            </a:r>
            <a:r>
              <a:rPr lang="fr-FR" sz="1600" dirty="0">
                <a:solidFill>
                  <a:schemeClr val="dk1"/>
                </a:solidFill>
                <a:latin typeface="Cambria Math"/>
                <a:ea typeface="Cambria Math"/>
                <a:cs typeface="Cambria Math"/>
                <a:sym typeface="Cambria Math"/>
              </a:rPr>
              <a:t>: </a:t>
            </a:r>
            <a:r>
              <a:rPr lang="fr-FR" sz="1600" dirty="0">
                <a:solidFill>
                  <a:schemeClr val="dk1"/>
                </a:solidFill>
                <a:latin typeface="Calibri"/>
                <a:ea typeface="Calibri"/>
                <a:cs typeface="Calibri"/>
                <a:sym typeface="Calibri"/>
              </a:rPr>
              <a:t>18 m (hydro)/8.9 m (non-hydro). </a:t>
            </a:r>
          </a:p>
          <a:p>
            <a:pPr marR="0" lvl="0" indent="0" algn="just" rtl="0">
              <a:lnSpc>
                <a:spcPct val="107000"/>
              </a:lnSpc>
              <a:spcAft>
                <a:spcPts val="0"/>
              </a:spcAft>
              <a:buNone/>
            </a:pPr>
            <a:endParaRPr sz="1600" dirty="0"/>
          </a:p>
          <a:p>
            <a:pPr marR="0" lvl="0" indent="0" algn="just" rtl="0">
              <a:lnSpc>
                <a:spcPct val="107000"/>
              </a:lnSpc>
              <a:spcAft>
                <a:spcPts val="0"/>
              </a:spcAft>
              <a:buNone/>
            </a:pPr>
            <a:r>
              <a:rPr lang="fr-FR" sz="1600" b="1" dirty="0">
                <a:solidFill>
                  <a:schemeClr val="dk1"/>
                </a:solidFill>
                <a:latin typeface="Calibri"/>
                <a:ea typeface="Calibri"/>
                <a:cs typeface="Calibri"/>
                <a:sym typeface="Calibri"/>
              </a:rPr>
              <a:t>⟹</a:t>
            </a:r>
            <a:r>
              <a:rPr lang="fr-FR" sz="1800" b="1" dirty="0">
                <a:solidFill>
                  <a:schemeClr val="dk1"/>
                </a:solidFill>
                <a:latin typeface="Calibri"/>
                <a:ea typeface="Calibri"/>
                <a:cs typeface="Calibri"/>
                <a:sym typeface="Calibri"/>
              </a:rPr>
              <a:t> </a:t>
            </a:r>
            <a:r>
              <a:rPr lang="fr-FR" sz="1600" b="1" dirty="0">
                <a:solidFill>
                  <a:schemeClr val="dk1"/>
                </a:solidFill>
                <a:latin typeface="Calibri"/>
                <a:ea typeface="Calibri"/>
                <a:cs typeface="Calibri"/>
                <a:sym typeface="Calibri"/>
              </a:rPr>
              <a:t> Amplitude of the first </a:t>
            </a:r>
            <a:r>
              <a:rPr lang="fr-FR" sz="1600" b="1" dirty="0" err="1">
                <a:solidFill>
                  <a:schemeClr val="dk1"/>
                </a:solidFill>
                <a:latin typeface="Calibri"/>
                <a:ea typeface="Calibri"/>
                <a:cs typeface="Calibri"/>
                <a:sym typeface="Calibri"/>
              </a:rPr>
              <a:t>wave</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significantly</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decreases</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during</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its</a:t>
            </a:r>
            <a:r>
              <a:rPr lang="fr-FR" sz="1600" b="1" dirty="0">
                <a:solidFill>
                  <a:schemeClr val="dk1"/>
                </a:solidFill>
                <a:latin typeface="Calibri"/>
                <a:ea typeface="Calibri"/>
                <a:cs typeface="Calibri"/>
                <a:sym typeface="Calibri"/>
              </a:rPr>
              <a:t> propagation</a:t>
            </a:r>
          </a:p>
          <a:p>
            <a:pPr marR="0" lvl="0" indent="0" algn="just" rtl="0">
              <a:lnSpc>
                <a:spcPct val="107000"/>
              </a:lnSpc>
              <a:spcAft>
                <a:spcPts val="0"/>
              </a:spcAft>
              <a:buNone/>
            </a:pPr>
            <a:endParaRPr sz="1800" b="1" dirty="0">
              <a:solidFill>
                <a:schemeClr val="dk1"/>
              </a:solidFill>
              <a:latin typeface="Calibri"/>
              <a:ea typeface="Calibri"/>
              <a:cs typeface="Calibri"/>
              <a:sym typeface="Calibri"/>
            </a:endParaRPr>
          </a:p>
          <a:p>
            <a:pPr marR="0" lvl="0" indent="-330200" algn="just" rtl="0">
              <a:lnSpc>
                <a:spcPct val="107000"/>
              </a:lnSpc>
              <a:spcAft>
                <a:spcPts val="0"/>
              </a:spcAft>
              <a:buClr>
                <a:schemeClr val="dk1"/>
              </a:buClr>
              <a:buSzPts val="1600"/>
              <a:buChar char="-"/>
            </a:pPr>
            <a:r>
              <a:rPr lang="fr-FR" sz="1600" dirty="0">
                <a:solidFill>
                  <a:schemeClr val="dk1"/>
                </a:solidFill>
                <a:latin typeface="Calibri"/>
                <a:ea typeface="Calibri"/>
                <a:cs typeface="Calibri"/>
                <a:sym typeface="Calibri"/>
              </a:rPr>
              <a:t>Gauge 1 (</a:t>
            </a:r>
            <a:r>
              <a:rPr lang="fr-FR" sz="1600" dirty="0" err="1">
                <a:solidFill>
                  <a:schemeClr val="dk1"/>
                </a:solidFill>
                <a:latin typeface="Calibri"/>
                <a:ea typeface="Calibri"/>
                <a:cs typeface="Calibri"/>
                <a:sym typeface="Calibri"/>
              </a:rPr>
              <a:t>blue</a:t>
            </a:r>
            <a:r>
              <a:rPr lang="fr-FR" sz="1600" dirty="0">
                <a:solidFill>
                  <a:schemeClr val="dk1"/>
                </a:solidFill>
                <a:latin typeface="Calibri"/>
                <a:ea typeface="Calibri"/>
                <a:cs typeface="Calibri"/>
                <a:sym typeface="Calibri"/>
              </a:rPr>
              <a:t> gauge) </a:t>
            </a:r>
            <a:r>
              <a:rPr lang="fr-FR" sz="1600" b="1" dirty="0">
                <a:solidFill>
                  <a:schemeClr val="dk1"/>
                </a:solidFill>
                <a:latin typeface="Calibri"/>
                <a:ea typeface="Calibri"/>
                <a:cs typeface="Calibri"/>
                <a:sym typeface="Calibri"/>
              </a:rPr>
              <a:t>⟹</a:t>
            </a:r>
            <a:r>
              <a:rPr lang="fr-FR" sz="1600" dirty="0">
                <a:solidFill>
                  <a:schemeClr val="dk1"/>
                </a:solidFill>
                <a:latin typeface="Cambria Math"/>
                <a:ea typeface="Cambria Math"/>
                <a:cs typeface="Cambria Math"/>
                <a:sym typeface="Cambria Math"/>
              </a:rPr>
              <a:t> </a:t>
            </a:r>
            <a:r>
              <a:rPr lang="fr-FR" sz="1600" dirty="0">
                <a:solidFill>
                  <a:schemeClr val="dk1"/>
                </a:solidFill>
                <a:latin typeface="Calibri"/>
                <a:ea typeface="Calibri"/>
                <a:cs typeface="Calibri"/>
                <a:sym typeface="Calibri"/>
              </a:rPr>
              <a:t>First </a:t>
            </a:r>
            <a:r>
              <a:rPr lang="fr-FR" sz="1600" dirty="0" err="1">
                <a:solidFill>
                  <a:schemeClr val="dk1"/>
                </a:solidFill>
                <a:latin typeface="Calibri"/>
                <a:ea typeface="Calibri"/>
                <a:cs typeface="Calibri"/>
                <a:sym typeface="Calibri"/>
              </a:rPr>
              <a:t>wave</a:t>
            </a:r>
            <a:r>
              <a:rPr lang="fr-FR" sz="1600" dirty="0">
                <a:solidFill>
                  <a:schemeClr val="dk1"/>
                </a:solidFill>
                <a:latin typeface="Calibri"/>
                <a:ea typeface="Calibri"/>
                <a:cs typeface="Calibri"/>
                <a:sym typeface="Calibri"/>
              </a:rPr>
              <a:t> of 12.2 m (Hydro)/3.5 m (Non-Hydro) at 92 s. Gauge 2 (</a:t>
            </a:r>
            <a:r>
              <a:rPr lang="fr-FR" sz="1600" dirty="0" err="1">
                <a:solidFill>
                  <a:schemeClr val="dk1"/>
                </a:solidFill>
                <a:latin typeface="Calibri"/>
                <a:ea typeface="Calibri"/>
                <a:cs typeface="Calibri"/>
                <a:sym typeface="Calibri"/>
              </a:rPr>
              <a:t>red</a:t>
            </a:r>
            <a:r>
              <a:rPr lang="fr-FR" sz="1600" dirty="0">
                <a:solidFill>
                  <a:schemeClr val="dk1"/>
                </a:solidFill>
                <a:latin typeface="Calibri"/>
                <a:ea typeface="Calibri"/>
                <a:cs typeface="Calibri"/>
                <a:sym typeface="Calibri"/>
              </a:rPr>
              <a:t> gauge) </a:t>
            </a:r>
            <a:r>
              <a:rPr lang="fr-FR" sz="1600" b="1" dirty="0">
                <a:solidFill>
                  <a:schemeClr val="dk1"/>
                </a:solidFill>
                <a:latin typeface="Calibri"/>
                <a:ea typeface="Calibri"/>
                <a:cs typeface="Calibri"/>
                <a:sym typeface="Calibri"/>
              </a:rPr>
              <a:t>⟹</a:t>
            </a:r>
            <a:r>
              <a:rPr lang="fr-FR" sz="1600" dirty="0">
                <a:solidFill>
                  <a:schemeClr val="dk1"/>
                </a:solidFill>
                <a:latin typeface="Cambria Math"/>
                <a:ea typeface="Cambria Math"/>
                <a:cs typeface="Cambria Math"/>
                <a:sym typeface="Cambria Math"/>
              </a:rPr>
              <a:t> </a:t>
            </a:r>
            <a:r>
              <a:rPr lang="fr-FR" sz="1600" dirty="0">
                <a:solidFill>
                  <a:schemeClr val="dk1"/>
                </a:solidFill>
                <a:latin typeface="Calibri"/>
                <a:ea typeface="Calibri"/>
                <a:cs typeface="Calibri"/>
                <a:sym typeface="Calibri"/>
              </a:rPr>
              <a:t>1 m/0.29 m</a:t>
            </a:r>
            <a:endParaRPr sz="1600" dirty="0"/>
          </a:p>
          <a:p>
            <a:pPr marR="0" lvl="0" indent="-330200" algn="just" rtl="0">
              <a:lnSpc>
                <a:spcPct val="107000"/>
              </a:lnSpc>
              <a:spcAft>
                <a:spcPts val="0"/>
              </a:spcAft>
              <a:buClr>
                <a:schemeClr val="dk1"/>
              </a:buClr>
              <a:buSzPts val="1600"/>
              <a:buChar char="-"/>
            </a:pPr>
            <a:r>
              <a:rPr lang="fr-FR" sz="1600" dirty="0">
                <a:solidFill>
                  <a:schemeClr val="dk1"/>
                </a:solidFill>
                <a:latin typeface="Calibri"/>
                <a:ea typeface="Calibri"/>
                <a:cs typeface="Calibri"/>
                <a:sym typeface="Calibri"/>
              </a:rPr>
              <a:t>Gauge 3 (green gauge) </a:t>
            </a:r>
            <a:r>
              <a:rPr lang="fr-FR" sz="1600" b="1" dirty="0">
                <a:solidFill>
                  <a:schemeClr val="dk1"/>
                </a:solidFill>
                <a:latin typeface="Calibri"/>
                <a:ea typeface="Calibri"/>
                <a:cs typeface="Calibri"/>
                <a:sym typeface="Calibri"/>
              </a:rPr>
              <a:t>⟹</a:t>
            </a:r>
            <a:r>
              <a:rPr lang="fr-FR" sz="1600" dirty="0">
                <a:solidFill>
                  <a:schemeClr val="dk1"/>
                </a:solidFill>
                <a:latin typeface="Calibri"/>
                <a:ea typeface="Calibri"/>
                <a:cs typeface="Calibri"/>
                <a:sym typeface="Calibri"/>
              </a:rPr>
              <a:t> 30 cm/22 cm</a:t>
            </a:r>
            <a:endParaRPr sz="1600" dirty="0">
              <a:solidFill>
                <a:schemeClr val="dk1"/>
              </a:solidFill>
              <a:latin typeface="Calibri"/>
              <a:ea typeface="Calibri"/>
              <a:cs typeface="Calibri"/>
              <a:sym typeface="Calibri"/>
            </a:endParaRPr>
          </a:p>
          <a:p>
            <a:pPr lvl="0" indent="0" algn="l" rtl="0">
              <a:spcAft>
                <a:spcPts val="0"/>
              </a:spcAft>
              <a:buNone/>
            </a:pPr>
            <a:r>
              <a:rPr lang="fr-FR" sz="1800" b="1"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pic>
        <p:nvPicPr>
          <p:cNvPr id="6" name="Google Shape;528;p42">
            <a:extLst>
              <a:ext uri="{FF2B5EF4-FFF2-40B4-BE49-F238E27FC236}">
                <a16:creationId xmlns:a16="http://schemas.microsoft.com/office/drawing/2014/main" id="{581331D1-F24D-E4E6-1A91-44A8D89E657D}"/>
              </a:ext>
            </a:extLst>
          </p:cNvPr>
          <p:cNvPicPr preferRelativeResize="0"/>
          <p:nvPr/>
        </p:nvPicPr>
        <p:blipFill rotWithShape="1">
          <a:blip r:embed="rId3">
            <a:alphaModFix/>
          </a:blip>
          <a:srcRect t="50168" b="11106"/>
          <a:stretch/>
        </p:blipFill>
        <p:spPr>
          <a:xfrm>
            <a:off x="6119850" y="4782977"/>
            <a:ext cx="5972826" cy="2036226"/>
          </a:xfrm>
          <a:prstGeom prst="rect">
            <a:avLst/>
          </a:prstGeom>
          <a:noFill/>
          <a:ln>
            <a:noFill/>
          </a:ln>
        </p:spPr>
      </p:pic>
      <p:sp>
        <p:nvSpPr>
          <p:cNvPr id="7" name="Google Shape;529;p42">
            <a:extLst>
              <a:ext uri="{FF2B5EF4-FFF2-40B4-BE49-F238E27FC236}">
                <a16:creationId xmlns:a16="http://schemas.microsoft.com/office/drawing/2014/main" id="{DCD0263F-F475-377B-A8AD-E2587AB61678}"/>
              </a:ext>
            </a:extLst>
          </p:cNvPr>
          <p:cNvSpPr txBox="1"/>
          <p:nvPr/>
        </p:nvSpPr>
        <p:spPr>
          <a:xfrm>
            <a:off x="6148970" y="1162088"/>
            <a:ext cx="4999500" cy="777362"/>
          </a:xfrm>
          <a:prstGeom prst="rect">
            <a:avLst/>
          </a:prstGeom>
          <a:noFill/>
          <a:ln>
            <a:noFill/>
          </a:ln>
        </p:spPr>
        <p:txBody>
          <a:bodyPr spcFirstLastPara="1" wrap="square" lIns="91425" tIns="91425" rIns="91425" bIns="91425" anchor="t" anchorCtr="0">
            <a:spAutoFit/>
          </a:bodyPr>
          <a:lstStyle/>
          <a:p>
            <a:pPr marL="0" lvl="0" indent="0" algn="ctr" rtl="0">
              <a:lnSpc>
                <a:spcPct val="107000"/>
              </a:lnSpc>
              <a:spcBef>
                <a:spcPts val="0"/>
              </a:spcBef>
              <a:spcAft>
                <a:spcPts val="0"/>
              </a:spcAft>
              <a:buClr>
                <a:schemeClr val="dk1"/>
              </a:buClr>
              <a:buFont typeface="Arial"/>
              <a:buNone/>
            </a:pPr>
            <a:r>
              <a:rPr lang="fr-FR" sz="1800" b="1" dirty="0">
                <a:solidFill>
                  <a:schemeClr val="dk1"/>
                </a:solidFill>
                <a:latin typeface="Calibri"/>
                <a:ea typeface="Calibri"/>
                <a:cs typeface="Calibri"/>
                <a:sym typeface="Calibri"/>
              </a:rPr>
              <a:t>Maximum </a:t>
            </a:r>
            <a:r>
              <a:rPr lang="fr-FR" sz="1800" b="1" dirty="0" err="1">
                <a:solidFill>
                  <a:schemeClr val="dk1"/>
                </a:solidFill>
                <a:latin typeface="Calibri"/>
                <a:ea typeface="Calibri"/>
                <a:cs typeface="Calibri"/>
                <a:sym typeface="Calibri"/>
              </a:rPr>
              <a:t>sea</a:t>
            </a:r>
            <a:r>
              <a:rPr lang="fr-FR" sz="1800" b="1" dirty="0">
                <a:solidFill>
                  <a:schemeClr val="dk1"/>
                </a:solidFill>
                <a:latin typeface="Calibri"/>
                <a:ea typeface="Calibri"/>
                <a:cs typeface="Calibri"/>
                <a:sym typeface="Calibri"/>
              </a:rPr>
              <a:t> surface </a:t>
            </a:r>
            <a:r>
              <a:rPr lang="fr-FR" sz="1800" b="1" dirty="0" err="1">
                <a:solidFill>
                  <a:schemeClr val="dk1"/>
                </a:solidFill>
                <a:latin typeface="Calibri"/>
                <a:ea typeface="Calibri"/>
                <a:cs typeface="Calibri"/>
                <a:sym typeface="Calibri"/>
              </a:rPr>
              <a:t>elevation</a:t>
            </a:r>
            <a:r>
              <a:rPr lang="fr-FR" sz="1800" b="1" dirty="0">
                <a:solidFill>
                  <a:schemeClr val="dk1"/>
                </a:solidFill>
                <a:latin typeface="Calibri"/>
                <a:ea typeface="Calibri"/>
                <a:cs typeface="Calibri"/>
                <a:sym typeface="Calibri"/>
              </a:rPr>
              <a:t> for </a:t>
            </a:r>
            <a:r>
              <a:rPr lang="fr-FR" sz="1800" b="1" dirty="0" err="1">
                <a:solidFill>
                  <a:schemeClr val="dk1"/>
                </a:solidFill>
                <a:latin typeface="Calibri"/>
                <a:ea typeface="Calibri"/>
                <a:cs typeface="Calibri"/>
                <a:sym typeface="Calibri"/>
              </a:rPr>
              <a:t>Hydrostatic</a:t>
            </a:r>
            <a:r>
              <a:rPr lang="fr-FR" sz="1800" b="1" dirty="0">
                <a:solidFill>
                  <a:schemeClr val="dk1"/>
                </a:solidFill>
                <a:latin typeface="Calibri"/>
                <a:ea typeface="Calibri"/>
                <a:cs typeface="Calibri"/>
                <a:sym typeface="Calibri"/>
              </a:rPr>
              <a:t> and Non-</a:t>
            </a:r>
            <a:r>
              <a:rPr lang="fr-FR" sz="1800" b="1" dirty="0" err="1">
                <a:solidFill>
                  <a:schemeClr val="dk1"/>
                </a:solidFill>
                <a:latin typeface="Calibri"/>
                <a:ea typeface="Calibri"/>
                <a:cs typeface="Calibri"/>
                <a:sym typeface="Calibri"/>
              </a:rPr>
              <a:t>Hydrostatic</a:t>
            </a:r>
            <a:r>
              <a:rPr lang="fr-FR" sz="1800" b="1" dirty="0">
                <a:solidFill>
                  <a:schemeClr val="dk1"/>
                </a:solidFill>
                <a:latin typeface="Calibri"/>
                <a:ea typeface="Calibri"/>
                <a:cs typeface="Calibri"/>
                <a:sym typeface="Calibri"/>
              </a:rPr>
              <a:t> simulations </a:t>
            </a:r>
            <a:endParaRPr sz="1800" b="1" dirty="0">
              <a:latin typeface="Calibri"/>
              <a:ea typeface="Calibri"/>
              <a:cs typeface="Calibri"/>
              <a:sym typeface="Calibri"/>
            </a:endParaRPr>
          </a:p>
        </p:txBody>
      </p:sp>
      <p:sp>
        <p:nvSpPr>
          <p:cNvPr id="8" name="Google Shape;530;p42">
            <a:extLst>
              <a:ext uri="{FF2B5EF4-FFF2-40B4-BE49-F238E27FC236}">
                <a16:creationId xmlns:a16="http://schemas.microsoft.com/office/drawing/2014/main" id="{7091A61A-F56A-0011-EFB5-11698EF9AB0F}"/>
              </a:ext>
            </a:extLst>
          </p:cNvPr>
          <p:cNvSpPr txBox="1"/>
          <p:nvPr/>
        </p:nvSpPr>
        <p:spPr>
          <a:xfrm>
            <a:off x="6263025" y="4479745"/>
            <a:ext cx="5376000" cy="461700"/>
          </a:xfrm>
          <a:prstGeom prst="rect">
            <a:avLst/>
          </a:prstGeom>
          <a:noFill/>
          <a:ln>
            <a:noFill/>
          </a:ln>
        </p:spPr>
        <p:txBody>
          <a:bodyPr spcFirstLastPara="1" wrap="square" lIns="91425" tIns="91425" rIns="91425" bIns="91425" anchor="t" anchorCtr="0">
            <a:spAutoFit/>
          </a:bodyPr>
          <a:lstStyle/>
          <a:p>
            <a:pPr marL="0" lvl="0" indent="0" algn="just" rtl="0">
              <a:lnSpc>
                <a:spcPct val="107000"/>
              </a:lnSpc>
              <a:spcBef>
                <a:spcPts val="0"/>
              </a:spcBef>
              <a:spcAft>
                <a:spcPts val="0"/>
              </a:spcAft>
              <a:buNone/>
            </a:pPr>
            <a:r>
              <a:rPr lang="fr-FR" sz="1800" b="1" dirty="0" err="1">
                <a:solidFill>
                  <a:schemeClr val="dk1"/>
                </a:solidFill>
                <a:latin typeface="Calibri"/>
                <a:ea typeface="Calibri"/>
                <a:cs typeface="Calibri"/>
                <a:sym typeface="Calibri"/>
              </a:rPr>
              <a:t>Elevation</a:t>
            </a:r>
            <a:r>
              <a:rPr lang="fr-FR" sz="1800" b="1" dirty="0">
                <a:solidFill>
                  <a:schemeClr val="dk1"/>
                </a:solidFill>
                <a:latin typeface="Calibri"/>
                <a:ea typeface="Calibri"/>
                <a:cs typeface="Calibri"/>
                <a:sym typeface="Calibri"/>
              </a:rPr>
              <a:t> of the </a:t>
            </a:r>
            <a:r>
              <a:rPr lang="fr-FR" sz="1800" b="1" dirty="0" err="1">
                <a:solidFill>
                  <a:schemeClr val="dk1"/>
                </a:solidFill>
                <a:latin typeface="Calibri"/>
                <a:ea typeface="Calibri"/>
                <a:cs typeface="Calibri"/>
                <a:sym typeface="Calibri"/>
              </a:rPr>
              <a:t>sea</a:t>
            </a:r>
            <a:r>
              <a:rPr lang="fr-FR" sz="1800" b="1" dirty="0">
                <a:solidFill>
                  <a:schemeClr val="dk1"/>
                </a:solidFill>
                <a:latin typeface="Calibri"/>
                <a:ea typeface="Calibri"/>
                <a:cs typeface="Calibri"/>
                <a:sym typeface="Calibri"/>
              </a:rPr>
              <a:t> surface </a:t>
            </a:r>
            <a:r>
              <a:rPr lang="fr-FR" sz="1800" b="1" dirty="0" err="1">
                <a:solidFill>
                  <a:schemeClr val="dk1"/>
                </a:solidFill>
                <a:latin typeface="Calibri"/>
                <a:ea typeface="Calibri"/>
                <a:cs typeface="Calibri"/>
                <a:sym typeface="Calibri"/>
              </a:rPr>
              <a:t>elevation</a:t>
            </a:r>
            <a:r>
              <a:rPr lang="fr-FR" sz="1800" b="1" dirty="0">
                <a:solidFill>
                  <a:schemeClr val="dk1"/>
                </a:solidFill>
                <a:latin typeface="Calibri"/>
                <a:ea typeface="Calibri"/>
                <a:cs typeface="Calibri"/>
                <a:sym typeface="Calibri"/>
              </a:rPr>
              <a:t> at </a:t>
            </a:r>
            <a:r>
              <a:rPr lang="fr-FR" sz="1800" b="1" dirty="0" err="1">
                <a:solidFill>
                  <a:schemeClr val="dk1"/>
                </a:solidFill>
                <a:latin typeface="Calibri"/>
                <a:ea typeface="Calibri"/>
                <a:cs typeface="Calibri"/>
                <a:sym typeface="Calibri"/>
              </a:rPr>
              <a:t>each</a:t>
            </a:r>
            <a:r>
              <a:rPr lang="fr-FR" sz="1800" b="1" dirty="0">
                <a:solidFill>
                  <a:schemeClr val="dk1"/>
                </a:solidFill>
                <a:latin typeface="Calibri"/>
                <a:ea typeface="Calibri"/>
                <a:cs typeface="Calibri"/>
                <a:sym typeface="Calibri"/>
              </a:rPr>
              <a:t> gauge</a:t>
            </a:r>
            <a:endParaRPr sz="1800" b="1" dirty="0"/>
          </a:p>
        </p:txBody>
      </p:sp>
      <p:sp>
        <p:nvSpPr>
          <p:cNvPr id="9" name="Google Shape;193;p20">
            <a:extLst>
              <a:ext uri="{FF2B5EF4-FFF2-40B4-BE49-F238E27FC236}">
                <a16:creationId xmlns:a16="http://schemas.microsoft.com/office/drawing/2014/main" id="{429E5521-F363-E1AC-FD3A-3D3E0AA91F8D}"/>
              </a:ext>
            </a:extLst>
          </p:cNvPr>
          <p:cNvSpPr txBox="1"/>
          <p:nvPr/>
        </p:nvSpPr>
        <p:spPr>
          <a:xfrm>
            <a:off x="6136222" y="4237868"/>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sp>
        <p:nvSpPr>
          <p:cNvPr id="10" name="Google Shape;193;p20">
            <a:extLst>
              <a:ext uri="{FF2B5EF4-FFF2-40B4-BE49-F238E27FC236}">
                <a16:creationId xmlns:a16="http://schemas.microsoft.com/office/drawing/2014/main" id="{AA9C3068-815B-FAC5-D0F3-03BC117623CF}"/>
              </a:ext>
            </a:extLst>
          </p:cNvPr>
          <p:cNvSpPr txBox="1"/>
          <p:nvPr/>
        </p:nvSpPr>
        <p:spPr>
          <a:xfrm>
            <a:off x="6263025" y="6468548"/>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1" name="Picture 2" descr="Union européenne des géosciences — Wikipédia">
            <a:extLst>
              <a:ext uri="{FF2B5EF4-FFF2-40B4-BE49-F238E27FC236}">
                <a16:creationId xmlns:a16="http://schemas.microsoft.com/office/drawing/2014/main" id="{B5D82CE1-806B-4B99-70ED-EE5564C5A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1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2171"/>
            <a:ext cx="1218471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en-US" dirty="0"/>
              <a:t>Generated waves results and validity domain of the numerical model</a:t>
            </a:r>
          </a:p>
        </p:txBody>
      </p:sp>
      <p:pic>
        <p:nvPicPr>
          <p:cNvPr id="3" name="Google Shape;483;p40">
            <a:extLst>
              <a:ext uri="{FF2B5EF4-FFF2-40B4-BE49-F238E27FC236}">
                <a16:creationId xmlns:a16="http://schemas.microsoft.com/office/drawing/2014/main" id="{439148B3-BF8B-4C56-8F77-DD845722154A}"/>
              </a:ext>
            </a:extLst>
          </p:cNvPr>
          <p:cNvPicPr preferRelativeResize="0"/>
          <p:nvPr/>
        </p:nvPicPr>
        <p:blipFill rotWithShape="1">
          <a:blip r:embed="rId3">
            <a:alphaModFix/>
          </a:blip>
          <a:srcRect/>
          <a:stretch/>
        </p:blipFill>
        <p:spPr>
          <a:xfrm>
            <a:off x="138477" y="2378453"/>
            <a:ext cx="5312973" cy="2850224"/>
          </a:xfrm>
          <a:prstGeom prst="rect">
            <a:avLst/>
          </a:prstGeom>
          <a:noFill/>
          <a:ln>
            <a:noFill/>
          </a:ln>
        </p:spPr>
      </p:pic>
      <p:sp>
        <p:nvSpPr>
          <p:cNvPr id="5" name="Google Shape;488;p40">
            <a:extLst>
              <a:ext uri="{FF2B5EF4-FFF2-40B4-BE49-F238E27FC236}">
                <a16:creationId xmlns:a16="http://schemas.microsoft.com/office/drawing/2014/main" id="{6A888CD4-923C-47D0-8F71-DDF5CCD32C60}"/>
              </a:ext>
            </a:extLst>
          </p:cNvPr>
          <p:cNvSpPr txBox="1"/>
          <p:nvPr/>
        </p:nvSpPr>
        <p:spPr>
          <a:xfrm>
            <a:off x="578927" y="1447127"/>
            <a:ext cx="4619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800" b="1">
                <a:solidFill>
                  <a:schemeClr val="dk1"/>
                </a:solidFill>
                <a:latin typeface="Calibri"/>
                <a:ea typeface="Calibri"/>
                <a:cs typeface="Calibri"/>
                <a:sym typeface="Calibri"/>
              </a:rPr>
              <a:t>Maximum amplitude and wavelength of the generated waves</a:t>
            </a:r>
            <a:r>
              <a:rPr lang="fr-FR" sz="1800">
                <a:solidFill>
                  <a:schemeClr val="dk1"/>
                </a:solidFill>
                <a:latin typeface="Calibri"/>
                <a:ea typeface="Calibri"/>
                <a:cs typeface="Calibri"/>
                <a:sym typeface="Calibri"/>
              </a:rPr>
              <a:t> (for all the scenarios )</a:t>
            </a:r>
            <a:endParaRPr sz="1800">
              <a:latin typeface="Calibri"/>
              <a:ea typeface="Calibri"/>
              <a:cs typeface="Calibri"/>
              <a:sym typeface="Calibri"/>
            </a:endParaRPr>
          </a:p>
        </p:txBody>
      </p:sp>
      <p:sp>
        <p:nvSpPr>
          <p:cNvPr id="6" name="Google Shape;489;p40">
            <a:extLst>
              <a:ext uri="{FF2B5EF4-FFF2-40B4-BE49-F238E27FC236}">
                <a16:creationId xmlns:a16="http://schemas.microsoft.com/office/drawing/2014/main" id="{574478CC-DBF6-415E-350E-8158CACF33A7}"/>
              </a:ext>
            </a:extLst>
          </p:cNvPr>
          <p:cNvSpPr txBox="1"/>
          <p:nvPr/>
        </p:nvSpPr>
        <p:spPr>
          <a:xfrm>
            <a:off x="733727" y="5287152"/>
            <a:ext cx="4717800" cy="1169700"/>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Font typeface="Arial" panose="020B0604020202020204" pitchFamily="34" charset="0"/>
              <a:buChar char="•"/>
            </a:pPr>
            <a:r>
              <a:rPr lang="fr-FR" sz="1600" dirty="0">
                <a:solidFill>
                  <a:schemeClr val="dk1"/>
                </a:solidFill>
                <a:latin typeface="Calibri"/>
                <a:ea typeface="Calibri"/>
                <a:cs typeface="Calibri"/>
                <a:sym typeface="Calibri"/>
              </a:rPr>
              <a:t>The </a:t>
            </a:r>
            <a:r>
              <a:rPr lang="fr-FR" sz="1600" dirty="0" err="1">
                <a:solidFill>
                  <a:schemeClr val="dk1"/>
                </a:solidFill>
                <a:latin typeface="Calibri"/>
                <a:ea typeface="Calibri"/>
                <a:cs typeface="Calibri"/>
                <a:sym typeface="Calibri"/>
              </a:rPr>
              <a:t>wave</a:t>
            </a:r>
            <a:r>
              <a:rPr lang="fr-FR" sz="1600" dirty="0">
                <a:solidFill>
                  <a:schemeClr val="dk1"/>
                </a:solidFill>
                <a:latin typeface="Calibri"/>
                <a:ea typeface="Calibri"/>
                <a:cs typeface="Calibri"/>
                <a:sym typeface="Calibri"/>
              </a:rPr>
              <a:t> amplitude </a:t>
            </a:r>
            <a:r>
              <a:rPr lang="fr-FR" sz="1600" dirty="0" err="1">
                <a:solidFill>
                  <a:schemeClr val="dk1"/>
                </a:solidFill>
                <a:latin typeface="Calibri"/>
                <a:ea typeface="Calibri"/>
                <a:cs typeface="Calibri"/>
                <a:sym typeface="Calibri"/>
              </a:rPr>
              <a:t>increases</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logarithmically</a:t>
            </a:r>
            <a:r>
              <a:rPr lang="fr-FR" sz="1600" dirty="0">
                <a:solidFill>
                  <a:schemeClr val="dk1"/>
                </a:solidFill>
                <a:latin typeface="Calibri"/>
                <a:ea typeface="Calibri"/>
                <a:cs typeface="Calibri"/>
                <a:sym typeface="Calibri"/>
              </a:rPr>
              <a:t> as a </a:t>
            </a:r>
            <a:r>
              <a:rPr lang="fr-FR" sz="1600" dirty="0" err="1">
                <a:solidFill>
                  <a:schemeClr val="dk1"/>
                </a:solidFill>
                <a:latin typeface="Calibri"/>
                <a:ea typeface="Calibri"/>
                <a:cs typeface="Calibri"/>
                <a:sym typeface="Calibri"/>
              </a:rPr>
              <a:t>function</a:t>
            </a:r>
            <a:r>
              <a:rPr lang="fr-FR" sz="1600" dirty="0">
                <a:solidFill>
                  <a:schemeClr val="dk1"/>
                </a:solidFill>
                <a:latin typeface="Calibri"/>
                <a:ea typeface="Calibri"/>
                <a:cs typeface="Calibri"/>
                <a:sym typeface="Calibri"/>
              </a:rPr>
              <a:t> of </a:t>
            </a:r>
            <a:r>
              <a:rPr lang="fr-FR" sz="1600" dirty="0" err="1">
                <a:solidFill>
                  <a:schemeClr val="dk1"/>
                </a:solidFill>
                <a:latin typeface="Calibri"/>
                <a:ea typeface="Calibri"/>
                <a:cs typeface="Calibri"/>
                <a:sym typeface="Calibri"/>
              </a:rPr>
              <a:t>increasing</a:t>
            </a:r>
            <a:r>
              <a:rPr lang="fr-FR" sz="1600" dirty="0">
                <a:solidFill>
                  <a:schemeClr val="dk1"/>
                </a:solidFill>
                <a:latin typeface="Calibri"/>
                <a:ea typeface="Calibri"/>
                <a:cs typeface="Calibri"/>
                <a:sym typeface="Calibri"/>
              </a:rPr>
              <a:t> volume</a:t>
            </a:r>
            <a:endParaRPr sz="1600" dirty="0">
              <a:solidFill>
                <a:schemeClr val="dk1"/>
              </a:solidFill>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fr-FR" sz="1600" dirty="0">
                <a:solidFill>
                  <a:schemeClr val="dk1"/>
                </a:solidFill>
                <a:latin typeface="Calibri"/>
                <a:ea typeface="Calibri"/>
                <a:cs typeface="Calibri"/>
                <a:sym typeface="Calibri"/>
              </a:rPr>
              <a:t>The </a:t>
            </a:r>
            <a:r>
              <a:rPr lang="fr-FR" sz="1600" dirty="0" err="1">
                <a:solidFill>
                  <a:schemeClr val="dk1"/>
                </a:solidFill>
                <a:latin typeface="Calibri"/>
                <a:ea typeface="Calibri"/>
                <a:cs typeface="Calibri"/>
                <a:sym typeface="Calibri"/>
              </a:rPr>
              <a:t>wavelength</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increases</a:t>
            </a:r>
            <a:r>
              <a:rPr lang="fr-FR" sz="1600" dirty="0">
                <a:solidFill>
                  <a:schemeClr val="dk1"/>
                </a:solidFill>
                <a:latin typeface="Calibri"/>
                <a:ea typeface="Calibri"/>
                <a:cs typeface="Calibri"/>
                <a:sym typeface="Calibri"/>
              </a:rPr>
              <a:t> as a </a:t>
            </a:r>
            <a:r>
              <a:rPr lang="fr-FR" sz="1600" dirty="0" err="1">
                <a:solidFill>
                  <a:schemeClr val="dk1"/>
                </a:solidFill>
                <a:latin typeface="Calibri"/>
                <a:ea typeface="Calibri"/>
                <a:cs typeface="Calibri"/>
                <a:sym typeface="Calibri"/>
              </a:rPr>
              <a:t>function</a:t>
            </a:r>
            <a:r>
              <a:rPr lang="fr-FR" sz="1600" dirty="0">
                <a:solidFill>
                  <a:schemeClr val="dk1"/>
                </a:solidFill>
                <a:latin typeface="Calibri"/>
                <a:ea typeface="Calibri"/>
                <a:cs typeface="Calibri"/>
                <a:sym typeface="Calibri"/>
              </a:rPr>
              <a:t> of volume </a:t>
            </a:r>
            <a:r>
              <a:rPr lang="fr-FR" sz="1600" dirty="0" err="1">
                <a:solidFill>
                  <a:schemeClr val="dk1"/>
                </a:solidFill>
                <a:latin typeface="Calibri"/>
                <a:ea typeface="Calibri"/>
                <a:cs typeface="Calibri"/>
                <a:sym typeface="Calibri"/>
              </a:rPr>
              <a:t>according</a:t>
            </a:r>
            <a:r>
              <a:rPr lang="fr-FR" sz="1600" dirty="0">
                <a:solidFill>
                  <a:schemeClr val="dk1"/>
                </a:solidFill>
                <a:latin typeface="Calibri"/>
                <a:ea typeface="Calibri"/>
                <a:cs typeface="Calibri"/>
                <a:sym typeface="Calibri"/>
              </a:rPr>
              <a:t> to a power </a:t>
            </a:r>
            <a:r>
              <a:rPr lang="fr-FR" sz="1600" dirty="0" err="1">
                <a:solidFill>
                  <a:schemeClr val="dk1"/>
                </a:solidFill>
                <a:latin typeface="Calibri"/>
                <a:ea typeface="Calibri"/>
                <a:cs typeface="Calibri"/>
                <a:sym typeface="Calibri"/>
              </a:rPr>
              <a:t>law</a:t>
            </a:r>
            <a:endParaRPr sz="1600" dirty="0">
              <a:latin typeface="Calibri"/>
              <a:ea typeface="Calibri"/>
              <a:cs typeface="Calibri"/>
              <a:sym typeface="Calibri"/>
            </a:endParaRPr>
          </a:p>
        </p:txBody>
      </p:sp>
      <p:sp>
        <p:nvSpPr>
          <p:cNvPr id="7" name="Google Shape;490;p40">
            <a:extLst>
              <a:ext uri="{FF2B5EF4-FFF2-40B4-BE49-F238E27FC236}">
                <a16:creationId xmlns:a16="http://schemas.microsoft.com/office/drawing/2014/main" id="{8202EE1F-D01C-9382-B571-06878E320FEE}"/>
              </a:ext>
            </a:extLst>
          </p:cNvPr>
          <p:cNvSpPr/>
          <p:nvPr/>
        </p:nvSpPr>
        <p:spPr>
          <a:xfrm>
            <a:off x="249202" y="5769577"/>
            <a:ext cx="394800" cy="234000"/>
          </a:xfrm>
          <a:prstGeom prst="rightArrow">
            <a:avLst>
              <a:gd name="adj1" fmla="val 50000"/>
              <a:gd name="adj2" fmla="val 50000"/>
            </a:avLst>
          </a:prstGeom>
          <a:solidFill>
            <a:srgbClr val="0070C0"/>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491;p40">
            <a:extLst>
              <a:ext uri="{FF2B5EF4-FFF2-40B4-BE49-F238E27FC236}">
                <a16:creationId xmlns:a16="http://schemas.microsoft.com/office/drawing/2014/main" id="{DCC2A3CE-6A1B-021E-AD54-4E1987869CCC}"/>
              </a:ext>
            </a:extLst>
          </p:cNvPr>
          <p:cNvPicPr preferRelativeResize="0"/>
          <p:nvPr/>
        </p:nvPicPr>
        <p:blipFill rotWithShape="1">
          <a:blip r:embed="rId4">
            <a:alphaModFix/>
          </a:blip>
          <a:srcRect t="8539" b="58789"/>
          <a:stretch/>
        </p:blipFill>
        <p:spPr>
          <a:xfrm>
            <a:off x="5680127" y="1989527"/>
            <a:ext cx="6298908" cy="2850227"/>
          </a:xfrm>
          <a:prstGeom prst="rect">
            <a:avLst/>
          </a:prstGeom>
          <a:noFill/>
          <a:ln>
            <a:noFill/>
          </a:ln>
        </p:spPr>
      </p:pic>
      <p:sp>
        <p:nvSpPr>
          <p:cNvPr id="9" name="Google Shape;492;p40">
            <a:extLst>
              <a:ext uri="{FF2B5EF4-FFF2-40B4-BE49-F238E27FC236}">
                <a16:creationId xmlns:a16="http://schemas.microsoft.com/office/drawing/2014/main" id="{6861AAF6-4A38-073F-23FC-CB5C5537FBA4}"/>
              </a:ext>
            </a:extLst>
          </p:cNvPr>
          <p:cNvSpPr/>
          <p:nvPr/>
        </p:nvSpPr>
        <p:spPr>
          <a:xfrm>
            <a:off x="140652" y="1447127"/>
            <a:ext cx="5438100" cy="5009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40">
            <a:extLst>
              <a:ext uri="{FF2B5EF4-FFF2-40B4-BE49-F238E27FC236}">
                <a16:creationId xmlns:a16="http://schemas.microsoft.com/office/drawing/2014/main" id="{F6D1FDB6-8C36-5F68-9EB6-D5B11C225793}"/>
              </a:ext>
            </a:extLst>
          </p:cNvPr>
          <p:cNvSpPr txBox="1"/>
          <p:nvPr/>
        </p:nvSpPr>
        <p:spPr>
          <a:xfrm>
            <a:off x="6535277" y="1391852"/>
            <a:ext cx="4920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800" b="1">
                <a:latin typeface="Calibri"/>
                <a:ea typeface="Calibri"/>
                <a:cs typeface="Calibri"/>
                <a:sym typeface="Calibri"/>
              </a:rPr>
              <a:t>Validity criteria of Hysea hydrostatic (kH&lt;0.314) and non hydrostatic (kH&lt;2.5) models </a:t>
            </a:r>
            <a:endParaRPr sz="1800" b="1">
              <a:latin typeface="Calibri"/>
              <a:ea typeface="Calibri"/>
              <a:cs typeface="Calibri"/>
              <a:sym typeface="Calibri"/>
            </a:endParaRPr>
          </a:p>
        </p:txBody>
      </p:sp>
      <p:sp>
        <p:nvSpPr>
          <p:cNvPr id="11" name="Google Shape;494;p40">
            <a:extLst>
              <a:ext uri="{FF2B5EF4-FFF2-40B4-BE49-F238E27FC236}">
                <a16:creationId xmlns:a16="http://schemas.microsoft.com/office/drawing/2014/main" id="{F823881E-F474-0208-0276-B670DA5806EC}"/>
              </a:ext>
            </a:extLst>
          </p:cNvPr>
          <p:cNvSpPr txBox="1"/>
          <p:nvPr/>
        </p:nvSpPr>
        <p:spPr>
          <a:xfrm>
            <a:off x="6152027" y="5301816"/>
            <a:ext cx="5686800"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dirty="0">
                <a:solidFill>
                  <a:schemeClr val="dk1"/>
                </a:solidFill>
                <a:latin typeface="Calibri"/>
                <a:ea typeface="Calibri"/>
                <a:cs typeface="Calibri"/>
                <a:sym typeface="Calibri"/>
              </a:rPr>
              <a:t>For short </a:t>
            </a:r>
            <a:r>
              <a:rPr lang="fr-FR" sz="1600" dirty="0" err="1">
                <a:solidFill>
                  <a:schemeClr val="dk1"/>
                </a:solidFill>
                <a:latin typeface="Calibri"/>
                <a:ea typeface="Calibri"/>
                <a:cs typeface="Calibri"/>
                <a:sym typeface="Calibri"/>
              </a:rPr>
              <a:t>wavelengths</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waves</a:t>
            </a:r>
            <a:r>
              <a:rPr lang="fr-FR" sz="1600" dirty="0">
                <a:solidFill>
                  <a:schemeClr val="dk1"/>
                </a:solidFill>
                <a:latin typeface="Calibri"/>
                <a:ea typeface="Calibri"/>
                <a:cs typeface="Calibri"/>
                <a:sym typeface="Calibri"/>
              </a:rPr>
              <a:t> (</a:t>
            </a:r>
            <a:r>
              <a:rPr lang="fr-FR" sz="1600" i="1" dirty="0">
                <a:solidFill>
                  <a:schemeClr val="dk1"/>
                </a:solidFill>
                <a:latin typeface="Calibri"/>
                <a:ea typeface="Calibri"/>
                <a:cs typeface="Calibri"/>
                <a:sym typeface="Calibri"/>
              </a:rPr>
              <a:t>l</a:t>
            </a:r>
            <a:r>
              <a:rPr lang="fr-FR" sz="1600" dirty="0">
                <a:solidFill>
                  <a:schemeClr val="dk1"/>
                </a:solidFill>
                <a:latin typeface="Calibri"/>
                <a:ea typeface="Calibri"/>
                <a:cs typeface="Calibri"/>
                <a:sym typeface="Calibri"/>
              </a:rPr>
              <a:t> &lt;1 km) :  the </a:t>
            </a:r>
            <a:r>
              <a:rPr lang="fr-FR" sz="1600" dirty="0" err="1">
                <a:solidFill>
                  <a:schemeClr val="dk1"/>
                </a:solidFill>
                <a:latin typeface="Calibri"/>
                <a:ea typeface="Calibri"/>
                <a:cs typeface="Calibri"/>
                <a:sym typeface="Calibri"/>
              </a:rPr>
              <a:t>hydrostatic</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assumption</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is</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only</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valid</a:t>
            </a:r>
            <a:r>
              <a:rPr lang="fr-FR" sz="1600" dirty="0">
                <a:solidFill>
                  <a:schemeClr val="dk1"/>
                </a:solidFill>
                <a:latin typeface="Calibri"/>
                <a:ea typeface="Calibri"/>
                <a:cs typeface="Calibri"/>
                <a:sym typeface="Calibri"/>
              </a:rPr>
              <a:t> close to the </a:t>
            </a:r>
            <a:r>
              <a:rPr lang="fr-FR" sz="1600" dirty="0" err="1">
                <a:solidFill>
                  <a:schemeClr val="dk1"/>
                </a:solidFill>
                <a:latin typeface="Calibri"/>
                <a:ea typeface="Calibri"/>
                <a:cs typeface="Calibri"/>
                <a:sym typeface="Calibri"/>
              </a:rPr>
              <a:t>coastline</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depth</a:t>
            </a:r>
            <a:r>
              <a:rPr lang="fr-FR" sz="1600" dirty="0">
                <a:solidFill>
                  <a:schemeClr val="dk1"/>
                </a:solidFill>
                <a:latin typeface="Calibri"/>
                <a:ea typeface="Calibri"/>
                <a:cs typeface="Calibri"/>
                <a:sym typeface="Calibri"/>
              </a:rPr>
              <a:t> &lt; 50 m) and the non-</a:t>
            </a:r>
            <a:r>
              <a:rPr lang="fr-FR" sz="1600" dirty="0" err="1">
                <a:solidFill>
                  <a:schemeClr val="dk1"/>
                </a:solidFill>
                <a:latin typeface="Calibri"/>
                <a:ea typeface="Calibri"/>
                <a:cs typeface="Calibri"/>
                <a:sym typeface="Calibri"/>
              </a:rPr>
              <a:t>hydrostatic</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assumption</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is</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only</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valid</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where</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ocean</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depth</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is</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less</a:t>
            </a:r>
            <a:r>
              <a:rPr lang="fr-FR" sz="1600" dirty="0">
                <a:solidFill>
                  <a:schemeClr val="dk1"/>
                </a:solidFill>
                <a:latin typeface="Calibri"/>
                <a:ea typeface="Calibri"/>
                <a:cs typeface="Calibri"/>
                <a:sym typeface="Calibri"/>
              </a:rPr>
              <a:t> </a:t>
            </a:r>
            <a:r>
              <a:rPr lang="fr-FR" sz="1600" dirty="0" err="1">
                <a:solidFill>
                  <a:schemeClr val="dk1"/>
                </a:solidFill>
                <a:latin typeface="Calibri"/>
                <a:ea typeface="Calibri"/>
                <a:cs typeface="Calibri"/>
                <a:sym typeface="Calibri"/>
              </a:rPr>
              <a:t>than</a:t>
            </a:r>
            <a:r>
              <a:rPr lang="fr-FR" sz="1600" dirty="0">
                <a:solidFill>
                  <a:schemeClr val="dk1"/>
                </a:solidFill>
                <a:latin typeface="Calibri"/>
                <a:ea typeface="Calibri"/>
                <a:cs typeface="Calibri"/>
                <a:sym typeface="Calibri"/>
              </a:rPr>
              <a:t> 400 m</a:t>
            </a:r>
            <a:endParaRPr sz="1600" dirty="0">
              <a:latin typeface="Calibri"/>
              <a:ea typeface="Calibri"/>
              <a:cs typeface="Calibri"/>
              <a:sym typeface="Calibri"/>
            </a:endParaRPr>
          </a:p>
        </p:txBody>
      </p:sp>
      <p:sp>
        <p:nvSpPr>
          <p:cNvPr id="12" name="Google Shape;495;p40">
            <a:extLst>
              <a:ext uri="{FF2B5EF4-FFF2-40B4-BE49-F238E27FC236}">
                <a16:creationId xmlns:a16="http://schemas.microsoft.com/office/drawing/2014/main" id="{44294716-26CB-7140-166C-3D2E180D0FC9}"/>
              </a:ext>
            </a:extLst>
          </p:cNvPr>
          <p:cNvSpPr/>
          <p:nvPr/>
        </p:nvSpPr>
        <p:spPr>
          <a:xfrm>
            <a:off x="9277352" y="4907052"/>
            <a:ext cx="394800" cy="496200"/>
          </a:xfrm>
          <a:prstGeom prst="downArrow">
            <a:avLst>
              <a:gd name="adj1" fmla="val 50000"/>
              <a:gd name="adj2" fmla="val 50000"/>
            </a:avLst>
          </a:prstGeom>
          <a:solidFill>
            <a:srgbClr val="0070C0"/>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96;p40">
            <a:extLst>
              <a:ext uri="{FF2B5EF4-FFF2-40B4-BE49-F238E27FC236}">
                <a16:creationId xmlns:a16="http://schemas.microsoft.com/office/drawing/2014/main" id="{7A60DF52-FA1E-AEB6-9CB6-316188FC3663}"/>
              </a:ext>
            </a:extLst>
          </p:cNvPr>
          <p:cNvSpPr/>
          <p:nvPr/>
        </p:nvSpPr>
        <p:spPr>
          <a:xfrm>
            <a:off x="5885802" y="1442427"/>
            <a:ext cx="6093300" cy="5009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3;p20">
            <a:extLst>
              <a:ext uri="{FF2B5EF4-FFF2-40B4-BE49-F238E27FC236}">
                <a16:creationId xmlns:a16="http://schemas.microsoft.com/office/drawing/2014/main" id="{DECED90D-1F63-E3BE-2D56-42685B49760B}"/>
              </a:ext>
            </a:extLst>
          </p:cNvPr>
          <p:cNvSpPr txBox="1"/>
          <p:nvPr/>
        </p:nvSpPr>
        <p:spPr>
          <a:xfrm>
            <a:off x="221452" y="4910327"/>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sp>
        <p:nvSpPr>
          <p:cNvPr id="15" name="Google Shape;193;p20">
            <a:extLst>
              <a:ext uri="{FF2B5EF4-FFF2-40B4-BE49-F238E27FC236}">
                <a16:creationId xmlns:a16="http://schemas.microsoft.com/office/drawing/2014/main" id="{DD464EA7-5F06-CD5B-4A56-5C08386D1F7E}"/>
              </a:ext>
            </a:extLst>
          </p:cNvPr>
          <p:cNvSpPr txBox="1"/>
          <p:nvPr/>
        </p:nvSpPr>
        <p:spPr>
          <a:xfrm>
            <a:off x="10135465" y="4539772"/>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6" name="Picture 2" descr="Union européenne des géosciences — Wikipédia">
            <a:extLst>
              <a:ext uri="{FF2B5EF4-FFF2-40B4-BE49-F238E27FC236}">
                <a16:creationId xmlns:a16="http://schemas.microsoft.com/office/drawing/2014/main" id="{3D99162F-738B-9EF6-92DA-F2C334CF6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3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F0EAB0-EF1B-FD45-A3DB-FE23A1348227}"/>
              </a:ext>
            </a:extLst>
          </p:cNvPr>
          <p:cNvSpPr>
            <a:spLocks noGrp="1"/>
          </p:cNvSpPr>
          <p:nvPr>
            <p:ph type="title"/>
          </p:nvPr>
        </p:nvSpPr>
        <p:spPr>
          <a:xfrm>
            <a:off x="831850" y="1709738"/>
            <a:ext cx="10515600" cy="2852737"/>
          </a:xfrm>
        </p:spPr>
        <p:txBody>
          <a:bodyPr/>
          <a:lstStyle/>
          <a:p>
            <a:r>
              <a:rPr lang="fr-FR" dirty="0">
                <a:solidFill>
                  <a:schemeClr val="accent1"/>
                </a:solidFill>
                <a:latin typeface="Arial" panose="020B0604020202020204" pitchFamily="34" charset="0"/>
                <a:cs typeface="Arial" panose="020B0604020202020204" pitchFamily="34" charset="0"/>
              </a:rPr>
              <a:t>Conclusion</a:t>
            </a:r>
          </a:p>
        </p:txBody>
      </p:sp>
      <p:pic>
        <p:nvPicPr>
          <p:cNvPr id="3" name="Picture 2" descr="Union européenne des géosciences — Wikipédia">
            <a:extLst>
              <a:ext uri="{FF2B5EF4-FFF2-40B4-BE49-F238E27FC236}">
                <a16:creationId xmlns:a16="http://schemas.microsoft.com/office/drawing/2014/main" id="{3A6B06F5-7E4F-294E-7B21-D44C73D9A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0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9;p21"/>
          <p:cNvSpPr txBox="1"/>
          <p:nvPr/>
        </p:nvSpPr>
        <p:spPr>
          <a:xfrm>
            <a:off x="678464" y="1944548"/>
            <a:ext cx="9848850" cy="24313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fr-FR" sz="2000" b="1" dirty="0">
              <a:solidFill>
                <a:schemeClr val="dk1"/>
              </a:solidFill>
              <a:latin typeface="Calibri" panose="020F0502020204030204" pitchFamily="34" charset="0"/>
              <a:ea typeface="Calibri"/>
              <a:cs typeface="Calibri" panose="020F0502020204030204" pitchFamily="34" charset="0"/>
              <a:sym typeface="Calibri"/>
            </a:endParaRPr>
          </a:p>
          <a:p>
            <a:pPr marL="342900" indent="-342900">
              <a:buFontTx/>
              <a:buChar char="-"/>
            </a:pPr>
            <a:r>
              <a:rPr lang="en-US" sz="2800" b="1" dirty="0">
                <a:latin typeface="Calibri" panose="020F0502020204030204" pitchFamily="34" charset="0"/>
                <a:ea typeface="Times New Roman" panose="02020603050405020304" pitchFamily="18" charset="0"/>
                <a:cs typeface="Calibri" panose="020F0502020204030204" pitchFamily="34" charset="0"/>
              </a:rPr>
              <a:t>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ow can we estimate and quantify the errors made when using one landslide generated tsunamis model? </a:t>
            </a:r>
          </a:p>
          <a:p>
            <a:pPr marL="342900" indent="-342900">
              <a:buFontTx/>
              <a:buChar char="-"/>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Tx/>
              <a:buChar char="-"/>
            </a:pPr>
            <a:r>
              <a:rPr lang="en-US" sz="2800" b="1" dirty="0">
                <a:effectLst/>
                <a:latin typeface="Calibri" panose="020F0502020204030204" pitchFamily="34" charset="0"/>
                <a:ea typeface="Times New Roman" panose="02020603050405020304" pitchFamily="18" charset="0"/>
                <a:cs typeface="Calibri" panose="020F0502020204030204" pitchFamily="34" charset="0"/>
              </a:rPr>
              <a:t>Can those codes be used in a crisis management context? </a:t>
            </a:r>
          </a:p>
          <a:p>
            <a:pPr marL="342900" indent="-342900">
              <a:buFontTx/>
              <a:buChar char="-"/>
            </a:pP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12">
            <a:extLst>
              <a:ext uri="{FF2B5EF4-FFF2-40B4-BE49-F238E27FC236}">
                <a16:creationId xmlns:a16="http://schemas.microsoft.com/office/drawing/2014/main" id="{F82699B0-6A66-469A-97D9-20AC57399251}"/>
              </a:ext>
            </a:extLst>
          </p:cNvPr>
          <p:cNvSpPr txBox="1"/>
          <p:nvPr/>
        </p:nvSpPr>
        <p:spPr>
          <a:xfrm>
            <a:off x="1298119" y="4509314"/>
            <a:ext cx="8609539" cy="1754326"/>
          </a:xfrm>
          <a:prstGeom prst="rect">
            <a:avLst/>
          </a:prstGeom>
          <a:noFill/>
        </p:spPr>
        <p:txBody>
          <a:bodyPr wrap="square">
            <a:spAutoFit/>
          </a:bodyPr>
          <a:lstStyle/>
          <a:p>
            <a:pPr marL="0" marR="0" lvl="0" indent="0" algn="l" rtl="0">
              <a:spcBef>
                <a:spcPts val="0"/>
              </a:spcBef>
              <a:spcAft>
                <a:spcPts val="0"/>
              </a:spcAft>
              <a:buNone/>
            </a:pPr>
            <a:r>
              <a:rPr lang="en-US" sz="1800" b="1" dirty="0">
                <a:solidFill>
                  <a:schemeClr val="dk1"/>
                </a:solidFill>
                <a:latin typeface="Calibri" panose="020F0502020204030204" pitchFamily="34" charset="0"/>
                <a:ea typeface="Calibri"/>
                <a:cs typeface="Calibri" panose="020F0502020204030204" pitchFamily="34" charset="0"/>
                <a:sym typeface="Calibri"/>
              </a:rPr>
              <a:t>Contribution of this work : </a:t>
            </a:r>
            <a:endParaRPr lang="en-US" sz="180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400"/>
              <a:buFont typeface="Noto Sans Symbols"/>
              <a:buChar char="⮚"/>
            </a:pPr>
            <a:r>
              <a:rPr lang="en-US" sz="1800" b="1" dirty="0">
                <a:solidFill>
                  <a:schemeClr val="dk1"/>
                </a:solidFill>
                <a:latin typeface="Calibri" panose="020F0502020204030204" pitchFamily="34" charset="0"/>
                <a:ea typeface="Calibri"/>
                <a:cs typeface="Calibri" panose="020F0502020204030204" pitchFamily="34" charset="0"/>
                <a:sym typeface="Calibri"/>
              </a:rPr>
              <a:t>show, analyze and quantify the error associated</a:t>
            </a:r>
            <a:r>
              <a:rPr lang="en-US" sz="1800" b="1" dirty="0">
                <a:solidFill>
                  <a:srgbClr val="00000A"/>
                </a:solidFill>
                <a:latin typeface="Calibri" panose="020F0502020204030204" pitchFamily="34" charset="0"/>
                <a:ea typeface="Calibri"/>
                <a:cs typeface="Calibri" panose="020F0502020204030204" pitchFamily="34" charset="0"/>
                <a:sym typeface="Calibri"/>
              </a:rPr>
              <a:t> with the numerical code </a:t>
            </a:r>
            <a:r>
              <a:rPr lang="en-US" sz="1800" b="1" dirty="0" err="1">
                <a:solidFill>
                  <a:srgbClr val="00000A"/>
                </a:solidFill>
                <a:latin typeface="Calibri" panose="020F0502020204030204" pitchFamily="34" charset="0"/>
                <a:ea typeface="Calibri"/>
                <a:cs typeface="Calibri" panose="020F0502020204030204" pitchFamily="34" charset="0"/>
                <a:sym typeface="Calibri"/>
              </a:rPr>
              <a:t>HySEA</a:t>
            </a:r>
            <a:r>
              <a:rPr lang="en-US" sz="1800" b="1" dirty="0">
                <a:solidFill>
                  <a:srgbClr val="00000A"/>
                </a:solidFill>
                <a:latin typeface="Calibri" panose="020F0502020204030204" pitchFamily="34" charset="0"/>
                <a:ea typeface="Calibri"/>
                <a:cs typeface="Calibri" panose="020F0502020204030204" pitchFamily="34" charset="0"/>
                <a:sym typeface="Calibri"/>
              </a:rPr>
              <a:t> (by comparing with SHALTOP code and laboratory experiments) using friction law</a:t>
            </a:r>
            <a:endParaRPr lang="en-US" sz="180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rgbClr val="00000A"/>
              </a:buClr>
              <a:buSzPts val="1400"/>
              <a:buFont typeface="Noto Sans Symbols"/>
              <a:buChar char="⮚"/>
            </a:pPr>
            <a:r>
              <a:rPr lang="en-US" sz="1800" b="1" dirty="0">
                <a:solidFill>
                  <a:srgbClr val="00000A"/>
                </a:solidFill>
                <a:latin typeface="Calibri" panose="020F0502020204030204" pitchFamily="34" charset="0"/>
                <a:ea typeface="Calibri"/>
                <a:cs typeface="Calibri" panose="020F0502020204030204" pitchFamily="34" charset="0"/>
                <a:sym typeface="Calibri"/>
              </a:rPr>
              <a:t>Benchmark </a:t>
            </a:r>
            <a:r>
              <a:rPr lang="en-US" sz="1800" b="1" dirty="0" err="1">
                <a:solidFill>
                  <a:srgbClr val="00000A"/>
                </a:solidFill>
                <a:latin typeface="Calibri" panose="020F0502020204030204" pitchFamily="34" charset="0"/>
                <a:ea typeface="Calibri"/>
                <a:cs typeface="Calibri" panose="020F0502020204030204" pitchFamily="34" charset="0"/>
                <a:sym typeface="Calibri"/>
              </a:rPr>
              <a:t>HySEA</a:t>
            </a:r>
            <a:r>
              <a:rPr lang="en-US" sz="1800" b="1" dirty="0">
                <a:solidFill>
                  <a:srgbClr val="00000A"/>
                </a:solidFill>
                <a:latin typeface="Calibri" panose="020F0502020204030204" pitchFamily="34" charset="0"/>
                <a:ea typeface="Calibri"/>
                <a:cs typeface="Calibri" panose="020F0502020204030204" pitchFamily="34" charset="0"/>
                <a:sym typeface="Calibri"/>
              </a:rPr>
              <a:t> code in the volcanic context of Martinique in the hydro and non hydro hypothesis using friction law</a:t>
            </a:r>
          </a:p>
          <a:p>
            <a:pPr marL="285750" lvl="0" indent="-285750">
              <a:buClr>
                <a:srgbClr val="00000A"/>
              </a:buClr>
              <a:buSzPts val="1400"/>
              <a:buFont typeface="Noto Sans Symbols"/>
              <a:buChar char="⮚"/>
            </a:pPr>
            <a:r>
              <a:rPr lang="en-US" sz="1800" b="1" dirty="0">
                <a:solidFill>
                  <a:srgbClr val="00000A"/>
                </a:solidFill>
                <a:latin typeface="Calibri" panose="020F0502020204030204" pitchFamily="34" charset="0"/>
                <a:ea typeface="Calibri"/>
                <a:cs typeface="Calibri" panose="020F0502020204030204" pitchFamily="34" charset="0"/>
                <a:sym typeface="Calibri"/>
              </a:rPr>
              <a:t>Application in Martinique</a:t>
            </a:r>
            <a:endParaRPr lang="en-US" sz="1800" b="1" dirty="0">
              <a:solidFill>
                <a:schemeClr val="accent1">
                  <a:lumMod val="75000"/>
                </a:schemeClr>
              </a:solidFill>
              <a:latin typeface="Calibri" panose="020F0502020204030204" pitchFamily="34" charset="0"/>
              <a:ea typeface="Calibri"/>
              <a:cs typeface="Calibri" panose="020F0502020204030204" pitchFamily="34" charset="0"/>
              <a:sym typeface="Calibri"/>
            </a:endParaRPr>
          </a:p>
        </p:txBody>
      </p:sp>
      <p:sp>
        <p:nvSpPr>
          <p:cNvPr id="8" name="Titre 5">
            <a:extLst>
              <a:ext uri="{FF2B5EF4-FFF2-40B4-BE49-F238E27FC236}">
                <a16:creationId xmlns:a16="http://schemas.microsoft.com/office/drawing/2014/main" id="{C5CCB5C0-B728-AD0E-6279-1CEC097CEC32}"/>
              </a:ext>
            </a:extLst>
          </p:cNvPr>
          <p:cNvSpPr>
            <a:spLocks noGrp="1"/>
          </p:cNvSpPr>
          <p:nvPr>
            <p:ph type="title"/>
          </p:nvPr>
        </p:nvSpPr>
        <p:spPr>
          <a:xfrm>
            <a:off x="838200" y="1228202"/>
            <a:ext cx="10515600" cy="760187"/>
          </a:xfrm>
        </p:spPr>
        <p:txBody>
          <a:bodyPr>
            <a:normAutofit/>
          </a:bodyPr>
          <a:lstStyle/>
          <a:p>
            <a:r>
              <a:rPr lang="fr-FR" sz="2600" b="1" dirty="0">
                <a:solidFill>
                  <a:schemeClr val="accent1"/>
                </a:solidFill>
                <a:latin typeface="Arial" panose="020B0604020202020204" pitchFamily="34" charset="0"/>
                <a:cs typeface="Arial" panose="020B0604020202020204" pitchFamily="34" charset="0"/>
                <a:sym typeface="Calibri"/>
              </a:rPr>
              <a:t>Objectives</a:t>
            </a:r>
            <a:endParaRPr lang="fr-FR" sz="2600" b="1" dirty="0">
              <a:solidFill>
                <a:schemeClr val="accent1"/>
              </a:solidFill>
              <a:latin typeface="Arial" panose="020B0604020202020204" pitchFamily="34" charset="0"/>
              <a:cs typeface="Arial" panose="020B0604020202020204" pitchFamily="34" charset="0"/>
            </a:endParaRPr>
          </a:p>
        </p:txBody>
      </p:sp>
      <p:pic>
        <p:nvPicPr>
          <p:cNvPr id="6" name="Picture 2" descr="Union européenne des géosciences — Wikipédia">
            <a:extLst>
              <a:ext uri="{FF2B5EF4-FFF2-40B4-BE49-F238E27FC236}">
                <a16:creationId xmlns:a16="http://schemas.microsoft.com/office/drawing/2014/main" id="{A45AA678-ABFA-CAAA-F8B5-CFAF22BFE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a:extLst>
              <a:ext uri="{FF2B5EF4-FFF2-40B4-BE49-F238E27FC236}">
                <a16:creationId xmlns:a16="http://schemas.microsoft.com/office/drawing/2014/main" id="{996CB6AB-D39A-7A0C-173B-2862DA8AC671}"/>
              </a:ext>
            </a:extLst>
          </p:cNvPr>
          <p:cNvCxnSpPr/>
          <p:nvPr/>
        </p:nvCxnSpPr>
        <p:spPr>
          <a:xfrm>
            <a:off x="838200" y="1988389"/>
            <a:ext cx="105806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62970" y="791387"/>
            <a:ext cx="9759919" cy="760187"/>
          </a:xfrm>
          <a:prstGeom prst="rect">
            <a:avLst/>
          </a:prstGeom>
        </p:spPr>
        <p:txBody>
          <a:bodyPr/>
          <a:lstStyle>
            <a:lvl1pPr algn="l" defTabSz="914400" rtl="0" eaLnBrk="1" latinLnBrk="0" hangingPunct="1">
              <a:lnSpc>
                <a:spcPct val="90000"/>
              </a:lnSpc>
              <a:spcBef>
                <a:spcPct val="0"/>
              </a:spcBef>
              <a:buNone/>
              <a:defRPr sz="3000" kern="1200" baseline="0">
                <a:solidFill>
                  <a:schemeClr val="accent3">
                    <a:lumMod val="75000"/>
                  </a:schemeClr>
                </a:solidFill>
                <a:latin typeface="+mj-lt"/>
                <a:ea typeface="+mj-ea"/>
                <a:cs typeface="+mj-cs"/>
              </a:defRPr>
            </a:lvl1pPr>
          </a:lstStyle>
          <a:p>
            <a:r>
              <a:rPr lang="en-US" sz="2600" b="1" dirty="0">
                <a:solidFill>
                  <a:schemeClr val="accent1"/>
                </a:solidFill>
                <a:latin typeface="Arial" panose="020B0604020202020204" pitchFamily="34" charset="0"/>
                <a:cs typeface="Arial" panose="020B0604020202020204" pitchFamily="34" charset="0"/>
              </a:rPr>
              <a:t>Conclusion</a:t>
            </a:r>
          </a:p>
        </p:txBody>
      </p:sp>
      <p:sp>
        <p:nvSpPr>
          <p:cNvPr id="3" name="Espace réservé du texte 2">
            <a:extLst>
              <a:ext uri="{FF2B5EF4-FFF2-40B4-BE49-F238E27FC236}">
                <a16:creationId xmlns:a16="http://schemas.microsoft.com/office/drawing/2014/main" id="{096405CB-5459-705E-2053-55898FFDD644}"/>
              </a:ext>
            </a:extLst>
          </p:cNvPr>
          <p:cNvSpPr>
            <a:spLocks noGrp="1"/>
          </p:cNvSpPr>
          <p:nvPr>
            <p:ph type="body" sz="quarter" idx="12"/>
          </p:nvPr>
        </p:nvSpPr>
        <p:spPr>
          <a:xfrm>
            <a:off x="812800" y="1435100"/>
            <a:ext cx="4707054" cy="4889500"/>
          </a:xfrm>
        </p:spPr>
        <p:txBody>
          <a:bodyPr>
            <a:normAutofit fontScale="92500" lnSpcReduction="10000"/>
          </a:bodyPr>
          <a:lstStyle/>
          <a:p>
            <a:pPr marL="285750" marR="0" lvl="0" indent="-285750" algn="l" rtl="0">
              <a:spcBef>
                <a:spcPts val="0"/>
              </a:spcBef>
              <a:spcAft>
                <a:spcPts val="0"/>
              </a:spcAft>
              <a:buFont typeface="Arial" panose="020B0604020202020204" pitchFamily="34" charset="0"/>
              <a:buChar char="•"/>
            </a:pPr>
            <a:r>
              <a:rPr lang="en-US" sz="1800" b="1" dirty="0">
                <a:solidFill>
                  <a:schemeClr val="dk1"/>
                </a:solidFill>
                <a:latin typeface="Calibri"/>
                <a:ea typeface="Calibri"/>
                <a:cs typeface="Calibri"/>
                <a:sym typeface="Calibri"/>
              </a:rPr>
              <a:t>Landslide-</a:t>
            </a:r>
            <a:r>
              <a:rPr lang="en-US" sz="1800" b="1" dirty="0" err="1">
                <a:solidFill>
                  <a:schemeClr val="dk1"/>
                </a:solidFill>
                <a:latin typeface="Calibri"/>
                <a:ea typeface="Calibri"/>
                <a:cs typeface="Calibri"/>
                <a:sym typeface="Calibri"/>
              </a:rPr>
              <a:t>HySEA</a:t>
            </a:r>
            <a:r>
              <a:rPr lang="en-US" sz="1800" b="1" dirty="0">
                <a:solidFill>
                  <a:schemeClr val="dk1"/>
                </a:solidFill>
                <a:latin typeface="Calibri"/>
                <a:ea typeface="Calibri"/>
                <a:cs typeface="Calibri"/>
                <a:sym typeface="Calibri"/>
              </a:rPr>
              <a:t> is able to reproduce the landslide runout and generated waves both at lab and field scale, when calibrating the friction coefficients.</a:t>
            </a:r>
            <a:endParaRPr lang="en-US" sz="1800" b="1" dirty="0"/>
          </a:p>
          <a:p>
            <a:pPr marL="285750" marR="0" lvl="0" indent="-285750" algn="l" rtl="0">
              <a:spcBef>
                <a:spcPts val="0"/>
              </a:spcBef>
              <a:spcAft>
                <a:spcPts val="0"/>
              </a:spcAft>
              <a:buFont typeface="Arial" panose="020B0604020202020204" pitchFamily="34"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en-US" sz="1800" dirty="0">
                <a:solidFill>
                  <a:schemeClr val="dk1"/>
                </a:solidFill>
                <a:latin typeface="Calibri"/>
                <a:ea typeface="Calibri"/>
                <a:cs typeface="Calibri"/>
                <a:sym typeface="Calibri"/>
              </a:rPr>
              <a:t>Topography and non hydrostatic effects are crucial in modeling.</a:t>
            </a:r>
            <a:endParaRPr lang="en-US" sz="1800" dirty="0"/>
          </a:p>
          <a:p>
            <a:pPr marR="0" lvl="0" algn="l" rtl="0">
              <a:spcBef>
                <a:spcPts val="0"/>
              </a:spcBef>
              <a:spcAft>
                <a:spcPts val="0"/>
              </a:spcAft>
            </a:pPr>
            <a:endParaRPr lang="en-US"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en-US" sz="1800" b="1" dirty="0">
                <a:solidFill>
                  <a:schemeClr val="dk1"/>
                </a:solidFill>
                <a:latin typeface="Calibri"/>
                <a:ea typeface="Calibri"/>
                <a:cs typeface="Calibri"/>
                <a:sym typeface="Calibri"/>
              </a:rPr>
              <a:t>Calibrating the model ⇒  complex.</a:t>
            </a:r>
          </a:p>
          <a:p>
            <a:pPr marL="285750" marR="0" lvl="0" indent="-285750" algn="l" rtl="0">
              <a:spcBef>
                <a:spcPts val="0"/>
              </a:spcBef>
              <a:spcAft>
                <a:spcPts val="0"/>
              </a:spcAft>
              <a:buFont typeface="Arial" panose="020B0604020202020204" pitchFamily="34" charset="0"/>
              <a:buChar char="•"/>
            </a:pPr>
            <a:endParaRPr lang="en-US" b="1" dirty="0">
              <a:solidFill>
                <a:schemeClr val="dk1"/>
              </a:solidFill>
              <a:latin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en-US" sz="1800" dirty="0">
                <a:solidFill>
                  <a:schemeClr val="dk1"/>
                </a:solidFill>
                <a:latin typeface="Calibri"/>
                <a:cs typeface="Calibri"/>
              </a:rPr>
              <a:t>Large flank collapse occurred on Montagne </a:t>
            </a:r>
            <a:r>
              <a:rPr lang="en-US" sz="1800" dirty="0" err="1">
                <a:solidFill>
                  <a:schemeClr val="dk1"/>
                </a:solidFill>
                <a:latin typeface="Calibri"/>
                <a:cs typeface="Calibri"/>
              </a:rPr>
              <a:t>Pelée</a:t>
            </a:r>
            <a:r>
              <a:rPr lang="en-US" sz="1800" dirty="0">
                <a:solidFill>
                  <a:schemeClr val="dk1"/>
                </a:solidFill>
                <a:latin typeface="Calibri"/>
                <a:cs typeface="Calibri"/>
              </a:rPr>
              <a:t> </a:t>
            </a:r>
            <a:r>
              <a:rPr lang="en-US" sz="1800" dirty="0">
                <a:solidFill>
                  <a:schemeClr val="dk1"/>
                </a:solidFill>
                <a:latin typeface="Calibri"/>
                <a:ea typeface="Calibri"/>
                <a:cs typeface="Calibri"/>
                <a:sym typeface="Calibri"/>
              </a:rPr>
              <a:t>⇒ occurred in </a:t>
            </a:r>
            <a:r>
              <a:rPr lang="en-US" sz="1800" b="1" dirty="0">
                <a:solidFill>
                  <a:schemeClr val="dk1"/>
                </a:solidFill>
                <a:latin typeface="Calibri"/>
                <a:ea typeface="Calibri"/>
                <a:cs typeface="Calibri"/>
                <a:sym typeface="Calibri"/>
              </a:rPr>
              <a:t>several smaller sub-events ⇒ smaller tsunamis impact</a:t>
            </a:r>
          </a:p>
          <a:p>
            <a:pPr marL="285750" marR="0" lvl="0" indent="-285750" algn="l" rtl="0">
              <a:spcBef>
                <a:spcPts val="0"/>
              </a:spcBef>
              <a:spcAft>
                <a:spcPts val="0"/>
              </a:spcAft>
              <a:buFont typeface="Arial" panose="020B0604020202020204" pitchFamily="34" charset="0"/>
              <a:buChar char="•"/>
            </a:pPr>
            <a:endParaRPr lang="en-US" b="1" dirty="0">
              <a:solidFill>
                <a:schemeClr val="dk1"/>
              </a:solidFill>
              <a:latin typeface="Calibri"/>
              <a:cs typeface="Calibri"/>
            </a:endParaRPr>
          </a:p>
          <a:p>
            <a:pPr marL="285750" indent="-285750">
              <a:spcBef>
                <a:spcPts val="0"/>
              </a:spcBef>
            </a:pPr>
            <a:r>
              <a:rPr lang="fr-FR" sz="1800" b="1" dirty="0">
                <a:solidFill>
                  <a:schemeClr val="dk1"/>
                </a:solidFill>
                <a:latin typeface="Calibri"/>
                <a:cs typeface="Calibri"/>
              </a:rPr>
              <a:t>Propagation of the </a:t>
            </a:r>
            <a:r>
              <a:rPr lang="fr-FR" sz="1800" b="1" dirty="0" err="1">
                <a:solidFill>
                  <a:schemeClr val="dk1"/>
                </a:solidFill>
                <a:latin typeface="Calibri"/>
                <a:cs typeface="Calibri"/>
              </a:rPr>
              <a:t>waves</a:t>
            </a:r>
            <a:r>
              <a:rPr lang="fr-FR" sz="1800" b="1" dirty="0">
                <a:solidFill>
                  <a:schemeClr val="dk1"/>
                </a:solidFill>
                <a:latin typeface="Calibri"/>
                <a:cs typeface="Calibri"/>
              </a:rPr>
              <a:t> </a:t>
            </a:r>
            <a:r>
              <a:rPr lang="en-US" sz="1800" b="1" dirty="0">
                <a:solidFill>
                  <a:schemeClr val="dk1"/>
                </a:solidFill>
                <a:latin typeface="Calibri"/>
                <a:cs typeface="Calibri"/>
                <a:sym typeface="Calibri"/>
              </a:rPr>
              <a:t>⇒ Necessity to use non-hydrostatic model</a:t>
            </a:r>
          </a:p>
          <a:p>
            <a:pPr marL="285750" indent="-285750">
              <a:spcBef>
                <a:spcPts val="0"/>
              </a:spcBef>
            </a:pPr>
            <a:endParaRPr lang="en-US" b="1" dirty="0">
              <a:solidFill>
                <a:schemeClr val="dk1"/>
              </a:solidFill>
              <a:latin typeface="Calibri"/>
              <a:cs typeface="Calibri"/>
              <a:sym typeface="Calibri"/>
            </a:endParaRPr>
          </a:p>
          <a:p>
            <a:pPr marL="285750" indent="-285750">
              <a:spcBef>
                <a:spcPts val="0"/>
              </a:spcBef>
            </a:pP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Premliminary</a:t>
            </a:r>
            <a:r>
              <a:rPr lang="en-US" sz="1800" b="1" dirty="0">
                <a:solidFill>
                  <a:schemeClr val="dk1"/>
                </a:solidFill>
                <a:latin typeface="Calibri"/>
                <a:ea typeface="Calibri"/>
                <a:cs typeface="Calibri"/>
                <a:sym typeface="Calibri"/>
              </a:rPr>
              <a:t> work important in the context of the ongoing seismic volcanic unrest at La Montagne </a:t>
            </a:r>
            <a:r>
              <a:rPr lang="en-US" sz="1800" b="1" dirty="0" err="1">
                <a:solidFill>
                  <a:schemeClr val="dk1"/>
                </a:solidFill>
                <a:latin typeface="Calibri"/>
                <a:ea typeface="Calibri"/>
                <a:cs typeface="Calibri"/>
                <a:sym typeface="Calibri"/>
              </a:rPr>
              <a:t>Pelée</a:t>
            </a:r>
            <a:r>
              <a:rPr lang="en-US" sz="1800" b="1" dirty="0">
                <a:solidFill>
                  <a:schemeClr val="dk1"/>
                </a:solidFill>
                <a:latin typeface="Calibri"/>
                <a:ea typeface="Calibri"/>
                <a:cs typeface="Calibri"/>
                <a:sym typeface="Calibri"/>
              </a:rPr>
              <a:t> since 2019 (OVSM-IPGP, 2019-2021; 2020-2021)</a:t>
            </a:r>
          </a:p>
        </p:txBody>
      </p:sp>
      <p:sp>
        <p:nvSpPr>
          <p:cNvPr id="6" name="ZoneTexte 5">
            <a:extLst>
              <a:ext uri="{FF2B5EF4-FFF2-40B4-BE49-F238E27FC236}">
                <a16:creationId xmlns:a16="http://schemas.microsoft.com/office/drawing/2014/main" id="{DA498BAA-F8C2-9B66-6814-E7DEADE74F63}"/>
              </a:ext>
            </a:extLst>
          </p:cNvPr>
          <p:cNvSpPr txBox="1"/>
          <p:nvPr/>
        </p:nvSpPr>
        <p:spPr>
          <a:xfrm>
            <a:off x="6560026" y="2570211"/>
            <a:ext cx="5302613" cy="3171225"/>
          </a:xfrm>
          <a:prstGeom prst="rect">
            <a:avLst/>
          </a:prstGeom>
        </p:spPr>
        <p:txBody>
          <a:bodyPr vert="horz" lIns="91440" tIns="45720" rIns="91440" bIns="45720" rtlCol="0">
            <a:normAutofit/>
          </a:bodyPr>
          <a:lstStyle>
            <a:lvl1pPr marL="285750" marR="0" lvl="0" indent="-285750">
              <a:lnSpc>
                <a:spcPct val="90000"/>
              </a:lnSpc>
              <a:spcBef>
                <a:spcPts val="0"/>
              </a:spcBef>
              <a:spcAft>
                <a:spcPts val="0"/>
              </a:spcAft>
              <a:buFont typeface="Arial" panose="020B0604020202020204" pitchFamily="34" charset="0"/>
              <a:buChar char="•"/>
              <a:defRPr b="1">
                <a:solidFill>
                  <a:schemeClr val="dk1"/>
                </a:solidFill>
                <a:latin typeface="Calibri"/>
                <a:ea typeface="Calibri"/>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Future work should focus on a more realistic simulation of the flooding, that is, the propagation of the tsunami wave inland (which was not done here), to better assess the impact on land for the population and infrastructures</a:t>
            </a:r>
            <a:endParaRPr lang="fr-FR" dirty="0"/>
          </a:p>
          <a:p>
            <a:endParaRPr lang="fr-FR" dirty="0"/>
          </a:p>
        </p:txBody>
      </p:sp>
      <p:pic>
        <p:nvPicPr>
          <p:cNvPr id="5" name="Picture 2" descr="Union européenne des géosciences — Wikipédia">
            <a:extLst>
              <a:ext uri="{FF2B5EF4-FFF2-40B4-BE49-F238E27FC236}">
                <a16:creationId xmlns:a16="http://schemas.microsoft.com/office/drawing/2014/main" id="{E41AC19E-D6C8-2415-294D-B28DD2A82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595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F0EAB0-EF1B-FD45-A3DB-FE23A1348227}"/>
              </a:ext>
            </a:extLst>
          </p:cNvPr>
          <p:cNvSpPr>
            <a:spLocks noGrp="1"/>
          </p:cNvSpPr>
          <p:nvPr>
            <p:ph type="title"/>
          </p:nvPr>
        </p:nvSpPr>
        <p:spPr>
          <a:xfrm>
            <a:off x="831850" y="1709738"/>
            <a:ext cx="10515600" cy="2852737"/>
          </a:xfrm>
        </p:spPr>
        <p:txBody>
          <a:bodyPr/>
          <a:lstStyle/>
          <a:p>
            <a:r>
              <a:rPr lang="fr-FR" dirty="0" err="1">
                <a:solidFill>
                  <a:schemeClr val="accent1"/>
                </a:solidFill>
                <a:latin typeface="Arial" panose="020B0604020202020204" pitchFamily="34" charset="0"/>
                <a:cs typeface="Arial" panose="020B0604020202020204" pitchFamily="34" charset="0"/>
              </a:rPr>
              <a:t>Thank</a:t>
            </a:r>
            <a:r>
              <a:rPr lang="fr-FR" dirty="0">
                <a:solidFill>
                  <a:schemeClr val="accent1"/>
                </a:solidFill>
                <a:latin typeface="Arial" panose="020B0604020202020204" pitchFamily="34" charset="0"/>
                <a:cs typeface="Arial" panose="020B0604020202020204" pitchFamily="34" charset="0"/>
              </a:rPr>
              <a:t> </a:t>
            </a:r>
            <a:r>
              <a:rPr lang="fr-FR" dirty="0" err="1">
                <a:solidFill>
                  <a:schemeClr val="accent1"/>
                </a:solidFill>
                <a:latin typeface="Arial" panose="020B0604020202020204" pitchFamily="34" charset="0"/>
                <a:cs typeface="Arial" panose="020B0604020202020204" pitchFamily="34" charset="0"/>
              </a:rPr>
              <a:t>you</a:t>
            </a:r>
            <a:r>
              <a:rPr lang="fr-FR" dirty="0">
                <a:solidFill>
                  <a:schemeClr val="accent1"/>
                </a:solidFill>
                <a:latin typeface="Arial" panose="020B0604020202020204" pitchFamily="34" charset="0"/>
                <a:cs typeface="Arial" panose="020B0604020202020204" pitchFamily="34" charset="0"/>
              </a:rPr>
              <a:t> for </a:t>
            </a:r>
            <a:r>
              <a:rPr lang="fr-FR" dirty="0" err="1">
                <a:solidFill>
                  <a:schemeClr val="accent1"/>
                </a:solidFill>
                <a:latin typeface="Arial" panose="020B0604020202020204" pitchFamily="34" charset="0"/>
                <a:cs typeface="Arial" panose="020B0604020202020204" pitchFamily="34" charset="0"/>
              </a:rPr>
              <a:t>your</a:t>
            </a:r>
            <a:r>
              <a:rPr lang="fr-FR" dirty="0">
                <a:solidFill>
                  <a:schemeClr val="accent1"/>
                </a:solidFill>
                <a:latin typeface="Arial" panose="020B0604020202020204" pitchFamily="34" charset="0"/>
                <a:cs typeface="Arial" panose="020B0604020202020204" pitchFamily="34" charset="0"/>
              </a:rPr>
              <a:t> attention !</a:t>
            </a:r>
          </a:p>
        </p:txBody>
      </p:sp>
    </p:spTree>
    <p:extLst>
      <p:ext uri="{BB962C8B-B14F-4D97-AF65-F5344CB8AC3E}">
        <p14:creationId xmlns:p14="http://schemas.microsoft.com/office/powerpoint/2010/main" val="85348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F0EAB0-EF1B-FD45-A3DB-FE23A1348227}"/>
              </a:ext>
            </a:extLst>
          </p:cNvPr>
          <p:cNvSpPr>
            <a:spLocks noGrp="1"/>
          </p:cNvSpPr>
          <p:nvPr>
            <p:ph type="title"/>
          </p:nvPr>
        </p:nvSpPr>
        <p:spPr>
          <a:xfrm>
            <a:off x="831850" y="1709738"/>
            <a:ext cx="10515600" cy="2852737"/>
          </a:xfrm>
        </p:spPr>
        <p:txBody>
          <a:bodyPr/>
          <a:lstStyle/>
          <a:p>
            <a:r>
              <a:rPr lang="fr-FR" dirty="0" err="1">
                <a:solidFill>
                  <a:schemeClr val="accent1"/>
                </a:solidFill>
                <a:latin typeface="Arial" panose="020B0604020202020204" pitchFamily="34" charset="0"/>
                <a:cs typeface="Arial" panose="020B0604020202020204" pitchFamily="34" charset="0"/>
              </a:rPr>
              <a:t>Laboratory</a:t>
            </a:r>
            <a:r>
              <a:rPr lang="fr-FR" dirty="0">
                <a:solidFill>
                  <a:schemeClr val="accent1"/>
                </a:solidFill>
                <a:latin typeface="Arial" panose="020B0604020202020204" pitchFamily="34" charset="0"/>
                <a:cs typeface="Arial" panose="020B0604020202020204" pitchFamily="34" charset="0"/>
              </a:rPr>
              <a:t> </a:t>
            </a:r>
            <a:r>
              <a:rPr lang="fr-FR" dirty="0" err="1">
                <a:solidFill>
                  <a:schemeClr val="accent1"/>
                </a:solidFill>
                <a:latin typeface="Arial" panose="020B0604020202020204" pitchFamily="34" charset="0"/>
                <a:cs typeface="Arial" panose="020B0604020202020204" pitchFamily="34" charset="0"/>
              </a:rPr>
              <a:t>Experiments</a:t>
            </a:r>
            <a:endParaRPr lang="fr-FR" dirty="0">
              <a:solidFill>
                <a:schemeClr val="accent1"/>
              </a:solidFill>
              <a:latin typeface="Arial" panose="020B0604020202020204" pitchFamily="34" charset="0"/>
              <a:cs typeface="Arial" panose="020B0604020202020204" pitchFamily="34" charset="0"/>
            </a:endParaRPr>
          </a:p>
        </p:txBody>
      </p:sp>
      <p:sp>
        <p:nvSpPr>
          <p:cNvPr id="6" name="TextBox 9">
            <a:extLst>
              <a:ext uri="{FF2B5EF4-FFF2-40B4-BE49-F238E27FC236}">
                <a16:creationId xmlns:a16="http://schemas.microsoft.com/office/drawing/2014/main" id="{CF2C3B88-A5B3-ECBE-2E80-62827445126C}"/>
              </a:ext>
            </a:extLst>
          </p:cNvPr>
          <p:cNvSpPr txBox="1"/>
          <p:nvPr/>
        </p:nvSpPr>
        <p:spPr>
          <a:xfrm>
            <a:off x="838200" y="4741252"/>
            <a:ext cx="9289869" cy="1200329"/>
          </a:xfrm>
          <a:prstGeom prst="rect">
            <a:avLst/>
          </a:prstGeom>
          <a:noFill/>
        </p:spPr>
        <p:txBody>
          <a:bodyPr wrap="square">
            <a:spAutoFit/>
          </a:bodyPr>
          <a:lstStyle/>
          <a:p>
            <a:pPr marL="285750" marR="0" lvl="0" indent="-285750" algn="l" rtl="0">
              <a:spcBef>
                <a:spcPts val="0"/>
              </a:spcBef>
              <a:spcAft>
                <a:spcPts val="0"/>
              </a:spcAft>
              <a:buClr>
                <a:schemeClr val="dk1"/>
              </a:buClr>
              <a:buSzPts val="1400"/>
              <a:buFont typeface="Noto Sans Symbols"/>
              <a:buChar char="⮚"/>
            </a:pPr>
            <a:r>
              <a:rPr lang="en-US" sz="1800" b="1" dirty="0">
                <a:solidFill>
                  <a:srgbClr val="0070C0"/>
                </a:solidFill>
                <a:latin typeface="Calibri" panose="020F0502020204030204" pitchFamily="34" charset="0"/>
                <a:ea typeface="Calibri"/>
                <a:cs typeface="Calibri" panose="020F0502020204030204" pitchFamily="34" charset="0"/>
                <a:sym typeface="Calibri"/>
              </a:rPr>
              <a:t>Show, analyze and quantify the error associated with the numerical code </a:t>
            </a:r>
            <a:r>
              <a:rPr lang="en-US" sz="1800" b="1" dirty="0" err="1">
                <a:solidFill>
                  <a:srgbClr val="0070C0"/>
                </a:solidFill>
                <a:latin typeface="Calibri" panose="020F0502020204030204" pitchFamily="34" charset="0"/>
                <a:ea typeface="Calibri"/>
                <a:cs typeface="Calibri" panose="020F0502020204030204" pitchFamily="34" charset="0"/>
                <a:sym typeface="Calibri"/>
              </a:rPr>
              <a:t>HySEA</a:t>
            </a:r>
            <a:r>
              <a:rPr lang="en-US" sz="1800" b="1" dirty="0">
                <a:solidFill>
                  <a:srgbClr val="0070C0"/>
                </a:solidFill>
                <a:latin typeface="Calibri" panose="020F0502020204030204" pitchFamily="34" charset="0"/>
                <a:ea typeface="Calibri"/>
                <a:cs typeface="Calibri" panose="020F0502020204030204" pitchFamily="34" charset="0"/>
                <a:sym typeface="Calibri"/>
              </a:rPr>
              <a:t> (by comparing with SHALTOP code and laboratory experiments)</a:t>
            </a:r>
            <a:endParaRPr lang="en-US" sz="1800" dirty="0">
              <a:solidFill>
                <a:srgbClr val="0070C0"/>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rgbClr val="00000A"/>
              </a:buClr>
              <a:buSzPts val="1400"/>
              <a:buFont typeface="Noto Sans Symbols"/>
              <a:buChar char="⮚"/>
            </a:pPr>
            <a:r>
              <a:rPr lang="en-US" sz="1800" b="1" dirty="0">
                <a:solidFill>
                  <a:schemeClr val="bg1">
                    <a:lumMod val="50000"/>
                  </a:schemeClr>
                </a:solidFill>
                <a:latin typeface="Calibri" panose="020F0502020204030204" pitchFamily="34" charset="0"/>
                <a:ea typeface="Calibri"/>
                <a:cs typeface="Calibri" panose="020F0502020204030204" pitchFamily="34" charset="0"/>
                <a:sym typeface="Calibri"/>
              </a:rPr>
              <a:t>Benchmark </a:t>
            </a:r>
            <a:r>
              <a:rPr lang="en-US" sz="1800" b="1" dirty="0" err="1">
                <a:solidFill>
                  <a:schemeClr val="bg1">
                    <a:lumMod val="50000"/>
                  </a:schemeClr>
                </a:solidFill>
                <a:latin typeface="Calibri" panose="020F0502020204030204" pitchFamily="34" charset="0"/>
                <a:ea typeface="Calibri"/>
                <a:cs typeface="Calibri" panose="020F0502020204030204" pitchFamily="34" charset="0"/>
                <a:sym typeface="Calibri"/>
              </a:rPr>
              <a:t>HySEA</a:t>
            </a:r>
            <a:r>
              <a:rPr lang="en-US" sz="1800" b="1" dirty="0">
                <a:solidFill>
                  <a:schemeClr val="bg1">
                    <a:lumMod val="50000"/>
                  </a:schemeClr>
                </a:solidFill>
                <a:latin typeface="Calibri" panose="020F0502020204030204" pitchFamily="34" charset="0"/>
                <a:ea typeface="Calibri"/>
                <a:cs typeface="Calibri" panose="020F0502020204030204" pitchFamily="34" charset="0"/>
                <a:sym typeface="Calibri"/>
              </a:rPr>
              <a:t> code in the volcanic context of Martinique in the hydro and non hydro hypothesis</a:t>
            </a:r>
          </a:p>
        </p:txBody>
      </p:sp>
      <p:pic>
        <p:nvPicPr>
          <p:cNvPr id="4" name="Picture 2" descr="Union européenne des géosciences — Wikipédia">
            <a:extLst>
              <a:ext uri="{FF2B5EF4-FFF2-40B4-BE49-F238E27FC236}">
                <a16:creationId xmlns:a16="http://schemas.microsoft.com/office/drawing/2014/main" id="{9A30FAC1-5F65-3ED0-7C2E-5F9C95713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a:extLst>
              <a:ext uri="{FF2B5EF4-FFF2-40B4-BE49-F238E27FC236}">
                <a16:creationId xmlns:a16="http://schemas.microsoft.com/office/drawing/2014/main" id="{A20599E4-30C3-1302-6612-ED0B390933C3}"/>
              </a:ext>
            </a:extLst>
          </p:cNvPr>
          <p:cNvCxnSpPr/>
          <p:nvPr/>
        </p:nvCxnSpPr>
        <p:spPr>
          <a:xfrm>
            <a:off x="838200" y="3845067"/>
            <a:ext cx="105806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4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31E8C6D-3586-B80A-A1FD-948C72A523BE}"/>
              </a:ext>
            </a:extLst>
          </p:cNvPr>
          <p:cNvSpPr/>
          <p:nvPr/>
        </p:nvSpPr>
        <p:spPr>
          <a:xfrm>
            <a:off x="525702" y="1183897"/>
            <a:ext cx="10804849" cy="342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A905DC09-2FC0-461E-E4B4-33D71A81DFE9}"/>
              </a:ext>
            </a:extLst>
          </p:cNvPr>
          <p:cNvSpPr/>
          <p:nvPr/>
        </p:nvSpPr>
        <p:spPr>
          <a:xfrm>
            <a:off x="4873521" y="4266984"/>
            <a:ext cx="2572364" cy="2196016"/>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AA94C51A-5E70-49A3-799F-44DD283847C2}"/>
              </a:ext>
            </a:extLst>
          </p:cNvPr>
          <p:cNvSpPr txBox="1">
            <a:spLocks/>
          </p:cNvSpPr>
          <p:nvPr/>
        </p:nvSpPr>
        <p:spPr>
          <a:xfrm>
            <a:off x="7290" y="495881"/>
            <a:ext cx="10515600" cy="760187"/>
          </a:xfrm>
          <a:prstGeom prst="rect">
            <a:avLst/>
          </a:prstGeom>
        </p:spPr>
        <p:txBody>
          <a:bodyPr vert="horz" lIns="91440" tIns="45720" rIns="91440" bIns="45720" rtlCol="0" anchor="ctr">
            <a:normAutofit/>
          </a:bodyPr>
          <a:lstStyle>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fr-FR" dirty="0" err="1"/>
              <a:t>Experimental</a:t>
            </a:r>
            <a:r>
              <a:rPr lang="fr-FR" dirty="0"/>
              <a:t> setup</a:t>
            </a:r>
          </a:p>
        </p:txBody>
      </p:sp>
      <p:pic>
        <p:nvPicPr>
          <p:cNvPr id="81" name="Google Shape;292;p28">
            <a:extLst>
              <a:ext uri="{FF2B5EF4-FFF2-40B4-BE49-F238E27FC236}">
                <a16:creationId xmlns:a16="http://schemas.microsoft.com/office/drawing/2014/main" id="{AB83CDA9-F175-AF63-34EB-E59620FF86D8}"/>
              </a:ext>
            </a:extLst>
          </p:cNvPr>
          <p:cNvPicPr preferRelativeResize="0"/>
          <p:nvPr/>
        </p:nvPicPr>
        <p:blipFill rotWithShape="1">
          <a:blip r:embed="rId3">
            <a:alphaModFix/>
          </a:blip>
          <a:srcRect t="2025" b="-1"/>
          <a:stretch/>
        </p:blipFill>
        <p:spPr>
          <a:xfrm>
            <a:off x="96557" y="3232518"/>
            <a:ext cx="4776964" cy="3399691"/>
          </a:xfrm>
          <a:prstGeom prst="rect">
            <a:avLst/>
          </a:prstGeom>
          <a:noFill/>
          <a:ln>
            <a:noFill/>
          </a:ln>
        </p:spPr>
      </p:pic>
      <p:sp>
        <p:nvSpPr>
          <p:cNvPr id="82" name="Google Shape;293;p28">
            <a:extLst>
              <a:ext uri="{FF2B5EF4-FFF2-40B4-BE49-F238E27FC236}">
                <a16:creationId xmlns:a16="http://schemas.microsoft.com/office/drawing/2014/main" id="{6976D7E3-5A12-E93A-2F8A-A427033CE2DD}"/>
              </a:ext>
            </a:extLst>
          </p:cNvPr>
          <p:cNvSpPr txBox="1"/>
          <p:nvPr/>
        </p:nvSpPr>
        <p:spPr>
          <a:xfrm>
            <a:off x="0" y="1638243"/>
            <a:ext cx="6717494" cy="1077178"/>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fr-FR" sz="1600" kern="0" dirty="0">
                <a:solidFill>
                  <a:srgbClr val="000000"/>
                </a:solidFill>
                <a:latin typeface="Calibri" panose="020F0502020204030204" pitchFamily="34" charset="0"/>
                <a:ea typeface="Calibri"/>
                <a:cs typeface="Calibri" panose="020F0502020204030204" pitchFamily="34" charset="0"/>
                <a:sym typeface="Calibri"/>
              </a:rPr>
              <a:t>8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partially</a:t>
            </a:r>
            <a:r>
              <a:rPr lang="fr-FR" sz="1600" kern="0" dirty="0">
                <a:solidFill>
                  <a:srgbClr val="000000"/>
                </a:solidFill>
                <a:latin typeface="Calibri" panose="020F0502020204030204" pitchFamily="34" charset="0"/>
                <a:ea typeface="Calibri"/>
                <a:cs typeface="Calibri" panose="020F0502020204030204" pitchFamily="34" charset="0"/>
                <a:sym typeface="Calibri"/>
              </a:rPr>
              <a:t>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published</a:t>
            </a:r>
            <a:r>
              <a:rPr lang="fr-FR" sz="1600" kern="0" dirty="0">
                <a:solidFill>
                  <a:srgbClr val="000000"/>
                </a:solidFill>
                <a:latin typeface="Calibri" panose="020F0502020204030204" pitchFamily="34" charset="0"/>
                <a:ea typeface="Calibri"/>
                <a:cs typeface="Calibri" panose="020F0502020204030204" pitchFamily="34" charset="0"/>
                <a:sym typeface="Calibri"/>
              </a:rPr>
              <a:t>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experiments</a:t>
            </a:r>
            <a:r>
              <a:rPr lang="fr-FR" sz="1600" kern="0" dirty="0">
                <a:solidFill>
                  <a:srgbClr val="000000"/>
                </a:solidFill>
                <a:latin typeface="Calibri" panose="020F0502020204030204" pitchFamily="34" charset="0"/>
                <a:ea typeface="Calibri"/>
                <a:cs typeface="Calibri" panose="020F0502020204030204" pitchFamily="34" charset="0"/>
                <a:sym typeface="Calibri"/>
              </a:rPr>
              <a:t> </a:t>
            </a:r>
          </a:p>
          <a:p>
            <a:pPr>
              <a:buClr>
                <a:srgbClr val="000000"/>
              </a:buClr>
              <a:buFont typeface="Arial"/>
              <a:buNone/>
            </a:pPr>
            <a:r>
              <a:rPr lang="fr-FR" sz="1600" kern="0" dirty="0">
                <a:solidFill>
                  <a:srgbClr val="000000"/>
                </a:solidFill>
                <a:latin typeface="Calibri" panose="020F0502020204030204" pitchFamily="34" charset="0"/>
                <a:ea typeface="Calibri"/>
                <a:cs typeface="Calibri" panose="020F0502020204030204" pitchFamily="34" charset="0"/>
                <a:sym typeface="Calibri"/>
              </a:rPr>
              <a:t>(</a:t>
            </a:r>
            <a:r>
              <a:rPr lang="fr-FR" sz="1600" kern="0" dirty="0" err="1">
                <a:solidFill>
                  <a:srgbClr val="FFFFFF">
                    <a:lumMod val="50000"/>
                  </a:srgbClr>
                </a:solidFill>
                <a:latin typeface="Calibri" panose="020F0502020204030204" pitchFamily="34" charset="0"/>
                <a:ea typeface="Calibri"/>
                <a:cs typeface="Calibri" panose="020F0502020204030204" pitchFamily="34" charset="0"/>
                <a:sym typeface="Calibri"/>
              </a:rPr>
              <a:t>Viroulet</a:t>
            </a:r>
            <a:r>
              <a:rPr lang="fr-FR" sz="1600" kern="0" dirty="0">
                <a:solidFill>
                  <a:srgbClr val="FFFFFF">
                    <a:lumMod val="50000"/>
                  </a:srgbClr>
                </a:solidFill>
                <a:latin typeface="Calibri" panose="020F0502020204030204" pitchFamily="34" charset="0"/>
                <a:ea typeface="Calibri"/>
                <a:cs typeface="Calibri" panose="020F0502020204030204" pitchFamily="34" charset="0"/>
                <a:sym typeface="Calibri"/>
              </a:rPr>
              <a:t> et al., 2014</a:t>
            </a:r>
            <a:r>
              <a:rPr lang="fr-FR" sz="1600" kern="0" dirty="0">
                <a:solidFill>
                  <a:srgbClr val="000000"/>
                </a:solidFill>
                <a:latin typeface="Calibri" panose="020F0502020204030204" pitchFamily="34" charset="0"/>
                <a:ea typeface="Calibri"/>
                <a:cs typeface="Calibri" panose="020F0502020204030204" pitchFamily="34" charset="0"/>
                <a:sym typeface="Calibri"/>
              </a:rPr>
              <a:t>), 2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slope</a:t>
            </a:r>
            <a:r>
              <a:rPr lang="fr-FR" sz="1600" kern="0" dirty="0">
                <a:solidFill>
                  <a:srgbClr val="000000"/>
                </a:solidFill>
                <a:latin typeface="Calibri" panose="020F0502020204030204" pitchFamily="34" charset="0"/>
                <a:ea typeface="Calibri"/>
                <a:cs typeface="Calibri" panose="020F0502020204030204" pitchFamily="34" charset="0"/>
                <a:sym typeface="Calibri"/>
              </a:rPr>
              <a:t> angles,</a:t>
            </a:r>
          </a:p>
          <a:p>
            <a:pPr>
              <a:buClr>
                <a:srgbClr val="000000"/>
              </a:buClr>
              <a:buFont typeface="Arial"/>
              <a:buNone/>
            </a:pPr>
            <a:endParaRPr lang="fr-FR" sz="1600" kern="0" dirty="0">
              <a:solidFill>
                <a:srgbClr val="000000"/>
              </a:solidFill>
              <a:latin typeface="Calibri" panose="020F0502020204030204" pitchFamily="34" charset="0"/>
              <a:ea typeface="Calibri"/>
              <a:cs typeface="Calibri" panose="020F0502020204030204" pitchFamily="34" charset="0"/>
              <a:sym typeface="Calibri"/>
            </a:endParaRPr>
          </a:p>
          <a:p>
            <a:pPr>
              <a:buClr>
                <a:srgbClr val="000000"/>
              </a:buClr>
              <a:buFont typeface="Arial"/>
              <a:buNone/>
            </a:pPr>
            <a:r>
              <a:rPr lang="fr-FR" sz="1600" kern="0" dirty="0">
                <a:solidFill>
                  <a:srgbClr val="000000"/>
                </a:solidFill>
                <a:latin typeface="Calibri" panose="020F0502020204030204" pitchFamily="34" charset="0"/>
                <a:cs typeface="Calibri" panose="020F0502020204030204" pitchFamily="34" charset="0"/>
                <a:sym typeface="Calibri"/>
              </a:rPr>
              <a:t>Dry (</a:t>
            </a:r>
            <a:r>
              <a:rPr lang="fr-FR" sz="1600" kern="0" dirty="0" err="1">
                <a:solidFill>
                  <a:srgbClr val="000000"/>
                </a:solidFill>
                <a:latin typeface="Calibri" panose="020F0502020204030204" pitchFamily="34" charset="0"/>
                <a:cs typeface="Calibri" panose="020F0502020204030204" pitchFamily="34" charset="0"/>
                <a:sym typeface="Calibri"/>
              </a:rPr>
              <a:t>subaerial</a:t>
            </a:r>
            <a:r>
              <a:rPr lang="fr-FR" sz="1600" kern="0" dirty="0">
                <a:solidFill>
                  <a:srgbClr val="000000"/>
                </a:solidFill>
                <a:latin typeface="Calibri" panose="020F0502020204030204" pitchFamily="34" charset="0"/>
                <a:cs typeface="Calibri" panose="020F0502020204030204" pitchFamily="34" charset="0"/>
                <a:sym typeface="Calibri"/>
              </a:rPr>
              <a:t>), </a:t>
            </a:r>
            <a:r>
              <a:rPr lang="fr-FR" sz="1600" kern="0" dirty="0" err="1">
                <a:solidFill>
                  <a:srgbClr val="000000"/>
                </a:solidFill>
                <a:latin typeface="Calibri" panose="020F0502020204030204" pitchFamily="34" charset="0"/>
                <a:cs typeface="Calibri" panose="020F0502020204030204" pitchFamily="34" charset="0"/>
                <a:sym typeface="Calibri"/>
              </a:rPr>
              <a:t>immersed</a:t>
            </a:r>
            <a:r>
              <a:rPr lang="fr-FR" sz="1600" kern="0" dirty="0">
                <a:solidFill>
                  <a:srgbClr val="000000"/>
                </a:solidFill>
                <a:latin typeface="Calibri" panose="020F0502020204030204" pitchFamily="34" charset="0"/>
                <a:cs typeface="Calibri" panose="020F0502020204030204" pitchFamily="34" charset="0"/>
                <a:sym typeface="Calibri"/>
              </a:rPr>
              <a:t>, </a:t>
            </a:r>
            <a:r>
              <a:rPr lang="fr-FR" sz="1600" kern="0" dirty="0" err="1">
                <a:solidFill>
                  <a:srgbClr val="000000"/>
                </a:solidFill>
                <a:latin typeface="Calibri" panose="020F0502020204030204" pitchFamily="34" charset="0"/>
                <a:cs typeface="Calibri" panose="020F0502020204030204" pitchFamily="34" charset="0"/>
                <a:sym typeface="Calibri"/>
              </a:rPr>
              <a:t>entering</a:t>
            </a:r>
            <a:r>
              <a:rPr lang="fr-FR" sz="1600" kern="0" dirty="0">
                <a:solidFill>
                  <a:srgbClr val="000000"/>
                </a:solidFill>
                <a:latin typeface="Calibri" panose="020F0502020204030204" pitchFamily="34" charset="0"/>
                <a:cs typeface="Calibri" panose="020F0502020204030204" pitchFamily="34" charset="0"/>
                <a:sym typeface="Calibri"/>
              </a:rPr>
              <a:t> water</a:t>
            </a:r>
            <a:endParaRPr sz="1600" kern="0" dirty="0">
              <a:solidFill>
                <a:srgbClr val="000000"/>
              </a:solidFill>
              <a:latin typeface="Calibri" panose="020F0502020204030204" pitchFamily="34" charset="0"/>
              <a:cs typeface="Calibri" panose="020F0502020204030204" pitchFamily="34" charset="0"/>
              <a:sym typeface="Arial"/>
            </a:endParaRPr>
          </a:p>
        </p:txBody>
      </p:sp>
      <p:sp>
        <p:nvSpPr>
          <p:cNvPr id="83" name="Google Shape;294;p28">
            <a:extLst>
              <a:ext uri="{FF2B5EF4-FFF2-40B4-BE49-F238E27FC236}">
                <a16:creationId xmlns:a16="http://schemas.microsoft.com/office/drawing/2014/main" id="{8DD049D3-E8E7-8AC2-4357-2C336636BD38}"/>
              </a:ext>
            </a:extLst>
          </p:cNvPr>
          <p:cNvSpPr txBox="1"/>
          <p:nvPr/>
        </p:nvSpPr>
        <p:spPr>
          <a:xfrm>
            <a:off x="4821693" y="4332634"/>
            <a:ext cx="2743200" cy="2062063"/>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400"/>
              <a:buFont typeface="Arial"/>
              <a:buChar char="•"/>
            </a:pPr>
            <a:r>
              <a:rPr lang="fr-FR" sz="1600" kern="0" dirty="0" err="1">
                <a:solidFill>
                  <a:srgbClr val="000000"/>
                </a:solidFill>
                <a:latin typeface="Calibri" panose="020F0502020204030204" pitchFamily="34" charset="0"/>
                <a:ea typeface="Calibri"/>
                <a:cs typeface="Calibri" panose="020F0502020204030204" pitchFamily="34" charset="0"/>
                <a:sym typeface="Calibri"/>
              </a:rPr>
              <a:t>Complex</a:t>
            </a:r>
            <a:r>
              <a:rPr lang="fr-FR" sz="1600" kern="0" dirty="0">
                <a:solidFill>
                  <a:srgbClr val="000000"/>
                </a:solidFill>
                <a:latin typeface="Calibri" panose="020F0502020204030204" pitchFamily="34" charset="0"/>
                <a:ea typeface="Calibri"/>
                <a:cs typeface="Calibri" panose="020F0502020204030204" pitchFamily="34" charset="0"/>
                <a:sym typeface="Calibri"/>
              </a:rPr>
              <a:t>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dynamics</a:t>
            </a:r>
            <a:r>
              <a:rPr lang="fr-FR" sz="1600" kern="0" dirty="0">
                <a:solidFill>
                  <a:srgbClr val="000000"/>
                </a:solidFill>
                <a:latin typeface="Calibri" panose="020F0502020204030204" pitchFamily="34" charset="0"/>
                <a:ea typeface="Calibri"/>
                <a:cs typeface="Calibri" panose="020F0502020204030204" pitchFamily="34" charset="0"/>
                <a:sym typeface="Calibri"/>
              </a:rPr>
              <a:t> in the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presence</a:t>
            </a:r>
            <a:r>
              <a:rPr lang="fr-FR" sz="1600" kern="0" dirty="0">
                <a:solidFill>
                  <a:srgbClr val="000000"/>
                </a:solidFill>
                <a:latin typeface="Calibri" panose="020F0502020204030204" pitchFamily="34" charset="0"/>
                <a:ea typeface="Calibri"/>
                <a:cs typeface="Calibri" panose="020F0502020204030204" pitchFamily="34" charset="0"/>
                <a:sym typeface="Calibri"/>
              </a:rPr>
              <a:t> of water</a:t>
            </a:r>
          </a:p>
          <a:p>
            <a:pPr marL="285750" indent="-285750">
              <a:buClr>
                <a:srgbClr val="000000"/>
              </a:buClr>
              <a:buSzPts val="1400"/>
              <a:buFont typeface="Arial"/>
              <a:buChar char="•"/>
            </a:pPr>
            <a:endParaRPr sz="1600" kern="0" dirty="0">
              <a:solidFill>
                <a:srgbClr val="000000"/>
              </a:solidFill>
              <a:latin typeface="Calibri" panose="020F0502020204030204" pitchFamily="34" charset="0"/>
              <a:cs typeface="Calibri" panose="020F0502020204030204" pitchFamily="34" charset="0"/>
              <a:sym typeface="Arial"/>
            </a:endParaRPr>
          </a:p>
          <a:p>
            <a:pPr marL="285750" indent="-285750">
              <a:buClr>
                <a:srgbClr val="000000"/>
              </a:buClr>
              <a:buSzPts val="1400"/>
              <a:buFont typeface="Arial"/>
              <a:buChar char="•"/>
            </a:pPr>
            <a:r>
              <a:rPr lang="fr-FR" sz="1600" kern="0" dirty="0" err="1">
                <a:solidFill>
                  <a:srgbClr val="000000"/>
                </a:solidFill>
                <a:latin typeface="Calibri" panose="020F0502020204030204" pitchFamily="34" charset="0"/>
                <a:ea typeface="Calibri"/>
                <a:cs typeface="Calibri" panose="020F0502020204030204" pitchFamily="34" charset="0"/>
                <a:sym typeface="Calibri"/>
              </a:rPr>
              <a:t>Granular</a:t>
            </a:r>
            <a:r>
              <a:rPr lang="fr-FR" sz="1600" kern="0" dirty="0">
                <a:solidFill>
                  <a:srgbClr val="000000"/>
                </a:solidFill>
                <a:latin typeface="Calibri" panose="020F0502020204030204" pitchFamily="34" charset="0"/>
                <a:ea typeface="Calibri"/>
                <a:cs typeface="Calibri" panose="020F0502020204030204" pitchFamily="34" charset="0"/>
                <a:sym typeface="Calibri"/>
              </a:rPr>
              <a:t> flow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relatively</a:t>
            </a:r>
            <a:r>
              <a:rPr lang="fr-FR" sz="1600" kern="0" dirty="0">
                <a:solidFill>
                  <a:srgbClr val="000000"/>
                </a:solidFill>
                <a:latin typeface="Calibri" panose="020F0502020204030204" pitchFamily="34" charset="0"/>
                <a:ea typeface="Calibri"/>
                <a:cs typeface="Calibri" panose="020F0502020204030204" pitchFamily="34" charset="0"/>
                <a:sym typeface="Calibri"/>
              </a:rPr>
              <a:t>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thin</a:t>
            </a:r>
            <a:r>
              <a:rPr lang="fr-FR" sz="1600" kern="0" dirty="0">
                <a:solidFill>
                  <a:srgbClr val="000000"/>
                </a:solidFill>
                <a:latin typeface="Calibri" panose="020F0502020204030204" pitchFamily="34" charset="0"/>
                <a:ea typeface="Calibri"/>
                <a:cs typeface="Calibri" panose="020F0502020204030204" pitchFamily="34" charset="0"/>
                <a:sym typeface="Calibri"/>
              </a:rPr>
              <a:t> on the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slope</a:t>
            </a:r>
            <a:endParaRPr lang="fr-FR" sz="1600" kern="0" dirty="0">
              <a:solidFill>
                <a:srgbClr val="000000"/>
              </a:solidFill>
              <a:latin typeface="Calibri" panose="020F0502020204030204" pitchFamily="34" charset="0"/>
              <a:ea typeface="Calibri"/>
              <a:cs typeface="Calibri" panose="020F0502020204030204" pitchFamily="34" charset="0"/>
              <a:sym typeface="Calibri"/>
            </a:endParaRPr>
          </a:p>
          <a:p>
            <a:pPr marL="285750" indent="-285750">
              <a:buClr>
                <a:srgbClr val="000000"/>
              </a:buClr>
              <a:buSzPts val="1400"/>
              <a:buFont typeface="Arial"/>
              <a:buChar char="•"/>
            </a:pPr>
            <a:endParaRPr sz="1600" kern="0" dirty="0">
              <a:solidFill>
                <a:srgbClr val="000000"/>
              </a:solidFill>
              <a:latin typeface="Calibri" panose="020F0502020204030204" pitchFamily="34" charset="0"/>
              <a:ea typeface="Calibri"/>
              <a:cs typeface="Calibri" panose="020F0502020204030204" pitchFamily="34" charset="0"/>
              <a:sym typeface="Calibri"/>
            </a:endParaRPr>
          </a:p>
          <a:p>
            <a:pPr marL="285750" indent="-285750">
              <a:buClr>
                <a:srgbClr val="000000"/>
              </a:buClr>
              <a:buSzPts val="1400"/>
              <a:buFont typeface="Arial"/>
              <a:buChar char="•"/>
            </a:pPr>
            <a:r>
              <a:rPr lang="fr-FR" sz="1600" kern="0" dirty="0" err="1">
                <a:solidFill>
                  <a:srgbClr val="000000"/>
                </a:solidFill>
                <a:latin typeface="Calibri" panose="020F0502020204030204" pitchFamily="34" charset="0"/>
                <a:ea typeface="Calibri"/>
                <a:cs typeface="Calibri" panose="020F0502020204030204" pitchFamily="34" charset="0"/>
                <a:sym typeface="Calibri"/>
              </a:rPr>
              <a:t>Deposits</a:t>
            </a:r>
            <a:r>
              <a:rPr lang="fr-FR" sz="1600" kern="0" dirty="0">
                <a:solidFill>
                  <a:srgbClr val="000000"/>
                </a:solidFill>
                <a:latin typeface="Calibri" panose="020F0502020204030204" pitchFamily="34" charset="0"/>
                <a:ea typeface="Calibri"/>
                <a:cs typeface="Calibri" panose="020F0502020204030204" pitchFamily="34" charset="0"/>
                <a:sym typeface="Calibri"/>
              </a:rPr>
              <a:t>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formed</a:t>
            </a:r>
            <a:r>
              <a:rPr lang="fr-FR" sz="1600" kern="0" dirty="0">
                <a:solidFill>
                  <a:srgbClr val="000000"/>
                </a:solidFill>
                <a:latin typeface="Calibri" panose="020F0502020204030204" pitchFamily="34" charset="0"/>
                <a:ea typeface="Calibri"/>
                <a:cs typeface="Calibri" panose="020F0502020204030204" pitchFamily="34" charset="0"/>
                <a:sym typeface="Calibri"/>
              </a:rPr>
              <a:t>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after</a:t>
            </a:r>
            <a:r>
              <a:rPr lang="fr-FR" sz="1600" kern="0" dirty="0">
                <a:solidFill>
                  <a:srgbClr val="000000"/>
                </a:solidFill>
                <a:latin typeface="Calibri" panose="020F0502020204030204" pitchFamily="34" charset="0"/>
                <a:ea typeface="Calibri"/>
                <a:cs typeface="Calibri" panose="020F0502020204030204" pitchFamily="34" charset="0"/>
                <a:sym typeface="Calibri"/>
              </a:rPr>
              <a:t> the </a:t>
            </a:r>
            <a:r>
              <a:rPr lang="fr-FR" sz="1600" kern="0" dirty="0" err="1">
                <a:solidFill>
                  <a:srgbClr val="000000"/>
                </a:solidFill>
                <a:latin typeface="Calibri" panose="020F0502020204030204" pitchFamily="34" charset="0"/>
                <a:ea typeface="Calibri"/>
                <a:cs typeface="Calibri" panose="020F0502020204030204" pitchFamily="34" charset="0"/>
                <a:sym typeface="Calibri"/>
              </a:rPr>
              <a:t>slope</a:t>
            </a:r>
            <a:r>
              <a:rPr lang="fr-FR" sz="1600" kern="0" dirty="0">
                <a:solidFill>
                  <a:srgbClr val="000000"/>
                </a:solidFill>
                <a:latin typeface="Calibri" panose="020F0502020204030204" pitchFamily="34" charset="0"/>
                <a:ea typeface="Calibri"/>
                <a:cs typeface="Calibri" panose="020F0502020204030204" pitchFamily="34" charset="0"/>
                <a:sym typeface="Calibri"/>
              </a:rPr>
              <a:t> break</a:t>
            </a:r>
            <a:endParaRPr sz="1600" kern="0" dirty="0">
              <a:solidFill>
                <a:srgbClr val="000000"/>
              </a:solidFill>
              <a:latin typeface="Calibri" panose="020F0502020204030204" pitchFamily="34" charset="0"/>
              <a:cs typeface="Calibri" panose="020F0502020204030204" pitchFamily="34" charset="0"/>
              <a:sym typeface="Arial"/>
            </a:endParaRPr>
          </a:p>
        </p:txBody>
      </p:sp>
      <p:pic>
        <p:nvPicPr>
          <p:cNvPr id="84" name="Google Shape;300;p28">
            <a:extLst>
              <a:ext uri="{FF2B5EF4-FFF2-40B4-BE49-F238E27FC236}">
                <a16:creationId xmlns:a16="http://schemas.microsoft.com/office/drawing/2014/main" id="{5C816624-3FD0-F877-12BC-A1DEA113BEF4}"/>
              </a:ext>
            </a:extLst>
          </p:cNvPr>
          <p:cNvPicPr preferRelativeResize="0"/>
          <p:nvPr/>
        </p:nvPicPr>
        <p:blipFill rotWithShape="1">
          <a:blip r:embed="rId4">
            <a:alphaModFix/>
          </a:blip>
          <a:srcRect t="2304" b="50323"/>
          <a:stretch/>
        </p:blipFill>
        <p:spPr>
          <a:xfrm>
            <a:off x="7445885" y="4487013"/>
            <a:ext cx="4746115" cy="1980709"/>
          </a:xfrm>
          <a:prstGeom prst="rect">
            <a:avLst/>
          </a:prstGeom>
          <a:noFill/>
          <a:ln>
            <a:noFill/>
          </a:ln>
        </p:spPr>
      </p:pic>
      <p:sp>
        <p:nvSpPr>
          <p:cNvPr id="85" name="Google Shape;294;p28">
            <a:extLst>
              <a:ext uri="{FF2B5EF4-FFF2-40B4-BE49-F238E27FC236}">
                <a16:creationId xmlns:a16="http://schemas.microsoft.com/office/drawing/2014/main" id="{54A3353F-9728-49BF-53FB-5D9204440C25}"/>
              </a:ext>
            </a:extLst>
          </p:cNvPr>
          <p:cNvSpPr txBox="1"/>
          <p:nvPr/>
        </p:nvSpPr>
        <p:spPr>
          <a:xfrm>
            <a:off x="1046127" y="2646357"/>
            <a:ext cx="5142639" cy="384680"/>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400"/>
              <a:buFont typeface="Wingdings" panose="05000000000000000000" pitchFamily="2" charset="2"/>
              <a:buChar char="Ø"/>
            </a:pPr>
            <a:r>
              <a:rPr lang="en-US" sz="1900" kern="0" dirty="0">
                <a:solidFill>
                  <a:srgbClr val="FF5050"/>
                </a:solidFill>
                <a:latin typeface="Calibri" panose="020F0502020204030204" pitchFamily="34" charset="0"/>
                <a:cs typeface="Calibri" panose="020F0502020204030204" pitchFamily="34" charset="0"/>
                <a:sym typeface="Arial"/>
              </a:rPr>
              <a:t>Digitalize the results to compare to simulation</a:t>
            </a:r>
            <a:endParaRPr sz="1900" kern="0" dirty="0">
              <a:solidFill>
                <a:srgbClr val="FF5050"/>
              </a:solidFill>
              <a:latin typeface="Calibri" panose="020F0502020204030204" pitchFamily="34" charset="0"/>
              <a:cs typeface="Calibri" panose="020F0502020204030204" pitchFamily="34" charset="0"/>
              <a:sym typeface="Arial"/>
            </a:endParaRPr>
          </a:p>
        </p:txBody>
      </p:sp>
      <p:grpSp>
        <p:nvGrpSpPr>
          <p:cNvPr id="86" name="Groupe 85">
            <a:extLst>
              <a:ext uri="{FF2B5EF4-FFF2-40B4-BE49-F238E27FC236}">
                <a16:creationId xmlns:a16="http://schemas.microsoft.com/office/drawing/2014/main" id="{FF5F1CDA-9739-38C9-B82F-52552F91FBB1}"/>
              </a:ext>
            </a:extLst>
          </p:cNvPr>
          <p:cNvGrpSpPr/>
          <p:nvPr/>
        </p:nvGrpSpPr>
        <p:grpSpPr>
          <a:xfrm>
            <a:off x="2887229" y="856037"/>
            <a:ext cx="4080575" cy="1734656"/>
            <a:chOff x="3027906" y="488344"/>
            <a:chExt cx="4080575" cy="1734656"/>
          </a:xfrm>
        </p:grpSpPr>
        <p:grpSp>
          <p:nvGrpSpPr>
            <p:cNvPr id="87" name="Groupe 86">
              <a:extLst>
                <a:ext uri="{FF2B5EF4-FFF2-40B4-BE49-F238E27FC236}">
                  <a16:creationId xmlns:a16="http://schemas.microsoft.com/office/drawing/2014/main" id="{AE9E3A8C-9EBB-EAAA-4807-5188B5172F44}"/>
                </a:ext>
              </a:extLst>
            </p:cNvPr>
            <p:cNvGrpSpPr/>
            <p:nvPr/>
          </p:nvGrpSpPr>
          <p:grpSpPr>
            <a:xfrm>
              <a:off x="3027906" y="488344"/>
              <a:ext cx="4080575" cy="1734656"/>
              <a:chOff x="2457385" y="519607"/>
              <a:chExt cx="4080575" cy="1734656"/>
            </a:xfrm>
          </p:grpSpPr>
          <p:pic>
            <p:nvPicPr>
              <p:cNvPr id="89" name="Google Shape;291;p28">
                <a:extLst>
                  <a:ext uri="{FF2B5EF4-FFF2-40B4-BE49-F238E27FC236}">
                    <a16:creationId xmlns:a16="http://schemas.microsoft.com/office/drawing/2014/main" id="{5530580E-522C-8161-5C93-424EAEF4FDF8}"/>
                  </a:ext>
                </a:extLst>
              </p:cNvPr>
              <p:cNvPicPr preferRelativeResize="0"/>
              <p:nvPr/>
            </p:nvPicPr>
            <p:blipFill rotWithShape="1">
              <a:blip r:embed="rId5">
                <a:alphaModFix/>
              </a:blip>
              <a:srcRect b="51527"/>
              <a:stretch/>
            </p:blipFill>
            <p:spPr>
              <a:xfrm>
                <a:off x="2964180" y="519607"/>
                <a:ext cx="3573780" cy="1568273"/>
              </a:xfrm>
              <a:prstGeom prst="rect">
                <a:avLst/>
              </a:prstGeom>
              <a:noFill/>
              <a:ln>
                <a:noFill/>
              </a:ln>
            </p:spPr>
          </p:pic>
          <p:sp>
            <p:nvSpPr>
              <p:cNvPr id="90" name="Rectangle 89">
                <a:extLst>
                  <a:ext uri="{FF2B5EF4-FFF2-40B4-BE49-F238E27FC236}">
                    <a16:creationId xmlns:a16="http://schemas.microsoft.com/office/drawing/2014/main" id="{7E54601A-D809-D143-6B25-79D26B2C12F8}"/>
                  </a:ext>
                </a:extLst>
              </p:cNvPr>
              <p:cNvSpPr/>
              <p:nvPr/>
            </p:nvSpPr>
            <p:spPr>
              <a:xfrm>
                <a:off x="4518660" y="2011680"/>
                <a:ext cx="243840" cy="8382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5ED0D6D7-BC3B-4DAE-9BA4-959A337EBDD3}"/>
                  </a:ext>
                </a:extLst>
              </p:cNvPr>
              <p:cNvSpPr/>
              <p:nvPr/>
            </p:nvSpPr>
            <p:spPr>
              <a:xfrm rot="2482965">
                <a:off x="3061873" y="1886683"/>
                <a:ext cx="251460" cy="11148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2" name="ZoneTexte 91">
                <a:extLst>
                  <a:ext uri="{FF2B5EF4-FFF2-40B4-BE49-F238E27FC236}">
                    <a16:creationId xmlns:a16="http://schemas.microsoft.com/office/drawing/2014/main" id="{1D4788DF-B7A9-0079-0F17-64BFD7276657}"/>
                  </a:ext>
                </a:extLst>
              </p:cNvPr>
              <p:cNvSpPr txBox="1"/>
              <p:nvPr/>
            </p:nvSpPr>
            <p:spPr>
              <a:xfrm>
                <a:off x="2643945" y="1791866"/>
                <a:ext cx="67197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cs typeface="Arial"/>
                    <a:sym typeface="Arial"/>
                  </a:rPr>
                  <a:t>20 cm</a:t>
                </a:r>
              </a:p>
            </p:txBody>
          </p:sp>
          <p:sp>
            <p:nvSpPr>
              <p:cNvPr id="93" name="ZoneTexte 92">
                <a:extLst>
                  <a:ext uri="{FF2B5EF4-FFF2-40B4-BE49-F238E27FC236}">
                    <a16:creationId xmlns:a16="http://schemas.microsoft.com/office/drawing/2014/main" id="{BA02B156-97AD-79EC-11F2-D2893323E627}"/>
                  </a:ext>
                </a:extLst>
              </p:cNvPr>
              <p:cNvSpPr txBox="1"/>
              <p:nvPr/>
            </p:nvSpPr>
            <p:spPr>
              <a:xfrm>
                <a:off x="4378395" y="1946486"/>
                <a:ext cx="73129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cs typeface="Arial"/>
                    <a:sym typeface="Arial"/>
                  </a:rPr>
                  <a:t>2,20 m</a:t>
                </a:r>
              </a:p>
            </p:txBody>
          </p:sp>
          <p:sp>
            <p:nvSpPr>
              <p:cNvPr id="94" name="Rectangle 93">
                <a:extLst>
                  <a:ext uri="{FF2B5EF4-FFF2-40B4-BE49-F238E27FC236}">
                    <a16:creationId xmlns:a16="http://schemas.microsoft.com/office/drawing/2014/main" id="{05E43130-8BCB-230C-2EB4-D96783E8B950}"/>
                  </a:ext>
                </a:extLst>
              </p:cNvPr>
              <p:cNvSpPr/>
              <p:nvPr/>
            </p:nvSpPr>
            <p:spPr>
              <a:xfrm>
                <a:off x="2952093" y="1190297"/>
                <a:ext cx="74886" cy="23648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5" name="ZoneTexte 94">
                <a:extLst>
                  <a:ext uri="{FF2B5EF4-FFF2-40B4-BE49-F238E27FC236}">
                    <a16:creationId xmlns:a16="http://schemas.microsoft.com/office/drawing/2014/main" id="{BB8E5715-467F-4EEF-F5E3-77A4A6451835}"/>
                  </a:ext>
                </a:extLst>
              </p:cNvPr>
              <p:cNvSpPr txBox="1"/>
              <p:nvPr/>
            </p:nvSpPr>
            <p:spPr>
              <a:xfrm>
                <a:off x="2457385" y="1100812"/>
                <a:ext cx="67197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cs typeface="Arial"/>
                    <a:sym typeface="Arial"/>
                  </a:rPr>
                  <a:t>40 cm</a:t>
                </a:r>
              </a:p>
            </p:txBody>
          </p:sp>
        </p:grpSp>
        <p:sp>
          <p:nvSpPr>
            <p:cNvPr id="88" name="Rectangle 87">
              <a:extLst>
                <a:ext uri="{FF2B5EF4-FFF2-40B4-BE49-F238E27FC236}">
                  <a16:creationId xmlns:a16="http://schemas.microsoft.com/office/drawing/2014/main" id="{9C7E23B1-BC69-7DCB-95FF-6435D1CE694B}"/>
                </a:ext>
              </a:extLst>
            </p:cNvPr>
            <p:cNvSpPr/>
            <p:nvPr/>
          </p:nvSpPr>
          <p:spPr>
            <a:xfrm>
              <a:off x="3516923" y="547077"/>
              <a:ext cx="187569" cy="18756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96" name="Google Shape;299;p28">
            <a:extLst>
              <a:ext uri="{FF2B5EF4-FFF2-40B4-BE49-F238E27FC236}">
                <a16:creationId xmlns:a16="http://schemas.microsoft.com/office/drawing/2014/main" id="{79F20185-480C-717E-7C76-4AD47387736D}"/>
              </a:ext>
            </a:extLst>
          </p:cNvPr>
          <p:cNvPicPr preferRelativeResize="0"/>
          <p:nvPr/>
        </p:nvPicPr>
        <p:blipFill rotWithShape="1">
          <a:blip r:embed="rId6">
            <a:alphaModFix/>
          </a:blip>
          <a:srcRect/>
          <a:stretch/>
        </p:blipFill>
        <p:spPr>
          <a:xfrm>
            <a:off x="6744678" y="864092"/>
            <a:ext cx="5330092" cy="3399691"/>
          </a:xfrm>
          <a:prstGeom prst="rect">
            <a:avLst/>
          </a:prstGeom>
          <a:noFill/>
          <a:ln>
            <a:noFill/>
          </a:ln>
        </p:spPr>
      </p:pic>
      <p:sp>
        <p:nvSpPr>
          <p:cNvPr id="97" name="TextBox 37">
            <a:extLst>
              <a:ext uri="{FF2B5EF4-FFF2-40B4-BE49-F238E27FC236}">
                <a16:creationId xmlns:a16="http://schemas.microsoft.com/office/drawing/2014/main" id="{94E4A1D2-5CC2-E503-F63E-A605E7726CEE}"/>
              </a:ext>
            </a:extLst>
          </p:cNvPr>
          <p:cNvSpPr txBox="1"/>
          <p:nvPr/>
        </p:nvSpPr>
        <p:spPr>
          <a:xfrm>
            <a:off x="490215" y="3031037"/>
            <a:ext cx="1247457"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Dry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35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98" name="TextBox 38">
            <a:extLst>
              <a:ext uri="{FF2B5EF4-FFF2-40B4-BE49-F238E27FC236}">
                <a16:creationId xmlns:a16="http://schemas.microsoft.com/office/drawing/2014/main" id="{641C52E7-E01A-380F-A13E-4AB988CA00B7}"/>
              </a:ext>
            </a:extLst>
          </p:cNvPr>
          <p:cNvSpPr txBox="1"/>
          <p:nvPr/>
        </p:nvSpPr>
        <p:spPr>
          <a:xfrm>
            <a:off x="1871965" y="3031036"/>
            <a:ext cx="1481357"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Immersed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35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99" name="TextBox 39">
            <a:extLst>
              <a:ext uri="{FF2B5EF4-FFF2-40B4-BE49-F238E27FC236}">
                <a16:creationId xmlns:a16="http://schemas.microsoft.com/office/drawing/2014/main" id="{CB89452D-C724-6003-7D27-785CAE18B616}"/>
              </a:ext>
            </a:extLst>
          </p:cNvPr>
          <p:cNvSpPr txBox="1"/>
          <p:nvPr/>
        </p:nvSpPr>
        <p:spPr>
          <a:xfrm>
            <a:off x="3314899" y="3031035"/>
            <a:ext cx="1754452"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Entering Water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35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00" name="Rectangle 99">
            <a:extLst>
              <a:ext uri="{FF2B5EF4-FFF2-40B4-BE49-F238E27FC236}">
                <a16:creationId xmlns:a16="http://schemas.microsoft.com/office/drawing/2014/main" id="{8E258B9A-DC96-9A72-D4B9-639129A46117}"/>
              </a:ext>
            </a:extLst>
          </p:cNvPr>
          <p:cNvSpPr/>
          <p:nvPr/>
        </p:nvSpPr>
        <p:spPr>
          <a:xfrm>
            <a:off x="10779125" y="891435"/>
            <a:ext cx="963725" cy="101685"/>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1" name="Rectangle 100">
            <a:extLst>
              <a:ext uri="{FF2B5EF4-FFF2-40B4-BE49-F238E27FC236}">
                <a16:creationId xmlns:a16="http://schemas.microsoft.com/office/drawing/2014/main" id="{2101B389-3D6A-53D1-78A8-582287912033}"/>
              </a:ext>
            </a:extLst>
          </p:cNvPr>
          <p:cNvSpPr/>
          <p:nvPr/>
        </p:nvSpPr>
        <p:spPr>
          <a:xfrm>
            <a:off x="9055583" y="892510"/>
            <a:ext cx="831368" cy="101685"/>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2" name="Rectangle 101">
            <a:extLst>
              <a:ext uri="{FF2B5EF4-FFF2-40B4-BE49-F238E27FC236}">
                <a16:creationId xmlns:a16="http://schemas.microsoft.com/office/drawing/2014/main" id="{5DE90A29-C93B-79A3-1987-013A3DA3CC74}"/>
              </a:ext>
            </a:extLst>
          </p:cNvPr>
          <p:cNvSpPr/>
          <p:nvPr/>
        </p:nvSpPr>
        <p:spPr>
          <a:xfrm>
            <a:off x="7386552" y="891435"/>
            <a:ext cx="831368" cy="101685"/>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3" name="TextBox 42">
            <a:extLst>
              <a:ext uri="{FF2B5EF4-FFF2-40B4-BE49-F238E27FC236}">
                <a16:creationId xmlns:a16="http://schemas.microsoft.com/office/drawing/2014/main" id="{07020AC4-93E0-C4A9-5D77-4257E320CFDE}"/>
              </a:ext>
            </a:extLst>
          </p:cNvPr>
          <p:cNvSpPr txBox="1"/>
          <p:nvPr/>
        </p:nvSpPr>
        <p:spPr>
          <a:xfrm>
            <a:off x="7291576" y="834764"/>
            <a:ext cx="1247457"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Dry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35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04" name="TextBox 43">
            <a:extLst>
              <a:ext uri="{FF2B5EF4-FFF2-40B4-BE49-F238E27FC236}">
                <a16:creationId xmlns:a16="http://schemas.microsoft.com/office/drawing/2014/main" id="{F514DD68-10C1-17E4-DA83-3D3B2DA9AB7A}"/>
              </a:ext>
            </a:extLst>
          </p:cNvPr>
          <p:cNvSpPr txBox="1"/>
          <p:nvPr/>
        </p:nvSpPr>
        <p:spPr>
          <a:xfrm>
            <a:off x="8634009" y="841942"/>
            <a:ext cx="1481357"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Immersed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35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05" name="TextBox 44">
            <a:extLst>
              <a:ext uri="{FF2B5EF4-FFF2-40B4-BE49-F238E27FC236}">
                <a16:creationId xmlns:a16="http://schemas.microsoft.com/office/drawing/2014/main" id="{7D08F541-8650-F92C-647C-761A35F2ECBF}"/>
              </a:ext>
            </a:extLst>
          </p:cNvPr>
          <p:cNvSpPr txBox="1"/>
          <p:nvPr/>
        </p:nvSpPr>
        <p:spPr>
          <a:xfrm>
            <a:off x="10383761" y="841942"/>
            <a:ext cx="1754452"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Entering Water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35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06" name="Rectangle 105">
            <a:extLst>
              <a:ext uri="{FF2B5EF4-FFF2-40B4-BE49-F238E27FC236}">
                <a16:creationId xmlns:a16="http://schemas.microsoft.com/office/drawing/2014/main" id="{0DFE29F6-4B7C-7D70-D9F6-2EB859CB46F3}"/>
              </a:ext>
            </a:extLst>
          </p:cNvPr>
          <p:cNvSpPr/>
          <p:nvPr/>
        </p:nvSpPr>
        <p:spPr>
          <a:xfrm>
            <a:off x="10779126" y="2612707"/>
            <a:ext cx="945378" cy="101685"/>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 name="Rectangle 106">
            <a:extLst>
              <a:ext uri="{FF2B5EF4-FFF2-40B4-BE49-F238E27FC236}">
                <a16:creationId xmlns:a16="http://schemas.microsoft.com/office/drawing/2014/main" id="{AB9D0897-2212-837E-01FB-15C8C27C1E0F}"/>
              </a:ext>
            </a:extLst>
          </p:cNvPr>
          <p:cNvSpPr/>
          <p:nvPr/>
        </p:nvSpPr>
        <p:spPr>
          <a:xfrm>
            <a:off x="9055583" y="2613782"/>
            <a:ext cx="831368" cy="101685"/>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 name="Rectangle 107">
            <a:extLst>
              <a:ext uri="{FF2B5EF4-FFF2-40B4-BE49-F238E27FC236}">
                <a16:creationId xmlns:a16="http://schemas.microsoft.com/office/drawing/2014/main" id="{9F587F07-3736-2D33-5058-25501C2D582B}"/>
              </a:ext>
            </a:extLst>
          </p:cNvPr>
          <p:cNvSpPr/>
          <p:nvPr/>
        </p:nvSpPr>
        <p:spPr>
          <a:xfrm>
            <a:off x="7386552" y="2612707"/>
            <a:ext cx="831368" cy="101685"/>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 name="TextBox 48">
            <a:extLst>
              <a:ext uri="{FF2B5EF4-FFF2-40B4-BE49-F238E27FC236}">
                <a16:creationId xmlns:a16="http://schemas.microsoft.com/office/drawing/2014/main" id="{7FC3975D-03D6-729F-49F9-855EF952F44B}"/>
              </a:ext>
            </a:extLst>
          </p:cNvPr>
          <p:cNvSpPr txBox="1"/>
          <p:nvPr/>
        </p:nvSpPr>
        <p:spPr>
          <a:xfrm>
            <a:off x="7291576" y="2556036"/>
            <a:ext cx="1247457"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Dry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45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10" name="TextBox 49">
            <a:extLst>
              <a:ext uri="{FF2B5EF4-FFF2-40B4-BE49-F238E27FC236}">
                <a16:creationId xmlns:a16="http://schemas.microsoft.com/office/drawing/2014/main" id="{9A34925D-C10E-AA43-0C61-C5665BC79735}"/>
              </a:ext>
            </a:extLst>
          </p:cNvPr>
          <p:cNvSpPr txBox="1"/>
          <p:nvPr/>
        </p:nvSpPr>
        <p:spPr>
          <a:xfrm>
            <a:off x="8634009" y="2563214"/>
            <a:ext cx="1481357"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Immersed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45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11" name="TextBox 50">
            <a:extLst>
              <a:ext uri="{FF2B5EF4-FFF2-40B4-BE49-F238E27FC236}">
                <a16:creationId xmlns:a16="http://schemas.microsoft.com/office/drawing/2014/main" id="{1F9E6BCB-9788-21E0-0BEC-55A073732A82}"/>
              </a:ext>
            </a:extLst>
          </p:cNvPr>
          <p:cNvSpPr txBox="1"/>
          <p:nvPr/>
        </p:nvSpPr>
        <p:spPr>
          <a:xfrm>
            <a:off x="10383761" y="2563214"/>
            <a:ext cx="1754452"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Entering Water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45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12" name="TextBox 51">
            <a:extLst>
              <a:ext uri="{FF2B5EF4-FFF2-40B4-BE49-F238E27FC236}">
                <a16:creationId xmlns:a16="http://schemas.microsoft.com/office/drawing/2014/main" id="{EF8F24D0-68F6-8022-566A-B36E7D6277B1}"/>
              </a:ext>
            </a:extLst>
          </p:cNvPr>
          <p:cNvSpPr txBox="1"/>
          <p:nvPr/>
        </p:nvSpPr>
        <p:spPr>
          <a:xfrm>
            <a:off x="8055387" y="4322517"/>
            <a:ext cx="1481357"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Immersed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35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13" name="TextBox 52">
            <a:extLst>
              <a:ext uri="{FF2B5EF4-FFF2-40B4-BE49-F238E27FC236}">
                <a16:creationId xmlns:a16="http://schemas.microsoft.com/office/drawing/2014/main" id="{0E657048-2953-D77A-B077-DD44A6C169D5}"/>
              </a:ext>
            </a:extLst>
          </p:cNvPr>
          <p:cNvSpPr txBox="1"/>
          <p:nvPr/>
        </p:nvSpPr>
        <p:spPr>
          <a:xfrm>
            <a:off x="10267102" y="4319252"/>
            <a:ext cx="1754452" cy="246221"/>
          </a:xfrm>
          <a:prstGeom prst="rect">
            <a:avLst/>
          </a:prstGeom>
          <a:noFill/>
        </p:spPr>
        <p:txBody>
          <a:bodyPr wrap="square" rtlCol="0">
            <a:spAutoFit/>
          </a:bodyPr>
          <a:lstStyle/>
          <a:p>
            <a:pPr>
              <a:buClr>
                <a:srgbClr val="000000"/>
              </a:buClr>
              <a:buFont typeface="Arial"/>
              <a:buNone/>
            </a:pPr>
            <a:r>
              <a:rPr lang="en-US" sz="1000" kern="0" dirty="0">
                <a:solidFill>
                  <a:srgbClr val="000000"/>
                </a:solidFill>
                <a:latin typeface="Arial Rounded MT Bold" panose="020F0704030504030204" pitchFamily="34" charset="0"/>
                <a:cs typeface="Arial"/>
                <a:sym typeface="Arial"/>
              </a:rPr>
              <a:t>Entering Water (</a:t>
            </a:r>
            <a:r>
              <a:rPr lang="el-GR" sz="1000" b="1" i="1" kern="0" dirty="0">
                <a:solidFill>
                  <a:srgbClr val="000000"/>
                </a:solidFill>
                <a:cs typeface="Arial"/>
                <a:sym typeface="Arial"/>
              </a:rPr>
              <a:t>θ</a:t>
            </a:r>
            <a:r>
              <a:rPr lang="en-US" sz="1000" kern="0" dirty="0">
                <a:solidFill>
                  <a:srgbClr val="000000"/>
                </a:solidFill>
                <a:latin typeface="Arial Rounded MT Bold" panose="020F0704030504030204" pitchFamily="34" charset="0"/>
                <a:cs typeface="Arial"/>
                <a:sym typeface="Arial"/>
              </a:rPr>
              <a:t> = 35</a:t>
            </a:r>
            <a:r>
              <a:rPr lang="fr-FR" sz="1000" kern="0" dirty="0">
                <a:solidFill>
                  <a:srgbClr val="000000"/>
                </a:solidFill>
                <a:latin typeface="Arial Rounded MT Bold" panose="020F0704030504030204" pitchFamily="34" charset="0"/>
                <a:cs typeface="Arial"/>
                <a:sym typeface="Arial"/>
              </a:rPr>
              <a:t>°</a:t>
            </a:r>
            <a:r>
              <a:rPr lang="en-US" sz="1000" kern="0" dirty="0">
                <a:solidFill>
                  <a:srgbClr val="000000"/>
                </a:solidFill>
                <a:latin typeface="Arial Rounded MT Bold" panose="020F0704030504030204" pitchFamily="34" charset="0"/>
                <a:cs typeface="Arial"/>
                <a:sym typeface="Arial"/>
              </a:rPr>
              <a:t>)</a:t>
            </a:r>
            <a:endParaRPr lang="fr-FR" sz="1000" kern="0" dirty="0">
              <a:solidFill>
                <a:srgbClr val="000000"/>
              </a:solidFill>
              <a:latin typeface="Arial Rounded MT Bold" panose="020F0704030504030204" pitchFamily="34" charset="0"/>
              <a:cs typeface="Arial"/>
              <a:sym typeface="Arial"/>
            </a:endParaRPr>
          </a:p>
        </p:txBody>
      </p:sp>
      <p:sp>
        <p:nvSpPr>
          <p:cNvPr id="114" name="Google Shape;193;p20">
            <a:extLst>
              <a:ext uri="{FF2B5EF4-FFF2-40B4-BE49-F238E27FC236}">
                <a16:creationId xmlns:a16="http://schemas.microsoft.com/office/drawing/2014/main" id="{9AE72CB4-82D7-0948-4CC8-D0B8288121D4}"/>
              </a:ext>
            </a:extLst>
          </p:cNvPr>
          <p:cNvSpPr txBox="1"/>
          <p:nvPr/>
        </p:nvSpPr>
        <p:spPr>
          <a:xfrm>
            <a:off x="34079" y="6458683"/>
            <a:ext cx="2049245" cy="492925"/>
          </a:xfrm>
          <a:prstGeom prst="rect">
            <a:avLst/>
          </a:prstGeom>
          <a:noFill/>
          <a:ln>
            <a:noFill/>
          </a:ln>
        </p:spPr>
        <p:txBody>
          <a:bodyPr spcFirstLastPara="1" wrap="square" lIns="91425" tIns="91425" rIns="91425" bIns="91425" anchor="t" anchorCtr="0">
            <a:spAutoFit/>
          </a:bodyPr>
          <a:lstStyle/>
          <a:p>
            <a:pPr>
              <a:lnSpc>
                <a:spcPct val="90000"/>
              </a:lnSpc>
              <a:spcBef>
                <a:spcPts val="1000"/>
              </a:spcBef>
              <a:buClr>
                <a:srgbClr val="000000"/>
              </a:buClr>
              <a:buFont typeface="Arial"/>
              <a:buNone/>
            </a:pPr>
            <a:r>
              <a:rPr lang="fr-FR" sz="1300" kern="0" dirty="0">
                <a:solidFill>
                  <a:srgbClr val="FFFFFF">
                    <a:lumMod val="50000"/>
                  </a:srgbClr>
                </a:solidFill>
                <a:latin typeface="Calibri"/>
                <a:ea typeface="Calibri"/>
                <a:cs typeface="Calibri"/>
                <a:sym typeface="Calibri"/>
              </a:rPr>
              <a:t>(Poulain et al, in </a:t>
            </a:r>
            <a:r>
              <a:rPr lang="fr-FR" sz="1300" kern="0" dirty="0" err="1">
                <a:solidFill>
                  <a:srgbClr val="FFFFFF">
                    <a:lumMod val="50000"/>
                  </a:srgbClr>
                </a:solidFill>
                <a:latin typeface="Calibri"/>
                <a:ea typeface="Calibri"/>
                <a:cs typeface="Calibri"/>
                <a:sym typeface="Calibri"/>
              </a:rPr>
              <a:t>rev</a:t>
            </a:r>
            <a:r>
              <a:rPr lang="fr-FR" sz="1300" kern="0" dirty="0">
                <a:solidFill>
                  <a:srgbClr val="FFFFFF">
                    <a:lumMod val="50000"/>
                  </a:srgbClr>
                </a:solidFill>
                <a:latin typeface="Calibri"/>
                <a:ea typeface="Calibri"/>
                <a:cs typeface="Calibri"/>
                <a:sym typeface="Calibri"/>
              </a:rPr>
              <a:t>)</a:t>
            </a:r>
            <a:endParaRPr sz="1300" kern="0" dirty="0">
              <a:solidFill>
                <a:srgbClr val="FFFFFF">
                  <a:lumMod val="50000"/>
                </a:srgbClr>
              </a:solidFill>
              <a:cs typeface="Arial"/>
              <a:sym typeface="Arial"/>
            </a:endParaRPr>
          </a:p>
        </p:txBody>
      </p:sp>
      <p:pic>
        <p:nvPicPr>
          <p:cNvPr id="39" name="Picture 2" descr="Union européenne des géosciences — Wikipédia">
            <a:extLst>
              <a:ext uri="{FF2B5EF4-FFF2-40B4-BE49-F238E27FC236}">
                <a16:creationId xmlns:a16="http://schemas.microsoft.com/office/drawing/2014/main" id="{77BC7931-4546-A089-A895-C538F8ACD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7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7747"/>
            <a:ext cx="1051560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fr-FR" dirty="0" err="1"/>
              <a:t>Granular</a:t>
            </a:r>
            <a:r>
              <a:rPr lang="fr-FR" dirty="0"/>
              <a:t> flow simulation </a:t>
            </a:r>
            <a:r>
              <a:rPr lang="fr-FR" dirty="0" err="1"/>
              <a:t>results</a:t>
            </a:r>
            <a:endParaRPr lang="fr-FR" dirty="0"/>
          </a:p>
        </p:txBody>
      </p:sp>
      <p:pic>
        <p:nvPicPr>
          <p:cNvPr id="40" name="Google Shape;309;p29">
            <a:extLst>
              <a:ext uri="{FF2B5EF4-FFF2-40B4-BE49-F238E27FC236}">
                <a16:creationId xmlns:a16="http://schemas.microsoft.com/office/drawing/2014/main" id="{61179E15-0BB1-DF9A-5C43-54A58E36EE87}"/>
              </a:ext>
            </a:extLst>
          </p:cNvPr>
          <p:cNvPicPr preferRelativeResize="0"/>
          <p:nvPr/>
        </p:nvPicPr>
        <p:blipFill rotWithShape="1">
          <a:blip r:embed="rId3">
            <a:alphaModFix/>
          </a:blip>
          <a:srcRect t="46799" b="32024"/>
          <a:stretch/>
        </p:blipFill>
        <p:spPr>
          <a:xfrm>
            <a:off x="5265090" y="2414455"/>
            <a:ext cx="6869717" cy="1653773"/>
          </a:xfrm>
          <a:prstGeom prst="rect">
            <a:avLst/>
          </a:prstGeom>
          <a:noFill/>
          <a:ln>
            <a:noFill/>
          </a:ln>
        </p:spPr>
      </p:pic>
      <p:pic>
        <p:nvPicPr>
          <p:cNvPr id="41" name="Google Shape;309;p29">
            <a:extLst>
              <a:ext uri="{FF2B5EF4-FFF2-40B4-BE49-F238E27FC236}">
                <a16:creationId xmlns:a16="http://schemas.microsoft.com/office/drawing/2014/main" id="{FAD33169-4D69-C8FC-CC4D-A9C39BFF69D3}"/>
              </a:ext>
            </a:extLst>
          </p:cNvPr>
          <p:cNvPicPr preferRelativeResize="0"/>
          <p:nvPr/>
        </p:nvPicPr>
        <p:blipFill rotWithShape="1">
          <a:blip r:embed="rId3">
            <a:alphaModFix/>
          </a:blip>
          <a:srcRect t="2014" b="74160"/>
          <a:stretch/>
        </p:blipFill>
        <p:spPr>
          <a:xfrm>
            <a:off x="5257275" y="609108"/>
            <a:ext cx="6869713" cy="1867878"/>
          </a:xfrm>
          <a:prstGeom prst="rect">
            <a:avLst/>
          </a:prstGeom>
          <a:noFill/>
          <a:ln>
            <a:noFill/>
          </a:ln>
        </p:spPr>
      </p:pic>
      <p:sp>
        <p:nvSpPr>
          <p:cNvPr id="42" name="Google Shape;193;p20">
            <a:extLst>
              <a:ext uri="{FF2B5EF4-FFF2-40B4-BE49-F238E27FC236}">
                <a16:creationId xmlns:a16="http://schemas.microsoft.com/office/drawing/2014/main" id="{1F6E7823-7A76-47E6-EF58-A4E7E87515AE}"/>
              </a:ext>
            </a:extLst>
          </p:cNvPr>
          <p:cNvSpPr txBox="1"/>
          <p:nvPr/>
        </p:nvSpPr>
        <p:spPr>
          <a:xfrm>
            <a:off x="5645420" y="6386837"/>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43" name="Google Shape;309;p29">
            <a:extLst>
              <a:ext uri="{FF2B5EF4-FFF2-40B4-BE49-F238E27FC236}">
                <a16:creationId xmlns:a16="http://schemas.microsoft.com/office/drawing/2014/main" id="{16A1E3A0-294D-A0F1-8A52-31555F5C7F94}"/>
              </a:ext>
            </a:extLst>
          </p:cNvPr>
          <p:cNvPicPr preferRelativeResize="0"/>
          <p:nvPr/>
        </p:nvPicPr>
        <p:blipFill rotWithShape="1">
          <a:blip r:embed="rId3">
            <a:alphaModFix/>
          </a:blip>
          <a:srcRect t="67943"/>
          <a:stretch/>
        </p:blipFill>
        <p:spPr>
          <a:xfrm>
            <a:off x="5257271" y="4068228"/>
            <a:ext cx="6869717" cy="2503429"/>
          </a:xfrm>
          <a:prstGeom prst="rect">
            <a:avLst/>
          </a:prstGeom>
          <a:noFill/>
          <a:ln>
            <a:noFill/>
          </a:ln>
        </p:spPr>
      </p:pic>
      <p:pic>
        <p:nvPicPr>
          <p:cNvPr id="7" name="Picture 2" descr="Union européenne des géosciences — Wikipédia">
            <a:extLst>
              <a:ext uri="{FF2B5EF4-FFF2-40B4-BE49-F238E27FC236}">
                <a16:creationId xmlns:a16="http://schemas.microsoft.com/office/drawing/2014/main" id="{BF1E247A-79F5-F5B1-ABA0-E5AF1C378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7747"/>
            <a:ext cx="1051560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fr-FR" dirty="0" err="1"/>
              <a:t>Granular</a:t>
            </a:r>
            <a:r>
              <a:rPr lang="fr-FR" dirty="0"/>
              <a:t> flow simulation </a:t>
            </a:r>
            <a:r>
              <a:rPr lang="fr-FR" dirty="0" err="1"/>
              <a:t>results</a:t>
            </a:r>
            <a:endParaRPr lang="fr-FR" dirty="0"/>
          </a:p>
        </p:txBody>
      </p:sp>
      <p:pic>
        <p:nvPicPr>
          <p:cNvPr id="8" name="Google Shape;309;p29">
            <a:extLst>
              <a:ext uri="{FF2B5EF4-FFF2-40B4-BE49-F238E27FC236}">
                <a16:creationId xmlns:a16="http://schemas.microsoft.com/office/drawing/2014/main" id="{F7DA067F-4F10-2A05-BFA2-03A93EE1E6A8}"/>
              </a:ext>
            </a:extLst>
          </p:cNvPr>
          <p:cNvPicPr preferRelativeResize="0"/>
          <p:nvPr/>
        </p:nvPicPr>
        <p:blipFill rotWithShape="1">
          <a:blip r:embed="rId3">
            <a:alphaModFix/>
          </a:blip>
          <a:srcRect t="46799" b="32024"/>
          <a:stretch/>
        </p:blipFill>
        <p:spPr>
          <a:xfrm>
            <a:off x="252085" y="4035678"/>
            <a:ext cx="11345046" cy="2731136"/>
          </a:xfrm>
          <a:prstGeom prst="rect">
            <a:avLst/>
          </a:prstGeom>
          <a:noFill/>
          <a:ln>
            <a:noFill/>
          </a:ln>
        </p:spPr>
      </p:pic>
      <p:sp>
        <p:nvSpPr>
          <p:cNvPr id="9" name="Google Shape;326;p30">
            <a:extLst>
              <a:ext uri="{FF2B5EF4-FFF2-40B4-BE49-F238E27FC236}">
                <a16:creationId xmlns:a16="http://schemas.microsoft.com/office/drawing/2014/main" id="{31787755-A64B-1047-D776-E659FBEBC7FE}"/>
              </a:ext>
            </a:extLst>
          </p:cNvPr>
          <p:cNvSpPr txBox="1"/>
          <p:nvPr/>
        </p:nvSpPr>
        <p:spPr>
          <a:xfrm>
            <a:off x="82339" y="1208035"/>
            <a:ext cx="5439006" cy="58473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n-US" sz="1600" b="1" dirty="0">
                <a:solidFill>
                  <a:schemeClr val="dk1"/>
                </a:solidFill>
                <a:latin typeface="Calibri "/>
                <a:ea typeface="Calibri"/>
                <a:cs typeface="Calibri"/>
                <a:sym typeface="Calibri"/>
              </a:rPr>
              <a:t>Simulations</a:t>
            </a:r>
            <a:r>
              <a:rPr lang="fr-FR" sz="1600" dirty="0">
                <a:latin typeface="Calibri "/>
                <a:ea typeface="Calibri"/>
                <a:cs typeface="Calibri"/>
                <a:sym typeface="Calibri"/>
              </a:rPr>
              <a:t> </a:t>
            </a:r>
            <a:r>
              <a:rPr lang="fr-FR" sz="1600" b="1" dirty="0" err="1">
                <a:latin typeface="Calibri "/>
                <a:ea typeface="Calibri"/>
                <a:cs typeface="Calibri"/>
                <a:sym typeface="Calibri"/>
              </a:rPr>
              <a:t>faster</a:t>
            </a:r>
            <a:r>
              <a:rPr lang="fr-FR" sz="1600" dirty="0">
                <a:latin typeface="Calibri "/>
                <a:ea typeface="Calibri"/>
                <a:cs typeface="Calibri"/>
                <a:sym typeface="Calibri"/>
              </a:rPr>
              <a:t> </a:t>
            </a:r>
            <a:r>
              <a:rPr lang="fr-FR" sz="1600" dirty="0" err="1">
                <a:latin typeface="Calibri "/>
                <a:ea typeface="Calibri"/>
                <a:cs typeface="Calibri"/>
                <a:sym typeface="Calibri"/>
              </a:rPr>
              <a:t>than</a:t>
            </a:r>
            <a:r>
              <a:rPr lang="fr-FR" sz="1600" dirty="0">
                <a:latin typeface="Calibri "/>
                <a:ea typeface="Calibri"/>
                <a:cs typeface="Calibri"/>
                <a:sym typeface="Calibri"/>
              </a:rPr>
              <a:t> </a:t>
            </a:r>
            <a:r>
              <a:rPr lang="fr-FR" sz="1600" dirty="0" err="1">
                <a:latin typeface="Calibri "/>
                <a:ea typeface="Calibri"/>
                <a:cs typeface="Calibri"/>
                <a:sym typeface="Calibri"/>
              </a:rPr>
              <a:t>experiments</a:t>
            </a:r>
            <a:endParaRPr sz="1600" dirty="0">
              <a:solidFill>
                <a:schemeClr val="dk1"/>
              </a:solidFill>
              <a:latin typeface="Calibri "/>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sz="1600" dirty="0">
              <a:solidFill>
                <a:schemeClr val="dk1"/>
              </a:solidFill>
              <a:latin typeface="Calibri "/>
              <a:ea typeface="Calibri"/>
              <a:cs typeface="Calibri"/>
              <a:sym typeface="Calibri"/>
            </a:endParaRPr>
          </a:p>
        </p:txBody>
      </p:sp>
      <p:pic>
        <p:nvPicPr>
          <p:cNvPr id="10" name="Google Shape;309;p29">
            <a:extLst>
              <a:ext uri="{FF2B5EF4-FFF2-40B4-BE49-F238E27FC236}">
                <a16:creationId xmlns:a16="http://schemas.microsoft.com/office/drawing/2014/main" id="{6420B52A-C6F4-63B5-D3B3-3CD1F1C3C162}"/>
              </a:ext>
            </a:extLst>
          </p:cNvPr>
          <p:cNvPicPr preferRelativeResize="0"/>
          <p:nvPr/>
        </p:nvPicPr>
        <p:blipFill rotWithShape="1">
          <a:blip r:embed="rId3">
            <a:alphaModFix/>
          </a:blip>
          <a:srcRect t="2014" b="95758"/>
          <a:stretch/>
        </p:blipFill>
        <p:spPr>
          <a:xfrm>
            <a:off x="860597" y="3704875"/>
            <a:ext cx="10640244" cy="270526"/>
          </a:xfrm>
          <a:prstGeom prst="rect">
            <a:avLst/>
          </a:prstGeom>
          <a:noFill/>
          <a:ln>
            <a:noFill/>
          </a:ln>
        </p:spPr>
      </p:pic>
      <p:pic>
        <p:nvPicPr>
          <p:cNvPr id="11" name="Google Shape;309;p29">
            <a:extLst>
              <a:ext uri="{FF2B5EF4-FFF2-40B4-BE49-F238E27FC236}">
                <a16:creationId xmlns:a16="http://schemas.microsoft.com/office/drawing/2014/main" id="{30E3DE2F-7762-C104-11AB-0A9574E60FAB}"/>
              </a:ext>
            </a:extLst>
          </p:cNvPr>
          <p:cNvPicPr preferRelativeResize="0"/>
          <p:nvPr/>
        </p:nvPicPr>
        <p:blipFill rotWithShape="1">
          <a:blip r:embed="rId3">
            <a:alphaModFix/>
          </a:blip>
          <a:srcRect t="91012" b="1"/>
          <a:stretch/>
        </p:blipFill>
        <p:spPr>
          <a:xfrm>
            <a:off x="4954433" y="2854620"/>
            <a:ext cx="6869717" cy="701789"/>
          </a:xfrm>
          <a:prstGeom prst="rect">
            <a:avLst/>
          </a:prstGeom>
          <a:noFill/>
          <a:ln>
            <a:noFill/>
          </a:ln>
        </p:spPr>
      </p:pic>
      <p:sp>
        <p:nvSpPr>
          <p:cNvPr id="12" name="Google Shape;193;p20">
            <a:extLst>
              <a:ext uri="{FF2B5EF4-FFF2-40B4-BE49-F238E27FC236}">
                <a16:creationId xmlns:a16="http://schemas.microsoft.com/office/drawing/2014/main" id="{EF5B7999-E722-50C5-61D2-3245CD3BEB46}"/>
              </a:ext>
            </a:extLst>
          </p:cNvPr>
          <p:cNvSpPr txBox="1"/>
          <p:nvPr/>
        </p:nvSpPr>
        <p:spPr>
          <a:xfrm>
            <a:off x="9699853" y="2459691"/>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3" name="Picture 2" descr="Union européenne des géosciences — Wikipédia">
            <a:extLst>
              <a:ext uri="{FF2B5EF4-FFF2-40B4-BE49-F238E27FC236}">
                <a16:creationId xmlns:a16="http://schemas.microsoft.com/office/drawing/2014/main" id="{045B9822-6F86-4976-F72C-950468C42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415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7747"/>
            <a:ext cx="1051560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fr-FR" dirty="0" err="1"/>
              <a:t>Granular</a:t>
            </a:r>
            <a:r>
              <a:rPr lang="fr-FR" dirty="0"/>
              <a:t> flow simulation </a:t>
            </a:r>
            <a:r>
              <a:rPr lang="fr-FR" dirty="0" err="1"/>
              <a:t>results</a:t>
            </a:r>
            <a:endParaRPr lang="fr-FR" dirty="0"/>
          </a:p>
        </p:txBody>
      </p:sp>
      <p:sp>
        <p:nvSpPr>
          <p:cNvPr id="9" name="Google Shape;326;p30">
            <a:extLst>
              <a:ext uri="{FF2B5EF4-FFF2-40B4-BE49-F238E27FC236}">
                <a16:creationId xmlns:a16="http://schemas.microsoft.com/office/drawing/2014/main" id="{31787755-A64B-1047-D776-E659FBEBC7FE}"/>
              </a:ext>
            </a:extLst>
          </p:cNvPr>
          <p:cNvSpPr txBox="1"/>
          <p:nvPr/>
        </p:nvSpPr>
        <p:spPr>
          <a:xfrm>
            <a:off x="82339" y="1208035"/>
            <a:ext cx="5439006" cy="33851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n-US" sz="1600" b="1" dirty="0">
                <a:solidFill>
                  <a:schemeClr val="dk1"/>
                </a:solidFill>
                <a:latin typeface="Calibri "/>
                <a:ea typeface="Calibri"/>
                <a:cs typeface="Calibri"/>
                <a:sym typeface="Calibri"/>
              </a:rPr>
              <a:t>Simulations</a:t>
            </a:r>
            <a:r>
              <a:rPr lang="fr-FR" sz="1600" dirty="0">
                <a:latin typeface="Calibri "/>
                <a:ea typeface="Calibri"/>
                <a:cs typeface="Calibri"/>
                <a:sym typeface="Calibri"/>
              </a:rPr>
              <a:t> </a:t>
            </a:r>
            <a:r>
              <a:rPr lang="fr-FR" sz="1600" b="1" dirty="0" err="1">
                <a:latin typeface="Calibri "/>
                <a:ea typeface="Calibri"/>
                <a:cs typeface="Calibri"/>
                <a:sym typeface="Calibri"/>
              </a:rPr>
              <a:t>faster</a:t>
            </a:r>
            <a:r>
              <a:rPr lang="fr-FR" sz="1600" dirty="0">
                <a:latin typeface="Calibri "/>
                <a:ea typeface="Calibri"/>
                <a:cs typeface="Calibri"/>
                <a:sym typeface="Calibri"/>
              </a:rPr>
              <a:t> </a:t>
            </a:r>
            <a:r>
              <a:rPr lang="fr-FR" sz="1600" dirty="0" err="1">
                <a:latin typeface="Calibri "/>
                <a:ea typeface="Calibri"/>
                <a:cs typeface="Calibri"/>
                <a:sym typeface="Calibri"/>
              </a:rPr>
              <a:t>than</a:t>
            </a:r>
            <a:r>
              <a:rPr lang="fr-FR" sz="1600" dirty="0">
                <a:latin typeface="Calibri "/>
                <a:ea typeface="Calibri"/>
                <a:cs typeface="Calibri"/>
                <a:sym typeface="Calibri"/>
              </a:rPr>
              <a:t> </a:t>
            </a:r>
            <a:r>
              <a:rPr lang="fr-FR" sz="1600" dirty="0" err="1">
                <a:latin typeface="Calibri "/>
                <a:ea typeface="Calibri"/>
                <a:cs typeface="Calibri"/>
                <a:sym typeface="Calibri"/>
              </a:rPr>
              <a:t>experiments</a:t>
            </a:r>
            <a:endParaRPr lang="fr-FR" sz="1600" dirty="0">
              <a:solidFill>
                <a:schemeClr val="dk1"/>
              </a:solidFill>
              <a:latin typeface="Calibri "/>
              <a:ea typeface="Calibri"/>
              <a:cs typeface="Calibri"/>
              <a:sym typeface="Calibri"/>
            </a:endParaRPr>
          </a:p>
        </p:txBody>
      </p:sp>
      <p:pic>
        <p:nvPicPr>
          <p:cNvPr id="10" name="Google Shape;309;p29">
            <a:extLst>
              <a:ext uri="{FF2B5EF4-FFF2-40B4-BE49-F238E27FC236}">
                <a16:creationId xmlns:a16="http://schemas.microsoft.com/office/drawing/2014/main" id="{6420B52A-C6F4-63B5-D3B3-3CD1F1C3C162}"/>
              </a:ext>
            </a:extLst>
          </p:cNvPr>
          <p:cNvPicPr preferRelativeResize="0"/>
          <p:nvPr/>
        </p:nvPicPr>
        <p:blipFill rotWithShape="1">
          <a:blip r:embed="rId3">
            <a:alphaModFix/>
          </a:blip>
          <a:srcRect t="2014" b="95758"/>
          <a:stretch/>
        </p:blipFill>
        <p:spPr>
          <a:xfrm>
            <a:off x="860597" y="3704875"/>
            <a:ext cx="10640244" cy="270526"/>
          </a:xfrm>
          <a:prstGeom prst="rect">
            <a:avLst/>
          </a:prstGeom>
          <a:noFill/>
          <a:ln>
            <a:noFill/>
          </a:ln>
        </p:spPr>
      </p:pic>
      <p:pic>
        <p:nvPicPr>
          <p:cNvPr id="11" name="Google Shape;309;p29">
            <a:extLst>
              <a:ext uri="{FF2B5EF4-FFF2-40B4-BE49-F238E27FC236}">
                <a16:creationId xmlns:a16="http://schemas.microsoft.com/office/drawing/2014/main" id="{30E3DE2F-7762-C104-11AB-0A9574E60FAB}"/>
              </a:ext>
            </a:extLst>
          </p:cNvPr>
          <p:cNvPicPr preferRelativeResize="0"/>
          <p:nvPr/>
        </p:nvPicPr>
        <p:blipFill rotWithShape="1">
          <a:blip r:embed="rId3">
            <a:alphaModFix/>
          </a:blip>
          <a:srcRect t="91012" b="1"/>
          <a:stretch/>
        </p:blipFill>
        <p:spPr>
          <a:xfrm>
            <a:off x="4954433" y="2854620"/>
            <a:ext cx="6869717" cy="701789"/>
          </a:xfrm>
          <a:prstGeom prst="rect">
            <a:avLst/>
          </a:prstGeom>
          <a:noFill/>
          <a:ln>
            <a:noFill/>
          </a:ln>
        </p:spPr>
      </p:pic>
      <p:sp>
        <p:nvSpPr>
          <p:cNvPr id="12" name="Google Shape;193;p20">
            <a:extLst>
              <a:ext uri="{FF2B5EF4-FFF2-40B4-BE49-F238E27FC236}">
                <a16:creationId xmlns:a16="http://schemas.microsoft.com/office/drawing/2014/main" id="{EF5B7999-E722-50C5-61D2-3245CD3BEB46}"/>
              </a:ext>
            </a:extLst>
          </p:cNvPr>
          <p:cNvSpPr txBox="1"/>
          <p:nvPr/>
        </p:nvSpPr>
        <p:spPr>
          <a:xfrm>
            <a:off x="9699853" y="2459691"/>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t>
            </a:r>
            <a:r>
              <a:rPr lang="fr-FR" sz="1300" dirty="0" err="1">
                <a:solidFill>
                  <a:schemeClr val="bg1">
                    <a:lumMod val="50000"/>
                  </a:schemeClr>
                </a:solidFill>
                <a:latin typeface="Calibri"/>
                <a:ea typeface="Calibri"/>
                <a:cs typeface="Calibri"/>
                <a:sym typeface="Calibri"/>
              </a:rPr>
              <a:t>al,in</a:t>
            </a:r>
            <a:r>
              <a:rPr lang="fr-FR" sz="1300" dirty="0">
                <a:solidFill>
                  <a:schemeClr val="bg1">
                    <a:lumMod val="50000"/>
                  </a:schemeClr>
                </a:solidFill>
                <a:latin typeface="Calibri"/>
                <a:ea typeface="Calibri"/>
                <a:cs typeface="Calibri"/>
                <a:sym typeface="Calibri"/>
              </a:rPr>
              <a:t>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13" name="Google Shape;309;p29">
            <a:extLst>
              <a:ext uri="{FF2B5EF4-FFF2-40B4-BE49-F238E27FC236}">
                <a16:creationId xmlns:a16="http://schemas.microsoft.com/office/drawing/2014/main" id="{45D76810-330E-456B-FF65-E08E9E4E7A61}"/>
              </a:ext>
            </a:extLst>
          </p:cNvPr>
          <p:cNvPicPr preferRelativeResize="0"/>
          <p:nvPr/>
        </p:nvPicPr>
        <p:blipFill rotWithShape="1">
          <a:blip r:embed="rId3">
            <a:alphaModFix/>
          </a:blip>
          <a:srcRect t="67943" b="9020"/>
          <a:stretch/>
        </p:blipFill>
        <p:spPr>
          <a:xfrm>
            <a:off x="942137" y="4016084"/>
            <a:ext cx="10640244" cy="2786474"/>
          </a:xfrm>
          <a:prstGeom prst="rect">
            <a:avLst/>
          </a:prstGeom>
          <a:noFill/>
          <a:ln>
            <a:noFill/>
          </a:ln>
        </p:spPr>
      </p:pic>
      <p:sp>
        <p:nvSpPr>
          <p:cNvPr id="18" name="TextBox 17">
            <a:extLst>
              <a:ext uri="{FF2B5EF4-FFF2-40B4-BE49-F238E27FC236}">
                <a16:creationId xmlns:a16="http://schemas.microsoft.com/office/drawing/2014/main" id="{199E6851-76F5-194D-ECF4-FFF9872D979A}"/>
              </a:ext>
            </a:extLst>
          </p:cNvPr>
          <p:cNvSpPr txBox="1"/>
          <p:nvPr/>
        </p:nvSpPr>
        <p:spPr>
          <a:xfrm>
            <a:off x="85298" y="1448904"/>
            <a:ext cx="6148386" cy="18158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
                <a:ea typeface="Calibri"/>
                <a:cs typeface="Calibri"/>
                <a:sym typeface="Calibri"/>
              </a:rPr>
              <a:t>SHALTOP</a:t>
            </a:r>
            <a:r>
              <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rPr>
              <a:t> well reproduces </a:t>
            </a:r>
            <a:r>
              <a:rPr kumimoji="0" lang="en-US" sz="1600" b="1" i="0" u="none" strike="noStrike" kern="1200" cap="none" spc="0" normalizeH="0" baseline="0" noProof="0" dirty="0">
                <a:ln>
                  <a:noFill/>
                </a:ln>
                <a:solidFill>
                  <a:srgbClr val="000000"/>
                </a:solidFill>
                <a:effectLst/>
                <a:uLnTx/>
                <a:uFillTx/>
                <a:latin typeface="Calibri "/>
                <a:ea typeface="Calibri"/>
                <a:cs typeface="Calibri"/>
                <a:sym typeface="Calibri"/>
              </a:rPr>
              <a:t>the deposits</a:t>
            </a:r>
            <a:endParaRPr kumimoji="0" lang="en-US" sz="1600" b="1" i="0" u="none" strike="noStrike" kern="1200" cap="none" spc="0" normalizeH="0" baseline="0" noProof="0" dirty="0">
              <a:ln>
                <a:noFill/>
              </a:ln>
              <a:solidFill>
                <a:srgbClr val="000000"/>
              </a:solidFill>
              <a:effectLst/>
              <a:uLnTx/>
              <a:uFillTx/>
              <a:latin typeface="Calibri "/>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srgbClr val="000000"/>
                </a:solidFill>
                <a:effectLst/>
                <a:uLnTx/>
                <a:uFillTx/>
                <a:latin typeface="Calibri "/>
                <a:ea typeface="Calibri"/>
                <a:cs typeface="Calibri"/>
                <a:sym typeface="Calibri"/>
              </a:rPr>
              <a:t>HySEA</a:t>
            </a:r>
            <a:r>
              <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rPr>
              <a:t>: </a:t>
            </a:r>
            <a:r>
              <a:rPr kumimoji="0" lang="en-US" sz="1600" b="1" i="0" u="none" strike="noStrike" kern="1200" cap="none" spc="0" normalizeH="0" baseline="0" noProof="0" dirty="0">
                <a:ln>
                  <a:noFill/>
                </a:ln>
                <a:solidFill>
                  <a:srgbClr val="000000"/>
                </a:solidFill>
                <a:effectLst/>
                <a:uLnTx/>
                <a:uFillTx/>
                <a:latin typeface="Calibri "/>
                <a:ea typeface="Calibri"/>
                <a:cs typeface="Calibri"/>
                <a:sym typeface="Calibri"/>
              </a:rPr>
              <a:t>Calibration</a:t>
            </a:r>
            <a:r>
              <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rPr>
              <a:t> of the friction angles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rPr>
              <a:t>⟹ empirically correct </a:t>
            </a:r>
            <a:r>
              <a:rPr kumimoji="0" lang="en-US" sz="1600" b="1" i="0" u="none" strike="noStrike" kern="1200" cap="none" spc="0" normalizeH="0" baseline="0" noProof="0" dirty="0">
                <a:ln>
                  <a:noFill/>
                </a:ln>
                <a:solidFill>
                  <a:srgbClr val="000000"/>
                </a:solidFill>
                <a:effectLst/>
                <a:uLnTx/>
                <a:uFillTx/>
                <a:latin typeface="Calibri "/>
                <a:ea typeface="Calibri"/>
                <a:cs typeface="Calibri"/>
                <a:sym typeface="Calibri"/>
              </a:rPr>
              <a:t>topography effects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
                <a:ea typeface="Calibri"/>
                <a:cs typeface="Calibri"/>
                <a:sym typeface="Calibri"/>
              </a:rPr>
              <a:t>Calibrated </a:t>
            </a:r>
            <a:r>
              <a:rPr kumimoji="0" lang="en-US" sz="1600" b="0" i="0" u="none" strike="noStrike" kern="1200" cap="none" spc="0" normalizeH="0" baseline="0" noProof="0" dirty="0" err="1">
                <a:ln>
                  <a:noFill/>
                </a:ln>
                <a:solidFill>
                  <a:srgbClr val="000000"/>
                </a:solidFill>
                <a:effectLst/>
                <a:uLnTx/>
                <a:uFillTx/>
                <a:latin typeface="Calibri "/>
                <a:ea typeface="Calibri"/>
                <a:cs typeface="Calibri"/>
                <a:sym typeface="Calibri"/>
              </a:rPr>
              <a:t>HySEA</a:t>
            </a:r>
            <a:r>
              <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rPr>
              <a:t> well reproduces </a:t>
            </a:r>
            <a:r>
              <a:rPr kumimoji="0" lang="en-US" sz="1600" b="1" i="0" u="none" strike="noStrike" kern="1200" cap="none" spc="0" normalizeH="0" baseline="0" noProof="0" dirty="0">
                <a:ln>
                  <a:noFill/>
                </a:ln>
                <a:solidFill>
                  <a:srgbClr val="000000"/>
                </a:solidFill>
                <a:effectLst/>
                <a:uLnTx/>
                <a:uFillTx/>
                <a:latin typeface="Calibri "/>
                <a:ea typeface="Calibri"/>
                <a:cs typeface="Calibri"/>
                <a:sym typeface="Calibri"/>
              </a:rPr>
              <a:t>the deposits</a:t>
            </a:r>
            <a:endParaRPr kumimoji="0" lang="en-US" sz="1600" b="0" i="0" u="none" strike="noStrike" kern="1200" cap="none" spc="0" normalizeH="0" baseline="0" noProof="0" dirty="0">
              <a:ln>
                <a:noFill/>
              </a:ln>
              <a:solidFill>
                <a:srgbClr val="000000"/>
              </a:solidFill>
              <a:effectLst/>
              <a:uLnTx/>
              <a:uFillTx/>
              <a:latin typeface="Calibri "/>
              <a:ea typeface="Calibri"/>
              <a:cs typeface="Calibri"/>
              <a:sym typeface="Calibri"/>
            </a:endParaRPr>
          </a:p>
        </p:txBody>
      </p:sp>
      <p:pic>
        <p:nvPicPr>
          <p:cNvPr id="14" name="Picture 2" descr="Union européenne des géosciences — Wikipédia">
            <a:extLst>
              <a:ext uri="{FF2B5EF4-FFF2-40B4-BE49-F238E27FC236}">
                <a16:creationId xmlns:a16="http://schemas.microsoft.com/office/drawing/2014/main" id="{C7101E94-2B83-8D64-9B4F-D97923B6A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36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7747"/>
            <a:ext cx="1051560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fr-FR" dirty="0" err="1"/>
              <a:t>Granular</a:t>
            </a:r>
            <a:r>
              <a:rPr lang="fr-FR" dirty="0"/>
              <a:t> flow simulation </a:t>
            </a:r>
            <a:r>
              <a:rPr lang="fr-FR" dirty="0" err="1"/>
              <a:t>results</a:t>
            </a:r>
            <a:endParaRPr lang="fr-FR" dirty="0"/>
          </a:p>
        </p:txBody>
      </p:sp>
      <p:sp>
        <p:nvSpPr>
          <p:cNvPr id="39" name="Google Shape;326;p30">
            <a:extLst>
              <a:ext uri="{FF2B5EF4-FFF2-40B4-BE49-F238E27FC236}">
                <a16:creationId xmlns:a16="http://schemas.microsoft.com/office/drawing/2014/main" id="{4598C011-3FD9-91F4-55A3-57C80BC7EADF}"/>
              </a:ext>
            </a:extLst>
          </p:cNvPr>
          <p:cNvSpPr txBox="1"/>
          <p:nvPr/>
        </p:nvSpPr>
        <p:spPr>
          <a:xfrm>
            <a:off x="0" y="2175423"/>
            <a:ext cx="4407673" cy="378561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n-US" sz="1600" b="1" dirty="0">
                <a:solidFill>
                  <a:schemeClr val="dk1"/>
                </a:solidFill>
                <a:latin typeface="Calibri "/>
                <a:ea typeface="Calibri"/>
                <a:cs typeface="Calibri"/>
                <a:sym typeface="Calibri"/>
              </a:rPr>
              <a:t>Simulations</a:t>
            </a:r>
            <a:r>
              <a:rPr lang="fr-FR" sz="1600" dirty="0">
                <a:latin typeface="Calibri "/>
                <a:ea typeface="Calibri"/>
                <a:cs typeface="Calibri"/>
                <a:sym typeface="Calibri"/>
              </a:rPr>
              <a:t> </a:t>
            </a:r>
            <a:r>
              <a:rPr lang="fr-FR" sz="1600" b="1" dirty="0" err="1">
                <a:latin typeface="Calibri "/>
                <a:ea typeface="Calibri"/>
                <a:cs typeface="Calibri"/>
                <a:sym typeface="Calibri"/>
              </a:rPr>
              <a:t>faster</a:t>
            </a:r>
            <a:r>
              <a:rPr lang="fr-FR" sz="1600" dirty="0">
                <a:latin typeface="Calibri "/>
                <a:ea typeface="Calibri"/>
                <a:cs typeface="Calibri"/>
                <a:sym typeface="Calibri"/>
              </a:rPr>
              <a:t> </a:t>
            </a:r>
            <a:r>
              <a:rPr lang="fr-FR" sz="1600" dirty="0" err="1">
                <a:latin typeface="Calibri "/>
                <a:ea typeface="Calibri"/>
                <a:cs typeface="Calibri"/>
                <a:sym typeface="Calibri"/>
              </a:rPr>
              <a:t>than</a:t>
            </a:r>
            <a:r>
              <a:rPr lang="fr-FR" sz="1600" dirty="0">
                <a:latin typeface="Calibri "/>
                <a:ea typeface="Calibri"/>
                <a:cs typeface="Calibri"/>
                <a:sym typeface="Calibri"/>
              </a:rPr>
              <a:t> </a:t>
            </a:r>
            <a:r>
              <a:rPr lang="fr-FR" sz="1600" dirty="0" err="1">
                <a:latin typeface="Calibri "/>
                <a:ea typeface="Calibri"/>
                <a:cs typeface="Calibri"/>
                <a:sym typeface="Calibri"/>
              </a:rPr>
              <a:t>experiments</a:t>
            </a:r>
            <a:endParaRPr lang="fr-FR" sz="1600" dirty="0">
              <a:latin typeface="Calibri "/>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lang="en-US" sz="1600" dirty="0">
              <a:solidFill>
                <a:schemeClr val="dk1"/>
              </a:solidFill>
              <a:latin typeface="Calibri "/>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en-US" sz="1600" b="1" dirty="0">
                <a:solidFill>
                  <a:schemeClr val="dk1"/>
                </a:solidFill>
                <a:latin typeface="Calibri "/>
                <a:ea typeface="Calibri"/>
                <a:cs typeface="Calibri"/>
                <a:sym typeface="Calibri"/>
              </a:rPr>
              <a:t>SHALTOP</a:t>
            </a:r>
            <a:r>
              <a:rPr lang="en-US" sz="1600" dirty="0">
                <a:solidFill>
                  <a:schemeClr val="dk1"/>
                </a:solidFill>
                <a:latin typeface="Calibri "/>
                <a:ea typeface="Calibri"/>
                <a:cs typeface="Calibri"/>
                <a:sym typeface="Calibri"/>
              </a:rPr>
              <a:t> well reproduces</a:t>
            </a:r>
            <a:r>
              <a:rPr lang="fr-FR" sz="1600" dirty="0">
                <a:latin typeface="Calibri "/>
                <a:ea typeface="Calibri"/>
                <a:cs typeface="Calibri"/>
                <a:sym typeface="Calibri"/>
              </a:rPr>
              <a:t> </a:t>
            </a:r>
            <a:r>
              <a:rPr lang="fr-FR" sz="1600" b="1" dirty="0">
                <a:latin typeface="Calibri "/>
                <a:ea typeface="Calibri"/>
                <a:cs typeface="Calibri"/>
                <a:sym typeface="Calibri"/>
              </a:rPr>
              <a:t>the </a:t>
            </a:r>
            <a:r>
              <a:rPr lang="fr-FR" sz="1600" b="1" dirty="0" err="1">
                <a:latin typeface="Calibri "/>
                <a:ea typeface="Calibri"/>
                <a:cs typeface="Calibri"/>
                <a:sym typeface="Calibri"/>
              </a:rPr>
              <a:t>deposits</a:t>
            </a:r>
            <a:endParaRPr sz="1600" b="1" dirty="0">
              <a:latin typeface="Calibri "/>
            </a:endParaRPr>
          </a:p>
          <a:p>
            <a:pPr marL="285750" marR="0" lvl="0" indent="-285750" algn="l" rtl="0">
              <a:spcBef>
                <a:spcPts val="0"/>
              </a:spcBef>
              <a:spcAft>
                <a:spcPts val="0"/>
              </a:spcAft>
              <a:buFont typeface="Arial" panose="020B0604020202020204" pitchFamily="34" charset="0"/>
              <a:buChar char="•"/>
            </a:pPr>
            <a:endParaRPr sz="1600" dirty="0">
              <a:solidFill>
                <a:schemeClr val="dk1"/>
              </a:solidFill>
              <a:latin typeface="Calibri "/>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en-US" sz="1600" b="1" dirty="0" err="1">
                <a:solidFill>
                  <a:schemeClr val="dk1"/>
                </a:solidFill>
                <a:latin typeface="Calibri "/>
                <a:ea typeface="Calibri"/>
                <a:cs typeface="Calibri"/>
                <a:sym typeface="Calibri"/>
              </a:rPr>
              <a:t>HySEA</a:t>
            </a:r>
            <a:r>
              <a:rPr lang="en-US" sz="1600" dirty="0">
                <a:solidFill>
                  <a:schemeClr val="dk1"/>
                </a:solidFill>
                <a:latin typeface="Calibri "/>
                <a:ea typeface="Calibri"/>
                <a:cs typeface="Calibri"/>
                <a:sym typeface="Calibri"/>
              </a:rPr>
              <a:t>: </a:t>
            </a:r>
            <a:r>
              <a:rPr lang="en-US" sz="1600" b="1" dirty="0">
                <a:solidFill>
                  <a:schemeClr val="dk1"/>
                </a:solidFill>
                <a:latin typeface="Calibri "/>
                <a:ea typeface="Calibri"/>
                <a:cs typeface="Calibri"/>
                <a:sym typeface="Calibri"/>
              </a:rPr>
              <a:t>Calibration</a:t>
            </a:r>
            <a:r>
              <a:rPr lang="en-US" sz="1600" dirty="0">
                <a:solidFill>
                  <a:schemeClr val="dk1"/>
                </a:solidFill>
                <a:latin typeface="Calibri "/>
                <a:ea typeface="Calibri"/>
                <a:cs typeface="Calibri"/>
                <a:sym typeface="Calibri"/>
              </a:rPr>
              <a:t> of the friction angles </a:t>
            </a:r>
          </a:p>
          <a:p>
            <a:pPr marR="0" lvl="0" algn="l" rtl="0">
              <a:spcBef>
                <a:spcPts val="0"/>
              </a:spcBef>
              <a:spcAft>
                <a:spcPts val="0"/>
              </a:spcAft>
            </a:pPr>
            <a:r>
              <a:rPr lang="fr-FR" sz="1600" dirty="0">
                <a:latin typeface="Calibri "/>
                <a:ea typeface="Calibri"/>
                <a:cs typeface="Calibri"/>
                <a:sym typeface="Calibri"/>
              </a:rPr>
              <a:t>⟹</a:t>
            </a:r>
            <a:r>
              <a:rPr lang="en-US" sz="1600" dirty="0">
                <a:solidFill>
                  <a:schemeClr val="dk1"/>
                </a:solidFill>
                <a:latin typeface="Calibri "/>
                <a:ea typeface="Calibri"/>
                <a:cs typeface="Calibri"/>
                <a:sym typeface="Calibri"/>
              </a:rPr>
              <a:t> empirically correct </a:t>
            </a:r>
            <a:r>
              <a:rPr lang="en-US" sz="1600" b="1" dirty="0">
                <a:solidFill>
                  <a:schemeClr val="dk1"/>
                </a:solidFill>
                <a:latin typeface="Calibri "/>
                <a:ea typeface="Calibri"/>
                <a:cs typeface="Calibri"/>
                <a:sym typeface="Calibri"/>
              </a:rPr>
              <a:t>topography effects </a:t>
            </a:r>
          </a:p>
          <a:p>
            <a:pPr marL="285750" marR="0" lvl="0" indent="-285750" algn="l" rtl="0">
              <a:spcBef>
                <a:spcPts val="0"/>
              </a:spcBef>
              <a:spcAft>
                <a:spcPts val="0"/>
              </a:spcAft>
              <a:buFont typeface="Arial" panose="020B0604020202020204" pitchFamily="34" charset="0"/>
              <a:buChar char="•"/>
            </a:pPr>
            <a:endParaRPr lang="en-US" sz="1600" dirty="0">
              <a:solidFill>
                <a:schemeClr val="dk1"/>
              </a:solidFill>
              <a:latin typeface="Calibri "/>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fr-FR" sz="1600" b="1" dirty="0" err="1">
                <a:solidFill>
                  <a:schemeClr val="dk1"/>
                </a:solidFill>
                <a:latin typeface="Calibri "/>
                <a:ea typeface="Calibri"/>
                <a:cs typeface="Calibri"/>
                <a:sym typeface="Calibri"/>
              </a:rPr>
              <a:t>Calibrated</a:t>
            </a:r>
            <a:r>
              <a:rPr lang="fr-FR" sz="1600" b="1" dirty="0">
                <a:solidFill>
                  <a:schemeClr val="dk1"/>
                </a:solidFill>
                <a:latin typeface="Calibri "/>
                <a:ea typeface="Calibri"/>
                <a:cs typeface="Calibri"/>
                <a:sym typeface="Calibri"/>
              </a:rPr>
              <a:t> </a:t>
            </a:r>
            <a:r>
              <a:rPr lang="en-US" sz="1600" dirty="0" err="1">
                <a:solidFill>
                  <a:schemeClr val="dk1"/>
                </a:solidFill>
                <a:latin typeface="Calibri "/>
                <a:ea typeface="Calibri"/>
                <a:cs typeface="Calibri"/>
                <a:sym typeface="Calibri"/>
              </a:rPr>
              <a:t>HySEA</a:t>
            </a:r>
            <a:r>
              <a:rPr lang="en-US" sz="1600" dirty="0">
                <a:solidFill>
                  <a:schemeClr val="dk1"/>
                </a:solidFill>
                <a:latin typeface="Calibri "/>
                <a:ea typeface="Calibri"/>
                <a:cs typeface="Calibri"/>
                <a:sym typeface="Calibri"/>
              </a:rPr>
              <a:t> well reproduces </a:t>
            </a:r>
            <a:r>
              <a:rPr lang="en-US" sz="1600" b="1" dirty="0">
                <a:solidFill>
                  <a:schemeClr val="dk1"/>
                </a:solidFill>
                <a:latin typeface="Calibri "/>
                <a:ea typeface="Calibri"/>
                <a:cs typeface="Calibri"/>
                <a:sym typeface="Calibri"/>
              </a:rPr>
              <a:t>the deposits</a:t>
            </a:r>
          </a:p>
          <a:p>
            <a:pPr marL="285750" marR="0" lvl="0" indent="-285750" algn="l" rtl="0">
              <a:spcBef>
                <a:spcPts val="0"/>
              </a:spcBef>
              <a:spcAft>
                <a:spcPts val="0"/>
              </a:spcAft>
              <a:buFont typeface="Arial" panose="020B0604020202020204" pitchFamily="34" charset="0"/>
              <a:buChar char="•"/>
            </a:pPr>
            <a:endParaRPr lang="en-US" sz="1600" dirty="0">
              <a:solidFill>
                <a:schemeClr val="dk1"/>
              </a:solidFill>
              <a:latin typeface="Calibri "/>
              <a:cs typeface="Calibri"/>
              <a:sym typeface="Calibri"/>
            </a:endParaRPr>
          </a:p>
          <a:p>
            <a:pPr marL="285750" marR="0" lvl="0" indent="-285750" algn="l" rtl="0">
              <a:spcBef>
                <a:spcPts val="0"/>
              </a:spcBef>
              <a:spcAft>
                <a:spcPts val="0"/>
              </a:spcAft>
              <a:buFont typeface="Arial" panose="020B0604020202020204" pitchFamily="34" charset="0"/>
              <a:buChar char="•"/>
            </a:pPr>
            <a:r>
              <a:rPr lang="en-US" sz="1600" b="1" dirty="0">
                <a:solidFill>
                  <a:schemeClr val="dk1"/>
                </a:solidFill>
                <a:latin typeface="Calibri "/>
                <a:cs typeface="Calibri"/>
                <a:sym typeface="Calibri"/>
              </a:rPr>
              <a:t>Complex dynamics </a:t>
            </a:r>
            <a:r>
              <a:rPr lang="fr-FR" sz="1600" dirty="0">
                <a:latin typeface="Calibri "/>
                <a:ea typeface="Calibri"/>
                <a:cs typeface="Calibri"/>
                <a:sym typeface="Calibri"/>
              </a:rPr>
              <a:t>⟹</a:t>
            </a:r>
            <a:r>
              <a:rPr lang="en-US" sz="1600" dirty="0">
                <a:solidFill>
                  <a:schemeClr val="dk1"/>
                </a:solidFill>
                <a:latin typeface="Calibri "/>
                <a:ea typeface="Calibri"/>
                <a:cs typeface="Calibri"/>
                <a:sym typeface="Calibri"/>
              </a:rPr>
              <a:t> </a:t>
            </a:r>
          </a:p>
          <a:p>
            <a:pPr marR="0" lvl="0" algn="l" rtl="0">
              <a:spcBef>
                <a:spcPts val="0"/>
              </a:spcBef>
              <a:spcAft>
                <a:spcPts val="0"/>
              </a:spcAft>
            </a:pPr>
            <a:r>
              <a:rPr lang="en-US" sz="1600" b="1" dirty="0">
                <a:solidFill>
                  <a:schemeClr val="dk1"/>
                </a:solidFill>
                <a:latin typeface="Calibri "/>
                <a:ea typeface="Calibri"/>
                <a:cs typeface="Calibri"/>
                <a:sym typeface="Calibri"/>
              </a:rPr>
              <a:t>not </a:t>
            </a:r>
            <a:r>
              <a:rPr lang="fr-FR" sz="1600" b="1" dirty="0" err="1">
                <a:solidFill>
                  <a:schemeClr val="dk1"/>
                </a:solidFill>
                <a:latin typeface="Calibri "/>
                <a:ea typeface="Calibri"/>
                <a:cs typeface="Calibri"/>
                <a:sym typeface="Calibri"/>
              </a:rPr>
              <a:t>reproduced</a:t>
            </a:r>
            <a:r>
              <a:rPr lang="fr-FR" sz="1600" b="1" dirty="0">
                <a:solidFill>
                  <a:schemeClr val="dk1"/>
                </a:solidFill>
                <a:latin typeface="Calibri "/>
                <a:ea typeface="Calibri"/>
                <a:cs typeface="Calibri"/>
                <a:sym typeface="Calibri"/>
              </a:rPr>
              <a:t> by simulations</a:t>
            </a:r>
            <a:endParaRPr sz="1600" dirty="0">
              <a:latin typeface="Calibri "/>
            </a:endParaRPr>
          </a:p>
          <a:p>
            <a:pPr marL="285750" marR="0" lvl="0" indent="-285750" algn="l" rtl="0">
              <a:spcBef>
                <a:spcPts val="0"/>
              </a:spcBef>
              <a:spcAft>
                <a:spcPts val="0"/>
              </a:spcAft>
              <a:buFont typeface="Arial" panose="020B0604020202020204" pitchFamily="34" charset="0"/>
              <a:buChar char="•"/>
            </a:pPr>
            <a:endParaRPr sz="1600" dirty="0">
              <a:solidFill>
                <a:schemeClr val="dk1"/>
              </a:solidFill>
              <a:latin typeface="Calibri "/>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sz="1600" dirty="0">
              <a:solidFill>
                <a:schemeClr val="dk1"/>
              </a:solidFill>
              <a:latin typeface="Calibri "/>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sz="1600" dirty="0">
              <a:solidFill>
                <a:schemeClr val="dk1"/>
              </a:solidFill>
              <a:latin typeface="Calibri "/>
              <a:ea typeface="Calibri"/>
              <a:cs typeface="Calibri"/>
              <a:sym typeface="Calibri"/>
            </a:endParaRPr>
          </a:p>
        </p:txBody>
      </p:sp>
      <p:pic>
        <p:nvPicPr>
          <p:cNvPr id="40" name="Google Shape;309;p29">
            <a:extLst>
              <a:ext uri="{FF2B5EF4-FFF2-40B4-BE49-F238E27FC236}">
                <a16:creationId xmlns:a16="http://schemas.microsoft.com/office/drawing/2014/main" id="{61179E15-0BB1-DF9A-5C43-54A58E36EE87}"/>
              </a:ext>
            </a:extLst>
          </p:cNvPr>
          <p:cNvPicPr preferRelativeResize="0"/>
          <p:nvPr/>
        </p:nvPicPr>
        <p:blipFill rotWithShape="1">
          <a:blip r:embed="rId3">
            <a:alphaModFix/>
          </a:blip>
          <a:srcRect t="46799" b="32024"/>
          <a:stretch/>
        </p:blipFill>
        <p:spPr>
          <a:xfrm>
            <a:off x="5265090" y="2414455"/>
            <a:ext cx="6869717" cy="1653773"/>
          </a:xfrm>
          <a:prstGeom prst="rect">
            <a:avLst/>
          </a:prstGeom>
          <a:noFill/>
          <a:ln>
            <a:noFill/>
          </a:ln>
        </p:spPr>
      </p:pic>
      <p:pic>
        <p:nvPicPr>
          <p:cNvPr id="41" name="Google Shape;309;p29">
            <a:extLst>
              <a:ext uri="{FF2B5EF4-FFF2-40B4-BE49-F238E27FC236}">
                <a16:creationId xmlns:a16="http://schemas.microsoft.com/office/drawing/2014/main" id="{FAD33169-4D69-C8FC-CC4D-A9C39BFF69D3}"/>
              </a:ext>
            </a:extLst>
          </p:cNvPr>
          <p:cNvPicPr preferRelativeResize="0"/>
          <p:nvPr/>
        </p:nvPicPr>
        <p:blipFill rotWithShape="1">
          <a:blip r:embed="rId3">
            <a:alphaModFix/>
          </a:blip>
          <a:srcRect t="2014" b="74160"/>
          <a:stretch/>
        </p:blipFill>
        <p:spPr>
          <a:xfrm>
            <a:off x="5257275" y="609108"/>
            <a:ext cx="6869713" cy="1867878"/>
          </a:xfrm>
          <a:prstGeom prst="rect">
            <a:avLst/>
          </a:prstGeom>
          <a:noFill/>
          <a:ln>
            <a:noFill/>
          </a:ln>
        </p:spPr>
      </p:pic>
      <p:sp>
        <p:nvSpPr>
          <p:cNvPr id="42" name="Google Shape;193;p20">
            <a:extLst>
              <a:ext uri="{FF2B5EF4-FFF2-40B4-BE49-F238E27FC236}">
                <a16:creationId xmlns:a16="http://schemas.microsoft.com/office/drawing/2014/main" id="{1F6E7823-7A76-47E6-EF58-A4E7E87515AE}"/>
              </a:ext>
            </a:extLst>
          </p:cNvPr>
          <p:cNvSpPr txBox="1"/>
          <p:nvPr/>
        </p:nvSpPr>
        <p:spPr>
          <a:xfrm>
            <a:off x="5645420" y="6386837"/>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43" name="Google Shape;309;p29">
            <a:extLst>
              <a:ext uri="{FF2B5EF4-FFF2-40B4-BE49-F238E27FC236}">
                <a16:creationId xmlns:a16="http://schemas.microsoft.com/office/drawing/2014/main" id="{16A1E3A0-294D-A0F1-8A52-31555F5C7F94}"/>
              </a:ext>
            </a:extLst>
          </p:cNvPr>
          <p:cNvPicPr preferRelativeResize="0"/>
          <p:nvPr/>
        </p:nvPicPr>
        <p:blipFill rotWithShape="1">
          <a:blip r:embed="rId3">
            <a:alphaModFix/>
          </a:blip>
          <a:srcRect t="67943"/>
          <a:stretch/>
        </p:blipFill>
        <p:spPr>
          <a:xfrm>
            <a:off x="5257271" y="4068228"/>
            <a:ext cx="6869717" cy="2503429"/>
          </a:xfrm>
          <a:prstGeom prst="rect">
            <a:avLst/>
          </a:prstGeom>
          <a:noFill/>
          <a:ln>
            <a:noFill/>
          </a:ln>
        </p:spPr>
      </p:pic>
      <p:pic>
        <p:nvPicPr>
          <p:cNvPr id="8" name="Picture 2" descr="Union européenne des géosciences — Wikipédia">
            <a:extLst>
              <a:ext uri="{FF2B5EF4-FFF2-40B4-BE49-F238E27FC236}">
                <a16:creationId xmlns:a16="http://schemas.microsoft.com/office/drawing/2014/main" id="{0141EDFC-5549-12CE-3A87-3F3EE1EDC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82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A94C51A-5E70-49A3-799F-44DD283847C2}"/>
              </a:ext>
            </a:extLst>
          </p:cNvPr>
          <p:cNvSpPr txBox="1">
            <a:spLocks/>
          </p:cNvSpPr>
          <p:nvPr/>
        </p:nvSpPr>
        <p:spPr>
          <a:xfrm>
            <a:off x="7290" y="707747"/>
            <a:ext cx="10515600" cy="760187"/>
          </a:xfrm>
          <a:prstGeom prst="rect">
            <a:avLst/>
          </a:prstGeom>
        </p:spPr>
        <p:txBody>
          <a:bodyPr vert="horz" lIns="91440" tIns="45720" rIns="91440" bIns="45720" rtlCol="0" anchor="ctr">
            <a:normAutofit/>
          </a:bodyPr>
          <a:lstStyle>
            <a:defPPr>
              <a:defRPr lang="fr-FR"/>
            </a:defPPr>
            <a:lvl1pPr>
              <a:lnSpc>
                <a:spcPct val="90000"/>
              </a:lnSpc>
              <a:spcBef>
                <a:spcPct val="0"/>
              </a:spcBef>
              <a:buNone/>
              <a:defRPr sz="2600" b="1">
                <a:solidFill>
                  <a:schemeClr val="accent1"/>
                </a:solidFill>
                <a:latin typeface="Arial" panose="020B0604020202020204" pitchFamily="34" charset="0"/>
                <a:ea typeface="+mj-ea"/>
                <a:cs typeface="Arial" panose="020B0604020202020204" pitchFamily="34" charset="0"/>
              </a:defRPr>
            </a:lvl1pPr>
          </a:lstStyle>
          <a:p>
            <a:r>
              <a:rPr lang="fr-FR" dirty="0" err="1"/>
              <a:t>Generated</a:t>
            </a:r>
            <a:r>
              <a:rPr lang="fr-FR" dirty="0"/>
              <a:t> </a:t>
            </a:r>
            <a:r>
              <a:rPr lang="fr-FR" dirty="0" err="1"/>
              <a:t>waves</a:t>
            </a:r>
            <a:endParaRPr lang="fr-FR" dirty="0"/>
          </a:p>
        </p:txBody>
      </p:sp>
      <p:pic>
        <p:nvPicPr>
          <p:cNvPr id="3" name="Google Shape;322;p30">
            <a:extLst>
              <a:ext uri="{FF2B5EF4-FFF2-40B4-BE49-F238E27FC236}">
                <a16:creationId xmlns:a16="http://schemas.microsoft.com/office/drawing/2014/main" id="{28EF4285-E8E6-C508-C752-F4B9EB8BEED0}"/>
              </a:ext>
            </a:extLst>
          </p:cNvPr>
          <p:cNvPicPr preferRelativeResize="0"/>
          <p:nvPr/>
        </p:nvPicPr>
        <p:blipFill rotWithShape="1">
          <a:blip r:embed="rId3">
            <a:alphaModFix/>
          </a:blip>
          <a:srcRect/>
          <a:stretch/>
        </p:blipFill>
        <p:spPr>
          <a:xfrm>
            <a:off x="4228123" y="1096294"/>
            <a:ext cx="7797877" cy="5158154"/>
          </a:xfrm>
          <a:prstGeom prst="rect">
            <a:avLst/>
          </a:prstGeom>
          <a:noFill/>
          <a:ln>
            <a:noFill/>
          </a:ln>
        </p:spPr>
      </p:pic>
      <p:sp>
        <p:nvSpPr>
          <p:cNvPr id="5" name="Google Shape;326;p30">
            <a:extLst>
              <a:ext uri="{FF2B5EF4-FFF2-40B4-BE49-F238E27FC236}">
                <a16:creationId xmlns:a16="http://schemas.microsoft.com/office/drawing/2014/main" id="{7DAD40C0-0EFC-0BAB-5B5C-F13836F50D45}"/>
              </a:ext>
            </a:extLst>
          </p:cNvPr>
          <p:cNvSpPr txBox="1"/>
          <p:nvPr/>
        </p:nvSpPr>
        <p:spPr>
          <a:xfrm>
            <a:off x="156513" y="2201010"/>
            <a:ext cx="5501826" cy="18466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fr-FR" sz="1900" dirty="0" err="1">
                <a:solidFill>
                  <a:schemeClr val="dk1"/>
                </a:solidFill>
                <a:latin typeface="Calibri "/>
                <a:ea typeface="Calibri"/>
                <a:cs typeface="Calibri Light" panose="020F0302020204030204" pitchFamily="34" charset="0"/>
                <a:sym typeface="Calibri"/>
              </a:rPr>
              <a:t>HySEA</a:t>
            </a:r>
            <a:r>
              <a:rPr lang="fr-FR" sz="1900" dirty="0">
                <a:solidFill>
                  <a:schemeClr val="dk1"/>
                </a:solidFill>
                <a:latin typeface="Calibri "/>
                <a:ea typeface="Calibri"/>
                <a:cs typeface="Calibri Light" panose="020F0302020204030204" pitchFamily="34" charset="0"/>
                <a:sym typeface="Calibri"/>
              </a:rPr>
              <a:t> </a:t>
            </a:r>
            <a:r>
              <a:rPr lang="fr-FR" sz="1900" b="1" dirty="0" err="1">
                <a:solidFill>
                  <a:schemeClr val="dk1"/>
                </a:solidFill>
                <a:latin typeface="Calibri "/>
                <a:ea typeface="Calibri"/>
                <a:cs typeface="Calibri Light" panose="020F0302020204030204" pitchFamily="34" charset="0"/>
                <a:sym typeface="Calibri"/>
              </a:rPr>
              <a:t>Hydrostatic</a:t>
            </a:r>
            <a:r>
              <a:rPr lang="fr-FR" sz="1900" b="1" dirty="0">
                <a:solidFill>
                  <a:schemeClr val="dk1"/>
                </a:solidFill>
                <a:latin typeface="Calibri "/>
                <a:ea typeface="Calibri"/>
                <a:cs typeface="Calibri Light" panose="020F0302020204030204" pitchFamily="34" charset="0"/>
                <a:sym typeface="Calibri"/>
              </a:rPr>
              <a:t> </a:t>
            </a:r>
            <a:r>
              <a:rPr lang="fr-FR" sz="1900" dirty="0">
                <a:solidFill>
                  <a:schemeClr val="dk1"/>
                </a:solidFill>
                <a:latin typeface="Calibri "/>
                <a:ea typeface="Calibri"/>
                <a:cs typeface="Calibri Light" panose="020F0302020204030204" pitchFamily="34" charset="0"/>
                <a:sym typeface="Calibri"/>
              </a:rPr>
              <a:t>: </a:t>
            </a:r>
            <a:endParaRPr sz="1900" dirty="0">
              <a:latin typeface="Calibri "/>
              <a:cs typeface="Calibri Light" panose="020F0302020204030204" pitchFamily="34" charset="0"/>
            </a:endParaRPr>
          </a:p>
          <a:p>
            <a:pPr marR="0" lvl="0" algn="l" rtl="0">
              <a:spcBef>
                <a:spcPts val="0"/>
              </a:spcBef>
              <a:spcAft>
                <a:spcPts val="0"/>
              </a:spcAft>
            </a:pPr>
            <a:r>
              <a:rPr lang="fr-FR" sz="1900" b="1" dirty="0" err="1">
                <a:solidFill>
                  <a:schemeClr val="dk1"/>
                </a:solidFill>
                <a:latin typeface="Calibri "/>
                <a:ea typeface="Calibri"/>
                <a:cs typeface="Calibri Light" panose="020F0302020204030204" pitchFamily="34" charset="0"/>
                <a:sym typeface="Calibri"/>
              </a:rPr>
              <a:t>Overestimated</a:t>
            </a:r>
            <a:r>
              <a:rPr lang="fr-FR" sz="1900" dirty="0">
                <a:solidFill>
                  <a:schemeClr val="dk1"/>
                </a:solidFill>
                <a:latin typeface="Calibri "/>
                <a:ea typeface="Calibri"/>
                <a:cs typeface="Calibri Light" panose="020F0302020204030204" pitchFamily="34" charset="0"/>
                <a:sym typeface="Calibri"/>
              </a:rPr>
              <a:t> </a:t>
            </a:r>
            <a:r>
              <a:rPr lang="fr-FR" sz="1900" dirty="0" err="1">
                <a:solidFill>
                  <a:schemeClr val="dk1"/>
                </a:solidFill>
                <a:latin typeface="Calibri "/>
                <a:ea typeface="Calibri"/>
                <a:cs typeface="Calibri Light" panose="020F0302020204030204" pitchFamily="34" charset="0"/>
                <a:sym typeface="Calibri"/>
              </a:rPr>
              <a:t>generated</a:t>
            </a:r>
            <a:r>
              <a:rPr lang="fr-FR" sz="1900" dirty="0">
                <a:solidFill>
                  <a:schemeClr val="dk1"/>
                </a:solidFill>
                <a:latin typeface="Calibri "/>
                <a:ea typeface="Calibri"/>
                <a:cs typeface="Calibri Light" panose="020F0302020204030204" pitchFamily="34" charset="0"/>
                <a:sym typeface="Calibri"/>
              </a:rPr>
              <a:t> </a:t>
            </a:r>
            <a:r>
              <a:rPr lang="fr-FR" sz="1900" b="1" dirty="0" err="1">
                <a:solidFill>
                  <a:schemeClr val="dk1"/>
                </a:solidFill>
                <a:latin typeface="Calibri "/>
                <a:ea typeface="Calibri"/>
                <a:cs typeface="Calibri Light" panose="020F0302020204030204" pitchFamily="34" charset="0"/>
                <a:sym typeface="Calibri"/>
              </a:rPr>
              <a:t>waves</a:t>
            </a:r>
            <a:r>
              <a:rPr lang="fr-FR" sz="1900" dirty="0">
                <a:solidFill>
                  <a:schemeClr val="dk1"/>
                </a:solidFill>
                <a:latin typeface="Calibri "/>
                <a:ea typeface="Calibri"/>
                <a:cs typeface="Calibri Light" panose="020F0302020204030204" pitchFamily="34" charset="0"/>
                <a:sym typeface="Calibri"/>
              </a:rPr>
              <a:t> </a:t>
            </a:r>
          </a:p>
          <a:p>
            <a:pPr lvl="0"/>
            <a:r>
              <a:rPr lang="fr-FR" sz="1900" dirty="0" err="1">
                <a:solidFill>
                  <a:schemeClr val="dk1"/>
                </a:solidFill>
                <a:latin typeface="Calibri "/>
                <a:ea typeface="Calibri"/>
                <a:cs typeface="Calibri Light" panose="020F0302020204030204" pitchFamily="34" charset="0"/>
                <a:sym typeface="Calibri"/>
              </a:rPr>
              <a:t>Error</a:t>
            </a:r>
            <a:r>
              <a:rPr lang="fr-FR" sz="1900" dirty="0">
                <a:solidFill>
                  <a:schemeClr val="dk1"/>
                </a:solidFill>
                <a:latin typeface="Calibri "/>
                <a:ea typeface="Calibri"/>
                <a:cs typeface="Calibri Light" panose="020F0302020204030204" pitchFamily="34" charset="0"/>
                <a:sym typeface="Calibri"/>
              </a:rPr>
              <a:t>   </a:t>
            </a:r>
            <a:r>
              <a:rPr lang="fr-FR" sz="1900" dirty="0">
                <a:latin typeface="Calibri "/>
                <a:ea typeface="Calibri"/>
                <a:cs typeface="Calibri Light" panose="020F0302020204030204" pitchFamily="34" charset="0"/>
                <a:sym typeface="Calibri"/>
              </a:rPr>
              <a:t>⟹</a:t>
            </a:r>
            <a:r>
              <a:rPr lang="fr-FR" sz="1900" dirty="0">
                <a:solidFill>
                  <a:schemeClr val="dk1"/>
                </a:solidFill>
                <a:latin typeface="Calibri "/>
                <a:ea typeface="Calibri"/>
                <a:cs typeface="Calibri Light" panose="020F0302020204030204" pitchFamily="34" charset="0"/>
                <a:sym typeface="Calibri"/>
              </a:rPr>
              <a:t>   25% to 100%</a:t>
            </a:r>
            <a:endParaRPr sz="1900" dirty="0">
              <a:latin typeface="Calibri "/>
              <a:cs typeface="Calibri Light" panose="020F0302020204030204" pitchFamily="34" charset="0"/>
            </a:endParaRPr>
          </a:p>
          <a:p>
            <a:pPr marL="285750" marR="0" lvl="0" indent="-285750" algn="l" rtl="0">
              <a:spcBef>
                <a:spcPts val="0"/>
              </a:spcBef>
              <a:spcAft>
                <a:spcPts val="0"/>
              </a:spcAft>
              <a:buFont typeface="Arial" panose="020B0604020202020204" pitchFamily="34" charset="0"/>
              <a:buChar char="•"/>
            </a:pPr>
            <a:endParaRPr sz="1900" dirty="0">
              <a:solidFill>
                <a:schemeClr val="dk1"/>
              </a:solidFill>
              <a:latin typeface="Calibri "/>
              <a:ea typeface="Calibri"/>
              <a:cs typeface="Calibri Light" panose="020F0302020204030204" pitchFamily="34" charset="0"/>
              <a:sym typeface="Calibri"/>
            </a:endParaRPr>
          </a:p>
          <a:p>
            <a:pPr marL="285750" marR="0" lvl="0" indent="-285750" algn="l" rtl="0">
              <a:spcBef>
                <a:spcPts val="0"/>
              </a:spcBef>
              <a:spcAft>
                <a:spcPts val="0"/>
              </a:spcAft>
              <a:buFont typeface="Arial" panose="020B0604020202020204" pitchFamily="34" charset="0"/>
              <a:buChar char="•"/>
            </a:pPr>
            <a:r>
              <a:rPr lang="fr-FR" sz="1900" dirty="0" err="1">
                <a:solidFill>
                  <a:schemeClr val="dk1"/>
                </a:solidFill>
                <a:latin typeface="Calibri "/>
                <a:ea typeface="Calibri"/>
                <a:cs typeface="Calibri Light" panose="020F0302020204030204" pitchFamily="34" charset="0"/>
                <a:sym typeface="Calibri"/>
              </a:rPr>
              <a:t>HySEA</a:t>
            </a:r>
            <a:r>
              <a:rPr lang="fr-FR" sz="1900" dirty="0">
                <a:solidFill>
                  <a:schemeClr val="dk1"/>
                </a:solidFill>
                <a:latin typeface="Calibri "/>
                <a:ea typeface="Calibri"/>
                <a:cs typeface="Calibri Light" panose="020F0302020204030204" pitchFamily="34" charset="0"/>
                <a:sym typeface="Calibri"/>
              </a:rPr>
              <a:t> </a:t>
            </a:r>
            <a:r>
              <a:rPr lang="fr-FR" sz="1900" b="1" dirty="0">
                <a:solidFill>
                  <a:schemeClr val="dk1"/>
                </a:solidFill>
                <a:latin typeface="Calibri "/>
                <a:ea typeface="Calibri"/>
                <a:cs typeface="Calibri Light" panose="020F0302020204030204" pitchFamily="34" charset="0"/>
                <a:sym typeface="Calibri"/>
              </a:rPr>
              <a:t>Non-</a:t>
            </a:r>
            <a:r>
              <a:rPr lang="fr-FR" sz="1900" b="1" dirty="0" err="1">
                <a:solidFill>
                  <a:schemeClr val="dk1"/>
                </a:solidFill>
                <a:latin typeface="Calibri "/>
                <a:ea typeface="Calibri"/>
                <a:cs typeface="Calibri Light" panose="020F0302020204030204" pitchFamily="34" charset="0"/>
                <a:sym typeface="Calibri"/>
              </a:rPr>
              <a:t>Hydrostatic</a:t>
            </a:r>
            <a:r>
              <a:rPr lang="fr-FR" sz="1900" dirty="0">
                <a:solidFill>
                  <a:schemeClr val="dk1"/>
                </a:solidFill>
                <a:latin typeface="Calibri "/>
                <a:ea typeface="Calibri"/>
                <a:cs typeface="Calibri Light" panose="020F0302020204030204" pitchFamily="34" charset="0"/>
                <a:sym typeface="Calibri"/>
              </a:rPr>
              <a:t> :</a:t>
            </a:r>
            <a:endParaRPr sz="1900" dirty="0">
              <a:latin typeface="Calibri "/>
              <a:cs typeface="Calibri Light" panose="020F0302020204030204" pitchFamily="34" charset="0"/>
            </a:endParaRPr>
          </a:p>
          <a:p>
            <a:pPr marR="0" lvl="0" algn="l" rtl="0">
              <a:spcBef>
                <a:spcPts val="0"/>
              </a:spcBef>
              <a:spcAft>
                <a:spcPts val="0"/>
              </a:spcAft>
            </a:pPr>
            <a:r>
              <a:rPr lang="fr-FR" sz="1900" dirty="0">
                <a:solidFill>
                  <a:schemeClr val="dk1"/>
                </a:solidFill>
                <a:latin typeface="Calibri "/>
                <a:ea typeface="Calibri"/>
                <a:cs typeface="Calibri Light" panose="020F0302020204030204" pitchFamily="34" charset="0"/>
                <a:sym typeface="Calibri"/>
              </a:rPr>
              <a:t>	</a:t>
            </a:r>
            <a:r>
              <a:rPr lang="fr-FR" sz="1900" dirty="0" err="1">
                <a:solidFill>
                  <a:schemeClr val="dk1"/>
                </a:solidFill>
                <a:latin typeface="Calibri "/>
                <a:ea typeface="Calibri"/>
                <a:cs typeface="Calibri Light" panose="020F0302020204030204" pitchFamily="34" charset="0"/>
                <a:sym typeface="Calibri"/>
              </a:rPr>
              <a:t>Errors</a:t>
            </a:r>
            <a:r>
              <a:rPr lang="fr-FR" sz="1900" dirty="0">
                <a:solidFill>
                  <a:schemeClr val="dk1"/>
                </a:solidFill>
                <a:latin typeface="Calibri "/>
                <a:ea typeface="Calibri"/>
                <a:cs typeface="Calibri Light" panose="020F0302020204030204" pitchFamily="34" charset="0"/>
                <a:sym typeface="Calibri"/>
              </a:rPr>
              <a:t>   </a:t>
            </a:r>
            <a:r>
              <a:rPr lang="fr-FR" sz="1900" dirty="0">
                <a:latin typeface="Calibri "/>
                <a:ea typeface="Calibri"/>
                <a:cs typeface="Calibri Light" panose="020F0302020204030204" pitchFamily="34" charset="0"/>
                <a:sym typeface="Calibri"/>
              </a:rPr>
              <a:t>⟹</a:t>
            </a:r>
            <a:r>
              <a:rPr lang="fr-FR" sz="1900" dirty="0">
                <a:solidFill>
                  <a:schemeClr val="dk1"/>
                </a:solidFill>
                <a:latin typeface="Calibri "/>
                <a:ea typeface="Calibri"/>
                <a:cs typeface="Calibri Light" panose="020F0302020204030204" pitchFamily="34" charset="0"/>
                <a:sym typeface="Calibri"/>
              </a:rPr>
              <a:t>  10 % to 25%</a:t>
            </a:r>
            <a:endParaRPr sz="1900" dirty="0">
              <a:latin typeface="Calibri "/>
              <a:cs typeface="Calibri Light" panose="020F0302020204030204" pitchFamily="34" charset="0"/>
            </a:endParaRPr>
          </a:p>
        </p:txBody>
      </p:sp>
      <p:sp>
        <p:nvSpPr>
          <p:cNvPr id="6" name="ZoneTexte 5">
            <a:extLst>
              <a:ext uri="{FF2B5EF4-FFF2-40B4-BE49-F238E27FC236}">
                <a16:creationId xmlns:a16="http://schemas.microsoft.com/office/drawing/2014/main" id="{77FCBC0B-C94A-47DB-352D-C34B1E8F6BE0}"/>
              </a:ext>
            </a:extLst>
          </p:cNvPr>
          <p:cNvSpPr txBox="1"/>
          <p:nvPr/>
        </p:nvSpPr>
        <p:spPr>
          <a:xfrm>
            <a:off x="1977291" y="6473279"/>
            <a:ext cx="6255239" cy="384721"/>
          </a:xfrm>
          <a:prstGeom prst="rect">
            <a:avLst/>
          </a:prstGeom>
          <a:noFill/>
        </p:spPr>
        <p:txBody>
          <a:bodyPr wrap="none" rtlCol="0">
            <a:spAutoFit/>
          </a:bodyPr>
          <a:lstStyle/>
          <a:p>
            <a:r>
              <a:rPr lang="en-US" sz="1900" b="1" dirty="0">
                <a:solidFill>
                  <a:srgbClr val="FF5050"/>
                </a:solidFill>
                <a:latin typeface="Calibri "/>
                <a:ea typeface="Calibri"/>
                <a:cs typeface="Calibri Light" panose="020F0302020204030204" pitchFamily="34" charset="0"/>
                <a:sym typeface="Calibri"/>
              </a:rPr>
              <a:t>Need</a:t>
            </a:r>
            <a:r>
              <a:rPr lang="en-US" sz="1900" dirty="0">
                <a:solidFill>
                  <a:srgbClr val="FF5050"/>
                </a:solidFill>
                <a:latin typeface="Calibri "/>
                <a:ea typeface="Calibri"/>
                <a:cs typeface="Calibri Light" panose="020F0302020204030204" pitchFamily="34" charset="0"/>
                <a:sym typeface="Calibri"/>
              </a:rPr>
              <a:t> to use </a:t>
            </a:r>
            <a:r>
              <a:rPr lang="en-US" sz="1900" b="1" dirty="0">
                <a:solidFill>
                  <a:srgbClr val="FF5050"/>
                </a:solidFill>
                <a:latin typeface="Calibri "/>
                <a:ea typeface="Calibri"/>
                <a:cs typeface="Calibri Light" panose="020F0302020204030204" pitchFamily="34" charset="0"/>
                <a:sym typeface="Calibri"/>
              </a:rPr>
              <a:t>non-hydrostatic</a:t>
            </a:r>
            <a:r>
              <a:rPr lang="en-US" sz="1900" dirty="0">
                <a:solidFill>
                  <a:srgbClr val="FF5050"/>
                </a:solidFill>
                <a:latin typeface="Calibri "/>
                <a:ea typeface="Calibri"/>
                <a:cs typeface="Calibri Light" panose="020F0302020204030204" pitchFamily="34" charset="0"/>
                <a:sym typeface="Calibri"/>
              </a:rPr>
              <a:t> model in those conditions</a:t>
            </a:r>
            <a:endParaRPr lang="en-US" sz="1900" dirty="0">
              <a:solidFill>
                <a:srgbClr val="FF5050"/>
              </a:solidFill>
              <a:latin typeface="Calibri "/>
              <a:cs typeface="Calibri Light" panose="020F0302020204030204" pitchFamily="34" charset="0"/>
            </a:endParaRPr>
          </a:p>
        </p:txBody>
      </p:sp>
      <p:sp>
        <p:nvSpPr>
          <p:cNvPr id="7" name="ZoneTexte 6">
            <a:extLst>
              <a:ext uri="{FF2B5EF4-FFF2-40B4-BE49-F238E27FC236}">
                <a16:creationId xmlns:a16="http://schemas.microsoft.com/office/drawing/2014/main" id="{FE6306E1-E6DF-DFDE-A515-D9160B88EAAE}"/>
              </a:ext>
            </a:extLst>
          </p:cNvPr>
          <p:cNvSpPr txBox="1"/>
          <p:nvPr/>
        </p:nvSpPr>
        <p:spPr>
          <a:xfrm>
            <a:off x="281354" y="4308417"/>
            <a:ext cx="3445174" cy="677108"/>
          </a:xfrm>
          <a:prstGeom prst="rect">
            <a:avLst/>
          </a:prstGeom>
          <a:noFill/>
        </p:spPr>
        <p:txBody>
          <a:bodyPr wrap="none" rtlCol="0">
            <a:spAutoFit/>
          </a:bodyPr>
          <a:lstStyle/>
          <a:p>
            <a:pPr lvl="0" algn="ctr"/>
            <a:r>
              <a:rPr lang="en-US" sz="1900" dirty="0">
                <a:solidFill>
                  <a:schemeClr val="dk1"/>
                </a:solidFill>
                <a:latin typeface="Calibri "/>
                <a:ea typeface="Calibri"/>
                <a:cs typeface="Calibri Light" panose="020F0302020204030204" pitchFamily="34" charset="0"/>
                <a:sym typeface="Calibri"/>
              </a:rPr>
              <a:t>Much better representation of </a:t>
            </a:r>
          </a:p>
          <a:p>
            <a:pPr lvl="0" algn="ctr"/>
            <a:r>
              <a:rPr lang="en-US" sz="1900" dirty="0">
                <a:solidFill>
                  <a:schemeClr val="dk1"/>
                </a:solidFill>
                <a:latin typeface="Calibri "/>
                <a:ea typeface="Calibri"/>
                <a:cs typeface="Calibri Light" panose="020F0302020204030204" pitchFamily="34" charset="0"/>
                <a:sym typeface="Calibri"/>
              </a:rPr>
              <a:t>amplitude and wavelength</a:t>
            </a:r>
          </a:p>
        </p:txBody>
      </p:sp>
      <p:sp>
        <p:nvSpPr>
          <p:cNvPr id="8" name="Google Shape;193;p20">
            <a:extLst>
              <a:ext uri="{FF2B5EF4-FFF2-40B4-BE49-F238E27FC236}">
                <a16:creationId xmlns:a16="http://schemas.microsoft.com/office/drawing/2014/main" id="{D8B1C7D8-709F-B3E7-F7E6-276978A681F9}"/>
              </a:ext>
            </a:extLst>
          </p:cNvPr>
          <p:cNvSpPr txBox="1"/>
          <p:nvPr/>
        </p:nvSpPr>
        <p:spPr>
          <a:xfrm>
            <a:off x="10293512" y="6065332"/>
            <a:ext cx="2049245" cy="4929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fr-FR" sz="1300" dirty="0">
                <a:solidFill>
                  <a:schemeClr val="bg1">
                    <a:lumMod val="50000"/>
                  </a:schemeClr>
                </a:solidFill>
                <a:latin typeface="Calibri"/>
                <a:ea typeface="Calibri"/>
                <a:cs typeface="Calibri"/>
                <a:sym typeface="Calibri"/>
              </a:rPr>
              <a:t>(Poulain et al, in </a:t>
            </a:r>
            <a:r>
              <a:rPr lang="fr-FR" sz="1300" dirty="0" err="1">
                <a:solidFill>
                  <a:schemeClr val="bg1">
                    <a:lumMod val="50000"/>
                  </a:schemeClr>
                </a:solidFill>
                <a:latin typeface="Calibri"/>
                <a:ea typeface="Calibri"/>
                <a:cs typeface="Calibri"/>
                <a:sym typeface="Calibri"/>
              </a:rPr>
              <a:t>rev</a:t>
            </a:r>
            <a:r>
              <a:rPr lang="fr-FR" sz="1300" dirty="0">
                <a:solidFill>
                  <a:schemeClr val="bg1">
                    <a:lumMod val="50000"/>
                  </a:schemeClr>
                </a:solidFill>
                <a:latin typeface="Calibri"/>
                <a:ea typeface="Calibri"/>
                <a:cs typeface="Calibri"/>
                <a:sym typeface="Calibri"/>
              </a:rPr>
              <a:t>)</a:t>
            </a:r>
            <a:endParaRPr sz="1300" dirty="0">
              <a:solidFill>
                <a:schemeClr val="bg1">
                  <a:lumMod val="50000"/>
                </a:schemeClr>
              </a:solidFill>
            </a:endParaRPr>
          </a:p>
        </p:txBody>
      </p:sp>
      <p:pic>
        <p:nvPicPr>
          <p:cNvPr id="9" name="Picture 2" descr="Union européenne des géosciences — Wikipédia">
            <a:extLst>
              <a:ext uri="{FF2B5EF4-FFF2-40B4-BE49-F238E27FC236}">
                <a16:creationId xmlns:a16="http://schemas.microsoft.com/office/drawing/2014/main" id="{36DA912A-A85A-43C6-5C84-CEFE0C3FC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4"/>
            <a:ext cx="611963" cy="4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39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3573</Words>
  <Application>Microsoft Office PowerPoint</Application>
  <PresentationFormat>Grand écran</PresentationFormat>
  <Paragraphs>311</Paragraphs>
  <Slides>21</Slides>
  <Notes>18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Arial</vt:lpstr>
      <vt:lpstr>Arial Rounded MT Bold</vt:lpstr>
      <vt:lpstr>Calibri</vt:lpstr>
      <vt:lpstr>Calibri </vt:lpstr>
      <vt:lpstr>Calibri Light</vt:lpstr>
      <vt:lpstr>Cambria Math</vt:lpstr>
      <vt:lpstr>Noto Sans Symbols</vt:lpstr>
      <vt:lpstr>Times New Roman</vt:lpstr>
      <vt:lpstr>Wingdings</vt:lpstr>
      <vt:lpstr>Thème Office</vt:lpstr>
      <vt:lpstr>Présentation PowerPoint</vt:lpstr>
      <vt:lpstr>Objectives</vt:lpstr>
      <vt:lpstr>Laboratory Experiments</vt:lpstr>
      <vt:lpstr>Présentation PowerPoint</vt:lpstr>
      <vt:lpstr>Présentation PowerPoint</vt:lpstr>
      <vt:lpstr>Présentation PowerPoint</vt:lpstr>
      <vt:lpstr>Présentation PowerPoint</vt:lpstr>
      <vt:lpstr>Présentation PowerPoint</vt:lpstr>
      <vt:lpstr>Présentation PowerPoint</vt:lpstr>
      <vt:lpstr>Application to Montagne Pelée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pablo poulain</dc:creator>
  <cp:lastModifiedBy>pablo poulain</cp:lastModifiedBy>
  <cp:revision>1</cp:revision>
  <dcterms:created xsi:type="dcterms:W3CDTF">2022-05-24T05:08:49Z</dcterms:created>
  <dcterms:modified xsi:type="dcterms:W3CDTF">2022-05-24T05:30:22Z</dcterms:modified>
</cp:coreProperties>
</file>