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88" r:id="rId5"/>
    <p:sldId id="300" r:id="rId6"/>
    <p:sldId id="301" r:id="rId7"/>
    <p:sldId id="308" r:id="rId8"/>
    <p:sldId id="303" r:id="rId9"/>
    <p:sldId id="30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6F48-1745-B245-8840-37E3C7509EFB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E542-60E5-154C-914E-5FEDB6DD8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9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 I’m going to talk about a simple web tool we built to help communicate projected sea level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0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I continue – quick acknowledgement of funding</a:t>
            </a:r>
          </a:p>
          <a:p>
            <a:r>
              <a:rPr lang="en-GB" dirty="0"/>
              <a:t>The work comes out of two bits of work down with UK government international development funding</a:t>
            </a:r>
          </a:p>
          <a:p>
            <a:r>
              <a:rPr lang="en-GB" dirty="0"/>
              <a:t>Both projects covered multiple locations doing a wide variety of work, but focused on capacity building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NOC (including Sveta) held workshops with </a:t>
            </a:r>
            <a:r>
              <a:rPr lang="en-GB" dirty="0" err="1"/>
              <a:t>with</a:t>
            </a:r>
            <a:r>
              <a:rPr lang="en-GB" dirty="0"/>
              <a:t> local scientists, infrastructure managers etc., discussing what would be helpful.</a:t>
            </a:r>
          </a:p>
          <a:p>
            <a:r>
              <a:rPr lang="en-GB" dirty="0"/>
              <a:t>Included adding infrastructure (e.g. new tide gauges), modelling, also knowledge transfer (training in use of equipment, also data management).</a:t>
            </a:r>
          </a:p>
          <a:p>
            <a:r>
              <a:rPr lang="en-GB" dirty="0"/>
              <a:t>Our portion was focused on sea level, and based in the Caribbean (particularly Grenada and St Vincent &amp; The Grenadines)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3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typical sea level projection plot, one of the first hits on Google</a:t>
            </a:r>
          </a:p>
          <a:p>
            <a:r>
              <a:rPr lang="en-GB" dirty="0"/>
              <a:t>Very nice, great for general communication about sea level rise</a:t>
            </a:r>
          </a:p>
          <a:p>
            <a:r>
              <a:rPr lang="en-GB" dirty="0"/>
              <a:t>But not much use for an individual</a:t>
            </a:r>
          </a:p>
          <a:p>
            <a:r>
              <a:rPr lang="en-GB" dirty="0"/>
              <a:t>It doesn’t tell you about local sea level rise, and in particular relative sea level rise, which is what will flood your house</a:t>
            </a:r>
          </a:p>
          <a:p>
            <a:r>
              <a:rPr lang="en-GB" dirty="0"/>
              <a:t>It also is only about mean sea level, so doesn’t account for other variability (seasonal, tides, surges)</a:t>
            </a:r>
          </a:p>
          <a:p>
            <a:r>
              <a:rPr lang="en-GB" dirty="0"/>
              <a:t>Doesn’t show uncertainties (it’s the best estimate of each projection)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 QC software allowed us to produce some monthly MSL data for three local gauges</a:t>
            </a:r>
          </a:p>
          <a:p>
            <a:r>
              <a:rPr lang="en-GB" dirty="0"/>
              <a:t>It’s not good enough for PSMSL (no datum control etc), but good enough to show monthly variability.</a:t>
            </a:r>
          </a:p>
          <a:p>
            <a:r>
              <a:rPr lang="en-GB" dirty="0"/>
              <a:t>We created a simple projection viewer, allowing you to see a number of projections at the three study sites we’d been working at.</a:t>
            </a:r>
          </a:p>
          <a:p>
            <a:r>
              <a:rPr lang="en-GB" dirty="0"/>
              <a:t>Good, although it’s embedded in the PSMSL website, so quite cumbersome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7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Second iteration, under ACCORD programme.</a:t>
            </a:r>
          </a:p>
          <a:p>
            <a:r>
              <a:rPr lang="en-GB" dirty="0"/>
              <a:t>Many more sites – about 50 across the Caribbean. Lots more auto-QC data, but also pulled in records from PSMSL &amp; other TG data suppliers.</a:t>
            </a:r>
          </a:p>
          <a:p>
            <a:r>
              <a:rPr lang="en-GB" dirty="0"/>
              <a:t>Can now compare two projections.</a:t>
            </a:r>
          </a:p>
          <a:p>
            <a:endParaRPr lang="en-GB" dirty="0"/>
          </a:p>
          <a:p>
            <a:r>
              <a:rPr lang="en-GB" dirty="0"/>
              <a:t>Simple design, based on open access libraries</a:t>
            </a:r>
          </a:p>
          <a:p>
            <a:r>
              <a:rPr lang="en-GB" dirty="0"/>
              <a:t>Responsive (good on mobile and PC)</a:t>
            </a:r>
          </a:p>
          <a:p>
            <a:r>
              <a:rPr lang="en-GB" dirty="0"/>
              <a:t>Lightweight – good on a poor connection.</a:t>
            </a:r>
          </a:p>
          <a:p>
            <a:r>
              <a:rPr lang="en-GB" dirty="0"/>
              <a:t>Also simple to host – purely </a:t>
            </a:r>
            <a:r>
              <a:rPr lang="en-GB" dirty="0" err="1"/>
              <a:t>javascript</a:t>
            </a:r>
            <a:r>
              <a:rPr lang="en-GB" dirty="0"/>
              <a:t>, so just a bunch of static files to put on your server. No need for a database or other server side processes</a:t>
            </a:r>
          </a:p>
          <a:p>
            <a:r>
              <a:rPr lang="en-GB" dirty="0"/>
              <a:t>Extensible – easy to add more sites or projections, just edit the configuration files and add data files</a:t>
            </a:r>
          </a:p>
          <a:p>
            <a:r>
              <a:rPr lang="en-GB" dirty="0"/>
              <a:t>Modular – easy to switch out map or plot used</a:t>
            </a:r>
          </a:p>
          <a:p>
            <a:r>
              <a:rPr lang="en-GB" dirty="0"/>
              <a:t>Can’t see here, but there’s also a data table, you can save plots /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5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ideas for the future!</a:t>
            </a:r>
          </a:p>
          <a:p>
            <a:r>
              <a:rPr lang="en-GB" dirty="0"/>
              <a:t>Trivial to extend to other areas, if you use already QC’d data (e.g. PSMSL)</a:t>
            </a:r>
          </a:p>
          <a:p>
            <a:r>
              <a:rPr lang="en-GB" dirty="0"/>
              <a:t>Add other projections</a:t>
            </a:r>
          </a:p>
          <a:p>
            <a:r>
              <a:rPr lang="en-GB" dirty="0"/>
              <a:t>Add some indication of variability due to high frequency forms of variability, which will really help plan future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3356992"/>
            <a:ext cx="6020544" cy="31469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9681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5206985" cy="519282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0C68A-E5CD-404E-B2F2-A490DC22B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252074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4E67BFF-C584-C544-924A-CD0C6F9EB4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1487" y="3660097"/>
            <a:ext cx="252074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F48D7D7-1D1B-4F4F-8B57-9E79590384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47723" y="984143"/>
            <a:ext cx="252074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7C1EB78-144D-874E-B783-E6ECF504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7723" y="3660097"/>
            <a:ext cx="252074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E8A568-3326-9849-8810-560F74BA2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50A297-76E9-D042-917E-9551684F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45248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5268090"/>
            <a:ext cx="10643872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4725143"/>
            <a:ext cx="10644241" cy="432007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3764-3312-8746-B206-074C3FAF0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598" y="5268090"/>
            <a:ext cx="10643873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4725143"/>
            <a:ext cx="10644242" cy="432007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7E26C9-5185-4D4E-82DC-A98466F6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1" y="89378"/>
            <a:ext cx="2476676" cy="218749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637624E-4FCD-E547-BE88-9AA802647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231" y="2434765"/>
            <a:ext cx="2476676" cy="21794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79D473B-EBAF-8144-BC8A-F559121224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8"/>
            <a:ext cx="2476307" cy="218749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254279C-A275-4244-A3A5-C87864222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7121" y="2434765"/>
            <a:ext cx="2476307" cy="21794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5306CE6B-B9F3-824E-ACA6-6F65748B2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3"/>
            <a:ext cx="2476307" cy="218749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43C5953-04E4-E543-B4E2-168A8F7AF8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69643" y="2442540"/>
            <a:ext cx="2476307" cy="21794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A1EFC74-8F0B-9E48-94E8-FE079F0C7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3"/>
            <a:ext cx="2476307" cy="218749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106F723-838B-1743-91F1-EA901D47E1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92165" y="2442540"/>
            <a:ext cx="2476307" cy="21794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4A4AF-67AE-704C-BA8C-999D343279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5B11BF9-C04D-CF46-86D1-124B0F2DFF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66320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C6D10E9-6EE3-B841-9197-91A3D9F07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599" y="89377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CE3CA61-9AB0-1F47-AA92-81BBBB6F6A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7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96B4568-62F5-9146-BDC2-FAF5EB6960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2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A35C9EB-5341-CF4E-A616-7ED981EF8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2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DB23B40-DC02-1844-B97E-3A4ED49B75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4599" y="3525869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0C9F1FB-7D08-2147-93D0-A8B8E35361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47121" y="3525869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7A7D6CB-4D13-8944-A494-DAB5A96E0D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69643" y="3533644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0004D5F-4CEF-574F-8090-15FB2104F2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92165" y="3533644"/>
            <a:ext cx="2476307" cy="31878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933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96688" y="0"/>
            <a:ext cx="12385376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82" y="1228241"/>
            <a:ext cx="10716836" cy="4686080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ECAF1-E2AE-C746-8AEF-B5BA124EB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54DCDB-B39F-AD42-AB5A-CAB7B8977B0A}"/>
              </a:ext>
            </a:extLst>
          </p:cNvPr>
          <p:cNvSpPr txBox="1">
            <a:spLocks/>
          </p:cNvSpPr>
          <p:nvPr userDrawn="1"/>
        </p:nvSpPr>
        <p:spPr>
          <a:xfrm>
            <a:off x="732449" y="6028176"/>
            <a:ext cx="6984777" cy="432048"/>
          </a:xfrm>
          <a:prstGeom prst="rect">
            <a:avLst/>
          </a:prstGeom>
        </p:spPr>
        <p:txBody>
          <a:bodyPr vert="horz" lIns="9000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200" dirty="0"/>
              <a:t>Making Sense of Changing Seas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1FE3C49-6010-9C43-A18A-D0358205CA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016" y="616058"/>
            <a:ext cx="5222829" cy="571814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Department If Required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F3560-1A44-CA40-B28B-F7376EDAD5C4}"/>
              </a:ext>
            </a:extLst>
          </p:cNvPr>
          <p:cNvCxnSpPr>
            <a:cxnSpLocks/>
          </p:cNvCxnSpPr>
          <p:nvPr userDrawn="1"/>
        </p:nvCxnSpPr>
        <p:spPr>
          <a:xfrm>
            <a:off x="737582" y="6453336"/>
            <a:ext cx="10725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5BD810A-ACB6-7244-9256-ED2E3B019B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1306" y="6135143"/>
            <a:ext cx="2043382" cy="204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10BC7-F43E-F144-80A6-9DC2BB5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9416" y="6548461"/>
            <a:ext cx="6604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3356992"/>
            <a:ext cx="6020544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28" y="5836667"/>
            <a:ext cx="6020544" cy="6672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Presentation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41496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, Sub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2820962"/>
            <a:ext cx="6020544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28" y="5301208"/>
            <a:ext cx="6020544" cy="44338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Presentation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2316B-21AF-F545-8BBD-6D5F820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5837238"/>
            <a:ext cx="6020172" cy="6667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6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39816" y="-77492"/>
            <a:ext cx="7848872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3344" y="1228240"/>
            <a:ext cx="6333256" cy="4240787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Section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1A3AD-050A-D14B-8632-A60FF8CBC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9"/>
            <a:ext cx="10643872" cy="5192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8B014A-88A3-B74D-B974-45935869F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7B76781-1980-6F49-8CCC-8682BE54017D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5FBE4D-298B-BA4F-AB22-68A9EF92283B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DC18D32-F796-8D46-B98D-9E4E375A6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89378"/>
            <a:ext cx="10644241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A9CC1-793F-AA40-86B1-A1662273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600" y="984249"/>
            <a:ext cx="10643872" cy="5192713"/>
          </a:xfrm>
        </p:spPr>
        <p:txBody>
          <a:bodyPr numCol="2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AEF16-BB58-D04C-9E4B-EA4ABA773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37245B-8549-1049-BB4E-4DE46181DAA4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0B5A3-54D1-0244-82B5-393DA48EA40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D5B3FC-358E-1040-948C-CA66BB208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C7F06-9A53-A34B-9B12-19EC89E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8"/>
            <a:ext cx="10643872" cy="5192713"/>
          </a:xfrm>
        </p:spPr>
        <p:txBody>
          <a:bodyPr numCol="3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4B688-EDD1-4248-AD90-2A58443F9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E84D83E-75B9-4F42-9F9F-AE9A7099798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524EE-4B79-6F46-8293-E3F3FDE2B9BF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DF8985-6E27-E440-B4D5-B4285BE3D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2"/>
            <a:ext cx="5090325" cy="519251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474627-CD30-3A44-91B4-CA1DB6B41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nt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3"/>
            <a:ext cx="246308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B503B9-4E02-9A48-9D6B-F7728F36F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600" y="3660097"/>
            <a:ext cx="2463089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4E19A53-AB24-5E4A-A220-34B365238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300" y="984143"/>
            <a:ext cx="2463088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79801DB-1046-F84F-98CE-98A652B5F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300" y="3660097"/>
            <a:ext cx="2463088" cy="251686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DB34C8-57B9-DC45-B8A1-BD55D48F0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10595-5D77-6B49-A147-77E19FC4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28" y="89378"/>
            <a:ext cx="10744944" cy="720000"/>
          </a:xfrm>
          <a:prstGeom prst="rect">
            <a:avLst/>
          </a:prstGeom>
        </p:spPr>
        <p:txBody>
          <a:bodyPr vert="horz" lIns="9000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A8DF-1C4C-D74E-978D-7A4A60D2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528" y="980728"/>
            <a:ext cx="10744944" cy="51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3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  <p:sldLayoutId id="2147483656" r:id="rId4"/>
    <p:sldLayoutId id="2147483651" r:id="rId5"/>
    <p:sldLayoutId id="2147483653" r:id="rId6"/>
    <p:sldLayoutId id="2147483654" r:id="rId7"/>
    <p:sldLayoutId id="2147483650" r:id="rId8"/>
    <p:sldLayoutId id="2147483661" r:id="rId9"/>
    <p:sldLayoutId id="2147483652" r:id="rId10"/>
    <p:sldLayoutId id="2147483662" r:id="rId11"/>
    <p:sldLayoutId id="2147483655" r:id="rId12"/>
    <p:sldLayoutId id="2147483663" r:id="rId13"/>
    <p:sldLayoutId id="2147483657" r:id="rId14"/>
    <p:sldLayoutId id="2147483664" r:id="rId15"/>
    <p:sldLayoutId id="214748365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smsl.org/cme/projection.php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psmsl.org/cme/autoqc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msl.org/accord/projec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msl.org/accord/projec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PSMSL</a:t>
            </a:r>
            <a:br>
              <a:rPr lang="en-US" dirty="0"/>
            </a:br>
            <a:r>
              <a:rPr lang="en-US" sz="2400" dirty="0"/>
              <a:t>(Permanent Service for Mean Sea Level)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GB" dirty="0"/>
              <a:t>Sea level projections portal for communicating impacts to policymakers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Andy Matthews and Sveta Jevrejeva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National Oceanography Centre, United Kingdom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33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D854-592B-4A0B-8380-2D6E5416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7"/>
            <a:ext cx="2309217" cy="1688623"/>
          </a:xfrm>
        </p:spPr>
        <p:txBody>
          <a:bodyPr/>
          <a:lstStyle/>
          <a:p>
            <a:r>
              <a:rPr lang="en-GB" dirty="0"/>
              <a:t>Funding:</a:t>
            </a:r>
            <a:br>
              <a:rPr lang="en-GB" dirty="0"/>
            </a:br>
            <a:r>
              <a:rPr lang="en-GB" dirty="0"/>
              <a:t>UK Official Development</a:t>
            </a:r>
            <a:br>
              <a:rPr lang="en-GB" dirty="0"/>
            </a:br>
            <a:r>
              <a:rPr lang="en-GB" dirty="0"/>
              <a:t>Assistance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C6C0-1172-4173-88A9-0360662D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10" y="285175"/>
            <a:ext cx="8516539" cy="368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53F6B-1652-4F1E-9FA0-9F5BED205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00" y="3429000"/>
            <a:ext cx="6544588" cy="2934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E652D-3A56-4B18-BB35-F661CF8167E6}"/>
              </a:ext>
            </a:extLst>
          </p:cNvPr>
          <p:cNvSpPr/>
          <p:nvPr/>
        </p:nvSpPr>
        <p:spPr>
          <a:xfrm>
            <a:off x="8351365" y="3874254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https://projects.noc.ac.uk/accord/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83BD1-9342-44DC-B1FD-A8C340FF22A4}"/>
              </a:ext>
            </a:extLst>
          </p:cNvPr>
          <p:cNvSpPr/>
          <p:nvPr/>
        </p:nvSpPr>
        <p:spPr>
          <a:xfrm>
            <a:off x="7369188" y="5865614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https://projects.noc.ac.uk/cme-programme/</a:t>
            </a:r>
          </a:p>
        </p:txBody>
      </p:sp>
    </p:spTree>
    <p:extLst>
      <p:ext uri="{BB962C8B-B14F-4D97-AF65-F5344CB8AC3E}">
        <p14:creationId xmlns:p14="http://schemas.microsoft.com/office/powerpoint/2010/main" val="262884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5D8F-B6AA-41A6-B6EF-572900A8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communicate future sea levels?</a:t>
            </a:r>
          </a:p>
        </p:txBody>
      </p:sp>
      <p:pic>
        <p:nvPicPr>
          <p:cNvPr id="1026" name="Picture 2" descr="graph of future sea level rise pathways with different amounts of global warming">
            <a:extLst>
              <a:ext uri="{FF2B5EF4-FFF2-40B4-BE49-F238E27FC236}">
                <a16:creationId xmlns:a16="http://schemas.microsoft.com/office/drawing/2014/main" id="{38BFC852-AD08-46A9-8BC3-829FBA8B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0" y="981392"/>
            <a:ext cx="10643872" cy="53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7CFAA-F502-4E44-B7B9-DBB1099DE084}"/>
              </a:ext>
            </a:extLst>
          </p:cNvPr>
          <p:cNvSpPr txBox="1"/>
          <p:nvPr/>
        </p:nvSpPr>
        <p:spPr>
          <a:xfrm>
            <a:off x="2423604" y="1748901"/>
            <a:ext cx="3807453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Global average</a:t>
            </a:r>
          </a:p>
          <a:p>
            <a:r>
              <a:rPr lang="en-GB" sz="4000" dirty="0">
                <a:solidFill>
                  <a:schemeClr val="accent6"/>
                </a:solidFill>
              </a:rPr>
              <a:t>Mean sea level</a:t>
            </a:r>
          </a:p>
          <a:p>
            <a:r>
              <a:rPr lang="en-GB" sz="4000" dirty="0">
                <a:solidFill>
                  <a:schemeClr val="accent6"/>
                </a:solidFill>
              </a:rPr>
              <a:t>No uncertainty</a:t>
            </a:r>
          </a:p>
        </p:txBody>
      </p:sp>
    </p:spTree>
    <p:extLst>
      <p:ext uri="{BB962C8B-B14F-4D97-AF65-F5344CB8AC3E}">
        <p14:creationId xmlns:p14="http://schemas.microsoft.com/office/powerpoint/2010/main" val="4169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4ED2-7254-43EE-8B4D-869EA5B6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for communicating threats from sea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BD7FF-A560-4549-9E32-8E758A554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Simplicity</a:t>
            </a:r>
          </a:p>
          <a:p>
            <a:r>
              <a:rPr lang="en-GB" sz="2400" dirty="0"/>
              <a:t>Shows a realistic ‘worst case scenario’</a:t>
            </a:r>
          </a:p>
          <a:p>
            <a:r>
              <a:rPr lang="en-GB" sz="2400" dirty="0"/>
              <a:t>Provides local information</a:t>
            </a:r>
          </a:p>
          <a:p>
            <a:r>
              <a:rPr lang="en-GB" sz="2400" dirty="0"/>
              <a:t>Web design: open-source, lightweight, responsive, easy-to-maintain, extensible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19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29FA-C52F-4E3A-A914-29BEC40E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Commonwealth Marine Economies (CME)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120CE-BED3-486D-81A3-0771FDEF8B70}"/>
              </a:ext>
            </a:extLst>
          </p:cNvPr>
          <p:cNvSpPr txBox="1"/>
          <p:nvPr/>
        </p:nvSpPr>
        <p:spPr>
          <a:xfrm>
            <a:off x="824600" y="98425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Automatic Quality Control Software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8748E94-FDEB-41C1-96F4-9664559F4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090" r="5408" b="4583"/>
          <a:stretch/>
        </p:blipFill>
        <p:spPr>
          <a:xfrm>
            <a:off x="723900" y="1535429"/>
            <a:ext cx="5577840" cy="4338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825003-C9F5-4652-BF42-6D23354443AA}"/>
              </a:ext>
            </a:extLst>
          </p:cNvPr>
          <p:cNvSpPr txBox="1"/>
          <p:nvPr/>
        </p:nvSpPr>
        <p:spPr>
          <a:xfrm>
            <a:off x="888720" y="596439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https://psmsl.org/cme/autoqc.php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E5BD8B-8817-40ED-B2C0-3763D4417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740" y="1535429"/>
            <a:ext cx="5246747" cy="4126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CF6F91-7D19-4F9D-B098-91C661732F69}"/>
              </a:ext>
            </a:extLst>
          </p:cNvPr>
          <p:cNvSpPr txBox="1"/>
          <p:nvPr/>
        </p:nvSpPr>
        <p:spPr>
          <a:xfrm>
            <a:off x="6301740" y="98425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Projection Viewer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48712-F35B-4D16-B2BE-09FFB55C3282}"/>
              </a:ext>
            </a:extLst>
          </p:cNvPr>
          <p:cNvSpPr/>
          <p:nvPr/>
        </p:nvSpPr>
        <p:spPr>
          <a:xfrm>
            <a:off x="6301740" y="5964394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https://psmsl.org/cme/projection.php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89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90A1-F723-4A6D-8C26-4DABEF87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https://psmsl.org/accord/projections.html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F6529-8D6C-4D27-BF06-4DB67184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00" y="1051216"/>
            <a:ext cx="11367400" cy="51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90A1-F723-4A6D-8C26-4DABEF87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https://psmsl.org/accord/projections.html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F6529-8D6C-4D27-BF06-4DB67184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00" y="1051216"/>
            <a:ext cx="11367400" cy="5127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DD9CB-95D8-4364-9835-9DE7C1131084}"/>
              </a:ext>
            </a:extLst>
          </p:cNvPr>
          <p:cNvSpPr txBox="1"/>
          <p:nvPr/>
        </p:nvSpPr>
        <p:spPr>
          <a:xfrm>
            <a:off x="7984209" y="111882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Future extensions?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BD581-A1F8-4FAC-98C7-0A4965C1F231}"/>
              </a:ext>
            </a:extLst>
          </p:cNvPr>
          <p:cNvCxnSpPr/>
          <p:nvPr/>
        </p:nvCxnSpPr>
        <p:spPr>
          <a:xfrm>
            <a:off x="3799644" y="949912"/>
            <a:ext cx="1447060" cy="550415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E14C31-A9C3-4292-82DB-79F6BBFE461D}"/>
              </a:ext>
            </a:extLst>
          </p:cNvPr>
          <p:cNvCxnSpPr>
            <a:cxnSpLocks/>
          </p:cNvCxnSpPr>
          <p:nvPr/>
        </p:nvCxnSpPr>
        <p:spPr>
          <a:xfrm flipH="1">
            <a:off x="3799644" y="949911"/>
            <a:ext cx="1447060" cy="550415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82E0EF-FDF0-4F03-AB47-7623B2D49709}"/>
              </a:ext>
            </a:extLst>
          </p:cNvPr>
          <p:cNvSpPr txBox="1"/>
          <p:nvPr/>
        </p:nvSpPr>
        <p:spPr>
          <a:xfrm>
            <a:off x="2430358" y="91555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Global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737A3-FC08-488D-BF6A-DB3513964535}"/>
              </a:ext>
            </a:extLst>
          </p:cNvPr>
          <p:cNvSpPr txBox="1"/>
          <p:nvPr/>
        </p:nvSpPr>
        <p:spPr>
          <a:xfrm>
            <a:off x="4953095" y="5203077"/>
            <a:ext cx="167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more projections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14801-A0D7-4701-A8D6-ED7E5943DAF6}"/>
              </a:ext>
            </a:extLst>
          </p:cNvPr>
          <p:cNvSpPr txBox="1"/>
          <p:nvPr/>
        </p:nvSpPr>
        <p:spPr>
          <a:xfrm>
            <a:off x="7874493" y="2414647"/>
            <a:ext cx="232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variability due to tides, surges and waves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E1DD2B-0030-4CB2-8B87-343292AB7315}"/>
              </a:ext>
            </a:extLst>
          </p:cNvPr>
          <p:cNvCxnSpPr/>
          <p:nvPr/>
        </p:nvCxnSpPr>
        <p:spPr>
          <a:xfrm>
            <a:off x="11603115" y="3014811"/>
            <a:ext cx="0" cy="1184327"/>
          </a:xfrm>
          <a:prstGeom prst="straightConnector1">
            <a:avLst/>
          </a:prstGeom>
          <a:ln w="3175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F57500-DD6E-4B7E-A645-09E4D1A67A17}"/>
              </a:ext>
            </a:extLst>
          </p:cNvPr>
          <p:cNvCxnSpPr>
            <a:cxnSpLocks/>
          </p:cNvCxnSpPr>
          <p:nvPr/>
        </p:nvCxnSpPr>
        <p:spPr>
          <a:xfrm>
            <a:off x="2006353" y="509101"/>
            <a:ext cx="2645546" cy="249112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76A5B7-F781-419E-A058-998787CBB218}"/>
              </a:ext>
            </a:extLst>
          </p:cNvPr>
          <p:cNvSpPr txBox="1"/>
          <p:nvPr/>
        </p:nvSpPr>
        <p:spPr>
          <a:xfrm>
            <a:off x="1104675" y="-5651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insert-your-domain-here.org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67B98-68F2-4473-A382-A75BC0EA3D78}"/>
              </a:ext>
            </a:extLst>
          </p:cNvPr>
          <p:cNvSpPr txBox="1"/>
          <p:nvPr/>
        </p:nvSpPr>
        <p:spPr>
          <a:xfrm>
            <a:off x="3642369" y="6420575"/>
            <a:ext cx="42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Contact: antt@noc.ac.uk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1C06C1-2E46-4279-8ED6-8103564963CB}"/>
              </a:ext>
            </a:extLst>
          </p:cNvPr>
          <p:cNvCxnSpPr>
            <a:cxnSpLocks/>
          </p:cNvCxnSpPr>
          <p:nvPr/>
        </p:nvCxnSpPr>
        <p:spPr>
          <a:xfrm flipV="1">
            <a:off x="2006353" y="525591"/>
            <a:ext cx="2645546" cy="249112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al Oceanography Centre 1">
      <a:dk1>
        <a:srgbClr val="13324D"/>
      </a:dk1>
      <a:lt1>
        <a:srgbClr val="FFFFFF"/>
      </a:lt1>
      <a:dk2>
        <a:srgbClr val="13324D"/>
      </a:dk2>
      <a:lt2>
        <a:srgbClr val="FFFFFF"/>
      </a:lt2>
      <a:accent1>
        <a:srgbClr val="13324D"/>
      </a:accent1>
      <a:accent2>
        <a:srgbClr val="1D71B8"/>
      </a:accent2>
      <a:accent3>
        <a:srgbClr val="4DB3E6"/>
      </a:accent3>
      <a:accent4>
        <a:srgbClr val="FFE60B"/>
      </a:accent4>
      <a:accent5>
        <a:srgbClr val="43B9B6"/>
      </a:accent5>
      <a:accent6>
        <a:srgbClr val="EB5C0B"/>
      </a:accent6>
      <a:hlink>
        <a:srgbClr val="1D71B8"/>
      </a:hlink>
      <a:folHlink>
        <a:srgbClr val="1D71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92DB35B-8AD3-974B-8388-A990BB387B7D}" vid="{49AAF0C9-BF10-2940-A893-107982A3F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40D922D68E64EB1E9D87A9E97991D" ma:contentTypeVersion="12" ma:contentTypeDescription="Create a new document." ma:contentTypeScope="" ma:versionID="0689f45fadc2ed68f8644561437a0e94">
  <xsd:schema xmlns:xsd="http://www.w3.org/2001/XMLSchema" xmlns:xs="http://www.w3.org/2001/XMLSchema" xmlns:p="http://schemas.microsoft.com/office/2006/metadata/properties" xmlns:ns3="a2c1c1ce-3be9-48e6-9c0a-383940df0ef9" xmlns:ns4="f04eff88-a645-406f-8334-f3654967fc22" targetNamespace="http://schemas.microsoft.com/office/2006/metadata/properties" ma:root="true" ma:fieldsID="4bd8eb4877a66443042c41287ce3c653" ns3:_="" ns4:_="">
    <xsd:import namespace="a2c1c1ce-3be9-48e6-9c0a-383940df0ef9"/>
    <xsd:import namespace="f04eff88-a645-406f-8334-f3654967fc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1c1ce-3be9-48e6-9c0a-383940df0e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eff88-a645-406f-8334-f3654967f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F0F809-B0C2-489F-A116-2CA8D3731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1c1ce-3be9-48e6-9c0a-383940df0ef9"/>
    <ds:schemaRef ds:uri="f04eff88-a645-406f-8334-f3654967f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04086-49D9-4EBF-ACF5-6478440CA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A1DB73-DE10-4827-BECA-47173658FCB4}">
  <ds:schemaRefs>
    <ds:schemaRef ds:uri="http://purl.org/dc/elements/1.1/"/>
    <ds:schemaRef ds:uri="http://www.w3.org/XML/1998/namespace"/>
    <ds:schemaRef ds:uri="http://purl.org/dc/dcmitype/"/>
    <ds:schemaRef ds:uri="f04eff88-a645-406f-8334-f3654967fc2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2c1c1ce-3be9-48e6-9c0a-383940df0ef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NOC Presentation Widescreen - V4</Template>
  <TotalTime>1835</TotalTime>
  <Words>698</Words>
  <Application>Microsoft Office PowerPoint</Application>
  <PresentationFormat>Widescreen</PresentationFormat>
  <Paragraphs>64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PSMSL (Permanent Service for Mean Sea Level)   Sea level projections portal for communicating impacts to policymakers   Andy Matthews and Sveta Jevrejeva  National Oceanography Centre, United Kingdom</vt:lpstr>
      <vt:lpstr>Funding: UK Official Development Assistance</vt:lpstr>
      <vt:lpstr>How do we communicate future sea levels?</vt:lpstr>
      <vt:lpstr>What do we want for communicating threats from sea level?</vt:lpstr>
      <vt:lpstr>Initial Commonwealth Marine Economies (CME) project</vt:lpstr>
      <vt:lpstr>https://psmsl.org/accord/projections.html</vt:lpstr>
      <vt:lpstr>https://psmsl.org/accord/projections.html</vt:lpstr>
    </vt:vector>
  </TitlesOfParts>
  <Company>NOC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PSMSL (Permanent Service for Mean Sea Level)  Update – MPOC Plenary 2020</dc:title>
  <dc:creator>Matthews, Andrew</dc:creator>
  <cp:lastModifiedBy>Andrew Matthews</cp:lastModifiedBy>
  <cp:revision>34</cp:revision>
  <dcterms:created xsi:type="dcterms:W3CDTF">2020-01-07T14:13:08Z</dcterms:created>
  <dcterms:modified xsi:type="dcterms:W3CDTF">2022-05-25T15:51:06Z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0x0101004B940D922D68E64EB1E9D87A9E97991D</vt:lpwstr>
  </property>
</Properties>
</file>