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12"/>
  </p:notesMasterIdLst>
  <p:sldIdLst>
    <p:sldId id="256" r:id="rId2"/>
    <p:sldId id="300" r:id="rId3"/>
    <p:sldId id="259" r:id="rId4"/>
    <p:sldId id="268" r:id="rId5"/>
    <p:sldId id="279" r:id="rId6"/>
    <p:sldId id="280" r:id="rId7"/>
    <p:sldId id="262" r:id="rId8"/>
    <p:sldId id="290" r:id="rId9"/>
    <p:sldId id="288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3655" autoAdjust="0"/>
  </p:normalViewPr>
  <p:slideViewPr>
    <p:cSldViewPr snapToGrid="0">
      <p:cViewPr varScale="1">
        <p:scale>
          <a:sx n="75" d="100"/>
          <a:sy n="75" d="100"/>
        </p:scale>
        <p:origin x="89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11AE8-AAA3-4EC8-8484-FD368B9E85BE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C59E66F2-8D6F-4891-B897-1218E5701BE3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Soil</a:t>
          </a:r>
          <a:r>
            <a:rPr lang="fr-F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Moisture</a:t>
          </a:r>
          <a:endParaRPr lang="fr-FR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9930D3-2EDA-4BC3-9F96-BD5220A7E41D}" type="parTrans" cxnId="{6DFA4AAD-1AE2-4A40-A2A7-9D7C5F46DE48}">
      <dgm:prSet/>
      <dgm:spPr/>
      <dgm:t>
        <a:bodyPr/>
        <a:lstStyle/>
        <a:p>
          <a:endParaRPr lang="fr-FR"/>
        </a:p>
      </dgm:t>
    </dgm:pt>
    <dgm:pt modelId="{21163B23-F4E7-4FDB-AF72-34C5049CE551}" type="sibTrans" cxnId="{6DFA4AAD-1AE2-4A40-A2A7-9D7C5F46DE48}">
      <dgm:prSet/>
      <dgm:spPr/>
      <dgm:t>
        <a:bodyPr/>
        <a:lstStyle/>
        <a:p>
          <a:endParaRPr lang="fr-FR"/>
        </a:p>
      </dgm:t>
    </dgm:pt>
    <dgm:pt modelId="{DD1F5F5A-2998-484B-9F13-A806F2A5862C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Soil</a:t>
          </a:r>
          <a:r>
            <a:rPr lang="fr-F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roughness</a:t>
          </a:r>
          <a:endParaRPr lang="fr-FR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400D8-DA8F-4B90-A830-A94AEFE1E069}" type="parTrans" cxnId="{99722E78-74D2-46E6-B8FA-A2316F342518}">
      <dgm:prSet/>
      <dgm:spPr/>
      <dgm:t>
        <a:bodyPr/>
        <a:lstStyle/>
        <a:p>
          <a:endParaRPr lang="fr-FR"/>
        </a:p>
      </dgm:t>
    </dgm:pt>
    <dgm:pt modelId="{A17FF173-B1FE-4AF4-B51E-60B9EA5B4213}" type="sibTrans" cxnId="{99722E78-74D2-46E6-B8FA-A2316F342518}">
      <dgm:prSet/>
      <dgm:spPr/>
      <dgm:t>
        <a:bodyPr/>
        <a:lstStyle/>
        <a:p>
          <a:endParaRPr lang="fr-FR"/>
        </a:p>
      </dgm:t>
    </dgm:pt>
    <dgm:pt modelId="{868DC002-9FA1-48E1-A745-013CA31AC1B0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fr-F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LAI / H</a:t>
          </a:r>
        </a:p>
      </dgm:t>
    </dgm:pt>
    <dgm:pt modelId="{45281829-B309-47D5-A88B-F786F6C4D375}" type="parTrans" cxnId="{88EBA1CD-A0C1-44B3-8AE9-B732BAB7D021}">
      <dgm:prSet/>
      <dgm:spPr/>
      <dgm:t>
        <a:bodyPr/>
        <a:lstStyle/>
        <a:p>
          <a:endParaRPr lang="fr-FR"/>
        </a:p>
      </dgm:t>
    </dgm:pt>
    <dgm:pt modelId="{4BF6EDC3-8602-4D52-A66E-348705788548}" type="sibTrans" cxnId="{88EBA1CD-A0C1-44B3-8AE9-B732BAB7D021}">
      <dgm:prSet/>
      <dgm:spPr/>
      <dgm:t>
        <a:bodyPr/>
        <a:lstStyle/>
        <a:p>
          <a:endParaRPr lang="fr-FR"/>
        </a:p>
      </dgm:t>
    </dgm:pt>
    <dgm:pt modelId="{099FC078-260C-4928-BE4C-3C4092E1EC3E}" type="pres">
      <dgm:prSet presAssocID="{56D11AE8-AAA3-4EC8-8484-FD368B9E85BE}" presName="Name0" presStyleCnt="0">
        <dgm:presLayoutVars>
          <dgm:dir/>
          <dgm:resizeHandles val="exact"/>
        </dgm:presLayoutVars>
      </dgm:prSet>
      <dgm:spPr/>
    </dgm:pt>
    <dgm:pt modelId="{F9312084-3A40-45C7-933A-CFE22B22184B}" type="pres">
      <dgm:prSet presAssocID="{C59E66F2-8D6F-4891-B897-1218E5701BE3}" presName="composite" presStyleCnt="0"/>
      <dgm:spPr/>
    </dgm:pt>
    <dgm:pt modelId="{42EB387B-8061-4AE5-B715-226BA0677F5C}" type="pres">
      <dgm:prSet presAssocID="{C59E66F2-8D6F-4891-B897-1218E5701BE3}" presName="rect1" presStyleLbl="bgImgPlac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DF7218B1-DA87-43D5-AB43-8CEFB833ED68}" type="pres">
      <dgm:prSet presAssocID="{C59E66F2-8D6F-4891-B897-1218E5701BE3}" presName="wedgeRectCallout1" presStyleLbl="node1" presStyleIdx="0" presStyleCnt="3" custScaleX="161303">
        <dgm:presLayoutVars>
          <dgm:bulletEnabled val="1"/>
        </dgm:presLayoutVars>
      </dgm:prSet>
      <dgm:spPr/>
    </dgm:pt>
    <dgm:pt modelId="{E8239415-858B-485F-B935-C7423085B116}" type="pres">
      <dgm:prSet presAssocID="{21163B23-F4E7-4FDB-AF72-34C5049CE551}" presName="sibTrans" presStyleCnt="0"/>
      <dgm:spPr/>
    </dgm:pt>
    <dgm:pt modelId="{198E1E0E-435B-478E-9181-D3331D186746}" type="pres">
      <dgm:prSet presAssocID="{DD1F5F5A-2998-484B-9F13-A806F2A5862C}" presName="composite" presStyleCnt="0"/>
      <dgm:spPr/>
    </dgm:pt>
    <dgm:pt modelId="{C4BB7608-ECB3-4B5F-AE99-634F3CAB849D}" type="pres">
      <dgm:prSet presAssocID="{DD1F5F5A-2998-484B-9F13-A806F2A5862C}" presName="rect1" presStyleLbl="bgImgPlac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7A26FEC1-C6B4-4A40-86DD-C90CBDFE7EDC}" type="pres">
      <dgm:prSet presAssocID="{DD1F5F5A-2998-484B-9F13-A806F2A5862C}" presName="wedgeRectCallout1" presStyleLbl="node1" presStyleIdx="1" presStyleCnt="3" custScaleX="161303">
        <dgm:presLayoutVars>
          <dgm:bulletEnabled val="1"/>
        </dgm:presLayoutVars>
      </dgm:prSet>
      <dgm:spPr/>
    </dgm:pt>
    <dgm:pt modelId="{30A26220-D04F-4A58-AF51-D480FDC1F426}" type="pres">
      <dgm:prSet presAssocID="{A17FF173-B1FE-4AF4-B51E-60B9EA5B4213}" presName="sibTrans" presStyleCnt="0"/>
      <dgm:spPr/>
    </dgm:pt>
    <dgm:pt modelId="{EDA88347-5405-449A-A93F-822312678AB7}" type="pres">
      <dgm:prSet presAssocID="{868DC002-9FA1-48E1-A745-013CA31AC1B0}" presName="composite" presStyleCnt="0"/>
      <dgm:spPr/>
    </dgm:pt>
    <dgm:pt modelId="{9EC6FBF9-664C-4202-80A7-139FDFEBFF0E}" type="pres">
      <dgm:prSet presAssocID="{868DC002-9FA1-48E1-A745-013CA31AC1B0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FA8E7FE8-EFFC-4842-918C-D39577591613}" type="pres">
      <dgm:prSet presAssocID="{868DC002-9FA1-48E1-A745-013CA31AC1B0}" presName="wedgeRectCallout1" presStyleLbl="node1" presStyleIdx="2" presStyleCnt="3" custScaleX="161303">
        <dgm:presLayoutVars>
          <dgm:bulletEnabled val="1"/>
        </dgm:presLayoutVars>
      </dgm:prSet>
      <dgm:spPr/>
    </dgm:pt>
  </dgm:ptLst>
  <dgm:cxnLst>
    <dgm:cxn modelId="{12E0AD2F-4AD7-44AC-A365-493D3F8E127C}" type="presOf" srcId="{C59E66F2-8D6F-4891-B897-1218E5701BE3}" destId="{DF7218B1-DA87-43D5-AB43-8CEFB833ED68}" srcOrd="0" destOrd="0" presId="urn:microsoft.com/office/officeart/2008/layout/BendingPictureCaptionList"/>
    <dgm:cxn modelId="{99722E78-74D2-46E6-B8FA-A2316F342518}" srcId="{56D11AE8-AAA3-4EC8-8484-FD368B9E85BE}" destId="{DD1F5F5A-2998-484B-9F13-A806F2A5862C}" srcOrd="1" destOrd="0" parTransId="{722400D8-DA8F-4B90-A830-A94AEFE1E069}" sibTransId="{A17FF173-B1FE-4AF4-B51E-60B9EA5B4213}"/>
    <dgm:cxn modelId="{6DFA4AAD-1AE2-4A40-A2A7-9D7C5F46DE48}" srcId="{56D11AE8-AAA3-4EC8-8484-FD368B9E85BE}" destId="{C59E66F2-8D6F-4891-B897-1218E5701BE3}" srcOrd="0" destOrd="0" parTransId="{E69930D3-2EDA-4BC3-9F96-BD5220A7E41D}" sibTransId="{21163B23-F4E7-4FDB-AF72-34C5049CE551}"/>
    <dgm:cxn modelId="{E68E1EC1-B016-4A0A-BABF-D4C3A5D4ECAC}" type="presOf" srcId="{DD1F5F5A-2998-484B-9F13-A806F2A5862C}" destId="{7A26FEC1-C6B4-4A40-86DD-C90CBDFE7EDC}" srcOrd="0" destOrd="0" presId="urn:microsoft.com/office/officeart/2008/layout/BendingPictureCaptionList"/>
    <dgm:cxn modelId="{88EBA1CD-A0C1-44B3-8AE9-B732BAB7D021}" srcId="{56D11AE8-AAA3-4EC8-8484-FD368B9E85BE}" destId="{868DC002-9FA1-48E1-A745-013CA31AC1B0}" srcOrd="2" destOrd="0" parTransId="{45281829-B309-47D5-A88B-F786F6C4D375}" sibTransId="{4BF6EDC3-8602-4D52-A66E-348705788548}"/>
    <dgm:cxn modelId="{6F4DA7D5-6130-4B6A-9551-BBC027F3D5CE}" type="presOf" srcId="{868DC002-9FA1-48E1-A745-013CA31AC1B0}" destId="{FA8E7FE8-EFFC-4842-918C-D39577591613}" srcOrd="0" destOrd="0" presId="urn:microsoft.com/office/officeart/2008/layout/BendingPictureCaptionList"/>
    <dgm:cxn modelId="{3845F9E7-1E74-46B6-9B26-E8EC65EDA628}" type="presOf" srcId="{56D11AE8-AAA3-4EC8-8484-FD368B9E85BE}" destId="{099FC078-260C-4928-BE4C-3C4092E1EC3E}" srcOrd="0" destOrd="0" presId="urn:microsoft.com/office/officeart/2008/layout/BendingPictureCaptionList"/>
    <dgm:cxn modelId="{621E9E70-5FB9-4C0E-A4DC-76312BA0F46B}" type="presParOf" srcId="{099FC078-260C-4928-BE4C-3C4092E1EC3E}" destId="{F9312084-3A40-45C7-933A-CFE22B22184B}" srcOrd="0" destOrd="0" presId="urn:microsoft.com/office/officeart/2008/layout/BendingPictureCaptionList"/>
    <dgm:cxn modelId="{C77E4A19-B1D9-4CAE-B580-E2BD6D84E423}" type="presParOf" srcId="{F9312084-3A40-45C7-933A-CFE22B22184B}" destId="{42EB387B-8061-4AE5-B715-226BA0677F5C}" srcOrd="0" destOrd="0" presId="urn:microsoft.com/office/officeart/2008/layout/BendingPictureCaptionList"/>
    <dgm:cxn modelId="{E5710375-D60E-4F1F-B878-EC9C839F12A9}" type="presParOf" srcId="{F9312084-3A40-45C7-933A-CFE22B22184B}" destId="{DF7218B1-DA87-43D5-AB43-8CEFB833ED68}" srcOrd="1" destOrd="0" presId="urn:microsoft.com/office/officeart/2008/layout/BendingPictureCaptionList"/>
    <dgm:cxn modelId="{69DFEFCD-F377-444A-AF92-6A86FB748A81}" type="presParOf" srcId="{099FC078-260C-4928-BE4C-3C4092E1EC3E}" destId="{E8239415-858B-485F-B935-C7423085B116}" srcOrd="1" destOrd="0" presId="urn:microsoft.com/office/officeart/2008/layout/BendingPictureCaptionList"/>
    <dgm:cxn modelId="{D731A5B7-CC40-43D9-8E93-0810FF260F2F}" type="presParOf" srcId="{099FC078-260C-4928-BE4C-3C4092E1EC3E}" destId="{198E1E0E-435B-478E-9181-D3331D186746}" srcOrd="2" destOrd="0" presId="urn:microsoft.com/office/officeart/2008/layout/BendingPictureCaptionList"/>
    <dgm:cxn modelId="{C77347DE-838D-4017-ACC8-DA99DD6E3FFA}" type="presParOf" srcId="{198E1E0E-435B-478E-9181-D3331D186746}" destId="{C4BB7608-ECB3-4B5F-AE99-634F3CAB849D}" srcOrd="0" destOrd="0" presId="urn:microsoft.com/office/officeart/2008/layout/BendingPictureCaptionList"/>
    <dgm:cxn modelId="{8E4FFE00-C9E8-496F-9D16-227B6C8CF23A}" type="presParOf" srcId="{198E1E0E-435B-478E-9181-D3331D186746}" destId="{7A26FEC1-C6B4-4A40-86DD-C90CBDFE7EDC}" srcOrd="1" destOrd="0" presId="urn:microsoft.com/office/officeart/2008/layout/BendingPictureCaptionList"/>
    <dgm:cxn modelId="{A23BF53F-D306-4FA7-8E45-9FA18EA7E20A}" type="presParOf" srcId="{099FC078-260C-4928-BE4C-3C4092E1EC3E}" destId="{30A26220-D04F-4A58-AF51-D480FDC1F426}" srcOrd="3" destOrd="0" presId="urn:microsoft.com/office/officeart/2008/layout/BendingPictureCaptionList"/>
    <dgm:cxn modelId="{458DCC80-636C-4661-B2AC-A59404B521C4}" type="presParOf" srcId="{099FC078-260C-4928-BE4C-3C4092E1EC3E}" destId="{EDA88347-5405-449A-A93F-822312678AB7}" srcOrd="4" destOrd="0" presId="urn:microsoft.com/office/officeart/2008/layout/BendingPictureCaptionList"/>
    <dgm:cxn modelId="{473E8A92-28A4-4558-9B98-58E657BC2633}" type="presParOf" srcId="{EDA88347-5405-449A-A93F-822312678AB7}" destId="{9EC6FBF9-664C-4202-80A7-139FDFEBFF0E}" srcOrd="0" destOrd="0" presId="urn:microsoft.com/office/officeart/2008/layout/BendingPictureCaptionList"/>
    <dgm:cxn modelId="{CB7AD700-61CB-4313-B540-52281286705D}" type="presParOf" srcId="{EDA88347-5405-449A-A93F-822312678AB7}" destId="{FA8E7FE8-EFFC-4842-918C-D3957759161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B387B-8061-4AE5-B715-226BA0677F5C}">
      <dsp:nvSpPr>
        <dsp:cNvPr id="0" name=""/>
        <dsp:cNvSpPr/>
      </dsp:nvSpPr>
      <dsp:spPr>
        <a:xfrm>
          <a:off x="870297" y="851"/>
          <a:ext cx="1566630" cy="125330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218B1-DA87-43D5-AB43-8CEFB833ED68}">
      <dsp:nvSpPr>
        <dsp:cNvPr id="0" name=""/>
        <dsp:cNvSpPr/>
      </dsp:nvSpPr>
      <dsp:spPr>
        <a:xfrm>
          <a:off x="583920" y="1128825"/>
          <a:ext cx="2249049" cy="4386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Soil</a:t>
          </a:r>
          <a:r>
            <a:rPr lang="fr-F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Moisture</a:t>
          </a:r>
          <a:endParaRPr lang="fr-FR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20" y="1128825"/>
        <a:ext cx="2249049" cy="438656"/>
      </dsp:txXfrm>
    </dsp:sp>
    <dsp:sp modelId="{C4BB7608-ECB3-4B5F-AE99-634F3CAB849D}">
      <dsp:nvSpPr>
        <dsp:cNvPr id="0" name=""/>
        <dsp:cNvSpPr/>
      </dsp:nvSpPr>
      <dsp:spPr>
        <a:xfrm>
          <a:off x="870297" y="1724145"/>
          <a:ext cx="1566630" cy="1253304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6FEC1-C6B4-4A40-86DD-C90CBDFE7EDC}">
      <dsp:nvSpPr>
        <dsp:cNvPr id="0" name=""/>
        <dsp:cNvSpPr/>
      </dsp:nvSpPr>
      <dsp:spPr>
        <a:xfrm>
          <a:off x="583920" y="2852119"/>
          <a:ext cx="2249049" cy="4386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Soil</a:t>
          </a:r>
          <a:r>
            <a:rPr lang="fr-F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roughness</a:t>
          </a:r>
          <a:endParaRPr lang="fr-FR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3920" y="2852119"/>
        <a:ext cx="2249049" cy="438656"/>
      </dsp:txXfrm>
    </dsp:sp>
    <dsp:sp modelId="{9EC6FBF9-664C-4202-80A7-139FDFEBFF0E}">
      <dsp:nvSpPr>
        <dsp:cNvPr id="0" name=""/>
        <dsp:cNvSpPr/>
      </dsp:nvSpPr>
      <dsp:spPr>
        <a:xfrm>
          <a:off x="870297" y="3447439"/>
          <a:ext cx="1566630" cy="12533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E7FE8-EFFC-4842-918C-D39577591613}">
      <dsp:nvSpPr>
        <dsp:cNvPr id="0" name=""/>
        <dsp:cNvSpPr/>
      </dsp:nvSpPr>
      <dsp:spPr>
        <a:xfrm>
          <a:off x="583920" y="4575413"/>
          <a:ext cx="2249049" cy="4386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LAI / H</a:t>
          </a:r>
        </a:p>
      </dsp:txBody>
      <dsp:txXfrm>
        <a:off x="583920" y="4575413"/>
        <a:ext cx="2249049" cy="438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A722A-8346-4184-B7C2-F7251651EB9D}" type="datetimeFigureOut">
              <a:rPr lang="fr-FR" smtClean="0"/>
              <a:t>23/05/2022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31144-D7C4-4A11-821D-37EBE7E33A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2353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B6DBF-8BBA-12D5-EB40-255AD89F1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0CE3AC-CDE3-A47D-BBA5-A00D3991A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BB1979-9828-EE42-1A92-0BA4CCA8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E91627-297F-B8AE-40B3-04E40693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4519FA-070E-3F22-D091-CB144AC6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20050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B4501-E7FE-3455-7059-1EC26DC3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09AC03-E98F-729C-C860-41CA479FD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EEB31C-E851-F358-68F5-61E04058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A1A159-AF1C-FF1A-AB74-467914CF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18FED6-7269-E660-D840-1E49E426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59330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5118FCA-AE9E-35CF-35FF-E65514D92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10A154-1E8B-BFEC-7F76-8D703F642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79375E-FE58-C111-4AE1-CD94FD89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178E03-3B00-C8FF-25EF-89DAC6A9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202F7-1C5E-4DC3-7C9A-0C7AB462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670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781F7F-2B2F-1645-68C3-BD505D6F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275206-7984-7CB0-393D-DF8A91E6B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6ECC8-CEF6-F8F9-7F4C-BDD8CC2F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AC49A-5E88-3E20-0428-99FEAE9C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516B9-915B-E346-297C-351E9CC6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4803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31BC8-D1CC-4B03-1B6D-BAD551AF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CB9490-FA59-DF6F-AD3B-F5264B2F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5F8B73-E859-F71F-79E0-FA6E460A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479A7A-1078-17C1-5064-8FF891C8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62C34C-1CEB-4648-7C3E-FA274621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8409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1D698-CD6B-415D-80C7-F4455B78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6E428F-DABB-53BB-26B5-D94EB0AED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F86234-DAF0-D607-93EF-E988D1022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135D3D-99AE-3C19-7773-B89B77094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28F958-8EA9-E819-B539-C0CFC3AD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B281F8-30C0-9144-3336-69A27C63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8581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54B2F-ABBF-A505-55BC-CC5DCAA2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47D98B9-907E-40F1-A0A6-2F324C97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E385649-6E7E-DE29-E9A2-E3E3C6526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547E0D-5883-41B0-42B7-9F4BF2C6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7535E5C-C811-DB13-F9AE-B2B0263B6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9A2265-1006-DF35-A15F-72FAB836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161DCDD-3C33-8FDB-4186-A70FC8DE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3806CF-03EB-9ACD-1514-589C54AE9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5766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102E90-5A64-F5DF-31C4-DD5220AA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19BB25-422B-7B7F-3D79-AAD89863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9A0B20-19F8-6E53-327F-7C8ED226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4178B4-5D11-CCC4-A9E6-B0B4D51D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51491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57A931-8CAA-0F64-5B64-69907939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C910D6-D281-1DD1-8007-5E4EDF6D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6ACF75-C7FD-CE78-B8D8-9A5F833D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43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CB00F-A02F-D35F-6E4F-27F12E64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25539-2CEB-F90C-CA32-68C2858F9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FB7E8D-F4CE-DC71-B12A-907D02698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2DD835-38F5-C332-3C34-4CFFD1C65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4EC765-1196-6BD2-1704-BBA9D241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9A2792-0608-1CAA-7608-E8A08CBC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11009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9D504-7D37-89E9-F9E8-D024069A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7EA1A7-2744-8C86-B149-BCCFC8132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F72141-185A-7CC3-6170-0BBF1E8C5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5F8CD5-45C4-C1A2-BC26-498E8A32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E9E337-1C2B-C692-13A3-406D74A5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635E45-5C2C-DE6A-A004-4880CDA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4347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BB52B8-3326-D4A9-1CBD-74C5AD14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8B570-9FED-080C-19F3-B8566DB9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A60F80-9095-D742-4AB4-8CAFD3091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07/16/2021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0AE6FA-73E5-C417-DEA9-C10F805AA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19 Novembre 2021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51AEC2-FE12-AEDA-0D32-338660079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2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32C18-1631-4150-9082-8B1C45FDB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012" y="1468403"/>
            <a:ext cx="11651975" cy="2745489"/>
          </a:xfrm>
        </p:spPr>
        <p:txBody>
          <a:bodyPr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soil moisture within drip irrigation context in pepper fields using ALOS-2 and Sentinel-1 data</a:t>
            </a:r>
            <a:endParaRPr lang="fr-FR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175A7-4FA4-469F-8842-B33F5A8CD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45328"/>
            <a:ext cx="12104914" cy="952041"/>
          </a:xfrm>
        </p:spPr>
        <p:txBody>
          <a:bodyPr anchor="t">
            <a:normAutofit/>
          </a:bodyPr>
          <a:lstStyle/>
          <a:p>
            <a:pPr algn="ctr"/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Presented by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Emna Ayari</a:t>
            </a:r>
            <a:endParaRPr lang="fr-FR" b="1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316FBCF-25F9-496D-907F-9E7AB1CB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012" y="6367328"/>
            <a:ext cx="4114800" cy="365125"/>
          </a:xfrm>
        </p:spPr>
        <p:txBody>
          <a:bodyPr vert="horz" lIns="91440" tIns="45720" rIns="91440" bIns="45720" rtlCol="0" anchor="ctr"/>
          <a:lstStyle/>
          <a:p>
            <a:pPr algn="l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451CD-F8E1-4790-8C3B-A3489B3D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3">
            <a:extLst>
              <a:ext uri="{FF2B5EF4-FFF2-40B4-BE49-F238E27FC236}">
                <a16:creationId xmlns:a16="http://schemas.microsoft.com/office/drawing/2014/main" id="{EE7A99F8-4DCA-48BD-B8DB-08FF1FA81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736" y="148938"/>
            <a:ext cx="1260822" cy="778164"/>
          </a:xfrm>
          <a:prstGeom prst="rect">
            <a:avLst/>
          </a:prstGeom>
        </p:spPr>
      </p:pic>
      <p:pic>
        <p:nvPicPr>
          <p:cNvPr id="18" name="Image 4">
            <a:extLst>
              <a:ext uri="{FF2B5EF4-FFF2-40B4-BE49-F238E27FC236}">
                <a16:creationId xmlns:a16="http://schemas.microsoft.com/office/drawing/2014/main" id="{699CB0BF-3EA5-471C-A193-06CFFBAF8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237" r="2049" b="6194"/>
          <a:stretch/>
        </p:blipFill>
        <p:spPr>
          <a:xfrm>
            <a:off x="618913" y="117564"/>
            <a:ext cx="966987" cy="979411"/>
          </a:xfrm>
          <a:prstGeom prst="rect">
            <a:avLst/>
          </a:prstGeom>
        </p:spPr>
      </p:pic>
      <p:pic>
        <p:nvPicPr>
          <p:cNvPr id="19" name="Image 5">
            <a:extLst>
              <a:ext uri="{FF2B5EF4-FFF2-40B4-BE49-F238E27FC236}">
                <a16:creationId xmlns:a16="http://schemas.microsoft.com/office/drawing/2014/main" id="{2588C6AA-113B-4AAA-A7DB-AC4CD28C83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7" t="3820" r="6685"/>
          <a:stretch/>
        </p:blipFill>
        <p:spPr>
          <a:xfrm>
            <a:off x="2068503" y="117116"/>
            <a:ext cx="1046721" cy="979411"/>
          </a:xfrm>
          <a:prstGeom prst="rect">
            <a:avLst/>
          </a:prstGeom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248D7CB1-54B2-41C6-889F-4208074D36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14227" r="4558" b="11407"/>
          <a:stretch/>
        </p:blipFill>
        <p:spPr>
          <a:xfrm>
            <a:off x="9986226" y="260631"/>
            <a:ext cx="1814720" cy="593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499A58-A6C8-4279-86D0-BADEAF28D9EF}"/>
              </a:ext>
            </a:extLst>
          </p:cNvPr>
          <p:cNvSpPr txBox="1"/>
          <p:nvPr/>
        </p:nvSpPr>
        <p:spPr>
          <a:xfrm>
            <a:off x="2895210" y="1373515"/>
            <a:ext cx="6165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 General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C356B-1DCB-45E5-A1A5-DC93255811A1}"/>
              </a:ext>
            </a:extLst>
          </p:cNvPr>
          <p:cNvSpPr txBox="1"/>
          <p:nvPr/>
        </p:nvSpPr>
        <p:spPr>
          <a:xfrm>
            <a:off x="883920" y="3850813"/>
            <a:ext cx="10784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Emna Ayari</a:t>
            </a:r>
            <a:r>
              <a:rPr lang="fr-F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Zeineb Kassouk</a:t>
            </a:r>
            <a:r>
              <a:rPr lang="fr-F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Zohra Lili-Chabaane</a:t>
            </a:r>
            <a:r>
              <a:rPr lang="fr-F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Nicolas Baghdadi</a:t>
            </a:r>
            <a:r>
              <a:rPr lang="fr-F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and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Mehrez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Zribi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CESBIO (CNES/CNRS/INRAE/IRD/UPS), 18 av. Edouard Belin,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2801, 31401 Toulouse cedex9, France; </a:t>
            </a:r>
          </a:p>
          <a:p>
            <a:pPr algn="ctr"/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Agronomic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Tunisia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Carthage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LR17AGR01 InteGRatEd Management of Natural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remoTE Sensing, Spatial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Modeling (GREEN-TEAM), Tunis 1082,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Tunisia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CIRAD, CNRS, INRAE, TETIS,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Montpellier, AgroParisTech, CEDEX 5, 34093 Montpellier, France; 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88B387-C9BE-0DC0-6406-8CBFB8D86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5" y="98497"/>
            <a:ext cx="3196590" cy="9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65"/>
    </mc:Choice>
    <mc:Fallback xmlns="">
      <p:transition advTm="416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180E-E8BB-444C-BFE3-308ABE66F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336"/>
            <a:ext cx="10895106" cy="2095361"/>
          </a:xfrm>
        </p:spPr>
        <p:txBody>
          <a:bodyPr>
            <a:normAutofit/>
          </a:bodyPr>
          <a:lstStyle/>
          <a:p>
            <a:pPr algn="ctr"/>
            <a:r>
              <a:rPr lang="en-GB" sz="6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  <a:br>
              <a:rPr lang="en-GB" sz="5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5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51F51-4C1C-40F3-9C2F-5BB27388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20" y="6416675"/>
            <a:ext cx="4114800" cy="365125"/>
          </a:xfrm>
        </p:spPr>
        <p:txBody>
          <a:bodyPr/>
          <a:lstStyle/>
          <a:p>
            <a:pPr algn="l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65160-DAAE-4E4A-BAC2-AFD25C5D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200" b="1" smtClean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20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"/>
    </mc:Choice>
    <mc:Fallback xmlns="">
      <p:transition spd="slow" advTm="45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741C0DE-7B72-445E-AF73-527349BD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8E4598F-078B-4196-85BE-B7902668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9065D9-7967-472D-8CAD-F5FAC7276B0B}"/>
              </a:ext>
            </a:extLst>
          </p:cNvPr>
          <p:cNvSpPr txBox="1">
            <a:spLocks/>
          </p:cNvSpPr>
          <p:nvPr/>
        </p:nvSpPr>
        <p:spPr>
          <a:xfrm>
            <a:off x="0" y="-35921"/>
            <a:ext cx="11274519" cy="1016991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Problematic 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15008DE2-C242-47C1-816E-E8AC988F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" y="488429"/>
            <a:ext cx="8112107" cy="5008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3D2357-6284-4612-B0FD-4D728B24E8DC}"/>
              </a:ext>
            </a:extLst>
          </p:cNvPr>
          <p:cNvSpPr/>
          <p:nvPr/>
        </p:nvSpPr>
        <p:spPr>
          <a:xfrm>
            <a:off x="3283656" y="2083805"/>
            <a:ext cx="1166790" cy="5476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644745E7-3A90-4D5A-AF6E-8B7C6B64F901}"/>
              </a:ext>
            </a:extLst>
          </p:cNvPr>
          <p:cNvCxnSpPr>
            <a:cxnSpLocks/>
            <a:stCxn id="8" idx="0"/>
            <a:endCxn id="14" idx="1"/>
          </p:cNvCxnSpPr>
          <p:nvPr/>
        </p:nvCxnSpPr>
        <p:spPr>
          <a:xfrm rot="5400000" flipH="1" flipV="1">
            <a:off x="4671054" y="-42180"/>
            <a:ext cx="1321982" cy="2929989"/>
          </a:xfrm>
          <a:prstGeom prst="bent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BBF42FA-3AFC-4A9C-9B67-066C9DAF0A6B}"/>
              </a:ext>
            </a:extLst>
          </p:cNvPr>
          <p:cNvSpPr/>
          <p:nvPr/>
        </p:nvSpPr>
        <p:spPr>
          <a:xfrm>
            <a:off x="6797040" y="84399"/>
            <a:ext cx="5333999" cy="135484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(WR) are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pressure of : </a:t>
            </a:r>
          </a:p>
          <a:p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arid climate of the southern Mediterranean region 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high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demography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irrigated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areas extension</a:t>
            </a:r>
          </a:p>
        </p:txBody>
      </p:sp>
      <p:sp>
        <p:nvSpPr>
          <p:cNvPr id="22" name="Croix 21">
            <a:extLst>
              <a:ext uri="{FF2B5EF4-FFF2-40B4-BE49-F238E27FC236}">
                <a16:creationId xmlns:a16="http://schemas.microsoft.com/office/drawing/2014/main" id="{1B974C79-C921-449F-A2AF-BDE36B1DF5FB}"/>
              </a:ext>
            </a:extLst>
          </p:cNvPr>
          <p:cNvSpPr/>
          <p:nvPr/>
        </p:nvSpPr>
        <p:spPr>
          <a:xfrm>
            <a:off x="9435536" y="1532374"/>
            <a:ext cx="231112" cy="241161"/>
          </a:xfrm>
          <a:prstGeom prst="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ED46E9-968C-4E7F-8195-4D7EC03BD766}"/>
              </a:ext>
            </a:extLst>
          </p:cNvPr>
          <p:cNvSpPr/>
          <p:nvPr/>
        </p:nvSpPr>
        <p:spPr>
          <a:xfrm>
            <a:off x="7125730" y="1890652"/>
            <a:ext cx="5003816" cy="62365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degradation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WR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Overexploitation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25" descr="Une image contenant carte&#10;&#10;Description générée automatiquement">
            <a:extLst>
              <a:ext uri="{FF2B5EF4-FFF2-40B4-BE49-F238E27FC236}">
                <a16:creationId xmlns:a16="http://schemas.microsoft.com/office/drawing/2014/main" id="{CDB857C4-A039-4CA4-A5D4-97A196947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93" y="2753361"/>
            <a:ext cx="1397559" cy="25722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9C2F5E9-009A-4BC7-8A16-24FFAA75F054}"/>
              </a:ext>
            </a:extLst>
          </p:cNvPr>
          <p:cNvSpPr/>
          <p:nvPr/>
        </p:nvSpPr>
        <p:spPr>
          <a:xfrm>
            <a:off x="3676444" y="2101856"/>
            <a:ext cx="145812" cy="2559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FC889B5E-EB38-45D6-9114-457D203BEDEC}"/>
              </a:ext>
            </a:extLst>
          </p:cNvPr>
          <p:cNvCxnSpPr>
            <a:cxnSpLocks/>
            <a:stCxn id="27" idx="3"/>
            <a:endCxn id="26" idx="1"/>
          </p:cNvCxnSpPr>
          <p:nvPr/>
        </p:nvCxnSpPr>
        <p:spPr>
          <a:xfrm>
            <a:off x="3822256" y="2229823"/>
            <a:ext cx="3946637" cy="1809671"/>
          </a:xfrm>
          <a:prstGeom prst="bent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9C4F4B0-89CB-492C-A34A-2F01B770F5BF}"/>
              </a:ext>
            </a:extLst>
          </p:cNvPr>
          <p:cNvSpPr/>
          <p:nvPr/>
        </p:nvSpPr>
        <p:spPr>
          <a:xfrm>
            <a:off x="9325980" y="2753361"/>
            <a:ext cx="2781455" cy="257226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Tunisia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Agriculture sector consumes about 80% of available WR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¾ of the Tunisian territory, the climate is semi-arid to arid.</a:t>
            </a:r>
            <a:endParaRPr lang="fr-FR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96063604-BB9C-428E-A40C-8907D1BEF22E}"/>
              </a:ext>
            </a:extLst>
          </p:cNvPr>
          <p:cNvSpPr/>
          <p:nvPr/>
        </p:nvSpPr>
        <p:spPr>
          <a:xfrm>
            <a:off x="291402" y="5687367"/>
            <a:ext cx="482321" cy="33389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D40F349-D8FB-4151-85D8-A5B50B699EB7}"/>
              </a:ext>
            </a:extLst>
          </p:cNvPr>
          <p:cNvSpPr txBox="1"/>
          <p:nvPr/>
        </p:nvSpPr>
        <p:spPr>
          <a:xfrm>
            <a:off x="839050" y="5645359"/>
            <a:ext cx="10783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Optimizing irrigation water management from the field scale to regional one</a:t>
            </a:r>
          </a:p>
        </p:txBody>
      </p:sp>
      <p:sp>
        <p:nvSpPr>
          <p:cNvPr id="48" name="Flèche : courbe vers la droite 47">
            <a:extLst>
              <a:ext uri="{FF2B5EF4-FFF2-40B4-BE49-F238E27FC236}">
                <a16:creationId xmlns:a16="http://schemas.microsoft.com/office/drawing/2014/main" id="{0861FDCF-56F1-4F70-A73F-BF14FB53C6D6}"/>
              </a:ext>
            </a:extLst>
          </p:cNvPr>
          <p:cNvSpPr/>
          <p:nvPr/>
        </p:nvSpPr>
        <p:spPr>
          <a:xfrm>
            <a:off x="2310673" y="6045888"/>
            <a:ext cx="891222" cy="647366"/>
          </a:xfrm>
          <a:prstGeom prst="curvedRightArrow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46E3522-8911-4801-A959-FF14FCCEC379}"/>
              </a:ext>
            </a:extLst>
          </p:cNvPr>
          <p:cNvSpPr txBox="1"/>
          <p:nvPr/>
        </p:nvSpPr>
        <p:spPr>
          <a:xfrm>
            <a:off x="3263336" y="6127270"/>
            <a:ext cx="74859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moisture</a:t>
            </a:r>
            <a:r>
              <a:rPr lang="fr-FR" sz="1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component for estimating irrigation needs at the field scale </a:t>
            </a:r>
            <a:endParaRPr lang="fr-FR" sz="1800" b="1" noProof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5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A08F52-E901-450F-AE76-AD3B7930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399" y="6404558"/>
            <a:ext cx="4114800" cy="365125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0EDE1-C0C3-46BB-9208-6F5FC5D3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fld id="{73B850FF-6169-4056-8077-06FFA93A5366}" type="slidenum">
              <a:rPr lang="en-US" sz="1200" b="1" smtClean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120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text, satellite, transport&#10;&#10;Description automatically generated">
            <a:extLst>
              <a:ext uri="{FF2B5EF4-FFF2-40B4-BE49-F238E27FC236}">
                <a16:creationId xmlns:a16="http://schemas.microsoft.com/office/drawing/2014/main" id="{D5CB7B3F-0C36-4001-871B-B73AA4BD6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7" y="1203283"/>
            <a:ext cx="1381648" cy="144786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42D24D-350A-4D61-8BEC-857CF62F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2237" y="4769582"/>
            <a:ext cx="1447869" cy="144786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85B92A-270C-450E-9B47-4FFD980C550E}"/>
                  </a:ext>
                </a:extLst>
              </p:cNvPr>
              <p:cNvSpPr txBox="1"/>
              <p:nvPr/>
            </p:nvSpPr>
            <p:spPr>
              <a:xfrm>
                <a:off x="7846578" y="644925"/>
                <a:ext cx="4226309" cy="2554545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sz="1600" dirty="0"/>
                  <a:t>Advanced Land Observing Satellite-2  (ALOS-2)</a:t>
                </a:r>
              </a:p>
              <a:p>
                <a:r>
                  <a:rPr lang="en-US" sz="1600" dirty="0"/>
                  <a:t> </a:t>
                </a:r>
              </a:p>
              <a:p>
                <a:r>
                  <a:rPr lang="en-US" sz="1600" dirty="0" err="1"/>
                  <a:t>Revisite</a:t>
                </a:r>
                <a:r>
                  <a:rPr lang="en-US" sz="1600" dirty="0"/>
                  <a:t> cycle : 1/14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latin typeface="Cambria Math" panose="02040503050406030204" pitchFamily="18" charset="0"/>
                          </a:rPr>
                          <m:t>𝐝𝐚𝐲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sz="1600" dirty="0"/>
              </a:p>
              <a:p>
                <a:endParaRPr lang="en-US" sz="1600" dirty="0"/>
              </a:p>
              <a:p>
                <a:r>
                  <a:rPr lang="en-US" sz="1600" dirty="0"/>
                  <a:t>Spatial resolution : 6 × 6 m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In co-polarization Horizontal-Horizontal (L-HH) and cross-polarization Horizontal-Vertical (L-HV)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85B92A-270C-450E-9B47-4FFD980C5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578" y="644925"/>
                <a:ext cx="4226309" cy="2554545"/>
              </a:xfrm>
              <a:prstGeom prst="rect">
                <a:avLst/>
              </a:prstGeom>
              <a:blipFill>
                <a:blip r:embed="rId4"/>
                <a:stretch>
                  <a:fillRect t="-475" b="-1900"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0006532-A91E-4AC7-B621-D3A3C1934CC0}"/>
              </a:ext>
            </a:extLst>
          </p:cNvPr>
          <p:cNvSpPr txBox="1"/>
          <p:nvPr/>
        </p:nvSpPr>
        <p:spPr>
          <a:xfrm>
            <a:off x="6356795" y="4259738"/>
            <a:ext cx="138164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Sentinel - 1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02FD24F-4C94-464D-9B71-C1AD28CD8222}"/>
              </a:ext>
            </a:extLst>
          </p:cNvPr>
          <p:cNvSpPr/>
          <p:nvPr/>
        </p:nvSpPr>
        <p:spPr>
          <a:xfrm>
            <a:off x="3864295" y="3075900"/>
            <a:ext cx="1808128" cy="30777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30D75B-505B-490E-B6F7-A76B41D40C95}"/>
              </a:ext>
            </a:extLst>
          </p:cNvPr>
          <p:cNvSpPr txBox="1"/>
          <p:nvPr/>
        </p:nvSpPr>
        <p:spPr>
          <a:xfrm>
            <a:off x="6359550" y="755404"/>
            <a:ext cx="1390557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ALOS-2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A50470-5781-4918-836B-1BC0F7FD669A}"/>
              </a:ext>
            </a:extLst>
          </p:cNvPr>
          <p:cNvSpPr txBox="1"/>
          <p:nvPr/>
        </p:nvSpPr>
        <p:spPr>
          <a:xfrm>
            <a:off x="6844422" y="136525"/>
            <a:ext cx="5129561" cy="341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/>
              <a:t>SAR data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ADAAEE-8F10-4961-A57C-A182D769AED4}"/>
                  </a:ext>
                </a:extLst>
              </p:cNvPr>
              <p:cNvSpPr txBox="1"/>
              <p:nvPr/>
            </p:nvSpPr>
            <p:spPr>
              <a:xfrm>
                <a:off x="7846578" y="3990956"/>
                <a:ext cx="4226310" cy="2308324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r>
                  <a:rPr lang="en-US" sz="1600" dirty="0"/>
                  <a:t>Sentinel-1 A (S-1 A) and B (S-1 B)</a:t>
                </a:r>
              </a:p>
              <a:p>
                <a:endParaRPr lang="en-US" sz="1600" dirty="0"/>
              </a:p>
              <a:p>
                <a:r>
                  <a:rPr lang="en-US" sz="1600" dirty="0" err="1"/>
                  <a:t>Revisite</a:t>
                </a:r>
                <a:r>
                  <a:rPr lang="en-US" sz="1600" dirty="0"/>
                  <a:t> cycle : 1/6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1" i="0" smtClean="0">
                            <a:latin typeface="Cambria Math" panose="02040503050406030204" pitchFamily="18" charset="0"/>
                          </a:rPr>
                          <m:t>𝐝𝐚𝐲</m:t>
                        </m:r>
                      </m:e>
                      <m:sup>
                        <m:r>
                          <a:rPr lang="en-US" sz="16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sz="1600" dirty="0"/>
              </a:p>
              <a:p>
                <a:endParaRPr lang="en-US" sz="1600" dirty="0"/>
              </a:p>
              <a:p>
                <a:r>
                  <a:rPr lang="en-US" sz="1600" dirty="0"/>
                  <a:t>Spatial resolution : 10 × 10 m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In co-polarization Vertical-Vertical (C-VV)          et en cross-polarization Vertical-Horizontal        (C-VH)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ADAAEE-8F10-4961-A57C-A182D769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578" y="3990956"/>
                <a:ext cx="4226310" cy="2308324"/>
              </a:xfrm>
              <a:prstGeom prst="rect">
                <a:avLst/>
              </a:prstGeom>
              <a:blipFill>
                <a:blip r:embed="rId5"/>
                <a:stretch>
                  <a:fillRect t="-526" r="-9065" b="-2368"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44" descr="A picture containing text, outdoor, sky&#10;&#10;Description automatically generated">
            <a:extLst>
              <a:ext uri="{FF2B5EF4-FFF2-40B4-BE49-F238E27FC236}">
                <a16:creationId xmlns:a16="http://schemas.microsoft.com/office/drawing/2014/main" id="{AE391436-240D-41A0-A12A-7E0B12B425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r="8890" b="4390"/>
          <a:stretch/>
        </p:blipFill>
        <p:spPr>
          <a:xfrm>
            <a:off x="1951265" y="5233727"/>
            <a:ext cx="1410572" cy="119582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6" name="Picture 45" descr="A picture containing outdoor&#10;&#10;Description automatically generated">
            <a:extLst>
              <a:ext uri="{FF2B5EF4-FFF2-40B4-BE49-F238E27FC236}">
                <a16:creationId xmlns:a16="http://schemas.microsoft.com/office/drawing/2014/main" id="{6C305244-F251-4D3F-B9A4-C5C9E9C41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31" y="5258722"/>
            <a:ext cx="1085194" cy="120780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8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1D625C4-7210-49F3-A5C8-DCE4B78B6E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0" t="6642" r="1" b="8078"/>
          <a:stretch/>
        </p:blipFill>
        <p:spPr>
          <a:xfrm>
            <a:off x="338799" y="5255166"/>
            <a:ext cx="1410572" cy="114747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" name="Picture 56" descr="A satellite over the earth&#10;&#10;Description automatically generated with medium confidence">
            <a:extLst>
              <a:ext uri="{FF2B5EF4-FFF2-40B4-BE49-F238E27FC236}">
                <a16:creationId xmlns:a16="http://schemas.microsoft.com/office/drawing/2014/main" id="{E6A076E6-3449-43B0-B486-AE3F2AAA1B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87" y="2624866"/>
            <a:ext cx="2138388" cy="16671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1" name="Arrow: Down 58">
            <a:extLst>
              <a:ext uri="{FF2B5EF4-FFF2-40B4-BE49-F238E27FC236}">
                <a16:creationId xmlns:a16="http://schemas.microsoft.com/office/drawing/2014/main" id="{CF99AF98-A6F0-45E3-A990-917EBE84BA1F}"/>
              </a:ext>
            </a:extLst>
          </p:cNvPr>
          <p:cNvSpPr/>
          <p:nvPr/>
        </p:nvSpPr>
        <p:spPr>
          <a:xfrm>
            <a:off x="2535812" y="1786344"/>
            <a:ext cx="213497" cy="27170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Plus Sign 59">
            <a:extLst>
              <a:ext uri="{FF2B5EF4-FFF2-40B4-BE49-F238E27FC236}">
                <a16:creationId xmlns:a16="http://schemas.microsoft.com/office/drawing/2014/main" id="{44699676-3F14-4909-9D30-0F75CC6ED6C4}"/>
              </a:ext>
            </a:extLst>
          </p:cNvPr>
          <p:cNvSpPr/>
          <p:nvPr/>
        </p:nvSpPr>
        <p:spPr>
          <a:xfrm>
            <a:off x="2499042" y="4347711"/>
            <a:ext cx="287038" cy="313591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CC9C46E0-48FE-43C1-9C2A-84C5A3D5C1A2}"/>
              </a:ext>
            </a:extLst>
          </p:cNvPr>
          <p:cNvSpPr txBox="1"/>
          <p:nvPr/>
        </p:nvSpPr>
        <p:spPr>
          <a:xfrm>
            <a:off x="1420828" y="4766675"/>
            <a:ext cx="2443467" cy="341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In-situ </a:t>
            </a:r>
            <a:r>
              <a:rPr lang="fr-FR" dirty="0" err="1"/>
              <a:t>measurements</a:t>
            </a:r>
            <a:endParaRPr lang="fr-FR" dirty="0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3081619-8892-4B89-AF68-8EE2F651A228}"/>
              </a:ext>
            </a:extLst>
          </p:cNvPr>
          <p:cNvSpPr txBox="1"/>
          <p:nvPr/>
        </p:nvSpPr>
        <p:spPr>
          <a:xfrm>
            <a:off x="1449156" y="2156918"/>
            <a:ext cx="2443467" cy="341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Satellite Images</a:t>
            </a:r>
          </a:p>
        </p:txBody>
      </p:sp>
      <p:pic>
        <p:nvPicPr>
          <p:cNvPr id="35" name="Image 11">
            <a:extLst>
              <a:ext uri="{FF2B5EF4-FFF2-40B4-BE49-F238E27FC236}">
                <a16:creationId xmlns:a16="http://schemas.microsoft.com/office/drawing/2014/main" id="{26864DBF-FA4E-443D-AE96-9301630E74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6" y="689174"/>
            <a:ext cx="1401779" cy="9817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75EB7D1D-1A0C-42F8-B187-B8A4049693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712" y="689174"/>
            <a:ext cx="1200602" cy="98369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422442E2-4174-47C6-AE7A-6E013ABA80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064" y="743673"/>
            <a:ext cx="1322991" cy="8819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9" name="TextBox 21">
            <a:extLst>
              <a:ext uri="{FF2B5EF4-FFF2-40B4-BE49-F238E27FC236}">
                <a16:creationId xmlns:a16="http://schemas.microsoft.com/office/drawing/2014/main" id="{512D569C-792B-42B2-8890-8DE881AA748A}"/>
              </a:ext>
            </a:extLst>
          </p:cNvPr>
          <p:cNvSpPr txBox="1"/>
          <p:nvPr/>
        </p:nvSpPr>
        <p:spPr>
          <a:xfrm>
            <a:off x="1063305" y="181848"/>
            <a:ext cx="3923410" cy="341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moisture</a:t>
            </a:r>
            <a:r>
              <a:rPr lang="fr-FR" dirty="0"/>
              <a:t> </a:t>
            </a:r>
            <a:r>
              <a:rPr lang="fr-FR" dirty="0" err="1"/>
              <a:t>Retrieve</a:t>
            </a:r>
            <a:endParaRPr lang="fr-FR" dirty="0"/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567BD665-0994-475B-AD5C-9B9A61193D3A}"/>
              </a:ext>
            </a:extLst>
          </p:cNvPr>
          <p:cNvSpPr txBox="1"/>
          <p:nvPr/>
        </p:nvSpPr>
        <p:spPr>
          <a:xfrm>
            <a:off x="3344568" y="2651148"/>
            <a:ext cx="2797487" cy="3416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At the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scale</a:t>
            </a:r>
            <a:endParaRPr lang="fr-FR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990DF42E-A6CD-4A6D-8433-710806A72393}"/>
              </a:ext>
            </a:extLst>
          </p:cNvPr>
          <p:cNvSpPr txBox="1"/>
          <p:nvPr/>
        </p:nvSpPr>
        <p:spPr>
          <a:xfrm>
            <a:off x="3198172" y="3471985"/>
            <a:ext cx="3090281" cy="1034129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FR"/>
            </a:defPPr>
            <a:lvl1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High temporal </a:t>
            </a:r>
            <a:r>
              <a:rPr lang="fr-FR" dirty="0" err="1"/>
              <a:t>repetitivity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/>
              <a:t>High </a:t>
            </a:r>
            <a:r>
              <a:rPr lang="fr-FR" dirty="0"/>
              <a:t>s</a:t>
            </a:r>
            <a:r>
              <a:rPr lang="fr-FR"/>
              <a:t>patial </a:t>
            </a:r>
            <a:r>
              <a:rPr lang="fr-FR" dirty="0" err="1"/>
              <a:t>resolution</a:t>
            </a:r>
            <a:r>
              <a:rPr lang="fr-FR" dirty="0"/>
              <a:t> </a:t>
            </a:r>
          </a:p>
        </p:txBody>
      </p:sp>
      <p:sp>
        <p:nvSpPr>
          <p:cNvPr id="44" name="Plus Sign 59">
            <a:extLst>
              <a:ext uri="{FF2B5EF4-FFF2-40B4-BE49-F238E27FC236}">
                <a16:creationId xmlns:a16="http://schemas.microsoft.com/office/drawing/2014/main" id="{710C6E87-04F5-4A73-0102-2121C37B88BB}"/>
              </a:ext>
            </a:extLst>
          </p:cNvPr>
          <p:cNvSpPr/>
          <p:nvPr/>
        </p:nvSpPr>
        <p:spPr>
          <a:xfrm>
            <a:off x="4505406" y="3860744"/>
            <a:ext cx="287038" cy="313591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5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26"/>
    </mc:Choice>
    <mc:Fallback xmlns="">
      <p:transition spd="slow" advTm="745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7448E-6EF7-45B6-A8BA-D715B3BB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057" y="6416674"/>
            <a:ext cx="4114800" cy="365125"/>
          </a:xfrm>
        </p:spPr>
        <p:txBody>
          <a:bodyPr/>
          <a:lstStyle/>
          <a:p>
            <a:pPr algn="l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B5F04-F1D2-4C01-B34B-A4873311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z="1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6063362-6B50-4276-9961-A4A10056F0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96554"/>
              </p:ext>
            </p:extLst>
          </p:nvPr>
        </p:nvGraphicFramePr>
        <p:xfrm>
          <a:off x="8040414" y="505832"/>
          <a:ext cx="3416890" cy="5014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9E59145-B0B6-4C10-A18F-3A55F98D945A}"/>
              </a:ext>
            </a:extLst>
          </p:cNvPr>
          <p:cNvSpPr txBox="1"/>
          <p:nvPr/>
        </p:nvSpPr>
        <p:spPr>
          <a:xfrm>
            <a:off x="-1554" y="-2099"/>
            <a:ext cx="6097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dataset </a:t>
            </a:r>
            <a:endParaRPr lang="fr-FR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60D96-C3A4-4258-B363-82B27E14A72F}"/>
              </a:ext>
            </a:extLst>
          </p:cNvPr>
          <p:cNvSpPr txBox="1"/>
          <p:nvPr/>
        </p:nvSpPr>
        <p:spPr>
          <a:xfrm>
            <a:off x="6536998" y="5749909"/>
            <a:ext cx="6288117" cy="28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5575" algn="ctr">
              <a:lnSpc>
                <a:spcPct val="115000"/>
              </a:lnSpc>
            </a:pPr>
            <a:r>
              <a:rPr lang="fr-FR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LAI = Leaf Area Index and H = Vegetation Height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159105-E2A3-4E14-A7EE-C1C7C8B6FABD}"/>
              </a:ext>
            </a:extLst>
          </p:cNvPr>
          <p:cNvSpPr txBox="1"/>
          <p:nvPr/>
        </p:nvSpPr>
        <p:spPr>
          <a:xfrm>
            <a:off x="362606" y="4282831"/>
            <a:ext cx="6680518" cy="198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5575" algn="ctr">
              <a:lnSpc>
                <a:spcPct val="115000"/>
              </a:lnSpc>
            </a:pP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 Kairouan Plain</a:t>
            </a:r>
            <a:endParaRPr lang="en-US" sz="1800" b="1" i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Flat landscape extending over 3000 km²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emi-arid 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Annual precipitations about 300 mm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Occupied by large, irrigated fields of cereal, olive tree and market garden crops </a:t>
            </a:r>
            <a:endParaRPr lang="fr-FR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BE2A7F-E528-119C-F7C2-5FB65611CB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2"/>
          <a:stretch/>
        </p:blipFill>
        <p:spPr>
          <a:xfrm>
            <a:off x="1051116" y="591293"/>
            <a:ext cx="6753926" cy="33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8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5"/>
    </mc:Choice>
    <mc:Fallback xmlns="">
      <p:transition spd="slow" advTm="4152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46D06-A81F-4125-92BB-A2FFBE83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 algn="l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314DB1-8CCE-42FA-992A-636B7C64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z="1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463CF55E-89B0-4911-A6B8-73D6AF0B9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820" y="571183"/>
            <a:ext cx="5941060" cy="388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68A65-9081-4E6E-9504-7F6763B2D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602568"/>
            <a:ext cx="5913120" cy="387434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52A873C-5665-4BE4-8A93-3A271D67F9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0920978"/>
                  </p:ext>
                </p:extLst>
              </p:nvPr>
            </p:nvGraphicFramePr>
            <p:xfrm>
              <a:off x="2913062" y="4567644"/>
              <a:ext cx="7115175" cy="5299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115175">
                      <a:extLst>
                        <a:ext uri="{9D8B030D-6E8A-4147-A177-3AD203B41FA5}">
                          <a16:colId xmlns:a16="http://schemas.microsoft.com/office/drawing/2014/main" val="193093748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Mv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  <m:r>
                                  <a:rPr lang="en-US" sz="24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∗ </m:t>
                                </m:r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Mv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inter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row</m:t>
                                    </m:r>
                                  </m:sub>
                                </m:sSub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+(1−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  <m:r>
                                  <a:rPr lang="en-US" sz="2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)∗ </m:t>
                                </m:r>
                                <m:sSub>
                                  <m:sSubPr>
                                    <m:ctrlPr>
                                      <a:rPr lang="fr-FR" sz="24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Mv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veg</m:t>
                                    </m:r>
                                    <m: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row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2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767537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52A873C-5665-4BE4-8A93-3A271D67F9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0920978"/>
                  </p:ext>
                </p:extLst>
              </p:nvPr>
            </p:nvGraphicFramePr>
            <p:xfrm>
              <a:off x="2913062" y="4567644"/>
              <a:ext cx="7115175" cy="5299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115175">
                      <a:extLst>
                        <a:ext uri="{9D8B030D-6E8A-4147-A177-3AD203B41FA5}">
                          <a16:colId xmlns:a16="http://schemas.microsoft.com/office/drawing/2014/main" val="1930937484"/>
                        </a:ext>
                      </a:extLst>
                    </a:gridCol>
                  </a:tblGrid>
                  <a:tr h="52990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0" marR="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6" t="-1136" r="-171" b="-2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67537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F425CFE1-C376-4879-9835-FE49B87D83EF}"/>
              </a:ext>
            </a:extLst>
          </p:cNvPr>
          <p:cNvSpPr txBox="1">
            <a:spLocks/>
          </p:cNvSpPr>
          <p:nvPr/>
        </p:nvSpPr>
        <p:spPr>
          <a:xfrm>
            <a:off x="0" y="3571"/>
            <a:ext cx="11274519" cy="73551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dataset </a:t>
            </a:r>
            <a:endParaRPr lang="fr-F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851D67-8C1D-40DA-B6B4-7C4F39FEB194}"/>
                  </a:ext>
                </a:extLst>
              </p:cNvPr>
              <p:cNvSpPr txBox="1"/>
              <p:nvPr/>
            </p:nvSpPr>
            <p:spPr>
              <a:xfrm>
                <a:off x="333568" y="5155652"/>
                <a:ext cx="11685711" cy="923330"/>
              </a:xfrm>
              <a:prstGeom prst="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fr-FR"/>
                </a:defPPr>
                <a:lvl1pPr>
                  <a:defRPr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dirty="0"/>
                  <a:t>Average soil moisture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dirty="0"/>
                  <a:t> based on the hypothesis that bare soil, characterized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𝑀𝑣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𝑖𝑛𝑡𝑒𝑟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𝑟𝑜𝑤</m:t>
                        </m:r>
                      </m:sub>
                    </m:sSub>
                  </m:oMath>
                </a14:m>
                <a:r>
                  <a:rPr lang="en-US" dirty="0"/>
                  <a:t>, covered the proportion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the field area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𝛂</m:t>
                    </m:r>
                  </m:oMath>
                </a14:m>
                <a:r>
                  <a:rPr lang="en-US" dirty="0"/>
                  <a:t> was covered by rows of pepper plants equipped by irrigation tapes, characterized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𝑀𝑣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𝑣𝑒𝑔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𝑟𝑜𝑤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  <a:endParaRPr lang="fr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851D67-8C1D-40DA-B6B4-7C4F39FEB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68" y="5155652"/>
                <a:ext cx="11685711" cy="923330"/>
              </a:xfrm>
              <a:prstGeom prst="rect">
                <a:avLst/>
              </a:prstGeom>
              <a:blipFill>
                <a:blip r:embed="rId5"/>
                <a:stretch>
                  <a:fillRect l="-417" t="-3165" b="-63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211ABFD-F824-3878-B586-D0DEFF3E600F}"/>
                  </a:ext>
                </a:extLst>
              </p:cNvPr>
              <p:cNvSpPr txBox="1"/>
              <p:nvPr/>
            </p:nvSpPr>
            <p:spPr>
              <a:xfrm>
                <a:off x="4064329" y="6286817"/>
                <a:ext cx="6244947" cy="369332"/>
              </a:xfrm>
              <a:prstGeom prst="rect">
                <a:avLst/>
              </a:prstGeom>
              <a:noFill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According to the ground truth observations,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𝛂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is equal to 0.85</a:t>
                </a:r>
                <a:endParaRPr lang="fr-FR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211ABFD-F824-3878-B586-D0DEFF3E6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329" y="6286817"/>
                <a:ext cx="6244947" cy="369332"/>
              </a:xfrm>
              <a:prstGeom prst="rect">
                <a:avLst/>
              </a:prstGeom>
              <a:blipFill>
                <a:blip r:embed="rId6"/>
                <a:stretch>
                  <a:fillRect l="-780" t="-6349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 : angle droit 16">
            <a:extLst>
              <a:ext uri="{FF2B5EF4-FFF2-40B4-BE49-F238E27FC236}">
                <a16:creationId xmlns:a16="http://schemas.microsoft.com/office/drawing/2014/main" id="{319CACA6-92A7-07B2-470A-9DBEC3B97DA1}"/>
              </a:ext>
            </a:extLst>
          </p:cNvPr>
          <p:cNvSpPr/>
          <p:nvPr/>
        </p:nvSpPr>
        <p:spPr>
          <a:xfrm rot="5400000">
            <a:off x="3416440" y="6090753"/>
            <a:ext cx="512465" cy="53420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CF4FC-01CA-C4D7-3674-02FD0C787E16}"/>
              </a:ext>
            </a:extLst>
          </p:cNvPr>
          <p:cNvSpPr/>
          <p:nvPr/>
        </p:nvSpPr>
        <p:spPr>
          <a:xfrm>
            <a:off x="8442959" y="864157"/>
            <a:ext cx="711201" cy="33963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B1A3E-E3F8-D8E5-6372-680AB643FFF6}"/>
              </a:ext>
            </a:extLst>
          </p:cNvPr>
          <p:cNvSpPr/>
          <p:nvPr/>
        </p:nvSpPr>
        <p:spPr>
          <a:xfrm>
            <a:off x="9215121" y="859623"/>
            <a:ext cx="711200" cy="339634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53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46D06-A81F-4125-92BB-A2FFBE83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 algn="l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314DB1-8CCE-42FA-992A-636B7C64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z="1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440CE7-7D3B-4C50-ADD6-66C47616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2" t="3539" r="10668" b="3965"/>
          <a:stretch/>
        </p:blipFill>
        <p:spPr>
          <a:xfrm>
            <a:off x="309649" y="1148286"/>
            <a:ext cx="7261474" cy="486187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5DA6885B-0C11-4497-98AD-2E8563155B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895106" cy="6601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Radar signal sensitivity to soil moisture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FF2E88B-537C-42D1-AEF9-B441D5186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338894"/>
              </p:ext>
            </p:extLst>
          </p:nvPr>
        </p:nvGraphicFramePr>
        <p:xfrm>
          <a:off x="7631395" y="234205"/>
          <a:ext cx="443489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399">
                  <a:extLst>
                    <a:ext uri="{9D8B030D-6E8A-4147-A177-3AD203B41FA5}">
                      <a16:colId xmlns:a16="http://schemas.microsoft.com/office/drawing/2014/main" val="1498340692"/>
                    </a:ext>
                  </a:extLst>
                </a:gridCol>
                <a:gridCol w="2211495">
                  <a:extLst>
                    <a:ext uri="{9D8B030D-6E8A-4147-A177-3AD203B41FA5}">
                      <a16:colId xmlns:a16="http://schemas.microsoft.com/office/drawing/2014/main" val="2719474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Pepper high (m)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Between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0.17 and 0.65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920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Between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0.07 and 1.75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847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06370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E79801-011C-44E1-A2BB-E63781075BEF}"/>
              </a:ext>
            </a:extLst>
          </p:cNvPr>
          <p:cNvSpPr txBox="1"/>
          <p:nvPr/>
        </p:nvSpPr>
        <p:spPr>
          <a:xfrm>
            <a:off x="7661875" y="1943217"/>
            <a:ext cx="43918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L-HH data were more sensitive than were the C-VV data to the soil water content.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Correlation values are lower using cross-polarized data </a:t>
            </a:r>
            <a:endParaRPr lang="fr-FR" sz="20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76506B6-2655-4830-B326-37FE09D9249C}"/>
              </a:ext>
            </a:extLst>
          </p:cNvPr>
          <p:cNvSpPr/>
          <p:nvPr/>
        </p:nvSpPr>
        <p:spPr>
          <a:xfrm>
            <a:off x="9704049" y="3502559"/>
            <a:ext cx="478972" cy="42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14759-6F6D-430B-8BAC-21CB0EAAC0D1}"/>
              </a:ext>
            </a:extLst>
          </p:cNvPr>
          <p:cNvSpPr txBox="1"/>
          <p:nvPr/>
        </p:nvSpPr>
        <p:spPr>
          <a:xfrm>
            <a:off x="7880772" y="3983183"/>
            <a:ext cx="3707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 contribution of vegetation volume scattering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D0099B-26DA-424B-B1F2-CF2C6A418DCD}"/>
              </a:ext>
            </a:extLst>
          </p:cNvPr>
          <p:cNvSpPr txBox="1"/>
          <p:nvPr/>
        </p:nvSpPr>
        <p:spPr>
          <a:xfrm>
            <a:off x="7906899" y="5113408"/>
            <a:ext cx="4159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investigated and analyzed the potential of co-polarized SAR data, to limit the volume scattering effect on soil moisture retrieval in the following sections.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1">
            <a:extLst>
              <a:ext uri="{FF2B5EF4-FFF2-40B4-BE49-F238E27FC236}">
                <a16:creationId xmlns:a16="http://schemas.microsoft.com/office/drawing/2014/main" id="{96991F0D-1E71-E4BD-CDD3-F0E3054C4F97}"/>
              </a:ext>
            </a:extLst>
          </p:cNvPr>
          <p:cNvSpPr/>
          <p:nvPr/>
        </p:nvSpPr>
        <p:spPr>
          <a:xfrm>
            <a:off x="9704049" y="4713855"/>
            <a:ext cx="478972" cy="426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750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3BD2-CF35-4D2D-A000-4498C564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74519" cy="735512"/>
          </a:xfrm>
          <a:noFill/>
          <a:ln w="19050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60FE1-31B5-4F60-92BF-C19DF0CA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371" y="6334904"/>
            <a:ext cx="4114800" cy="365125"/>
          </a:xfrm>
        </p:spPr>
        <p:txBody>
          <a:bodyPr/>
          <a:lstStyle/>
          <a:p>
            <a:pPr algn="l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A1AA1-4B3F-4038-8955-D3F17280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3284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z="1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25AF57-558C-43F7-AFA7-1DD74FABAF4C}"/>
                  </a:ext>
                </a:extLst>
              </p:cNvPr>
              <p:cNvSpPr txBox="1"/>
              <p:nvPr/>
            </p:nvSpPr>
            <p:spPr>
              <a:xfrm>
                <a:off x="6096000" y="2443158"/>
                <a:ext cx="5829664" cy="2987615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26670" tIns="17780" rIns="26670" bIns="17780" numCol="1" spcCol="1270" anchor="ctr" anchorCtr="0">
                <a:noAutofit/>
              </a:bodyPr>
              <a:lstStyle>
                <a:lvl1pPr>
                  <a:defRPr sz="1400" b="1" i="0">
                    <a:latin typeface="Cambria Math" panose="02040503050406030204" pitchFamily="18" charset="0"/>
                  </a:defRPr>
                </a:lvl1pPr>
              </a:lstStyle>
              <a:p>
                <a:endParaRPr lang="fr-FR" sz="1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𝒆𝒙𝒑</m:t>
                          </m:r>
                        </m:fName>
                        <m:e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func>
                            <m:func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𝒔𝒆𝒄</m:t>
                              </m:r>
                            </m:fName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  <m:r>
                                <a:rPr lang="en-US" sz="1800" b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fr-FR" sz="1800" dirty="0"/>
              </a:p>
              <a:p>
                <a:endParaRPr lang="fr-FR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𝒗𝒆𝒈</m:t>
                          </m:r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𝒑𝒒</m:t>
                          </m:r>
                        </m:sub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</m:func>
                      <m:r>
                        <a:rPr lang="en-US" sz="1800" b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800" b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p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1800" dirty="0"/>
              </a:p>
              <a:p>
                <a:endParaRPr lang="fr-FR" sz="1800" dirty="0"/>
              </a:p>
              <a:p>
                <a:pPr algn="ctr"/>
                <a:r>
                  <a:rPr lang="en-US" sz="1800" dirty="0"/>
                  <a:t>V1 = V2 = Vegetation Height</a:t>
                </a:r>
              </a:p>
              <a:p>
                <a:pPr algn="ctr"/>
                <a:endParaRPr lang="en-US" sz="18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𝒊𝒏𝒕𝒆𝒓</m:t>
                        </m:r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𝒓𝒐𝒘</m:t>
                        </m:r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𝒑𝒒</m:t>
                        </m:r>
                      </m:sub>
                      <m:sup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800" dirty="0"/>
                  <a:t>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𝒖𝒏𝒅𝒆𝒓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𝒗𝒆𝒈</m:t>
                        </m:r>
                      </m:sub>
                      <m:sup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𝝈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𝒊𝒏𝒕𝒆𝒓</m:t>
                        </m:r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𝒗𝒆𝒈</m:t>
                        </m:r>
                      </m:sub>
                      <m:sup>
                        <m:r>
                          <a:rPr lang="fr-FR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800" dirty="0"/>
                  <a:t> are simulated using IEM-B</a:t>
                </a:r>
              </a:p>
              <a:p>
                <a:endParaRPr lang="en-GB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25AF57-558C-43F7-AFA7-1DD74FABA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43158"/>
                <a:ext cx="5829664" cy="2987615"/>
              </a:xfrm>
              <a:prstGeom prst="rect">
                <a:avLst/>
              </a:prstGeom>
              <a:blipFill>
                <a:blip r:embed="rId2"/>
                <a:stretch>
                  <a:fillRect l="-1879"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0A2531E4-A41A-469F-A4C5-A5BDD2A9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638" y="36718"/>
            <a:ext cx="2148069" cy="1482409"/>
          </a:xfrm>
          <a:prstGeom prst="rect">
            <a:avLst/>
          </a:prstGeom>
        </p:spPr>
      </p:pic>
      <p:pic>
        <p:nvPicPr>
          <p:cNvPr id="9" name="Picture 8" descr="A picture containing plant, green, leaf, tree&#10;&#10;Description automatically generated">
            <a:extLst>
              <a:ext uri="{FF2B5EF4-FFF2-40B4-BE49-F238E27FC236}">
                <a16:creationId xmlns:a16="http://schemas.microsoft.com/office/drawing/2014/main" id="{82CBA89E-82FB-46D6-8043-663A04258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27" y="47580"/>
            <a:ext cx="2303898" cy="1463003"/>
          </a:xfrm>
          <a:prstGeom prst="rect">
            <a:avLst/>
          </a:prstGeom>
        </p:spPr>
      </p:pic>
      <p:pic>
        <p:nvPicPr>
          <p:cNvPr id="11" name="Picture 10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0DB015FA-C1A2-44C0-9529-518E5AFCF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37" y="22228"/>
            <a:ext cx="1410366" cy="1463003"/>
          </a:xfrm>
          <a:prstGeom prst="rect">
            <a:avLst/>
          </a:prstGeom>
        </p:spPr>
      </p:pic>
      <p:pic>
        <p:nvPicPr>
          <p:cNvPr id="13" name="Picture 12" descr="A plant growing in the dirt&#10;&#10;Description automatically generated with low confidence">
            <a:extLst>
              <a:ext uri="{FF2B5EF4-FFF2-40B4-BE49-F238E27FC236}">
                <a16:creationId xmlns:a16="http://schemas.microsoft.com/office/drawing/2014/main" id="{F44EE3E8-2BCE-4830-8EE2-D7B15B4C5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12" y="47580"/>
            <a:ext cx="2201676" cy="1463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7780E6-9CC5-4CA4-99DA-99009567C478}"/>
                  </a:ext>
                </a:extLst>
              </p:cNvPr>
              <p:cNvSpPr txBox="1"/>
              <p:nvPr/>
            </p:nvSpPr>
            <p:spPr>
              <a:xfrm>
                <a:off x="173043" y="2443158"/>
                <a:ext cx="5829664" cy="2987615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26670" tIns="17780" rIns="26670" bIns="17780" numCol="1" spcCol="1270" anchor="ctr" anchorCtr="0">
                <a:noAutofit/>
              </a:bodyPr>
              <a:lstStyle>
                <a:lvl1pPr>
                  <a:defRPr sz="1400" b="1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fr-FR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  <m:r>
                                <a:rPr lang="fr-FR" sz="18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p>
                          </m:sSup>
                        </m:e>
                        <m:sub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𝐟𝐢𝐞𝐥𝐝</m:t>
                          </m:r>
                          <m:r>
                            <a:rPr lang="fr-FR" sz="18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𝐩𝐪</m:t>
                          </m:r>
                        </m:sub>
                      </m:sSub>
                      <m:r>
                        <a:rPr lang="fr-FR" sz="18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Sup>
                        <m:sSubSupPr>
                          <m:ctrlPr>
                            <a:rPr lang="fr-FR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𝑭𝒄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∗ 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𝒗𝒆𝒈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𝒓𝒐𝒘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  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𝒑𝒒</m:t>
                          </m:r>
                          <m:r>
                            <a:rPr lang="fr-FR" sz="18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</m:sub>
                        <m:sup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fr-FR" sz="18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fr-FR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𝐅𝐜</m:t>
                          </m:r>
                        </m:e>
                      </m:d>
                      <m:r>
                        <a:rPr lang="fr-FR" sz="18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sSubSup>
                        <m:sSubSupPr>
                          <m:ctrlPr>
                            <a:rPr lang="fr-FR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𝒊𝒏𝒕𝒆𝒓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𝒓𝒐𝒘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𝒑𝒒</m:t>
                          </m:r>
                        </m:sub>
                        <m:sup>
                          <m:r>
                            <a:rPr lang="fr-FR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GB" sz="1800" dirty="0"/>
              </a:p>
              <a:p>
                <a:endParaRPr lang="en-GB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fr-FR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𝒗𝒆𝒈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𝒓𝒐𝒘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𝒒𝒑</m:t>
                              </m:r>
                            </m:sub>
                            <m:sup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fr-FR" sz="2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𝒗𝒆𝒈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𝒒𝒑</m:t>
                              </m:r>
                            </m:sub>
                            <m:sup>
                              <m:r>
                                <a:rPr lang="en-GB" sz="18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𝝉</m:t>
                          </m:r>
                        </m:e>
                        <m:sup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sSubSup>
                        <m:sSubSupPr>
                          <m:ctrlPr>
                            <a:rPr lang="fr-FR" sz="2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𝒃𝒂𝒓𝒆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𝒔𝒐𝒊𝒍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𝒑𝒒</m:t>
                          </m:r>
                        </m:sub>
                        <m:sup>
                          <m:r>
                            <a:rPr lang="en-GB" sz="18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GB" sz="1800" dirty="0"/>
              </a:p>
              <a:p>
                <a:endParaRPr lang="en-GB" sz="1800" dirty="0"/>
              </a:p>
              <a:p>
                <a:endParaRPr lang="en-GB" sz="1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𝒃𝒂𝒓𝒆</m:t>
                          </m:r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𝒔𝒐𝒊𝒍</m:t>
                          </m:r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𝒑𝒒</m:t>
                          </m:r>
                        </m:sub>
                        <m:sup>
                          <m:r>
                            <a:rPr lang="en-GB" sz="1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fr-FR" sz="1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sSubSup>
                        <m:sSubSupPr>
                          <m:ctrlPr>
                            <a:rPr lang="fr-FR" sz="1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.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𝑭𝒄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∗ </m:t>
                          </m:r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en-GB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𝒖𝒏𝒅𝒆𝒓</m:t>
                          </m:r>
                          <m:r>
                            <a:rPr lang="en-GB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𝒗𝒆𝒈</m:t>
                          </m:r>
                        </m:sub>
                        <m:sup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fr-FR" sz="1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</m:t>
                      </m:r>
                      <m:sSubSup>
                        <m:sSubSup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>
                            <m:f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𝑭𝒄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 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.</m:t>
                              </m:r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𝟏𝟓</m:t>
                              </m:r>
                            </m:num>
                            <m:den>
                              <m:r>
                                <a:rPr lang="fr-FR" sz="1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𝑭𝒄</m:t>
                              </m:r>
                            </m:den>
                          </m:f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∗ </m:t>
                          </m:r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𝝈</m:t>
                          </m:r>
                        </m:e>
                        <m:sub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𝒊𝒏𝒕𝒆𝒓</m:t>
                          </m:r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𝒗𝒆𝒈</m:t>
                          </m:r>
                        </m:sub>
                        <m:sup>
                          <m:r>
                            <a:rPr lang="fr-FR" sz="1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7780E6-9CC5-4CA4-99DA-99009567C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43" y="2443158"/>
                <a:ext cx="5829664" cy="29876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D6A1B5-DF9F-4CAA-AAC4-22A1B700B149}"/>
              </a:ext>
            </a:extLst>
          </p:cNvPr>
          <p:cNvSpPr/>
          <p:nvPr/>
        </p:nvSpPr>
        <p:spPr>
          <a:xfrm>
            <a:off x="215535" y="870857"/>
            <a:ext cx="3354978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 couvert : </a:t>
            </a:r>
          </a:p>
          <a:p>
            <a:pPr algn="ctr"/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Cloud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14418F-E6FF-4340-A833-4BC3716D83C0}"/>
                  </a:ext>
                </a:extLst>
              </p:cNvPr>
              <p:cNvSpPr txBox="1"/>
              <p:nvPr/>
            </p:nvSpPr>
            <p:spPr>
              <a:xfrm>
                <a:off x="392074" y="5477040"/>
                <a:ext cx="11697629" cy="911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Where A   and B are parameters that depend on the characteristics of the vegetation canopy and SAR configurations and V1 and V2 are vegetation descriptors,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𝒊𝒏𝒕𝒆𝒓</m:t>
                        </m:r>
                        <m:r>
                          <a:rPr lang="en-US" sz="16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𝒓𝒐𝒘</m:t>
                        </m:r>
                        <m:r>
                          <a:rPr lang="en-US" sz="16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𝒑𝒒</m:t>
                        </m:r>
                      </m:sub>
                      <m:sup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bare soil backscattering term separating two pepper rows simulated with IEM-B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𝒗𝒆𝒈</m:t>
                        </m:r>
                        <m:r>
                          <a:rPr lang="en-US" sz="16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_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𝒓𝒐𝒘</m:t>
                        </m:r>
                        <m:r>
                          <a:rPr lang="en-US" sz="16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 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𝒑𝒒</m:t>
                        </m:r>
                        <m:r>
                          <a:rPr lang="en-US" sz="1600" b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is the total contribution of the vegetation rows.</a:t>
                </a:r>
                <a:endParaRPr lang="fr-FR" sz="16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14418F-E6FF-4340-A833-4BC3716D8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74" y="5477040"/>
                <a:ext cx="11697629" cy="911660"/>
              </a:xfrm>
              <a:prstGeom prst="rect">
                <a:avLst/>
              </a:prstGeom>
              <a:blipFill>
                <a:blip r:embed="rId8"/>
                <a:stretch>
                  <a:fillRect l="-261" t="-2000" r="-52" b="-5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70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5"/>
    </mc:Choice>
    <mc:Fallback xmlns="">
      <p:transition spd="slow" advTm="352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B46D06-A81F-4125-92BB-A2FFBE83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4114800" cy="365125"/>
          </a:xfrm>
        </p:spPr>
        <p:txBody>
          <a:bodyPr/>
          <a:lstStyle/>
          <a:p>
            <a:pPr algn="l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May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314DB1-8CCE-42FA-992A-636B7C64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z="1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8F57D909-D156-4973-8238-E14C64B20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2061" b="7377"/>
          <a:stretch>
            <a:fillRect/>
          </a:stretch>
        </p:blipFill>
        <p:spPr bwMode="auto">
          <a:xfrm>
            <a:off x="335060" y="526962"/>
            <a:ext cx="5773512" cy="4015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954092-7F89-436B-8287-2945504DF9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895106" cy="6601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WCM simulations </a:t>
            </a:r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1E9826E0-0F16-47BE-8609-87443D6CC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11733" r="1008" b="9145"/>
          <a:stretch>
            <a:fillRect/>
          </a:stretch>
        </p:blipFill>
        <p:spPr bwMode="auto">
          <a:xfrm>
            <a:off x="6186397" y="526962"/>
            <a:ext cx="5529509" cy="4015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5AB3F2-B44E-402B-A728-DBE2788FC932}"/>
              </a:ext>
            </a:extLst>
          </p:cNvPr>
          <p:cNvSpPr txBox="1"/>
          <p:nvPr/>
        </p:nvSpPr>
        <p:spPr>
          <a:xfrm>
            <a:off x="811763" y="4871179"/>
            <a:ext cx="100833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L-HH data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a high sensitivity was found at a low vegetation cover fraction and small height despite the smaller slope values starting at a height of 0.5 m and an Fc value of 0.4</a:t>
            </a: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C-VV data :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the model sensitivity decreased from 0.2 dB/vol.% at low Fc and H values to 0 dB/vol.% at an Fc value of 0.3 and a pepper height of 0.3 m. </a:t>
            </a:r>
            <a:endParaRPr lang="fr-FR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D713096-246D-4DF3-91A4-C33B5F937FFA}"/>
              </a:ext>
            </a:extLst>
          </p:cNvPr>
          <p:cNvSpPr/>
          <p:nvPr/>
        </p:nvSpPr>
        <p:spPr>
          <a:xfrm>
            <a:off x="344391" y="4924485"/>
            <a:ext cx="392728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Arrow: Right 10">
            <a:extLst>
              <a:ext uri="{FF2B5EF4-FFF2-40B4-BE49-F238E27FC236}">
                <a16:creationId xmlns:a16="http://schemas.microsoft.com/office/drawing/2014/main" id="{72D72FE9-08D6-63AA-15F1-2457D8168A8C}"/>
              </a:ext>
            </a:extLst>
          </p:cNvPr>
          <p:cNvSpPr/>
          <p:nvPr/>
        </p:nvSpPr>
        <p:spPr>
          <a:xfrm>
            <a:off x="348037" y="5791493"/>
            <a:ext cx="392728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43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82C7FBD-D1EC-E6E6-40B6-D0586E4F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81" y="641617"/>
            <a:ext cx="6649879" cy="38213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314DB1-8CCE-42FA-992A-636B7C64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z="1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C5ED2D-C41B-496B-A585-4E92AF5188E2}"/>
              </a:ext>
            </a:extLst>
          </p:cNvPr>
          <p:cNvSpPr txBox="1"/>
          <p:nvPr/>
        </p:nvSpPr>
        <p:spPr>
          <a:xfrm>
            <a:off x="5084768" y="873085"/>
            <a:ext cx="1250302" cy="33855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= 0.1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26DE37-9AF3-4A2D-9360-16905AFF3CCC}"/>
              </a:ext>
            </a:extLst>
          </p:cNvPr>
          <p:cNvSpPr txBox="1"/>
          <p:nvPr/>
        </p:nvSpPr>
        <p:spPr>
          <a:xfrm>
            <a:off x="-81279" y="6396335"/>
            <a:ext cx="11992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Ayari, E.;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Kassouk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Z.; Lili-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Chabaane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Z.; Baghdadi, N.;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Zribi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Investigation of Multi-Frequency SAR Data to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Retrieve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Soil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Moisture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Drip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Irrigation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Modified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Water Cloud Model. </a:t>
            </a:r>
            <a:r>
              <a:rPr lang="fr-FR" sz="12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fr-FR" sz="1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2022, 22, 580. </a:t>
            </a:r>
            <a:r>
              <a:rPr lang="fr-FR" sz="12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https://doi.org/10.3390/s22020580</a:t>
            </a:r>
            <a:endParaRPr lang="fr-FR" sz="12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8265B6-B35C-4F1E-9521-633AEEB0530B}"/>
              </a:ext>
            </a:extLst>
          </p:cNvPr>
          <p:cNvSpPr txBox="1"/>
          <p:nvPr/>
        </p:nvSpPr>
        <p:spPr>
          <a:xfrm>
            <a:off x="523081" y="4437959"/>
            <a:ext cx="116306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 modified WCM, using L-HH data, remains sensitive to soil moisture as function of the increase pepper height and the inter-rows soil water content. </a:t>
            </a:r>
          </a:p>
          <a:p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C-VV signal becomes insensitive to soil moisture with the vertical development of pepper plants. </a:t>
            </a: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vegetation backscattering contribution increases with the pepper growth regarding the decrease of bare soil impact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E2EAE8-8574-1683-2B98-03FC1AD2F1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895106" cy="6601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Modified WCM simulations </a:t>
            </a:r>
          </a:p>
        </p:txBody>
      </p:sp>
      <p:sp>
        <p:nvSpPr>
          <p:cNvPr id="13" name="Arrow: Right 10">
            <a:extLst>
              <a:ext uri="{FF2B5EF4-FFF2-40B4-BE49-F238E27FC236}">
                <a16:creationId xmlns:a16="http://schemas.microsoft.com/office/drawing/2014/main" id="{6EA76998-025C-8EFF-385F-125C20E363EC}"/>
              </a:ext>
            </a:extLst>
          </p:cNvPr>
          <p:cNvSpPr/>
          <p:nvPr/>
        </p:nvSpPr>
        <p:spPr>
          <a:xfrm>
            <a:off x="94951" y="4507911"/>
            <a:ext cx="392728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Arrow: Right 10">
            <a:extLst>
              <a:ext uri="{FF2B5EF4-FFF2-40B4-BE49-F238E27FC236}">
                <a16:creationId xmlns:a16="http://schemas.microsoft.com/office/drawing/2014/main" id="{4B516EF2-AF43-45C5-9460-F667C533D74A}"/>
              </a:ext>
            </a:extLst>
          </p:cNvPr>
          <p:cNvSpPr/>
          <p:nvPr/>
        </p:nvSpPr>
        <p:spPr>
          <a:xfrm>
            <a:off x="112652" y="5386083"/>
            <a:ext cx="392728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983EC0B-6B14-94B0-B8A6-9E48510B7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01"/>
          <a:stretch/>
        </p:blipFill>
        <p:spPr>
          <a:xfrm>
            <a:off x="7344074" y="43659"/>
            <a:ext cx="4752975" cy="2188662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8AEF1385-0F8E-BAFE-211F-3D36AE16E0F8}"/>
              </a:ext>
            </a:extLst>
          </p:cNvPr>
          <p:cNvSpPr txBox="1"/>
          <p:nvPr/>
        </p:nvSpPr>
        <p:spPr>
          <a:xfrm>
            <a:off x="10464177" y="311890"/>
            <a:ext cx="1250302" cy="33855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= 0.3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845C49A-AE3B-0941-6485-9B4D46EE99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76"/>
          <a:stretch/>
        </p:blipFill>
        <p:spPr>
          <a:xfrm>
            <a:off x="7344074" y="2272942"/>
            <a:ext cx="4752975" cy="2234970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DC1840BC-8B03-F366-7559-6D9FE6BCBD4A}"/>
              </a:ext>
            </a:extLst>
          </p:cNvPr>
          <p:cNvSpPr txBox="1"/>
          <p:nvPr/>
        </p:nvSpPr>
        <p:spPr>
          <a:xfrm>
            <a:off x="10464177" y="2584372"/>
            <a:ext cx="1250302" cy="33855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= 0.6</a:t>
            </a:r>
          </a:p>
        </p:txBody>
      </p:sp>
      <p:sp>
        <p:nvSpPr>
          <p:cNvPr id="23" name="Arrow: Right 10">
            <a:extLst>
              <a:ext uri="{FF2B5EF4-FFF2-40B4-BE49-F238E27FC236}">
                <a16:creationId xmlns:a16="http://schemas.microsoft.com/office/drawing/2014/main" id="{1F7172F1-4386-05C7-2839-E0AC21BF96CC}"/>
              </a:ext>
            </a:extLst>
          </p:cNvPr>
          <p:cNvSpPr/>
          <p:nvPr/>
        </p:nvSpPr>
        <p:spPr>
          <a:xfrm>
            <a:off x="94951" y="5975006"/>
            <a:ext cx="392728" cy="289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6135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 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7060</TotalTime>
  <Words>850</Words>
  <Application>Microsoft Office PowerPoint</Application>
  <PresentationFormat>Grand écran</PresentationFormat>
  <Paragraphs>122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Thème Office</vt:lpstr>
      <vt:lpstr>Estimation of soil moisture within drip irrigation context in pepper fields using ALOS-2 and Sentinel-1 data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Methodology</vt:lpstr>
      <vt:lpstr>Présentation PowerPoint</vt:lpstr>
      <vt:lpstr>Présentation PowerPoint</vt:lpstr>
      <vt:lpstr>Thank you for your attention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Apports de la Synergie optique radar pour la caractérisation des surfaces agricoles en zone semi-aride</dc:title>
  <dc:creator>emna.ayari</dc:creator>
  <cp:lastModifiedBy>emna.ayari</cp:lastModifiedBy>
  <cp:revision>316</cp:revision>
  <dcterms:created xsi:type="dcterms:W3CDTF">2021-03-15T04:51:13Z</dcterms:created>
  <dcterms:modified xsi:type="dcterms:W3CDTF">2022-05-23T21:16:25Z</dcterms:modified>
</cp:coreProperties>
</file>