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256" r:id="rId5"/>
    <p:sldId id="267" r:id="rId6"/>
    <p:sldId id="270" r:id="rId7"/>
    <p:sldId id="274" r:id="rId8"/>
    <p:sldId id="257" r:id="rId9"/>
    <p:sldId id="278" r:id="rId10"/>
    <p:sldId id="258" r:id="rId11"/>
    <p:sldId id="272" r:id="rId12"/>
    <p:sldId id="268" r:id="rId13"/>
    <p:sldId id="271" r:id="rId14"/>
    <p:sldId id="269" r:id="rId15"/>
    <p:sldId id="273" r:id="rId16"/>
    <p:sldId id="275" r:id="rId17"/>
    <p:sldId id="276" r:id="rId18"/>
    <p:sldId id="277" r:id="rId19"/>
    <p:sldId id="261" r:id="rId20"/>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2" d="100"/>
          <a:sy n="82" d="100"/>
        </p:scale>
        <p:origin x="720" y="72"/>
      </p:cViewPr>
      <p:guideLst>
        <p:guide orient="horz" pos="2160"/>
        <p:guide pos="3840"/>
      </p:guideLst>
    </p:cSldViewPr>
  </p:slideViewPr>
  <p:notesTextViewPr>
    <p:cViewPr>
      <p:scale>
        <a:sx n="1" d="1"/>
        <a:sy n="1" d="1"/>
      </p:scale>
      <p:origin x="0" y="0"/>
    </p:cViewPr>
  </p:notesTextViewPr>
  <p:notesViewPr>
    <p:cSldViewPr snapToGrid="0" showGuides="1">
      <p:cViewPr varScale="1">
        <p:scale>
          <a:sx n="100" d="100"/>
          <a:sy n="100" d="100"/>
        </p:scale>
        <p:origin x="35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el-GR" dirty="0"/>
          </a:p>
        </p:txBody>
      </p:sp>
      <p:sp>
        <p:nvSpPr>
          <p:cNvPr id="3" name="Σύμβολο κράτησης θέσης ημερομηνίας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r>
              <a:rPr lang="el-GR" dirty="0"/>
              <a:t>​</a:t>
            </a:r>
            <a:fld id="{DB0CA7CC-FD5A-4ACE-A180-A90DBA267154}" type="datetime1">
              <a:rPr lang="el-GR" smtClean="0"/>
              <a:t>24/5/2022</a:t>
            </a:fld>
            <a:r>
              <a:rPr lang="el-GR" dirty="0"/>
              <a:t>​</a:t>
            </a:r>
          </a:p>
        </p:txBody>
      </p:sp>
      <p:sp>
        <p:nvSpPr>
          <p:cNvPr id="4" name="Σύμβολο κράτησης θέσης υποσέλιδου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el-GR" dirty="0"/>
          </a:p>
        </p:txBody>
      </p:sp>
      <p:sp>
        <p:nvSpPr>
          <p:cNvPr id="5" name="Σύμβολο κράτησης θέσης αριθμού διαφάνειας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06834459-7356-44BF-850D-8B30C4FB3B6B}" type="slidenum">
              <a:rPr lang="el-GR" smtClean="0"/>
              <a:pPr algn="r" rtl="0"/>
              <a:t>‹#›</a:t>
            </a:fld>
            <a:endParaRPr lang="el-GR" dirty="0"/>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el-GR" noProof="0" dirty="0"/>
          </a:p>
        </p:txBody>
      </p:sp>
      <p:sp>
        <p:nvSpPr>
          <p:cNvPr id="3" name="Σύμβολο κράτησης θέσης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91D86D22-ED5B-4D0B-AEEE-2CB450FCC502}" type="datetime1">
              <a:rPr lang="el-GR" smtClean="0"/>
              <a:pPr/>
              <a:t>24/5/2022</a:t>
            </a:fld>
            <a:endParaRPr lang="el-GR" dirty="0"/>
          </a:p>
        </p:txBody>
      </p:sp>
      <p:sp>
        <p:nvSpPr>
          <p:cNvPr id="4" name="Σύμβολο κράτησης θέσης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l-GR" noProof="0" dirty="0"/>
          </a:p>
        </p:txBody>
      </p:sp>
      <p:sp>
        <p:nvSpPr>
          <p:cNvPr id="5" name="Σύμβολο κράτησης θέσης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noProof="0" dirty="0"/>
              <a:t>Στυλ υποδείγματος κειμένου</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6" name="Σύμβολο κράτησης θέσης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el-GR" noProof="0" dirty="0"/>
          </a:p>
        </p:txBody>
      </p:sp>
      <p:sp>
        <p:nvSpPr>
          <p:cNvPr id="7" name="Σύμβολο κράτησης θέσης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vl1pPr>
          </a:lstStyle>
          <a:p>
            <a:fld id="{0A3C37BE-C303-496D-B5CD-85F2937540FC}" type="slidenum">
              <a:rPr lang="el-GR" smtClean="0"/>
              <a:pPr/>
              <a:t>‹#›</a:t>
            </a:fld>
            <a:endParaRPr lang="el-GR" dirty="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A3C37BE-C303-496D-B5CD-85F2937540FC}" type="slidenum">
              <a:rPr lang="el-GR" smtClean="0"/>
              <a:pPr/>
              <a:t>1</a:t>
            </a:fld>
            <a:endParaRPr lang="el-GR" dirty="0"/>
          </a:p>
        </p:txBody>
      </p:sp>
    </p:spTree>
    <p:extLst>
      <p:ext uri="{BB962C8B-B14F-4D97-AF65-F5344CB8AC3E}">
        <p14:creationId xmlns:p14="http://schemas.microsoft.com/office/powerpoint/2010/main" val="457416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0A3C37BE-C303-496D-B5CD-85F2937540FC}" type="slidenum">
              <a:rPr lang="el-GR" smtClean="0"/>
              <a:pPr/>
              <a:t>5</a:t>
            </a:fld>
            <a:endParaRPr lang="el-GR" dirty="0"/>
          </a:p>
        </p:txBody>
      </p:sp>
    </p:spTree>
    <p:extLst>
      <p:ext uri="{BB962C8B-B14F-4D97-AF65-F5344CB8AC3E}">
        <p14:creationId xmlns:p14="http://schemas.microsoft.com/office/powerpoint/2010/main" val="3899034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0A3C37BE-C303-496D-B5CD-85F2937540FC}" type="slidenum">
              <a:rPr lang="el-GR" smtClean="0"/>
              <a:pPr/>
              <a:t>7</a:t>
            </a:fld>
            <a:endParaRPr lang="el-GR" dirty="0"/>
          </a:p>
        </p:txBody>
      </p:sp>
    </p:spTree>
    <p:extLst>
      <p:ext uri="{BB962C8B-B14F-4D97-AF65-F5344CB8AC3E}">
        <p14:creationId xmlns:p14="http://schemas.microsoft.com/office/powerpoint/2010/main" val="3128644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0A3C37BE-C303-496D-B5CD-85F2937540FC}" type="slidenum">
              <a:rPr lang="el-GR" smtClean="0"/>
              <a:pPr/>
              <a:t>16</a:t>
            </a:fld>
            <a:endParaRPr lang="el-GR" dirty="0"/>
          </a:p>
        </p:txBody>
      </p:sp>
    </p:spTree>
    <p:extLst>
      <p:ext uri="{BB962C8B-B14F-4D97-AF65-F5344CB8AC3E}">
        <p14:creationId xmlns:p14="http://schemas.microsoft.com/office/powerpoint/2010/main" val="78247137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Ορθογώνιο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8" name="Ορθογώνιο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2" name="Τίτλος 1"/>
          <p:cNvSpPr>
            <a:spLocks noGrp="1"/>
          </p:cNvSpPr>
          <p:nvPr>
            <p:ph type="ctrTitle"/>
          </p:nvPr>
        </p:nvSpPr>
        <p:spPr>
          <a:xfrm>
            <a:off x="1104900" y="2292094"/>
            <a:ext cx="10096500" cy="2219691"/>
          </a:xfrm>
        </p:spPr>
        <p:txBody>
          <a:bodyPr rtlCol="0" anchor="ctr">
            <a:normAutofit/>
          </a:bodyPr>
          <a:lstStyle>
            <a:lvl1pPr algn="l" rtl="0">
              <a:defRPr sz="4400" cap="all" baseline="0"/>
            </a:lvl1pPr>
          </a:lstStyle>
          <a:p>
            <a:pPr rtl="0"/>
            <a:r>
              <a:rPr lang="el-GR"/>
              <a:t>Κάντε κλικ για να επεξεργαστείτε τον τίτλο υποδείγματος</a:t>
            </a:r>
            <a:endParaRPr lang="el-GR" noProof="0" dirty="0"/>
          </a:p>
        </p:txBody>
      </p:sp>
      <p:sp>
        <p:nvSpPr>
          <p:cNvPr id="3" name="Υπότιτλος 2"/>
          <p:cNvSpPr>
            <a:spLocks noGrp="1"/>
          </p:cNvSpPr>
          <p:nvPr>
            <p:ph type="subTitle" idx="1"/>
          </p:nvPr>
        </p:nvSpPr>
        <p:spPr>
          <a:xfrm>
            <a:off x="1104898" y="4511784"/>
            <a:ext cx="10096501" cy="955565"/>
          </a:xfrm>
        </p:spPr>
        <p:txBody>
          <a:bodyPr rtlCol="0">
            <a:normAutofit/>
          </a:bodyPr>
          <a:lstStyle>
            <a:lvl1pPr marL="0" indent="0" algn="l" rtl="0">
              <a:spcBef>
                <a:spcPts val="0"/>
              </a:spcBef>
              <a:buNone/>
              <a:defRPr sz="18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el-GR" noProof="0"/>
              <a:t>Κάντε κλικ για να επεξεργαστείτε τον υπότιτλο του υποδείγματος</a:t>
            </a:r>
            <a:endParaRPr lang="el-GR" noProof="0" dirty="0"/>
          </a:p>
        </p:txBody>
      </p:sp>
      <p:sp>
        <p:nvSpPr>
          <p:cNvPr id="4" name="Σύμβολο κράτησης θέσης ημερομηνίας 3"/>
          <p:cNvSpPr>
            <a:spLocks noGrp="1"/>
          </p:cNvSpPr>
          <p:nvPr>
            <p:ph type="dt" sz="half" idx="10"/>
          </p:nvPr>
        </p:nvSpPr>
        <p:spPr/>
        <p:txBody>
          <a:bodyPr rtlCol="0"/>
          <a:lstStyle>
            <a:lvl1pPr>
              <a:defRPr/>
            </a:lvl1pPr>
          </a:lstStyle>
          <a:p>
            <a:fld id="{6267A99F-DD24-47ED-AA60-5EBA22F1F868}" type="datetime1">
              <a:rPr lang="el-GR" smtClean="0"/>
              <a:pPr/>
              <a:t>24/5/2022</a:t>
            </a:fld>
            <a:endParaRPr lang="el-GR" dirty="0"/>
          </a:p>
        </p:txBody>
      </p:sp>
      <p:sp>
        <p:nvSpPr>
          <p:cNvPr id="5" name="Σύμβολο κράτησης θέσης υποσέλιδου 4"/>
          <p:cNvSpPr>
            <a:spLocks noGrp="1"/>
          </p:cNvSpPr>
          <p:nvPr>
            <p:ph type="ftr" sz="quarter" idx="11"/>
          </p:nvPr>
        </p:nvSpPr>
        <p:spPr/>
        <p:txBody>
          <a:bodyPr rtlCol="0"/>
          <a:lstStyle/>
          <a:p>
            <a:pPr rtl="0"/>
            <a:endParaRPr lang="el-GR" noProof="0" dirty="0"/>
          </a:p>
        </p:txBody>
      </p:sp>
      <p:sp>
        <p:nvSpPr>
          <p:cNvPr id="6" name="Σύμβολο κράτησης θέσης αριθμού διαφάνειας 5"/>
          <p:cNvSpPr>
            <a:spLocks noGrp="1"/>
          </p:cNvSpPr>
          <p:nvPr>
            <p:ph type="sldNum" sz="quarter" idx="12"/>
          </p:nvPr>
        </p:nvSpPr>
        <p:spPr/>
        <p:txBody>
          <a:bodyPr rtlCol="0"/>
          <a:lstStyle/>
          <a:p>
            <a:pPr rtl="0"/>
            <a:fld id="{0FF54DE5-C571-48E8-A5BC-B369434E2F44}" type="slidenum">
              <a:rPr lang="el-GR" noProof="0" smtClean="0"/>
              <a:t>‹#›</a:t>
            </a:fld>
            <a:endParaRPr lang="el-GR" noProof="0" dirty="0"/>
          </a:p>
        </p:txBody>
      </p:sp>
      <p:pic>
        <p:nvPicPr>
          <p:cNvPr id="11" name="Εικόνα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Tree>
    <p:extLst>
      <p:ext uri="{BB962C8B-B14F-4D97-AF65-F5344CB8AC3E}">
        <p14:creationId xmlns:p14="http://schemas.microsoft.com/office/powerpoint/2010/main" val="1659756515"/>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chor="b"/>
          <a:lstStyle>
            <a:lvl1pPr algn="l" rtl="0">
              <a:defRPr sz="3200"/>
            </a:lvl1pPr>
          </a:lstStyle>
          <a:p>
            <a:pPr rtl="0"/>
            <a:r>
              <a:rPr lang="el-GR"/>
              <a:t>Κάντε κλικ για να επεξεργαστείτε τον τίτλο υποδείγματος</a:t>
            </a:r>
            <a:endParaRPr lang="el-GR" noProof="0" dirty="0"/>
          </a:p>
        </p:txBody>
      </p:sp>
      <p:sp>
        <p:nvSpPr>
          <p:cNvPr id="3" name="Σύμβολο κράτησης θέσης εικόνας 2"/>
          <p:cNvSpPr>
            <a:spLocks noGrp="1"/>
          </p:cNvSpPr>
          <p:nvPr>
            <p:ph type="pic" idx="1"/>
          </p:nvPr>
        </p:nvSpPr>
        <p:spPr>
          <a:xfrm>
            <a:off x="4654671" y="1600199"/>
            <a:ext cx="6430912" cy="4572001"/>
          </a:xfrm>
        </p:spPr>
        <p:txBody>
          <a:bodyPr tIns="1188720" rtlCol="0">
            <a:normAutofit/>
          </a:bodyPr>
          <a:lstStyle>
            <a:lvl1pPr marL="0" indent="0" algn="ctr" rtl="0">
              <a:buNone/>
              <a:defRPr sz="20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l-GR" noProof="0"/>
              <a:t>Κάντε κλικ στο εικονίδιο για να προσθέσετε εικόνα</a:t>
            </a:r>
            <a:endParaRPr lang="el-GR" noProof="0" dirty="0"/>
          </a:p>
        </p:txBody>
      </p:sp>
      <p:sp>
        <p:nvSpPr>
          <p:cNvPr id="4" name="Σύμβολο κράτησης θέσης κειμένου 3"/>
          <p:cNvSpPr>
            <a:spLocks noGrp="1"/>
          </p:cNvSpPr>
          <p:nvPr>
            <p:ph type="body" sz="half" idx="2"/>
          </p:nvPr>
        </p:nvSpPr>
        <p:spPr>
          <a:xfrm>
            <a:off x="1104900" y="1600200"/>
            <a:ext cx="3396996" cy="4572000"/>
          </a:xfrm>
        </p:spPr>
        <p:txBody>
          <a:bodyPr rtlCol="0">
            <a:normAutofit/>
          </a:bodyPr>
          <a:lstStyle>
            <a:lvl1pPr marL="0" indent="0" algn="l" rtl="0">
              <a:spcBef>
                <a:spcPts val="1200"/>
              </a:spcBef>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l-GR" noProof="0"/>
              <a:t>Στυλ κειμένου υποδείγματος</a:t>
            </a:r>
          </a:p>
        </p:txBody>
      </p:sp>
      <p:sp>
        <p:nvSpPr>
          <p:cNvPr id="5" name="Σύμβολο κράτησης θέσης ημερομηνίας 4"/>
          <p:cNvSpPr>
            <a:spLocks noGrp="1"/>
          </p:cNvSpPr>
          <p:nvPr>
            <p:ph type="dt" sz="half" idx="10"/>
          </p:nvPr>
        </p:nvSpPr>
        <p:spPr/>
        <p:txBody>
          <a:bodyPr rtlCol="0"/>
          <a:lstStyle>
            <a:lvl1pPr>
              <a:defRPr/>
            </a:lvl1pPr>
          </a:lstStyle>
          <a:p>
            <a:fld id="{3B500C03-1CBE-4CD7-A8EC-0BD8DBDBC9B1}" type="datetime1">
              <a:rPr lang="el-GR" smtClean="0"/>
              <a:pPr/>
              <a:t>24/5/2022</a:t>
            </a:fld>
            <a:endParaRPr lang="el-GR" dirty="0"/>
          </a:p>
        </p:txBody>
      </p:sp>
      <p:sp>
        <p:nvSpPr>
          <p:cNvPr id="6" name="Σύμβολο κράτησης θέσης υποσέλιδου 5"/>
          <p:cNvSpPr>
            <a:spLocks noGrp="1"/>
          </p:cNvSpPr>
          <p:nvPr>
            <p:ph type="ftr" sz="quarter" idx="11"/>
          </p:nvPr>
        </p:nvSpPr>
        <p:spPr/>
        <p:txBody>
          <a:bodyPr rtlCol="0"/>
          <a:lstStyle/>
          <a:p>
            <a:pPr rtl="0"/>
            <a:endParaRPr lang="el-GR" noProof="0" dirty="0"/>
          </a:p>
        </p:txBody>
      </p:sp>
      <p:sp>
        <p:nvSpPr>
          <p:cNvPr id="7" name="Σύμβολο κράτησης θέσης αριθμού διαφάνειας 6"/>
          <p:cNvSpPr>
            <a:spLocks noGrp="1"/>
          </p:cNvSpPr>
          <p:nvPr>
            <p:ph type="sldNum" sz="quarter" idx="12"/>
          </p:nvPr>
        </p:nvSpPr>
        <p:spPr/>
        <p:txBody>
          <a:bodyPr rtlCol="0"/>
          <a:lstStyle/>
          <a:p>
            <a:pPr rtl="0"/>
            <a:fld id="{0FF54DE5-C571-48E8-A5BC-B369434E2F44}" type="slidenum">
              <a:rPr lang="el-GR" noProof="0" smtClean="0"/>
              <a:t>‹#›</a:t>
            </a:fld>
            <a:endParaRPr lang="el-GR" noProof="0" dirty="0"/>
          </a:p>
        </p:txBody>
      </p:sp>
    </p:spTree>
    <p:extLst>
      <p:ext uri="{BB962C8B-B14F-4D97-AF65-F5344CB8AC3E}">
        <p14:creationId xmlns:p14="http://schemas.microsoft.com/office/powerpoint/2010/main" val="769637093"/>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a:t>Κάντε κλικ για να επεξεργαστείτε τον τίτλο υποδείγματος</a:t>
            </a:r>
            <a:endParaRPr lang="el-GR" noProof="0" dirty="0"/>
          </a:p>
        </p:txBody>
      </p:sp>
      <p:sp>
        <p:nvSpPr>
          <p:cNvPr id="3" name="Σύμβολο κράτησης θέσης κατακόρυφου κειμένου 2"/>
          <p:cNvSpPr>
            <a:spLocks noGrp="1"/>
          </p:cNvSpPr>
          <p:nvPr>
            <p:ph type="body" orient="vert" idx="1"/>
          </p:nvPr>
        </p:nvSpPr>
        <p:spPr/>
        <p:txBody>
          <a:bodyPr vert="eaVert" rtlCol="0"/>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4" name="Σύμβολο κράτησης θέσης ημερομηνίας 3"/>
          <p:cNvSpPr>
            <a:spLocks noGrp="1"/>
          </p:cNvSpPr>
          <p:nvPr>
            <p:ph type="dt" sz="half" idx="10"/>
          </p:nvPr>
        </p:nvSpPr>
        <p:spPr/>
        <p:txBody>
          <a:bodyPr rtlCol="0"/>
          <a:lstStyle>
            <a:lvl1pPr>
              <a:defRPr/>
            </a:lvl1pPr>
          </a:lstStyle>
          <a:p>
            <a:fld id="{28726EEC-032C-4CAF-9032-AFA85EA026CE}" type="datetime1">
              <a:rPr lang="el-GR" smtClean="0"/>
              <a:pPr/>
              <a:t>24/5/2022</a:t>
            </a:fld>
            <a:endParaRPr lang="el-GR" dirty="0"/>
          </a:p>
        </p:txBody>
      </p:sp>
      <p:sp>
        <p:nvSpPr>
          <p:cNvPr id="5" name="Σύμβολο κράτησης θέσης υποσέλιδου 4"/>
          <p:cNvSpPr>
            <a:spLocks noGrp="1"/>
          </p:cNvSpPr>
          <p:nvPr>
            <p:ph type="ftr" sz="quarter" idx="11"/>
          </p:nvPr>
        </p:nvSpPr>
        <p:spPr/>
        <p:txBody>
          <a:bodyPr rtlCol="0"/>
          <a:lstStyle/>
          <a:p>
            <a:pPr rtl="0"/>
            <a:endParaRPr lang="el-GR" noProof="0" dirty="0"/>
          </a:p>
        </p:txBody>
      </p:sp>
      <p:sp>
        <p:nvSpPr>
          <p:cNvPr id="6" name="Σύμβολο κράτησης θέσης αριθμού διαφάνειας 5"/>
          <p:cNvSpPr>
            <a:spLocks noGrp="1"/>
          </p:cNvSpPr>
          <p:nvPr>
            <p:ph type="sldNum" sz="quarter" idx="12"/>
          </p:nvPr>
        </p:nvSpPr>
        <p:spPr/>
        <p:txBody>
          <a:bodyPr rtlCol="0"/>
          <a:lstStyle/>
          <a:p>
            <a:pPr rtl="0"/>
            <a:fld id="{0FF54DE5-C571-48E8-A5BC-B369434E2F44}" type="slidenum">
              <a:rPr lang="el-GR" noProof="0" smtClean="0"/>
              <a:t>‹#›</a:t>
            </a:fld>
            <a:endParaRPr lang="el-GR" noProof="0" dirty="0"/>
          </a:p>
        </p:txBody>
      </p:sp>
    </p:spTree>
    <p:extLst>
      <p:ext uri="{BB962C8B-B14F-4D97-AF65-F5344CB8AC3E}">
        <p14:creationId xmlns:p14="http://schemas.microsoft.com/office/powerpoint/2010/main" val="2012076707"/>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9372600" y="365125"/>
            <a:ext cx="1714500" cy="5811838"/>
          </a:xfrm>
        </p:spPr>
        <p:txBody>
          <a:bodyPr vert="eaVert" rtlCol="0"/>
          <a:lstStyle>
            <a:lvl1pPr rtl="0">
              <a:defRPr/>
            </a:lvl1pPr>
          </a:lstStyle>
          <a:p>
            <a:pPr rtl="0"/>
            <a:r>
              <a:rPr lang="el-GR"/>
              <a:t>Κάντε κλικ για να επεξεργαστείτε τον τίτλο υποδείγματος</a:t>
            </a:r>
            <a:endParaRPr lang="el-GR" noProof="0" dirty="0"/>
          </a:p>
        </p:txBody>
      </p:sp>
      <p:sp>
        <p:nvSpPr>
          <p:cNvPr id="3" name="Σύμβολο κράτησης θέσης κατακόρυφου κειμένου 2"/>
          <p:cNvSpPr>
            <a:spLocks noGrp="1"/>
          </p:cNvSpPr>
          <p:nvPr>
            <p:ph type="body" orient="vert" idx="1"/>
          </p:nvPr>
        </p:nvSpPr>
        <p:spPr>
          <a:xfrm>
            <a:off x="1104900" y="365125"/>
            <a:ext cx="8098896" cy="5811838"/>
          </a:xfrm>
        </p:spPr>
        <p:txBody>
          <a:bodyPr vert="eaVert" rtlCol="0"/>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4" name="Σύμβολο κράτησης θέσης ημερομηνίας 3"/>
          <p:cNvSpPr>
            <a:spLocks noGrp="1"/>
          </p:cNvSpPr>
          <p:nvPr>
            <p:ph type="dt" sz="half" idx="10"/>
          </p:nvPr>
        </p:nvSpPr>
        <p:spPr/>
        <p:txBody>
          <a:bodyPr rtlCol="0"/>
          <a:lstStyle>
            <a:lvl1pPr>
              <a:defRPr/>
            </a:lvl1pPr>
          </a:lstStyle>
          <a:p>
            <a:fld id="{EC7986A0-AFD1-4043-9042-66148CD16D7D}" type="datetime1">
              <a:rPr lang="el-GR" smtClean="0"/>
              <a:pPr/>
              <a:t>24/5/2022</a:t>
            </a:fld>
            <a:endParaRPr lang="el-GR" dirty="0"/>
          </a:p>
        </p:txBody>
      </p:sp>
      <p:sp>
        <p:nvSpPr>
          <p:cNvPr id="5" name="Σύμβολο κράτησης θέσης υποσέλιδου 4"/>
          <p:cNvSpPr>
            <a:spLocks noGrp="1"/>
          </p:cNvSpPr>
          <p:nvPr>
            <p:ph type="ftr" sz="quarter" idx="11"/>
          </p:nvPr>
        </p:nvSpPr>
        <p:spPr/>
        <p:txBody>
          <a:bodyPr rtlCol="0"/>
          <a:lstStyle/>
          <a:p>
            <a:pPr rtl="0"/>
            <a:endParaRPr lang="el-GR" noProof="0" dirty="0"/>
          </a:p>
        </p:txBody>
      </p:sp>
      <p:sp>
        <p:nvSpPr>
          <p:cNvPr id="6" name="Σύμβολο κράτησης θέσης αριθμού διαφάνειας 5"/>
          <p:cNvSpPr>
            <a:spLocks noGrp="1"/>
          </p:cNvSpPr>
          <p:nvPr>
            <p:ph type="sldNum" sz="quarter" idx="12"/>
          </p:nvPr>
        </p:nvSpPr>
        <p:spPr/>
        <p:txBody>
          <a:bodyPr rtlCol="0"/>
          <a:lstStyle/>
          <a:p>
            <a:pPr rtl="0"/>
            <a:fld id="{0FF54DE5-C571-48E8-A5BC-B369434E2F44}" type="slidenum">
              <a:rPr lang="el-GR" noProof="0" smtClean="0"/>
              <a:t>‹#›</a:t>
            </a:fld>
            <a:endParaRPr lang="el-GR" noProof="0" dirty="0"/>
          </a:p>
        </p:txBody>
      </p:sp>
      <p:grpSp>
        <p:nvGrpSpPr>
          <p:cNvPr id="7" name="Ομάδα 6"/>
          <p:cNvGrpSpPr/>
          <p:nvPr/>
        </p:nvGrpSpPr>
        <p:grpSpPr>
          <a:xfrm rot="5400000">
            <a:off x="6514047" y="3228843"/>
            <a:ext cx="5632704" cy="84403"/>
            <a:chOff x="1073150" y="1219201"/>
            <a:chExt cx="10058400" cy="63125"/>
          </a:xfrm>
        </p:grpSpPr>
        <p:cxnSp>
          <p:nvCxnSpPr>
            <p:cNvPr id="8" name="Ευθεία γραμμή σύνδεσης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a:t>Κάντε κλικ για να επεξεργαστείτε τον τίτλο υποδείγματος</a:t>
            </a:r>
            <a:endParaRPr lang="el-GR" noProof="0" dirty="0"/>
          </a:p>
        </p:txBody>
      </p:sp>
      <p:sp>
        <p:nvSpPr>
          <p:cNvPr id="3" name="Σύμβολο κράτησης θέσης περιεχομένου 2"/>
          <p:cNvSpPr>
            <a:spLocks noGrp="1"/>
          </p:cNvSpPr>
          <p:nvPr>
            <p:ph idx="1"/>
          </p:nvPr>
        </p:nvSpPr>
        <p:spPr/>
        <p:txBody>
          <a:bodyPr rtlCol="0"/>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4" name="Σύμβολο κράτησης θέσης ημερομηνίας 3"/>
          <p:cNvSpPr>
            <a:spLocks noGrp="1"/>
          </p:cNvSpPr>
          <p:nvPr>
            <p:ph type="dt" sz="half" idx="10"/>
          </p:nvPr>
        </p:nvSpPr>
        <p:spPr/>
        <p:txBody>
          <a:bodyPr rtlCol="0"/>
          <a:lstStyle>
            <a:lvl1pPr>
              <a:defRPr/>
            </a:lvl1pPr>
          </a:lstStyle>
          <a:p>
            <a:fld id="{01D0F69C-2933-43AD-8319-7CC4133F4139}" type="datetime1">
              <a:rPr lang="el-GR" smtClean="0"/>
              <a:pPr/>
              <a:t>24/5/2022</a:t>
            </a:fld>
            <a:endParaRPr lang="el-GR" dirty="0"/>
          </a:p>
        </p:txBody>
      </p:sp>
      <p:sp>
        <p:nvSpPr>
          <p:cNvPr id="5" name="Σύμβολο κράτησης θέσης υποσέλιδου 4"/>
          <p:cNvSpPr>
            <a:spLocks noGrp="1"/>
          </p:cNvSpPr>
          <p:nvPr>
            <p:ph type="ftr" sz="quarter" idx="11"/>
          </p:nvPr>
        </p:nvSpPr>
        <p:spPr/>
        <p:txBody>
          <a:bodyPr rtlCol="0"/>
          <a:lstStyle/>
          <a:p>
            <a:pPr rtl="0"/>
            <a:endParaRPr lang="el-GR" noProof="0" dirty="0"/>
          </a:p>
        </p:txBody>
      </p:sp>
      <p:sp>
        <p:nvSpPr>
          <p:cNvPr id="6" name="Σύμβολο κράτησης θέσης αριθμού διαφάνειας 5"/>
          <p:cNvSpPr>
            <a:spLocks noGrp="1"/>
          </p:cNvSpPr>
          <p:nvPr>
            <p:ph type="sldNum" sz="quarter" idx="12"/>
          </p:nvPr>
        </p:nvSpPr>
        <p:spPr/>
        <p:txBody>
          <a:bodyPr rtlCol="0"/>
          <a:lstStyle/>
          <a:p>
            <a:pPr rtl="0"/>
            <a:fld id="{0FF54DE5-C571-48E8-A5BC-B369434E2F44}" type="slidenum">
              <a:rPr lang="el-GR" noProof="0" smtClean="0"/>
              <a:t>‹#›</a:t>
            </a:fld>
            <a:endParaRPr lang="el-GR" noProof="0" dirty="0"/>
          </a:p>
        </p:txBody>
      </p:sp>
    </p:spTree>
    <p:extLst>
      <p:ext uri="{BB962C8B-B14F-4D97-AF65-F5344CB8AC3E}">
        <p14:creationId xmlns:p14="http://schemas.microsoft.com/office/powerpoint/2010/main" val="3786876825"/>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Διαφάνεια τίτλου με εικόνα">
    <p:spTree>
      <p:nvGrpSpPr>
        <p:cNvPr id="1" name=""/>
        <p:cNvGrpSpPr/>
        <p:nvPr/>
      </p:nvGrpSpPr>
      <p:grpSpPr>
        <a:xfrm>
          <a:off x="0" y="0"/>
          <a:ext cx="0" cy="0"/>
          <a:chOff x="0" y="0"/>
          <a:chExt cx="0" cy="0"/>
        </a:xfrm>
      </p:grpSpPr>
      <p:grpSp>
        <p:nvGrpSpPr>
          <p:cNvPr id="13" name="Ομάδα 12"/>
          <p:cNvGrpSpPr/>
          <p:nvPr/>
        </p:nvGrpSpPr>
        <p:grpSpPr>
          <a:xfrm rot="10800000">
            <a:off x="0" y="5645510"/>
            <a:ext cx="12192000" cy="63125"/>
            <a:chOff x="507492" y="1501519"/>
            <a:chExt cx="8129016" cy="63125"/>
          </a:xfrm>
        </p:grpSpPr>
        <p:cxnSp>
          <p:nvCxnSpPr>
            <p:cNvPr id="17" name="Ευθεία γραμμή σύνδεσης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Ομάδα 13"/>
          <p:cNvGrpSpPr/>
          <p:nvPr/>
        </p:nvGrpSpPr>
        <p:grpSpPr>
          <a:xfrm>
            <a:off x="0" y="1143000"/>
            <a:ext cx="12192000" cy="63125"/>
            <a:chOff x="507492" y="1501519"/>
            <a:chExt cx="8129016" cy="63125"/>
          </a:xfrm>
        </p:grpSpPr>
        <p:cxnSp>
          <p:nvCxnSpPr>
            <p:cNvPr id="15" name="Ευθεία γραμμή σύνδεσης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Ορθογώνιο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8" name="Ορθογώνιο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2" name="Τίτλος 1"/>
          <p:cNvSpPr>
            <a:spLocks noGrp="1"/>
          </p:cNvSpPr>
          <p:nvPr>
            <p:ph type="ctrTitle"/>
          </p:nvPr>
        </p:nvSpPr>
        <p:spPr>
          <a:xfrm>
            <a:off x="1104900" y="2292094"/>
            <a:ext cx="5734050" cy="2219691"/>
          </a:xfrm>
        </p:spPr>
        <p:txBody>
          <a:bodyPr rtlCol="0" anchor="ctr">
            <a:normAutofit/>
          </a:bodyPr>
          <a:lstStyle>
            <a:lvl1pPr algn="l" rtl="0">
              <a:defRPr sz="4400" cap="all" baseline="0"/>
            </a:lvl1pPr>
          </a:lstStyle>
          <a:p>
            <a:pPr rtl="0"/>
            <a:r>
              <a:rPr lang="el-GR"/>
              <a:t>Κάντε κλικ για να επεξεργαστείτε τον τίτλο υποδείγματος</a:t>
            </a:r>
            <a:endParaRPr lang="el-GR" noProof="0" dirty="0"/>
          </a:p>
        </p:txBody>
      </p:sp>
      <p:sp>
        <p:nvSpPr>
          <p:cNvPr id="3" name="Υπότιτλος 2"/>
          <p:cNvSpPr>
            <a:spLocks noGrp="1"/>
          </p:cNvSpPr>
          <p:nvPr>
            <p:ph type="subTitle" idx="1"/>
          </p:nvPr>
        </p:nvSpPr>
        <p:spPr>
          <a:xfrm>
            <a:off x="1104900" y="4511784"/>
            <a:ext cx="5734050" cy="955565"/>
          </a:xfrm>
        </p:spPr>
        <p:txBody>
          <a:bodyPr rtlCol="0">
            <a:normAutofit/>
          </a:bodyPr>
          <a:lstStyle>
            <a:lvl1pPr marL="0" indent="0" algn="l" rtl="0">
              <a:spcBef>
                <a:spcPts val="0"/>
              </a:spcBef>
              <a:buNone/>
              <a:defRPr sz="18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el-GR" noProof="0"/>
              <a:t>Κάντε κλικ για να επεξεργαστείτε τον υπότιτλο του υποδείγματος</a:t>
            </a:r>
            <a:endParaRPr lang="el-GR" noProof="0" dirty="0"/>
          </a:p>
        </p:txBody>
      </p:sp>
      <p:pic>
        <p:nvPicPr>
          <p:cNvPr id="10" name="Εικόνα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sp>
        <p:nvSpPr>
          <p:cNvPr id="11" name="Σύμβολο κράτησης θέσης εικόνας 10"/>
          <p:cNvSpPr>
            <a:spLocks noGrp="1"/>
          </p:cNvSpPr>
          <p:nvPr>
            <p:ph type="pic" sz="quarter" idx="13"/>
          </p:nvPr>
        </p:nvSpPr>
        <p:spPr>
          <a:xfrm>
            <a:off x="6981063" y="1310656"/>
            <a:ext cx="5210937" cy="4208604"/>
          </a:xfrm>
          <a:solidFill>
            <a:schemeClr val="tx1">
              <a:lumMod val="20000"/>
              <a:lumOff val="80000"/>
            </a:schemeClr>
          </a:solidFill>
        </p:spPr>
        <p:txBody>
          <a:bodyPr tIns="1005840" rtlCol="0"/>
          <a:lstStyle>
            <a:lvl1pPr marL="0" indent="0" algn="ctr" rtl="0">
              <a:buNone/>
              <a:defRPr/>
            </a:lvl1pPr>
          </a:lstStyle>
          <a:p>
            <a:pPr rtl="0"/>
            <a:r>
              <a:rPr lang="el-GR" noProof="0"/>
              <a:t>Κάντε κλικ στο εικονίδιο για να προσθέσετε εικόνα</a:t>
            </a:r>
            <a:endParaRPr lang="el-GR" noProof="0" dirty="0"/>
          </a:p>
        </p:txBody>
      </p:sp>
      <p:sp>
        <p:nvSpPr>
          <p:cNvPr id="19" name="Κείμενο οδηγιών"/>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r>
              <a:rPr lang="el-GR" sz="1200" b="1" i="1" noProof="0" dirty="0">
                <a:latin typeface="Arial" pitchFamily="34" charset="0"/>
                <a:cs typeface="Arial" pitchFamily="34" charset="0"/>
              </a:rPr>
              <a:t>ΣΗΜΕΙΩΣΗ:</a:t>
            </a:r>
          </a:p>
          <a:p>
            <a:pPr rtl="0"/>
            <a:r>
              <a:rPr lang="el-GR" sz="1200" i="1" noProof="0" dirty="0">
                <a:latin typeface="Arial" pitchFamily="34" charset="0"/>
                <a:cs typeface="Arial" pitchFamily="34" charset="0"/>
              </a:rPr>
              <a:t>Για να αλλάξετε την εικόνα σε αυτή τη διαφάνεια, επιλέξτε την εικόνα και διαγράψτε τη. Στη συνέχεια, κάντε κλικ στο εικονίδιο "Εικόνες" στο σύμβολο κράτησης θέσης για να εισαγάγετε τη δική σας εικόνα.</a:t>
            </a:r>
          </a:p>
        </p:txBody>
      </p:sp>
    </p:spTree>
    <p:extLst>
      <p:ext uri="{BB962C8B-B14F-4D97-AF65-F5344CB8AC3E}">
        <p14:creationId xmlns:p14="http://schemas.microsoft.com/office/powerpoint/2010/main" val="2673943605"/>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grpSp>
        <p:nvGrpSpPr>
          <p:cNvPr id="8" name="Ομάδα 7"/>
          <p:cNvGrpSpPr/>
          <p:nvPr/>
        </p:nvGrpSpPr>
        <p:grpSpPr>
          <a:xfrm>
            <a:off x="0" y="2514600"/>
            <a:ext cx="12192000" cy="3194035"/>
            <a:chOff x="647402" y="2514600"/>
            <a:chExt cx="10838688" cy="3194035"/>
          </a:xfrm>
        </p:grpSpPr>
        <p:grpSp>
          <p:nvGrpSpPr>
            <p:cNvPr id="9" name="Ομάδα 8"/>
            <p:cNvGrpSpPr/>
            <p:nvPr/>
          </p:nvGrpSpPr>
          <p:grpSpPr>
            <a:xfrm>
              <a:off x="647402" y="2514600"/>
              <a:ext cx="10838688" cy="63125"/>
              <a:chOff x="507492" y="1501519"/>
              <a:chExt cx="8129016" cy="63125"/>
            </a:xfrm>
          </p:grpSpPr>
          <p:cxnSp>
            <p:nvCxnSpPr>
              <p:cNvPr id="14" name="Ευθεία γραμμή σύνδεσης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Ορθογώνιο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grpSp>
          <p:nvGrpSpPr>
            <p:cNvPr id="11" name="Ομάδα 10"/>
            <p:cNvGrpSpPr/>
            <p:nvPr/>
          </p:nvGrpSpPr>
          <p:grpSpPr>
            <a:xfrm rot="10800000">
              <a:off x="647402" y="5645510"/>
              <a:ext cx="10838688" cy="63125"/>
              <a:chOff x="507492" y="1501519"/>
              <a:chExt cx="8129016" cy="63125"/>
            </a:xfrm>
          </p:grpSpPr>
          <p:cxnSp>
            <p:nvCxnSpPr>
              <p:cNvPr id="12" name="Ευθεία γραμμή σύνδεσης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Τίτλος 1"/>
          <p:cNvSpPr>
            <a:spLocks noGrp="1"/>
          </p:cNvSpPr>
          <p:nvPr>
            <p:ph type="title"/>
          </p:nvPr>
        </p:nvSpPr>
        <p:spPr>
          <a:xfrm>
            <a:off x="1104899" y="2971806"/>
            <a:ext cx="10071099" cy="1684150"/>
          </a:xfrm>
        </p:spPr>
        <p:txBody>
          <a:bodyPr rtlCol="0" anchor="ctr">
            <a:normAutofit/>
          </a:bodyPr>
          <a:lstStyle>
            <a:lvl1pPr algn="l" rtl="0">
              <a:defRPr sz="4400" cap="all" baseline="0">
                <a:solidFill>
                  <a:schemeClr val="bg1"/>
                </a:solidFill>
              </a:defRPr>
            </a:lvl1pPr>
          </a:lstStyle>
          <a:p>
            <a:pPr rtl="0"/>
            <a:r>
              <a:rPr lang="el-GR"/>
              <a:t>Κάντε κλικ για να επεξεργαστείτε τον τίτλο υποδείγματος</a:t>
            </a:r>
            <a:endParaRPr lang="el-GR" noProof="0" dirty="0"/>
          </a:p>
        </p:txBody>
      </p:sp>
      <p:sp>
        <p:nvSpPr>
          <p:cNvPr id="3" name="Σύμβολο κράτησης θέσης κειμένου 2"/>
          <p:cNvSpPr>
            <a:spLocks noGrp="1"/>
          </p:cNvSpPr>
          <p:nvPr>
            <p:ph type="body" idx="1"/>
          </p:nvPr>
        </p:nvSpPr>
        <p:spPr>
          <a:xfrm>
            <a:off x="1104899" y="4655956"/>
            <a:ext cx="10071099" cy="509750"/>
          </a:xfrm>
        </p:spPr>
        <p:txBody>
          <a:bodyPr rtlCol="0">
            <a:normAutofit/>
          </a:bodyPr>
          <a:lstStyle>
            <a:lvl1pPr marL="0" indent="0" algn="l" rtl="0">
              <a:spcBef>
                <a:spcPts val="0"/>
              </a:spcBef>
              <a:buNone/>
              <a:defRPr sz="1600">
                <a:solidFill>
                  <a:schemeClr val="bg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el-GR" noProof="0"/>
              <a:t>Στυλ κειμένου υποδείγματος</a:t>
            </a:r>
          </a:p>
        </p:txBody>
      </p:sp>
      <p:sp>
        <p:nvSpPr>
          <p:cNvPr id="4" name="Σύμβολο κράτησης θέσης ημερομηνίας 3"/>
          <p:cNvSpPr>
            <a:spLocks noGrp="1"/>
          </p:cNvSpPr>
          <p:nvPr>
            <p:ph type="dt" sz="half" idx="10"/>
          </p:nvPr>
        </p:nvSpPr>
        <p:spPr/>
        <p:txBody>
          <a:bodyPr rtlCol="0"/>
          <a:lstStyle>
            <a:lvl1pPr>
              <a:defRPr/>
            </a:lvl1pPr>
          </a:lstStyle>
          <a:p>
            <a:fld id="{953C9B05-5951-46AE-8322-0C48383B3928}" type="datetime1">
              <a:rPr lang="el-GR" smtClean="0"/>
              <a:pPr/>
              <a:t>24/5/2022</a:t>
            </a:fld>
            <a:endParaRPr lang="el-GR" dirty="0"/>
          </a:p>
        </p:txBody>
      </p:sp>
      <p:sp>
        <p:nvSpPr>
          <p:cNvPr id="5" name="Σύμβολο κράτησης θέσης υποσέλιδου 4"/>
          <p:cNvSpPr>
            <a:spLocks noGrp="1"/>
          </p:cNvSpPr>
          <p:nvPr>
            <p:ph type="ftr" sz="quarter" idx="11"/>
          </p:nvPr>
        </p:nvSpPr>
        <p:spPr/>
        <p:txBody>
          <a:bodyPr rtlCol="0"/>
          <a:lstStyle/>
          <a:p>
            <a:pPr rtl="0"/>
            <a:endParaRPr lang="el-GR" noProof="0" dirty="0"/>
          </a:p>
        </p:txBody>
      </p:sp>
      <p:sp>
        <p:nvSpPr>
          <p:cNvPr id="6" name="Σύμβολο κράτησης θέσης αριθμού διαφάνειας 5"/>
          <p:cNvSpPr>
            <a:spLocks noGrp="1"/>
          </p:cNvSpPr>
          <p:nvPr>
            <p:ph type="sldNum" sz="quarter" idx="12"/>
          </p:nvPr>
        </p:nvSpPr>
        <p:spPr/>
        <p:txBody>
          <a:bodyPr rtlCol="0"/>
          <a:lstStyle/>
          <a:p>
            <a:pPr rtl="0"/>
            <a:fld id="{0FF54DE5-C571-48E8-A5BC-B369434E2F44}" type="slidenum">
              <a:rPr lang="el-GR" noProof="0" smtClean="0"/>
              <a:t>‹#›</a:t>
            </a:fld>
            <a:endParaRPr lang="el-GR" noProof="0" dirty="0"/>
          </a:p>
        </p:txBody>
      </p:sp>
      <p:pic>
        <p:nvPicPr>
          <p:cNvPr id="7" name="Εικόνα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val="3602678805"/>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a:t>Κάντε κλικ για να επεξεργαστείτε τον τίτλο υποδείγματος</a:t>
            </a:r>
            <a:endParaRPr lang="el-GR" noProof="0" dirty="0"/>
          </a:p>
        </p:txBody>
      </p:sp>
      <p:sp>
        <p:nvSpPr>
          <p:cNvPr id="3" name="Σύμβολο κράτησης θέσης περιεχομένου 2"/>
          <p:cNvSpPr>
            <a:spLocks noGrp="1"/>
          </p:cNvSpPr>
          <p:nvPr>
            <p:ph sz="half" idx="1"/>
          </p:nvPr>
        </p:nvSpPr>
        <p:spPr>
          <a:xfrm>
            <a:off x="1104900" y="1600200"/>
            <a:ext cx="4914900" cy="4571999"/>
          </a:xfrm>
        </p:spPr>
        <p:txBody>
          <a:bodyPr rtlCol="0"/>
          <a:lstStyle>
            <a:lvl5pPr algn="l" rtl="0">
              <a:defRPr/>
            </a:lvl5pPr>
            <a:lvl6pPr algn="l" rtl="0">
              <a:defRPr/>
            </a:lvl6pPr>
            <a:lvl7pPr algn="l" rtl="0">
              <a:defRPr/>
            </a:lvl7pPr>
            <a:lvl8pPr algn="l" rtl="0">
              <a:defRPr/>
            </a:lvl8pPr>
            <a:lvl9pPr algn="l" rtl="0">
              <a:defRPr/>
            </a:lvl9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4" name="Σύμβολο κράτησης θέσης περιεχομένου 3"/>
          <p:cNvSpPr>
            <a:spLocks noGrp="1"/>
          </p:cNvSpPr>
          <p:nvPr>
            <p:ph sz="half" idx="2"/>
          </p:nvPr>
        </p:nvSpPr>
        <p:spPr>
          <a:xfrm>
            <a:off x="6172200" y="1600200"/>
            <a:ext cx="4914900" cy="4571999"/>
          </a:xfrm>
        </p:spPr>
        <p:txBody>
          <a:bodyPr rtlCol="0"/>
          <a:lstStyle>
            <a:lvl5pPr algn="l" rtl="0">
              <a:defRPr/>
            </a:lvl5pPr>
            <a:lvl6pPr algn="l" rtl="0">
              <a:defRPr/>
            </a:lvl6pPr>
            <a:lvl7pPr algn="l" rtl="0">
              <a:defRPr/>
            </a:lvl7pPr>
            <a:lvl8pPr algn="l" rtl="0">
              <a:defRPr/>
            </a:lvl8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5" name="Σύμβολο κράτησης θέσης ημερομηνίας 4"/>
          <p:cNvSpPr>
            <a:spLocks noGrp="1"/>
          </p:cNvSpPr>
          <p:nvPr>
            <p:ph type="dt" sz="half" idx="10"/>
          </p:nvPr>
        </p:nvSpPr>
        <p:spPr/>
        <p:txBody>
          <a:bodyPr rtlCol="0"/>
          <a:lstStyle>
            <a:lvl1pPr>
              <a:defRPr/>
            </a:lvl1pPr>
          </a:lstStyle>
          <a:p>
            <a:fld id="{823E874E-51E4-4AF2-9F00-B6D609774675}" type="datetime1">
              <a:rPr lang="el-GR" smtClean="0"/>
              <a:pPr/>
              <a:t>24/5/2022</a:t>
            </a:fld>
            <a:endParaRPr lang="el-GR" dirty="0"/>
          </a:p>
        </p:txBody>
      </p:sp>
      <p:sp>
        <p:nvSpPr>
          <p:cNvPr id="6" name="Σύμβολο κράτησης θέσης υποσέλιδου 5"/>
          <p:cNvSpPr>
            <a:spLocks noGrp="1"/>
          </p:cNvSpPr>
          <p:nvPr>
            <p:ph type="ftr" sz="quarter" idx="11"/>
          </p:nvPr>
        </p:nvSpPr>
        <p:spPr/>
        <p:txBody>
          <a:bodyPr rtlCol="0"/>
          <a:lstStyle/>
          <a:p>
            <a:pPr rtl="0"/>
            <a:endParaRPr lang="el-GR" noProof="0" dirty="0"/>
          </a:p>
        </p:txBody>
      </p:sp>
      <p:sp>
        <p:nvSpPr>
          <p:cNvPr id="7" name="Σύμβολο κράτησης θέσης αριθμού διαφάνειας 6"/>
          <p:cNvSpPr>
            <a:spLocks noGrp="1"/>
          </p:cNvSpPr>
          <p:nvPr>
            <p:ph type="sldNum" sz="quarter" idx="12"/>
          </p:nvPr>
        </p:nvSpPr>
        <p:spPr/>
        <p:txBody>
          <a:bodyPr rtlCol="0"/>
          <a:lstStyle/>
          <a:p>
            <a:pPr rtl="0"/>
            <a:fld id="{0FF54DE5-C571-48E8-A5BC-B369434E2F44}" type="slidenum">
              <a:rPr lang="el-GR" noProof="0" smtClean="0"/>
              <a:t>‹#›</a:t>
            </a:fld>
            <a:endParaRPr lang="el-GR" noProof="0" dirty="0"/>
          </a:p>
        </p:txBody>
      </p:sp>
    </p:spTree>
    <p:extLst>
      <p:ext uri="{BB962C8B-B14F-4D97-AF65-F5344CB8AC3E}">
        <p14:creationId xmlns:p14="http://schemas.microsoft.com/office/powerpoint/2010/main" val="3527791066"/>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a:t>Κάντε κλικ για να επεξεργαστείτε τον τίτλο υποδείγματος</a:t>
            </a:r>
            <a:endParaRPr lang="el-GR" noProof="0" dirty="0"/>
          </a:p>
        </p:txBody>
      </p:sp>
      <p:sp>
        <p:nvSpPr>
          <p:cNvPr id="3" name="Σύμβολο κράτησης θέσης κειμένου 2"/>
          <p:cNvSpPr>
            <a:spLocks noGrp="1"/>
          </p:cNvSpPr>
          <p:nvPr>
            <p:ph type="body" idx="1"/>
          </p:nvPr>
        </p:nvSpPr>
        <p:spPr>
          <a:xfrm>
            <a:off x="1104900" y="1600200"/>
            <a:ext cx="4919472"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l-GR" noProof="0"/>
              <a:t>Στυλ κειμένου υποδείγματος</a:t>
            </a:r>
          </a:p>
        </p:txBody>
      </p:sp>
      <p:sp>
        <p:nvSpPr>
          <p:cNvPr id="4" name="Σύμβολο κράτησης θέσης περιεχομένου 3"/>
          <p:cNvSpPr>
            <a:spLocks noGrp="1"/>
          </p:cNvSpPr>
          <p:nvPr>
            <p:ph sz="half" idx="2"/>
          </p:nvPr>
        </p:nvSpPr>
        <p:spPr>
          <a:xfrm>
            <a:off x="1104900" y="2424112"/>
            <a:ext cx="4919472" cy="3748088"/>
          </a:xfrm>
        </p:spPr>
        <p:txBody>
          <a:bodyPr rtlCol="0"/>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5" name="Σύμβολο κράτησης θέσης κειμένου 4"/>
          <p:cNvSpPr>
            <a:spLocks noGrp="1"/>
          </p:cNvSpPr>
          <p:nvPr>
            <p:ph type="body" sz="quarter" idx="3"/>
          </p:nvPr>
        </p:nvSpPr>
        <p:spPr>
          <a:xfrm>
            <a:off x="6166110" y="1600200"/>
            <a:ext cx="4919472"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l-GR" noProof="0"/>
              <a:t>Στυλ κειμένου υποδείγματος</a:t>
            </a:r>
          </a:p>
        </p:txBody>
      </p:sp>
      <p:sp>
        <p:nvSpPr>
          <p:cNvPr id="6" name="Σύμβολο κράτησης θέσης περιεχομένου 5"/>
          <p:cNvSpPr>
            <a:spLocks noGrp="1"/>
          </p:cNvSpPr>
          <p:nvPr>
            <p:ph sz="quarter" idx="4"/>
          </p:nvPr>
        </p:nvSpPr>
        <p:spPr>
          <a:xfrm>
            <a:off x="6166110" y="2424112"/>
            <a:ext cx="4919472" cy="3748088"/>
          </a:xfrm>
        </p:spPr>
        <p:txBody>
          <a:bodyPr rtlCol="0"/>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7" name="Σύμβολο κράτησης θέσης ημερομηνίας 6"/>
          <p:cNvSpPr>
            <a:spLocks noGrp="1"/>
          </p:cNvSpPr>
          <p:nvPr>
            <p:ph type="dt" sz="half" idx="10"/>
          </p:nvPr>
        </p:nvSpPr>
        <p:spPr/>
        <p:txBody>
          <a:bodyPr rtlCol="0"/>
          <a:lstStyle>
            <a:lvl1pPr>
              <a:defRPr/>
            </a:lvl1pPr>
          </a:lstStyle>
          <a:p>
            <a:fld id="{DC01D44F-777A-4889-84BC-DFC09F5F1306}" type="datetime1">
              <a:rPr lang="el-GR" smtClean="0"/>
              <a:pPr/>
              <a:t>24/5/2022</a:t>
            </a:fld>
            <a:endParaRPr lang="el-GR" dirty="0"/>
          </a:p>
        </p:txBody>
      </p:sp>
      <p:sp>
        <p:nvSpPr>
          <p:cNvPr id="8" name="Σύμβολο κράτησης θέσης υποσέλιδου 7"/>
          <p:cNvSpPr>
            <a:spLocks noGrp="1"/>
          </p:cNvSpPr>
          <p:nvPr>
            <p:ph type="ftr" sz="quarter" idx="11"/>
          </p:nvPr>
        </p:nvSpPr>
        <p:spPr/>
        <p:txBody>
          <a:bodyPr rtlCol="0"/>
          <a:lstStyle/>
          <a:p>
            <a:pPr rtl="0"/>
            <a:endParaRPr lang="el-GR" noProof="0" dirty="0"/>
          </a:p>
        </p:txBody>
      </p:sp>
      <p:sp>
        <p:nvSpPr>
          <p:cNvPr id="9" name="Σύμβολο κράτησης θέσης αριθμού διαφάνειας 8"/>
          <p:cNvSpPr>
            <a:spLocks noGrp="1"/>
          </p:cNvSpPr>
          <p:nvPr>
            <p:ph type="sldNum" sz="quarter" idx="12"/>
          </p:nvPr>
        </p:nvSpPr>
        <p:spPr/>
        <p:txBody>
          <a:bodyPr rtlCol="0"/>
          <a:lstStyle/>
          <a:p>
            <a:pPr rtl="0"/>
            <a:fld id="{0FF54DE5-C571-48E8-A5BC-B369434E2F44}" type="slidenum">
              <a:rPr lang="el-GR" noProof="0" smtClean="0"/>
              <a:t>‹#›</a:t>
            </a:fld>
            <a:endParaRPr lang="el-GR" noProof="0" dirty="0"/>
          </a:p>
        </p:txBody>
      </p:sp>
    </p:spTree>
    <p:extLst>
      <p:ext uri="{BB962C8B-B14F-4D97-AF65-F5344CB8AC3E}">
        <p14:creationId xmlns:p14="http://schemas.microsoft.com/office/powerpoint/2010/main" val="3971016106"/>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a:t>Κάντε κλικ για να επεξεργαστείτε τον τίτλο υποδείγματος</a:t>
            </a:r>
            <a:endParaRPr lang="el-GR" noProof="0" dirty="0"/>
          </a:p>
        </p:txBody>
      </p:sp>
      <p:sp>
        <p:nvSpPr>
          <p:cNvPr id="3" name="Σύμβολο κράτησης θέσης ημερομηνίας 2"/>
          <p:cNvSpPr>
            <a:spLocks noGrp="1"/>
          </p:cNvSpPr>
          <p:nvPr>
            <p:ph type="dt" sz="half" idx="10"/>
          </p:nvPr>
        </p:nvSpPr>
        <p:spPr/>
        <p:txBody>
          <a:bodyPr rtlCol="0"/>
          <a:lstStyle>
            <a:lvl1pPr>
              <a:defRPr/>
            </a:lvl1pPr>
          </a:lstStyle>
          <a:p>
            <a:fld id="{A000F653-BB19-4D91-AA25-B4765661B82E}" type="datetime1">
              <a:rPr lang="el-GR" smtClean="0"/>
              <a:pPr/>
              <a:t>24/5/2022</a:t>
            </a:fld>
            <a:endParaRPr lang="el-GR" dirty="0"/>
          </a:p>
        </p:txBody>
      </p:sp>
      <p:sp>
        <p:nvSpPr>
          <p:cNvPr id="4" name="Σύμβολο κράτησης θέσης υποσέλιδου 3"/>
          <p:cNvSpPr>
            <a:spLocks noGrp="1"/>
          </p:cNvSpPr>
          <p:nvPr>
            <p:ph type="ftr" sz="quarter" idx="11"/>
          </p:nvPr>
        </p:nvSpPr>
        <p:spPr/>
        <p:txBody>
          <a:bodyPr rtlCol="0"/>
          <a:lstStyle/>
          <a:p>
            <a:pPr rtl="0"/>
            <a:endParaRPr lang="el-GR" noProof="0" dirty="0"/>
          </a:p>
        </p:txBody>
      </p:sp>
      <p:sp>
        <p:nvSpPr>
          <p:cNvPr id="5" name="Σύμβολο κράτησης θέσης αριθμού διαφάνειας 4"/>
          <p:cNvSpPr>
            <a:spLocks noGrp="1"/>
          </p:cNvSpPr>
          <p:nvPr>
            <p:ph type="sldNum" sz="quarter" idx="12"/>
          </p:nvPr>
        </p:nvSpPr>
        <p:spPr/>
        <p:txBody>
          <a:bodyPr rtlCol="0"/>
          <a:lstStyle/>
          <a:p>
            <a:pPr rtl="0"/>
            <a:fld id="{0FF54DE5-C571-48E8-A5BC-B369434E2F44}" type="slidenum">
              <a:rPr lang="el-GR" noProof="0" smtClean="0"/>
              <a:t>‹#›</a:t>
            </a:fld>
            <a:endParaRPr lang="el-GR" noProof="0" dirty="0"/>
          </a:p>
        </p:txBody>
      </p:sp>
    </p:spTree>
    <p:extLst>
      <p:ext uri="{BB962C8B-B14F-4D97-AF65-F5344CB8AC3E}">
        <p14:creationId xmlns:p14="http://schemas.microsoft.com/office/powerpoint/2010/main" val="1758111529"/>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2" name="Σύμβολο κράτησης θέσης ημερομηνίας 1"/>
          <p:cNvSpPr>
            <a:spLocks noGrp="1"/>
          </p:cNvSpPr>
          <p:nvPr>
            <p:ph type="dt" sz="half" idx="10"/>
          </p:nvPr>
        </p:nvSpPr>
        <p:spPr/>
        <p:txBody>
          <a:bodyPr rtlCol="0"/>
          <a:lstStyle>
            <a:lvl1pPr>
              <a:defRPr/>
            </a:lvl1pPr>
          </a:lstStyle>
          <a:p>
            <a:fld id="{AAE61BFE-9828-48A5-BDE7-01D9ADADFD72}" type="datetime1">
              <a:rPr lang="el-GR" smtClean="0"/>
              <a:pPr/>
              <a:t>24/5/2022</a:t>
            </a:fld>
            <a:endParaRPr lang="el-GR" dirty="0"/>
          </a:p>
        </p:txBody>
      </p:sp>
      <p:sp>
        <p:nvSpPr>
          <p:cNvPr id="3" name="Σύμβολο κράτησης θέσης υποσέλιδου 2"/>
          <p:cNvSpPr>
            <a:spLocks noGrp="1"/>
          </p:cNvSpPr>
          <p:nvPr>
            <p:ph type="ftr" sz="quarter" idx="11"/>
          </p:nvPr>
        </p:nvSpPr>
        <p:spPr/>
        <p:txBody>
          <a:bodyPr rtlCol="0"/>
          <a:lstStyle/>
          <a:p>
            <a:pPr rtl="0"/>
            <a:endParaRPr lang="el-GR" noProof="0" dirty="0"/>
          </a:p>
        </p:txBody>
      </p:sp>
      <p:sp>
        <p:nvSpPr>
          <p:cNvPr id="4" name="Σύμβολο κράτησης θέσης αριθμού διαφάνειας 3"/>
          <p:cNvSpPr>
            <a:spLocks noGrp="1"/>
          </p:cNvSpPr>
          <p:nvPr>
            <p:ph type="sldNum" sz="quarter" idx="12"/>
          </p:nvPr>
        </p:nvSpPr>
        <p:spPr/>
        <p:txBody>
          <a:bodyPr rtlCol="0"/>
          <a:lstStyle/>
          <a:p>
            <a:pPr rtl="0"/>
            <a:fld id="{0FF54DE5-C571-48E8-A5BC-B369434E2F44}" type="slidenum">
              <a:rPr lang="el-GR" noProof="0" smtClean="0"/>
              <a:t>‹#›</a:t>
            </a:fld>
            <a:endParaRPr lang="el-GR" noProof="0" dirty="0"/>
          </a:p>
        </p:txBody>
      </p:sp>
    </p:spTree>
    <p:extLst>
      <p:ext uri="{BB962C8B-B14F-4D97-AF65-F5344CB8AC3E}">
        <p14:creationId xmlns:p14="http://schemas.microsoft.com/office/powerpoint/2010/main" val="302416926"/>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chor="b"/>
          <a:lstStyle>
            <a:lvl1pPr algn="l" rtl="0">
              <a:defRPr sz="3200"/>
            </a:lvl1pPr>
          </a:lstStyle>
          <a:p>
            <a:pPr rtl="0"/>
            <a:r>
              <a:rPr lang="el-GR"/>
              <a:t>Κάντε κλικ για να επεξεργαστείτε τον τίτλο υποδείγματος</a:t>
            </a:r>
            <a:endParaRPr lang="el-GR" noProof="0" dirty="0"/>
          </a:p>
        </p:txBody>
      </p:sp>
      <p:sp>
        <p:nvSpPr>
          <p:cNvPr id="3" name="Σύμβολο κράτησης θέσης περιεχομένου 2"/>
          <p:cNvSpPr>
            <a:spLocks noGrp="1"/>
          </p:cNvSpPr>
          <p:nvPr>
            <p:ph idx="1"/>
          </p:nvPr>
        </p:nvSpPr>
        <p:spPr>
          <a:xfrm>
            <a:off x="5641848" y="1600199"/>
            <a:ext cx="5445252" cy="4572001"/>
          </a:xfrm>
        </p:spPr>
        <p:txBody>
          <a:bodyPr rtlCol="0">
            <a:normAutofit/>
          </a:bodyPr>
          <a:lstStyle>
            <a:lvl1pPr algn="l" rtl="0">
              <a:defRPr sz="2000"/>
            </a:lvl1pPr>
            <a:lvl2pPr algn="l" rtl="0">
              <a:defRPr sz="16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4" name="Σύμβολο κράτησης θέσης κειμένου 3"/>
          <p:cNvSpPr>
            <a:spLocks noGrp="1"/>
          </p:cNvSpPr>
          <p:nvPr>
            <p:ph type="body" sz="half" idx="2"/>
          </p:nvPr>
        </p:nvSpPr>
        <p:spPr>
          <a:xfrm>
            <a:off x="1104900" y="1600200"/>
            <a:ext cx="4384548" cy="4572000"/>
          </a:xfrm>
        </p:spPr>
        <p:txBody>
          <a:bodyPr rtlCol="0">
            <a:normAutofit/>
          </a:bodyPr>
          <a:lstStyle>
            <a:lvl1pPr marL="0" indent="0" algn="l" rtl="0">
              <a:spcBef>
                <a:spcPts val="1200"/>
              </a:spcBef>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l-GR" noProof="0"/>
              <a:t>Στυλ κειμένου υποδείγματος</a:t>
            </a:r>
          </a:p>
        </p:txBody>
      </p:sp>
      <p:sp>
        <p:nvSpPr>
          <p:cNvPr id="5" name="Σύμβολο κράτησης θέσης ημερομηνίας 4"/>
          <p:cNvSpPr>
            <a:spLocks noGrp="1"/>
          </p:cNvSpPr>
          <p:nvPr>
            <p:ph type="dt" sz="half" idx="10"/>
          </p:nvPr>
        </p:nvSpPr>
        <p:spPr/>
        <p:txBody>
          <a:bodyPr rtlCol="0"/>
          <a:lstStyle>
            <a:lvl1pPr>
              <a:defRPr/>
            </a:lvl1pPr>
          </a:lstStyle>
          <a:p>
            <a:fld id="{4B5EA598-B9B0-4D78-85CC-8F0888906658}" type="datetime1">
              <a:rPr lang="el-GR" smtClean="0"/>
              <a:pPr/>
              <a:t>24/5/2022</a:t>
            </a:fld>
            <a:endParaRPr lang="el-GR" dirty="0"/>
          </a:p>
        </p:txBody>
      </p:sp>
      <p:sp>
        <p:nvSpPr>
          <p:cNvPr id="6" name="Σύμβολο κράτησης θέσης υποσέλιδου 5"/>
          <p:cNvSpPr>
            <a:spLocks noGrp="1"/>
          </p:cNvSpPr>
          <p:nvPr>
            <p:ph type="ftr" sz="quarter" idx="11"/>
          </p:nvPr>
        </p:nvSpPr>
        <p:spPr/>
        <p:txBody>
          <a:bodyPr rtlCol="0"/>
          <a:lstStyle/>
          <a:p>
            <a:pPr rtl="0"/>
            <a:endParaRPr lang="el-GR" noProof="0" dirty="0"/>
          </a:p>
        </p:txBody>
      </p:sp>
      <p:sp>
        <p:nvSpPr>
          <p:cNvPr id="7" name="Σύμβολο κράτησης θέσης αριθμού διαφάνειας 6"/>
          <p:cNvSpPr>
            <a:spLocks noGrp="1"/>
          </p:cNvSpPr>
          <p:nvPr>
            <p:ph type="sldNum" sz="quarter" idx="12"/>
          </p:nvPr>
        </p:nvSpPr>
        <p:spPr/>
        <p:txBody>
          <a:bodyPr rtlCol="0"/>
          <a:lstStyle/>
          <a:p>
            <a:pPr rtl="0"/>
            <a:fld id="{0FF54DE5-C571-48E8-A5BC-B369434E2F44}" type="slidenum">
              <a:rPr lang="el-GR" noProof="0" smtClean="0"/>
              <a:t>‹#›</a:t>
            </a:fld>
            <a:endParaRPr lang="el-GR" noProof="0" dirty="0"/>
          </a:p>
        </p:txBody>
      </p:sp>
    </p:spTree>
    <p:extLst>
      <p:ext uri="{BB962C8B-B14F-4D97-AF65-F5344CB8AC3E}">
        <p14:creationId xmlns:p14="http://schemas.microsoft.com/office/powerpoint/2010/main" val="3769764688"/>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Σύμβολο κράτησης θέσης τίτλου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pPr rtl="0"/>
            <a:r>
              <a:rPr lang="el-GR" dirty="0"/>
              <a:t>Στυλ κύριου τίτλου</a:t>
            </a:r>
            <a:endParaRPr lang="el-GR" noProof="0" dirty="0"/>
          </a:p>
        </p:txBody>
      </p:sp>
      <p:sp>
        <p:nvSpPr>
          <p:cNvPr id="3" name="Σύμβολο κράτησης θέσης κειμένου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rtl="0"/>
            <a:r>
              <a:rPr lang="el-GR" noProof="0" dirty="0"/>
              <a:t>Στυλ υποδείγματος κειμένου</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a:p>
            <a:pPr lvl="5" rtl="0"/>
            <a:r>
              <a:rPr lang="el-GR" noProof="0" dirty="0"/>
              <a:t>Έκτου επιπέδου</a:t>
            </a:r>
          </a:p>
          <a:p>
            <a:pPr lvl="6" rtl="0"/>
            <a:r>
              <a:rPr lang="el-GR" noProof="0" dirty="0"/>
              <a:t>Έβδομου επιπέδου</a:t>
            </a:r>
          </a:p>
          <a:p>
            <a:pPr lvl="7" rtl="0"/>
            <a:r>
              <a:rPr lang="el-GR" noProof="0" dirty="0"/>
              <a:t>Όγδοου επιπέδου</a:t>
            </a:r>
          </a:p>
          <a:p>
            <a:pPr lvl="8" rtl="0"/>
            <a:r>
              <a:rPr lang="el-GR" noProof="0" dirty="0"/>
              <a:t>Ένατου επιπέδου</a:t>
            </a:r>
          </a:p>
        </p:txBody>
      </p:sp>
      <p:sp>
        <p:nvSpPr>
          <p:cNvPr id="4" name="Σύμβολο κράτησης θέσης ημερομηνίας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rtl="0">
              <a:defRPr sz="1200">
                <a:solidFill>
                  <a:schemeClr val="tx1">
                    <a:lumMod val="60000"/>
                    <a:lumOff val="40000"/>
                  </a:schemeClr>
                </a:solidFill>
              </a:defRPr>
            </a:lvl1pPr>
          </a:lstStyle>
          <a:p>
            <a:fld id="{5536D7EC-8E01-4034-A5E0-92EE154A14BE}" type="datetime1">
              <a:rPr lang="el-GR" smtClean="0"/>
              <a:pPr/>
              <a:t>24/5/2022</a:t>
            </a:fld>
            <a:endParaRPr lang="el-GR" dirty="0"/>
          </a:p>
        </p:txBody>
      </p:sp>
      <p:sp>
        <p:nvSpPr>
          <p:cNvPr id="5" name="Σύμβολο κράτησης θέσης υποσέλιδου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rtl="0">
              <a:defRPr sz="1200">
                <a:solidFill>
                  <a:schemeClr val="tx1">
                    <a:lumMod val="60000"/>
                    <a:lumOff val="40000"/>
                  </a:schemeClr>
                </a:solidFill>
              </a:defRPr>
            </a:lvl1pPr>
          </a:lstStyle>
          <a:p>
            <a:pPr rtl="0"/>
            <a:endParaRPr lang="el-GR" noProof="0" dirty="0"/>
          </a:p>
        </p:txBody>
      </p:sp>
      <p:sp>
        <p:nvSpPr>
          <p:cNvPr id="6" name="Σύμβολο κράτησης θέσης αριθμού διαφάνειας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rtl="0">
              <a:defRPr sz="1200">
                <a:solidFill>
                  <a:schemeClr val="tx1">
                    <a:lumMod val="60000"/>
                    <a:lumOff val="40000"/>
                  </a:schemeClr>
                </a:solidFill>
              </a:defRPr>
            </a:lvl1pPr>
          </a:lstStyle>
          <a:p>
            <a:fld id="{0FF54DE5-C571-48E8-A5BC-B369434E2F44}" type="slidenum">
              <a:rPr lang="el-GR" smtClean="0"/>
              <a:pPr/>
              <a:t>‹#›</a:t>
            </a:fld>
            <a:endParaRPr lang="el-GR" dirty="0"/>
          </a:p>
        </p:txBody>
      </p:sp>
      <p:grpSp>
        <p:nvGrpSpPr>
          <p:cNvPr id="15" name="Ομάδα 14"/>
          <p:cNvGrpSpPr/>
          <p:nvPr/>
        </p:nvGrpSpPr>
        <p:grpSpPr>
          <a:xfrm>
            <a:off x="1103376" y="1219201"/>
            <a:ext cx="9985248" cy="84403"/>
            <a:chOff x="1073150" y="1219201"/>
            <a:chExt cx="10058400" cy="63125"/>
          </a:xfrm>
        </p:grpSpPr>
        <p:cxnSp>
          <p:nvCxnSpPr>
            <p:cNvPr id="13" name="Ευθεία γραμμή σύνδεσης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spd="slow">
    <p:cover/>
  </p:transition>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1.png"/><Relationship Id="rId2" Type="http://schemas.microsoft.com/office/2007/relationships/media" Target="../media/media1.m4a"/><Relationship Id="rId1" Type="http://schemas.openxmlformats.org/officeDocument/2006/relationships/tags" Target="../tags/tag8.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2.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hyperlink" Target="mailto:amoshou@hmu.gr"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github.com/jalilian/ETAS"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ctrTitle"/>
          </p:nvPr>
        </p:nvSpPr>
        <p:spPr>
          <a:xfrm>
            <a:off x="135661" y="2665519"/>
            <a:ext cx="11920677" cy="1356065"/>
          </a:xfrm>
        </p:spPr>
        <p:txBody>
          <a:bodyPr rtlCol="0" anchor="ctr">
            <a:normAutofit/>
          </a:bodyPr>
          <a:lstStyle/>
          <a:p>
            <a:pPr algn="ctr" rtl="0"/>
            <a:r>
              <a:rPr lang="en-US" sz="3000" b="1" dirty="0">
                <a:solidFill>
                  <a:srgbClr val="002060"/>
                </a:solidFill>
                <a:effectLst>
                  <a:outerShdw blurRad="38100" dist="38100" dir="2700000" algn="tl">
                    <a:srgbClr val="000000">
                      <a:alpha val="43137"/>
                    </a:srgbClr>
                  </a:outerShdw>
                </a:effectLst>
              </a:rPr>
              <a:t>Epidemic – Type Aftershock – Sequences (ETAS) model: </a:t>
            </a:r>
            <a:br>
              <a:rPr lang="en-US" sz="3000" b="1" dirty="0">
                <a:solidFill>
                  <a:srgbClr val="002060"/>
                </a:solidFill>
                <a:effectLst>
                  <a:outerShdw blurRad="38100" dist="38100" dir="2700000" algn="tl">
                    <a:srgbClr val="000000">
                      <a:alpha val="43137"/>
                    </a:srgbClr>
                  </a:outerShdw>
                </a:effectLst>
              </a:rPr>
            </a:br>
            <a:r>
              <a:rPr lang="en-US" sz="3000" b="1" dirty="0">
                <a:solidFill>
                  <a:srgbClr val="002060"/>
                </a:solidFill>
                <a:effectLst>
                  <a:outerShdw blurRad="38100" dist="38100" dir="2700000" algn="tl">
                    <a:srgbClr val="000000">
                      <a:alpha val="43137"/>
                    </a:srgbClr>
                  </a:outerShdw>
                </a:effectLst>
              </a:rPr>
              <a:t>the case of Arkalochori, Crete island, Greece</a:t>
            </a:r>
            <a:endParaRPr lang="el-GR" sz="3000" b="1" dirty="0">
              <a:solidFill>
                <a:srgbClr val="002060"/>
              </a:solidFill>
              <a:effectLst>
                <a:outerShdw blurRad="38100" dist="38100" dir="2700000" algn="tl">
                  <a:srgbClr val="000000">
                    <a:alpha val="43137"/>
                  </a:srgbClr>
                </a:outerShdw>
              </a:effectLst>
            </a:endParaRPr>
          </a:p>
        </p:txBody>
      </p:sp>
      <p:pic>
        <p:nvPicPr>
          <p:cNvPr id="11" name="Εικόνα 10">
            <a:extLst>
              <a:ext uri="{FF2B5EF4-FFF2-40B4-BE49-F238E27FC236}">
                <a16:creationId xmlns:a16="http://schemas.microsoft.com/office/drawing/2014/main" id="{94FE6E92-0EDC-41D2-8791-AA60C9D63D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15" y="1295213"/>
            <a:ext cx="1869705" cy="1323079"/>
          </a:xfrm>
          <a:prstGeom prst="rect">
            <a:avLst/>
          </a:prstGeom>
        </p:spPr>
      </p:pic>
      <p:sp>
        <p:nvSpPr>
          <p:cNvPr id="17" name="TextBox 16">
            <a:extLst>
              <a:ext uri="{FF2B5EF4-FFF2-40B4-BE49-F238E27FC236}">
                <a16:creationId xmlns:a16="http://schemas.microsoft.com/office/drawing/2014/main" id="{433625A9-576A-4A54-AA8C-7DA3E69F42C1}"/>
              </a:ext>
            </a:extLst>
          </p:cNvPr>
          <p:cNvSpPr txBox="1"/>
          <p:nvPr/>
        </p:nvSpPr>
        <p:spPr>
          <a:xfrm>
            <a:off x="71021" y="3879377"/>
            <a:ext cx="12056338" cy="553998"/>
          </a:xfrm>
          <a:prstGeom prst="rect">
            <a:avLst/>
          </a:prstGeom>
          <a:noFill/>
        </p:spPr>
        <p:txBody>
          <a:bodyPr wrap="square" rtlCol="0">
            <a:spAutoFit/>
          </a:bodyPr>
          <a:lstStyle/>
          <a:p>
            <a:pPr algn="just"/>
            <a:r>
              <a:rPr lang="en-US" sz="3000" b="1" u="sng" dirty="0">
                <a:solidFill>
                  <a:schemeClr val="accent1">
                    <a:lumMod val="40000"/>
                    <a:lumOff val="60000"/>
                  </a:schemeClr>
                </a:solidFill>
              </a:rPr>
              <a:t>Alexandra Moshou</a:t>
            </a:r>
            <a:r>
              <a:rPr lang="en-US" sz="3000" b="1" u="sng" baseline="30000" dirty="0">
                <a:solidFill>
                  <a:schemeClr val="accent1">
                    <a:lumMod val="40000"/>
                    <a:lumOff val="60000"/>
                  </a:schemeClr>
                </a:solidFill>
              </a:rPr>
              <a:t>1</a:t>
            </a:r>
            <a:r>
              <a:rPr lang="en-US" sz="3000" dirty="0">
                <a:solidFill>
                  <a:schemeClr val="accent1">
                    <a:lumMod val="40000"/>
                    <a:lumOff val="60000"/>
                  </a:schemeClr>
                </a:solidFill>
              </a:rPr>
              <a:t>, Antonios Konstantaras</a:t>
            </a:r>
            <a:r>
              <a:rPr lang="en-US" sz="3000" baseline="30000" dirty="0">
                <a:solidFill>
                  <a:schemeClr val="accent1">
                    <a:lumMod val="40000"/>
                    <a:lumOff val="60000"/>
                  </a:schemeClr>
                </a:solidFill>
              </a:rPr>
              <a:t>1</a:t>
            </a:r>
            <a:r>
              <a:rPr lang="en-US" sz="3000" dirty="0">
                <a:solidFill>
                  <a:schemeClr val="accent1">
                    <a:lumMod val="40000"/>
                    <a:lumOff val="60000"/>
                  </a:schemeClr>
                </a:solidFill>
              </a:rPr>
              <a:t>, Panagiotis Argyrakis</a:t>
            </a:r>
            <a:r>
              <a:rPr lang="en-US" sz="3000" baseline="30000" dirty="0">
                <a:solidFill>
                  <a:schemeClr val="accent1">
                    <a:lumMod val="40000"/>
                    <a:lumOff val="60000"/>
                  </a:schemeClr>
                </a:solidFill>
              </a:rPr>
              <a:t>2</a:t>
            </a:r>
            <a:endParaRPr lang="en-US" sz="3000" dirty="0">
              <a:solidFill>
                <a:schemeClr val="accent1">
                  <a:lumMod val="40000"/>
                  <a:lumOff val="60000"/>
                </a:schemeClr>
              </a:solidFill>
            </a:endParaRPr>
          </a:p>
        </p:txBody>
      </p:sp>
      <p:sp>
        <p:nvSpPr>
          <p:cNvPr id="18" name="TextBox 17">
            <a:extLst>
              <a:ext uri="{FF2B5EF4-FFF2-40B4-BE49-F238E27FC236}">
                <a16:creationId xmlns:a16="http://schemas.microsoft.com/office/drawing/2014/main" id="{C61CE87B-6FD0-4804-BC01-9B40BA71AE38}"/>
              </a:ext>
            </a:extLst>
          </p:cNvPr>
          <p:cNvSpPr txBox="1"/>
          <p:nvPr/>
        </p:nvSpPr>
        <p:spPr>
          <a:xfrm>
            <a:off x="0" y="4497173"/>
            <a:ext cx="11831438" cy="646331"/>
          </a:xfrm>
          <a:prstGeom prst="rect">
            <a:avLst/>
          </a:prstGeom>
          <a:noFill/>
        </p:spPr>
        <p:txBody>
          <a:bodyPr wrap="square" rtlCol="0">
            <a:spAutoFit/>
          </a:bodyPr>
          <a:lstStyle/>
          <a:p>
            <a:r>
              <a:rPr lang="en-US" baseline="30000" dirty="0"/>
              <a:t>1</a:t>
            </a:r>
            <a:r>
              <a:rPr lang="en-US" dirty="0"/>
              <a:t> Hellenic Mediterranean University, Department of Electronic Engineering, Faculty of Engineering</a:t>
            </a:r>
          </a:p>
          <a:p>
            <a:r>
              <a:rPr lang="en-US" baseline="30000" dirty="0"/>
              <a:t>2  </a:t>
            </a:r>
            <a:r>
              <a:rPr lang="en-US" dirty="0"/>
              <a:t>University of West Attica, Department of Surveying and Geoinformatics Engineers, Faculty of Engineering</a:t>
            </a:r>
          </a:p>
        </p:txBody>
      </p:sp>
      <p:sp>
        <p:nvSpPr>
          <p:cNvPr id="19" name="TextBox 18">
            <a:extLst>
              <a:ext uri="{FF2B5EF4-FFF2-40B4-BE49-F238E27FC236}">
                <a16:creationId xmlns:a16="http://schemas.microsoft.com/office/drawing/2014/main" id="{05C7C345-3D2F-47FC-B409-CD1046D92613}"/>
              </a:ext>
            </a:extLst>
          </p:cNvPr>
          <p:cNvSpPr txBox="1"/>
          <p:nvPr/>
        </p:nvSpPr>
        <p:spPr>
          <a:xfrm>
            <a:off x="2831977" y="1251974"/>
            <a:ext cx="8966446" cy="1169551"/>
          </a:xfrm>
          <a:prstGeom prst="rect">
            <a:avLst/>
          </a:prstGeom>
          <a:noFill/>
        </p:spPr>
        <p:txBody>
          <a:bodyPr wrap="square" rtlCol="0">
            <a:spAutoFit/>
          </a:bodyPr>
          <a:lstStyle/>
          <a:p>
            <a:r>
              <a:rPr lang="en-US" sz="3500" dirty="0">
                <a:solidFill>
                  <a:srgbClr val="C00000"/>
                </a:solidFill>
                <a:effectLst>
                  <a:outerShdw blurRad="38100" dist="38100" dir="2700000" algn="tl">
                    <a:srgbClr val="000000">
                      <a:alpha val="43137"/>
                    </a:srgbClr>
                  </a:outerShdw>
                </a:effectLst>
                <a:latin typeface="Comic Sans MS" panose="030F0702030302020204" pitchFamily="66" charset="0"/>
                <a:cs typeface="Calibri" panose="020F0502020204030204" pitchFamily="34" charset="0"/>
              </a:rPr>
              <a:t>Hellenic Mediterranean University</a:t>
            </a:r>
          </a:p>
          <a:p>
            <a:r>
              <a:rPr lang="en-US" sz="3500" dirty="0">
                <a:solidFill>
                  <a:srgbClr val="C00000"/>
                </a:solidFill>
                <a:effectLst>
                  <a:outerShdw blurRad="38100" dist="38100" dir="2700000" algn="tl">
                    <a:srgbClr val="000000">
                      <a:alpha val="43137"/>
                    </a:srgbClr>
                  </a:outerShdw>
                </a:effectLst>
                <a:latin typeface="Comic Sans MS" panose="030F0702030302020204" pitchFamily="66" charset="0"/>
                <a:cs typeface="Calibri" panose="020F0502020204030204" pitchFamily="34" charset="0"/>
              </a:rPr>
              <a:t>Department of Electronic Engineering</a:t>
            </a:r>
          </a:p>
        </p:txBody>
      </p:sp>
      <p:pic>
        <p:nvPicPr>
          <p:cNvPr id="3" name="Εικόνα 2">
            <a:extLst>
              <a:ext uri="{FF2B5EF4-FFF2-40B4-BE49-F238E27FC236}">
                <a16:creationId xmlns:a16="http://schemas.microsoft.com/office/drawing/2014/main" id="{EC04E1CC-CCFC-4114-8105-3AFD366F8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4026" y="1251974"/>
            <a:ext cx="1333333" cy="1333333"/>
          </a:xfrm>
          <a:prstGeom prst="rect">
            <a:avLst/>
          </a:prstGeom>
        </p:spPr>
      </p:pic>
      <p:pic>
        <p:nvPicPr>
          <p:cNvPr id="4" name="Εικόνα 3">
            <a:extLst>
              <a:ext uri="{FF2B5EF4-FFF2-40B4-BE49-F238E27FC236}">
                <a16:creationId xmlns:a16="http://schemas.microsoft.com/office/drawing/2014/main" id="{64C28432-D0DA-48D4-8D1A-D9AB4F1E5A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0868" y="207779"/>
            <a:ext cx="1213745" cy="1698466"/>
          </a:xfrm>
          <a:prstGeom prst="rect">
            <a:avLst/>
          </a:prstGeom>
        </p:spPr>
      </p:pic>
      <p:pic>
        <p:nvPicPr>
          <p:cNvPr id="8" name="Εικόνα 7">
            <a:extLst>
              <a:ext uri="{FF2B5EF4-FFF2-40B4-BE49-F238E27FC236}">
                <a16:creationId xmlns:a16="http://schemas.microsoft.com/office/drawing/2014/main" id="{DED9DC2D-8B91-4C15-9813-506D40501EC0}"/>
              </a:ext>
            </a:extLst>
          </p:cNvPr>
          <p:cNvPicPr>
            <a:picLocks noChangeAspect="1"/>
          </p:cNvPicPr>
          <p:nvPr/>
        </p:nvPicPr>
        <p:blipFill>
          <a:blip r:embed="rId6"/>
          <a:stretch>
            <a:fillRect/>
          </a:stretch>
        </p:blipFill>
        <p:spPr>
          <a:xfrm>
            <a:off x="2903077" y="85962"/>
            <a:ext cx="3121107" cy="922018"/>
          </a:xfrm>
          <a:prstGeom prst="rect">
            <a:avLst/>
          </a:prstGeom>
        </p:spPr>
      </p:pic>
      <p:pic>
        <p:nvPicPr>
          <p:cNvPr id="10" name="Εικόνα 9">
            <a:extLst>
              <a:ext uri="{FF2B5EF4-FFF2-40B4-BE49-F238E27FC236}">
                <a16:creationId xmlns:a16="http://schemas.microsoft.com/office/drawing/2014/main" id="{1DCD01AC-1F3E-4E58-8376-326EAFC79C3C}"/>
              </a:ext>
            </a:extLst>
          </p:cNvPr>
          <p:cNvPicPr>
            <a:picLocks noChangeAspect="1"/>
          </p:cNvPicPr>
          <p:nvPr/>
        </p:nvPicPr>
        <p:blipFill>
          <a:blip r:embed="rId7"/>
          <a:stretch>
            <a:fillRect/>
          </a:stretch>
        </p:blipFill>
        <p:spPr>
          <a:xfrm>
            <a:off x="6119772" y="399945"/>
            <a:ext cx="5936566" cy="498764"/>
          </a:xfrm>
          <a:prstGeom prst="rect">
            <a:avLst/>
          </a:prstGeom>
        </p:spPr>
      </p:pic>
    </p:spTree>
    <p:extLst>
      <p:ext uri="{BB962C8B-B14F-4D97-AF65-F5344CB8AC3E}">
        <p14:creationId xmlns:p14="http://schemas.microsoft.com/office/powerpoint/2010/main" val="1652133998"/>
      </p:ext>
    </p:extLst>
  </p:cSld>
  <p:clrMapOvr>
    <a:masterClrMapping/>
  </p:clrMapOvr>
  <p:transition spd="slow" advTm="36184">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229FCD-50A3-4F69-AA34-33D257588DEE}"/>
              </a:ext>
            </a:extLst>
          </p:cNvPr>
          <p:cNvSpPr txBox="1"/>
          <p:nvPr/>
        </p:nvSpPr>
        <p:spPr>
          <a:xfrm>
            <a:off x="-2" y="4263901"/>
            <a:ext cx="12126897" cy="1477328"/>
          </a:xfrm>
          <a:prstGeom prst="rect">
            <a:avLst/>
          </a:prstGeom>
          <a:noFill/>
        </p:spPr>
        <p:txBody>
          <a:bodyPr wrap="square" rtlCol="0">
            <a:spAutoFit/>
          </a:bodyPr>
          <a:lstStyle/>
          <a:p>
            <a:pPr marL="457200" indent="-457200" algn="just">
              <a:buFont typeface="Courier New" panose="02070309020205020404" pitchFamily="49" charset="0"/>
              <a:buChar char="o"/>
            </a:pPr>
            <a:r>
              <a:rPr lang="en-US" sz="3000" dirty="0"/>
              <a:t>Based on the point process, the ETAS model extends the Omori–</a:t>
            </a:r>
            <a:r>
              <a:rPr lang="en-US" sz="3000" dirty="0" err="1"/>
              <a:t>Utsu</a:t>
            </a:r>
            <a:r>
              <a:rPr lang="en-US" sz="3000" dirty="0"/>
              <a:t> formula (</a:t>
            </a:r>
            <a:r>
              <a:rPr lang="en-US" sz="3000" dirty="0" err="1"/>
              <a:t>Utsu</a:t>
            </a:r>
            <a:r>
              <a:rPr lang="en-US" sz="3000" dirty="0"/>
              <a:t>, 1961) and assumes that any aftershocks may trigger secondary aftershocks</a:t>
            </a:r>
          </a:p>
        </p:txBody>
      </p:sp>
      <p:sp>
        <p:nvSpPr>
          <p:cNvPr id="5" name="TextBox 4">
            <a:extLst>
              <a:ext uri="{FF2B5EF4-FFF2-40B4-BE49-F238E27FC236}">
                <a16:creationId xmlns:a16="http://schemas.microsoft.com/office/drawing/2014/main" id="{CF659C0F-C517-4D33-9B05-1C710DA4B51A}"/>
              </a:ext>
            </a:extLst>
          </p:cNvPr>
          <p:cNvSpPr txBox="1"/>
          <p:nvPr/>
        </p:nvSpPr>
        <p:spPr>
          <a:xfrm>
            <a:off x="65101" y="1671222"/>
            <a:ext cx="12061794" cy="2432482"/>
          </a:xfrm>
          <a:prstGeom prst="rect">
            <a:avLst/>
          </a:prstGeom>
          <a:noFill/>
        </p:spPr>
        <p:txBody>
          <a:bodyPr wrap="square" rtlCol="0">
            <a:spAutoFit/>
          </a:bodyPr>
          <a:lstStyle/>
          <a:p>
            <a:pPr marL="457200" indent="-457200" algn="just">
              <a:buFont typeface="Courier New" panose="02070309020205020404" pitchFamily="49" charset="0"/>
              <a:buChar char="o"/>
            </a:pPr>
            <a:r>
              <a:rPr lang="en-US" sz="3000" dirty="0"/>
              <a:t>The space-time epidemic – type aftershock sequence (ETAS) model is a stochastic process in which seismicity is classified into background and clustering components, and each earthquake triggers other earthquakes independently according to some rules</a:t>
            </a:r>
          </a:p>
        </p:txBody>
      </p:sp>
      <p:sp>
        <p:nvSpPr>
          <p:cNvPr id="6" name="Τίτλος 1">
            <a:extLst>
              <a:ext uri="{FF2B5EF4-FFF2-40B4-BE49-F238E27FC236}">
                <a16:creationId xmlns:a16="http://schemas.microsoft.com/office/drawing/2014/main" id="{1B7D5916-BCB9-437A-B719-8BA5812473F1}"/>
              </a:ext>
            </a:extLst>
          </p:cNvPr>
          <p:cNvSpPr>
            <a:spLocks noGrp="1"/>
          </p:cNvSpPr>
          <p:nvPr>
            <p:ph type="title"/>
          </p:nvPr>
        </p:nvSpPr>
        <p:spPr>
          <a:xfrm>
            <a:off x="1145219" y="291148"/>
            <a:ext cx="9268617" cy="889582"/>
          </a:xfrm>
        </p:spPr>
        <p:txBody>
          <a:bodyPr>
            <a:noAutofit/>
          </a:bodyPr>
          <a:lstStyle/>
          <a:p>
            <a:pPr algn="ctr"/>
            <a:r>
              <a:rPr lang="en-US" sz="4000" b="1" dirty="0">
                <a:solidFill>
                  <a:srgbClr val="C00000"/>
                </a:solidFill>
                <a:effectLst>
                  <a:outerShdw blurRad="38100" dist="38100" dir="2700000" algn="tl">
                    <a:srgbClr val="000000">
                      <a:alpha val="43137"/>
                    </a:srgbClr>
                  </a:outerShdw>
                </a:effectLst>
              </a:rPr>
              <a:t>Epidemic – Type Aftershock Sequence (ETAS)</a:t>
            </a:r>
          </a:p>
        </p:txBody>
      </p:sp>
      <p:pic>
        <p:nvPicPr>
          <p:cNvPr id="2" name="Εικόνα 1">
            <a:extLst>
              <a:ext uri="{FF2B5EF4-FFF2-40B4-BE49-F238E27FC236}">
                <a16:creationId xmlns:a16="http://schemas.microsoft.com/office/drawing/2014/main" id="{88FD6867-F489-407D-8B64-FF86D0AF2FA4}"/>
              </a:ext>
            </a:extLst>
          </p:cNvPr>
          <p:cNvPicPr>
            <a:picLocks noChangeAspect="1"/>
          </p:cNvPicPr>
          <p:nvPr/>
        </p:nvPicPr>
        <p:blipFill>
          <a:blip r:embed="rId3"/>
          <a:stretch>
            <a:fillRect/>
          </a:stretch>
        </p:blipFill>
        <p:spPr>
          <a:xfrm>
            <a:off x="10713691" y="36389"/>
            <a:ext cx="1329043" cy="1335140"/>
          </a:xfrm>
          <a:prstGeom prst="rect">
            <a:avLst/>
          </a:prstGeom>
        </p:spPr>
      </p:pic>
      <p:pic>
        <p:nvPicPr>
          <p:cNvPr id="3" name="Εικόνα 2">
            <a:extLst>
              <a:ext uri="{FF2B5EF4-FFF2-40B4-BE49-F238E27FC236}">
                <a16:creationId xmlns:a16="http://schemas.microsoft.com/office/drawing/2014/main" id="{672B7E56-AC4B-447A-B81C-E3506A7D71C7}"/>
              </a:ext>
            </a:extLst>
          </p:cNvPr>
          <p:cNvPicPr>
            <a:picLocks noChangeAspect="1"/>
          </p:cNvPicPr>
          <p:nvPr/>
        </p:nvPicPr>
        <p:blipFill>
          <a:blip r:embed="rId4"/>
          <a:stretch>
            <a:fillRect/>
          </a:stretch>
        </p:blipFill>
        <p:spPr>
          <a:xfrm>
            <a:off x="65101" y="33260"/>
            <a:ext cx="893687" cy="1258933"/>
          </a:xfrm>
          <a:prstGeom prst="rect">
            <a:avLst/>
          </a:prstGeom>
        </p:spPr>
      </p:pic>
    </p:spTree>
    <p:custDataLst>
      <p:tags r:id="rId1"/>
    </p:custDataLst>
    <p:extLst>
      <p:ext uri="{BB962C8B-B14F-4D97-AF65-F5344CB8AC3E}">
        <p14:creationId xmlns:p14="http://schemas.microsoft.com/office/powerpoint/2010/main" val="702079704"/>
      </p:ext>
    </p:extLst>
  </p:cSld>
  <p:clrMapOvr>
    <a:masterClrMapping/>
  </p:clrMapOvr>
  <p:transition spd="slow" advTm="5902">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a:extLst>
              <a:ext uri="{FF2B5EF4-FFF2-40B4-BE49-F238E27FC236}">
                <a16:creationId xmlns:a16="http://schemas.microsoft.com/office/drawing/2014/main" id="{B62CC1E5-AE0B-4CCB-9AAF-7BB3344DAC9B}"/>
              </a:ext>
            </a:extLst>
          </p:cNvPr>
          <p:cNvSpPr>
            <a:spLocks noGrp="1"/>
          </p:cNvSpPr>
          <p:nvPr>
            <p:ph type="title"/>
          </p:nvPr>
        </p:nvSpPr>
        <p:spPr>
          <a:xfrm>
            <a:off x="1775534" y="201227"/>
            <a:ext cx="8771268" cy="1006136"/>
          </a:xfrm>
        </p:spPr>
        <p:txBody>
          <a:bodyPr>
            <a:noAutofit/>
          </a:bodyPr>
          <a:lstStyle/>
          <a:p>
            <a:pPr algn="ctr"/>
            <a:r>
              <a:rPr lang="en-US" sz="4000" b="1" dirty="0">
                <a:solidFill>
                  <a:srgbClr val="C00000"/>
                </a:solidFill>
                <a:effectLst>
                  <a:outerShdw blurRad="38100" dist="38100" dir="2700000" algn="tl">
                    <a:srgbClr val="000000">
                      <a:alpha val="43137"/>
                    </a:srgbClr>
                  </a:outerShdw>
                </a:effectLst>
              </a:rPr>
              <a:t>Epidemic – Type Aftershock Sequence (ETAS)</a:t>
            </a:r>
          </a:p>
        </p:txBody>
      </p:sp>
      <p:sp>
        <p:nvSpPr>
          <p:cNvPr id="5" name="TextBox 4">
            <a:extLst>
              <a:ext uri="{FF2B5EF4-FFF2-40B4-BE49-F238E27FC236}">
                <a16:creationId xmlns:a16="http://schemas.microsoft.com/office/drawing/2014/main" id="{01028288-DE0A-4689-B75A-97FB3F83D7D9}"/>
              </a:ext>
            </a:extLst>
          </p:cNvPr>
          <p:cNvSpPr txBox="1"/>
          <p:nvPr/>
        </p:nvSpPr>
        <p:spPr>
          <a:xfrm>
            <a:off x="0" y="1393794"/>
            <a:ext cx="12191999" cy="5262979"/>
          </a:xfrm>
          <a:prstGeom prst="rect">
            <a:avLst/>
          </a:prstGeom>
          <a:noFill/>
        </p:spPr>
        <p:txBody>
          <a:bodyPr wrap="square" rtlCol="0">
            <a:spAutoFit/>
          </a:bodyPr>
          <a:lstStyle/>
          <a:p>
            <a:pPr algn="just"/>
            <a:r>
              <a:rPr lang="en-US" sz="2800" dirty="0"/>
              <a:t>Ogata (1988) developed the ETAS model, which accounts for stationary background seismicity and secondary aftershocks, based on the Omori–</a:t>
            </a:r>
            <a:r>
              <a:rPr lang="en-US" sz="2800" dirty="0" err="1"/>
              <a:t>Utsu</a:t>
            </a:r>
            <a:r>
              <a:rPr lang="en-US" sz="2800" dirty="0"/>
              <a:t> law (</a:t>
            </a:r>
            <a:r>
              <a:rPr lang="en-US" sz="2800" dirty="0" err="1"/>
              <a:t>Utsu</a:t>
            </a:r>
            <a:r>
              <a:rPr lang="en-US" sz="2800" dirty="0"/>
              <a:t> and Ogata, 1995). With space-time models being developed by incorporating both location and occurrence time data (e.g., Ogata, 1998; Zhuang et al., 2002; Zhuang and Ogata, 2006), the ETAS model has been widely and successfully used to quantify the clustering patterns of seismicity (e.g., </a:t>
            </a:r>
            <a:r>
              <a:rPr lang="en-US" sz="2800" dirty="0" err="1"/>
              <a:t>Helmstetter</a:t>
            </a:r>
            <a:r>
              <a:rPr lang="en-US" sz="2800" dirty="0"/>
              <a:t> et al., 2006; Lombardi et al., 2010; Zhuang et al., 2018). Guo et al. recently created the FS-ETAS model from the space-time ETAS model, which incorporates fault geometry and rupture extensions (2017, 2019). The FS-ETAS model outperforms typical space-time point process models for clustering analysis, and as a result, we use the FS-ETAS model.</a:t>
            </a:r>
          </a:p>
        </p:txBody>
      </p:sp>
      <p:pic>
        <p:nvPicPr>
          <p:cNvPr id="2" name="Εικόνα 1">
            <a:extLst>
              <a:ext uri="{FF2B5EF4-FFF2-40B4-BE49-F238E27FC236}">
                <a16:creationId xmlns:a16="http://schemas.microsoft.com/office/drawing/2014/main" id="{F69CB40C-57F4-4310-A8E4-FA1C6BEF875A}"/>
              </a:ext>
            </a:extLst>
          </p:cNvPr>
          <p:cNvPicPr>
            <a:picLocks noChangeAspect="1"/>
          </p:cNvPicPr>
          <p:nvPr/>
        </p:nvPicPr>
        <p:blipFill>
          <a:blip r:embed="rId5"/>
          <a:stretch>
            <a:fillRect/>
          </a:stretch>
        </p:blipFill>
        <p:spPr>
          <a:xfrm>
            <a:off x="10744720" y="58654"/>
            <a:ext cx="1329043" cy="1335140"/>
          </a:xfrm>
          <a:prstGeom prst="rect">
            <a:avLst/>
          </a:prstGeom>
        </p:spPr>
      </p:pic>
      <p:pic>
        <p:nvPicPr>
          <p:cNvPr id="3" name="Εικόνα 2">
            <a:extLst>
              <a:ext uri="{FF2B5EF4-FFF2-40B4-BE49-F238E27FC236}">
                <a16:creationId xmlns:a16="http://schemas.microsoft.com/office/drawing/2014/main" id="{D291B553-AEB9-4177-A1D8-6AD3A8924DA9}"/>
              </a:ext>
            </a:extLst>
          </p:cNvPr>
          <p:cNvPicPr>
            <a:picLocks noChangeAspect="1"/>
          </p:cNvPicPr>
          <p:nvPr/>
        </p:nvPicPr>
        <p:blipFill>
          <a:blip r:embed="rId6"/>
          <a:stretch>
            <a:fillRect/>
          </a:stretch>
        </p:blipFill>
        <p:spPr>
          <a:xfrm>
            <a:off x="118237" y="58654"/>
            <a:ext cx="929328" cy="1309140"/>
          </a:xfrm>
          <a:prstGeom prst="rect">
            <a:avLst/>
          </a:prstGeom>
        </p:spPr>
      </p:pic>
      <p:pic>
        <p:nvPicPr>
          <p:cNvPr id="6" name="Ήχος 5">
            <a:hlinkClick r:id="" action="ppaction://media"/>
            <a:extLst>
              <a:ext uri="{FF2B5EF4-FFF2-40B4-BE49-F238E27FC236}">
                <a16:creationId xmlns:a16="http://schemas.microsoft.com/office/drawing/2014/main" id="{B528590C-4A8B-47EE-8692-A6AEB837646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777686979"/>
      </p:ext>
    </p:extLst>
  </p:cSld>
  <p:clrMapOvr>
    <a:masterClrMapping/>
  </p:clrMapOvr>
  <p:transition spd="slow" advTm="11957">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59A315-0C42-4105-AC9C-5B62A39CDF7B}"/>
              </a:ext>
            </a:extLst>
          </p:cNvPr>
          <p:cNvSpPr>
            <a:spLocks noGrp="1"/>
          </p:cNvSpPr>
          <p:nvPr>
            <p:ph type="title"/>
          </p:nvPr>
        </p:nvSpPr>
        <p:spPr>
          <a:xfrm>
            <a:off x="1500325" y="142043"/>
            <a:ext cx="9059107" cy="1066047"/>
          </a:xfrm>
        </p:spPr>
        <p:txBody>
          <a:bodyPr>
            <a:noAutofit/>
          </a:bodyPr>
          <a:lstStyle/>
          <a:p>
            <a:r>
              <a:rPr lang="en-US" sz="4000" b="1" dirty="0">
                <a:solidFill>
                  <a:srgbClr val="C00000"/>
                </a:solidFill>
                <a:effectLst>
                  <a:outerShdw blurRad="38100" dist="38100" dir="2700000" algn="tl">
                    <a:srgbClr val="000000">
                      <a:alpha val="43137"/>
                    </a:srgbClr>
                  </a:outerShdw>
                </a:effectLst>
              </a:rPr>
              <a:t>Statistical Analysis from the catalogue – ETAS </a:t>
            </a:r>
          </a:p>
        </p:txBody>
      </p:sp>
      <p:sp>
        <p:nvSpPr>
          <p:cNvPr id="3" name="TextBox 2">
            <a:extLst>
              <a:ext uri="{FF2B5EF4-FFF2-40B4-BE49-F238E27FC236}">
                <a16:creationId xmlns:a16="http://schemas.microsoft.com/office/drawing/2014/main" id="{3D43FECA-F4D4-40D0-A451-94C3E7D878C4}"/>
              </a:ext>
            </a:extLst>
          </p:cNvPr>
          <p:cNvSpPr txBox="1"/>
          <p:nvPr/>
        </p:nvSpPr>
        <p:spPr>
          <a:xfrm>
            <a:off x="6918664" y="2787588"/>
            <a:ext cx="5273336" cy="2862322"/>
          </a:xfrm>
          <a:prstGeom prst="rect">
            <a:avLst/>
          </a:prstGeom>
          <a:noFill/>
        </p:spPr>
        <p:txBody>
          <a:bodyPr wrap="square" rtlCol="0">
            <a:spAutoFit/>
          </a:bodyPr>
          <a:lstStyle/>
          <a:p>
            <a:pPr marL="285750" indent="-285750">
              <a:buFont typeface="Wingdings" panose="05000000000000000000" pitchFamily="2" charset="2"/>
              <a:buChar char="ü"/>
            </a:pPr>
            <a:r>
              <a:rPr lang="en-US" sz="3000">
                <a:solidFill>
                  <a:srgbClr val="00B050"/>
                </a:solidFill>
              </a:rPr>
              <a:t>27/09/2021 –01/05/2022</a:t>
            </a:r>
            <a:endParaRPr lang="en-US" sz="3000" dirty="0">
              <a:solidFill>
                <a:srgbClr val="00B050"/>
              </a:solidFill>
            </a:endParaRPr>
          </a:p>
          <a:p>
            <a:endParaRPr lang="en-US" sz="3000" dirty="0">
              <a:solidFill>
                <a:srgbClr val="00B050"/>
              </a:solidFill>
            </a:endParaRPr>
          </a:p>
          <a:p>
            <a:pPr marL="285750" indent="-285750">
              <a:buFont typeface="Wingdings" panose="05000000000000000000" pitchFamily="2" charset="2"/>
              <a:buChar char="ü"/>
            </a:pPr>
            <a:r>
              <a:rPr lang="en-US" sz="3000" dirty="0">
                <a:solidFill>
                  <a:srgbClr val="00B050"/>
                </a:solidFill>
              </a:rPr>
              <a:t>N</a:t>
            </a:r>
            <a:r>
              <a:rPr lang="en-US" sz="3000" baseline="-25000" dirty="0">
                <a:solidFill>
                  <a:srgbClr val="00B050"/>
                </a:solidFill>
              </a:rPr>
              <a:t>r</a:t>
            </a:r>
            <a:r>
              <a:rPr lang="en-US" sz="3000" dirty="0">
                <a:solidFill>
                  <a:srgbClr val="00B050"/>
                </a:solidFill>
              </a:rPr>
              <a:t> = 3.990</a:t>
            </a:r>
          </a:p>
          <a:p>
            <a:endParaRPr lang="en-US" sz="3000" dirty="0">
              <a:solidFill>
                <a:srgbClr val="00B050"/>
              </a:solidFill>
            </a:endParaRPr>
          </a:p>
          <a:p>
            <a:pPr marL="285750" indent="-285750">
              <a:buFont typeface="Wingdings" panose="05000000000000000000" pitchFamily="2" charset="2"/>
              <a:buChar char="ü"/>
            </a:pPr>
            <a:r>
              <a:rPr lang="en-US" sz="3000" dirty="0">
                <a:solidFill>
                  <a:srgbClr val="00B050"/>
                </a:solidFill>
              </a:rPr>
              <a:t>M</a:t>
            </a:r>
            <a:r>
              <a:rPr lang="en-US" sz="3000" baseline="-25000" dirty="0">
                <a:solidFill>
                  <a:srgbClr val="00B050"/>
                </a:solidFill>
              </a:rPr>
              <a:t>c</a:t>
            </a:r>
            <a:r>
              <a:rPr lang="en-US" sz="3000" dirty="0">
                <a:solidFill>
                  <a:srgbClr val="00B050"/>
                </a:solidFill>
              </a:rPr>
              <a:t> = 1.0</a:t>
            </a:r>
          </a:p>
          <a:p>
            <a:pPr marL="285750" indent="-285750">
              <a:buFont typeface="Wingdings" panose="05000000000000000000" pitchFamily="2" charset="2"/>
              <a:buChar char="ü"/>
            </a:pPr>
            <a:endParaRPr lang="en-US" sz="3000" dirty="0">
              <a:solidFill>
                <a:srgbClr val="00B050"/>
              </a:solidFill>
            </a:endParaRPr>
          </a:p>
        </p:txBody>
      </p:sp>
      <p:pic>
        <p:nvPicPr>
          <p:cNvPr id="4" name="Εικόνα 3">
            <a:extLst>
              <a:ext uri="{FF2B5EF4-FFF2-40B4-BE49-F238E27FC236}">
                <a16:creationId xmlns:a16="http://schemas.microsoft.com/office/drawing/2014/main" id="{533E9115-3D6F-47A7-8F3E-0AD72DA22B9A}"/>
              </a:ext>
            </a:extLst>
          </p:cNvPr>
          <p:cNvPicPr>
            <a:picLocks noChangeAspect="1"/>
          </p:cNvPicPr>
          <p:nvPr/>
        </p:nvPicPr>
        <p:blipFill>
          <a:blip r:embed="rId3"/>
          <a:stretch>
            <a:fillRect/>
          </a:stretch>
        </p:blipFill>
        <p:spPr>
          <a:xfrm>
            <a:off x="10754391" y="7608"/>
            <a:ext cx="1329043" cy="1335140"/>
          </a:xfrm>
          <a:prstGeom prst="rect">
            <a:avLst/>
          </a:prstGeom>
        </p:spPr>
      </p:pic>
      <p:pic>
        <p:nvPicPr>
          <p:cNvPr id="6" name="Εικόνα 5">
            <a:extLst>
              <a:ext uri="{FF2B5EF4-FFF2-40B4-BE49-F238E27FC236}">
                <a16:creationId xmlns:a16="http://schemas.microsoft.com/office/drawing/2014/main" id="{C0E0A12C-7CDE-4E44-B2EA-777C945A1C70}"/>
              </a:ext>
            </a:extLst>
          </p:cNvPr>
          <p:cNvPicPr>
            <a:picLocks noChangeAspect="1"/>
          </p:cNvPicPr>
          <p:nvPr/>
        </p:nvPicPr>
        <p:blipFill>
          <a:blip r:embed="rId4"/>
          <a:stretch>
            <a:fillRect/>
          </a:stretch>
        </p:blipFill>
        <p:spPr>
          <a:xfrm>
            <a:off x="108566" y="0"/>
            <a:ext cx="947877" cy="1335270"/>
          </a:xfrm>
          <a:prstGeom prst="rect">
            <a:avLst/>
          </a:prstGeom>
        </p:spPr>
      </p:pic>
      <p:pic>
        <p:nvPicPr>
          <p:cNvPr id="8" name="Εικόνα 7">
            <a:extLst>
              <a:ext uri="{FF2B5EF4-FFF2-40B4-BE49-F238E27FC236}">
                <a16:creationId xmlns:a16="http://schemas.microsoft.com/office/drawing/2014/main" id="{E09E289D-55AA-4B46-AA17-8FD9C728D7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40023"/>
            <a:ext cx="6918664" cy="5188998"/>
          </a:xfrm>
          <a:prstGeom prst="rect">
            <a:avLst/>
          </a:prstGeom>
        </p:spPr>
      </p:pic>
    </p:spTree>
    <p:custDataLst>
      <p:tags r:id="rId1"/>
    </p:custDataLst>
    <p:extLst>
      <p:ext uri="{BB962C8B-B14F-4D97-AF65-F5344CB8AC3E}">
        <p14:creationId xmlns:p14="http://schemas.microsoft.com/office/powerpoint/2010/main" val="1852934083"/>
      </p:ext>
    </p:extLst>
  </p:cSld>
  <p:clrMapOvr>
    <a:masterClrMapping/>
  </p:clrMapOvr>
  <p:transition spd="slow" advTm="61014">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50911E-B364-4D91-A178-54B63B31D7B5}"/>
              </a:ext>
            </a:extLst>
          </p:cNvPr>
          <p:cNvSpPr>
            <a:spLocks noGrp="1"/>
          </p:cNvSpPr>
          <p:nvPr>
            <p:ph type="title"/>
          </p:nvPr>
        </p:nvSpPr>
        <p:spPr>
          <a:xfrm>
            <a:off x="2054810" y="76200"/>
            <a:ext cx="9980682" cy="1096962"/>
          </a:xfrm>
        </p:spPr>
        <p:txBody>
          <a:bodyPr>
            <a:normAutofit/>
          </a:bodyPr>
          <a:lstStyle/>
          <a:p>
            <a:r>
              <a:rPr lang="en-US" sz="4000" b="1" dirty="0">
                <a:solidFill>
                  <a:srgbClr val="C00000"/>
                </a:solidFill>
                <a:effectLst>
                  <a:outerShdw blurRad="38100" dist="38100" dir="2700000" algn="tl">
                    <a:srgbClr val="000000">
                      <a:alpha val="43137"/>
                    </a:srgbClr>
                  </a:outerShdw>
                </a:effectLst>
              </a:rPr>
              <a:t>Estimate of the Model Parameters</a:t>
            </a:r>
          </a:p>
        </p:txBody>
      </p:sp>
      <p:pic>
        <p:nvPicPr>
          <p:cNvPr id="5" name="Εικόνα 4">
            <a:extLst>
              <a:ext uri="{FF2B5EF4-FFF2-40B4-BE49-F238E27FC236}">
                <a16:creationId xmlns:a16="http://schemas.microsoft.com/office/drawing/2014/main" id="{0DF88784-3E6F-4AB0-B86B-CD98A1524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9522" y="1462596"/>
            <a:ext cx="7193872" cy="5395404"/>
          </a:xfrm>
          <a:prstGeom prst="rect">
            <a:avLst/>
          </a:prstGeom>
        </p:spPr>
      </p:pic>
      <p:pic>
        <p:nvPicPr>
          <p:cNvPr id="6" name="Εικόνα 5">
            <a:extLst>
              <a:ext uri="{FF2B5EF4-FFF2-40B4-BE49-F238E27FC236}">
                <a16:creationId xmlns:a16="http://schemas.microsoft.com/office/drawing/2014/main" id="{84D691B1-1D2E-4852-84F0-92D68EF31C16}"/>
              </a:ext>
            </a:extLst>
          </p:cNvPr>
          <p:cNvPicPr>
            <a:picLocks noChangeAspect="1"/>
          </p:cNvPicPr>
          <p:nvPr/>
        </p:nvPicPr>
        <p:blipFill>
          <a:blip r:embed="rId3"/>
          <a:stretch>
            <a:fillRect/>
          </a:stretch>
        </p:blipFill>
        <p:spPr>
          <a:xfrm>
            <a:off x="10421060" y="76200"/>
            <a:ext cx="1329043" cy="1335140"/>
          </a:xfrm>
          <a:prstGeom prst="rect">
            <a:avLst/>
          </a:prstGeom>
        </p:spPr>
      </p:pic>
      <p:pic>
        <p:nvPicPr>
          <p:cNvPr id="3" name="Εικόνα 2">
            <a:extLst>
              <a:ext uri="{FF2B5EF4-FFF2-40B4-BE49-F238E27FC236}">
                <a16:creationId xmlns:a16="http://schemas.microsoft.com/office/drawing/2014/main" id="{2E03272D-1FD2-489F-9340-FB28F20CFA5A}"/>
              </a:ext>
            </a:extLst>
          </p:cNvPr>
          <p:cNvPicPr>
            <a:picLocks noChangeAspect="1"/>
          </p:cNvPicPr>
          <p:nvPr/>
        </p:nvPicPr>
        <p:blipFill>
          <a:blip r:embed="rId4"/>
          <a:stretch>
            <a:fillRect/>
          </a:stretch>
        </p:blipFill>
        <p:spPr>
          <a:xfrm>
            <a:off x="156508" y="36820"/>
            <a:ext cx="997589" cy="1405299"/>
          </a:xfrm>
          <a:prstGeom prst="rect">
            <a:avLst/>
          </a:prstGeom>
        </p:spPr>
      </p:pic>
    </p:spTree>
    <p:extLst>
      <p:ext uri="{BB962C8B-B14F-4D97-AF65-F5344CB8AC3E}">
        <p14:creationId xmlns:p14="http://schemas.microsoft.com/office/powerpoint/2010/main" val="219500300"/>
      </p:ext>
    </p:extLst>
  </p:cSld>
  <p:clrMapOvr>
    <a:masterClrMapping/>
  </p:clrMapOvr>
  <p:transition spd="slow" advTm="13126">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632798-2244-445C-A965-83002C15391F}"/>
              </a:ext>
            </a:extLst>
          </p:cNvPr>
          <p:cNvSpPr>
            <a:spLocks noGrp="1"/>
          </p:cNvSpPr>
          <p:nvPr>
            <p:ph type="title"/>
          </p:nvPr>
        </p:nvSpPr>
        <p:spPr>
          <a:xfrm>
            <a:off x="1855433" y="76199"/>
            <a:ext cx="8866164" cy="1122285"/>
          </a:xfrm>
        </p:spPr>
        <p:txBody>
          <a:bodyPr>
            <a:noAutofit/>
          </a:bodyPr>
          <a:lstStyle/>
          <a:p>
            <a:pPr algn="ctr"/>
            <a:r>
              <a:rPr lang="en-US" sz="4000" b="1" dirty="0">
                <a:solidFill>
                  <a:srgbClr val="C00000"/>
                </a:solidFill>
                <a:effectLst>
                  <a:outerShdw blurRad="38100" dist="38100" dir="2700000" algn="tl">
                    <a:srgbClr val="000000">
                      <a:alpha val="43137"/>
                    </a:srgbClr>
                  </a:outerShdw>
                </a:effectLst>
              </a:rPr>
              <a:t>Estimation of the Background Seismicity Rate</a:t>
            </a:r>
          </a:p>
        </p:txBody>
      </p:sp>
      <p:pic>
        <p:nvPicPr>
          <p:cNvPr id="5" name="Εικόνα 4">
            <a:extLst>
              <a:ext uri="{FF2B5EF4-FFF2-40B4-BE49-F238E27FC236}">
                <a16:creationId xmlns:a16="http://schemas.microsoft.com/office/drawing/2014/main" id="{23C492B8-5DE5-4001-BE3D-C21293C6B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273" y="1349406"/>
            <a:ext cx="7344792" cy="5508594"/>
          </a:xfrm>
          <a:prstGeom prst="rect">
            <a:avLst/>
          </a:prstGeom>
        </p:spPr>
      </p:pic>
      <p:pic>
        <p:nvPicPr>
          <p:cNvPr id="6" name="Εικόνα 5">
            <a:extLst>
              <a:ext uri="{FF2B5EF4-FFF2-40B4-BE49-F238E27FC236}">
                <a16:creationId xmlns:a16="http://schemas.microsoft.com/office/drawing/2014/main" id="{0F4889F9-F849-4D96-B206-AA5731D778A4}"/>
              </a:ext>
            </a:extLst>
          </p:cNvPr>
          <p:cNvPicPr>
            <a:picLocks noChangeAspect="1"/>
          </p:cNvPicPr>
          <p:nvPr/>
        </p:nvPicPr>
        <p:blipFill>
          <a:blip r:embed="rId3"/>
          <a:stretch>
            <a:fillRect/>
          </a:stretch>
        </p:blipFill>
        <p:spPr>
          <a:xfrm>
            <a:off x="10721597" y="76200"/>
            <a:ext cx="1329043" cy="1335140"/>
          </a:xfrm>
          <a:prstGeom prst="rect">
            <a:avLst/>
          </a:prstGeom>
        </p:spPr>
      </p:pic>
      <p:pic>
        <p:nvPicPr>
          <p:cNvPr id="3" name="Εικόνα 2">
            <a:extLst>
              <a:ext uri="{FF2B5EF4-FFF2-40B4-BE49-F238E27FC236}">
                <a16:creationId xmlns:a16="http://schemas.microsoft.com/office/drawing/2014/main" id="{87311C7F-8923-4AB2-AAA6-BCC9DD38C740}"/>
              </a:ext>
            </a:extLst>
          </p:cNvPr>
          <p:cNvPicPr>
            <a:picLocks noChangeAspect="1"/>
          </p:cNvPicPr>
          <p:nvPr/>
        </p:nvPicPr>
        <p:blipFill>
          <a:blip r:embed="rId4"/>
          <a:stretch>
            <a:fillRect/>
          </a:stretch>
        </p:blipFill>
        <p:spPr>
          <a:xfrm>
            <a:off x="118557" y="76198"/>
            <a:ext cx="947784" cy="1335139"/>
          </a:xfrm>
          <a:prstGeom prst="rect">
            <a:avLst/>
          </a:prstGeom>
        </p:spPr>
      </p:pic>
    </p:spTree>
    <p:extLst>
      <p:ext uri="{BB962C8B-B14F-4D97-AF65-F5344CB8AC3E}">
        <p14:creationId xmlns:p14="http://schemas.microsoft.com/office/powerpoint/2010/main" val="1741778826"/>
      </p:ext>
    </p:extLst>
  </p:cSld>
  <p:clrMapOvr>
    <a:masterClrMapping/>
  </p:clrMapOvr>
  <p:transition spd="slow" advTm="16284">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4EC116-8085-4C5B-90CE-B65068B2F363}"/>
              </a:ext>
            </a:extLst>
          </p:cNvPr>
          <p:cNvSpPr>
            <a:spLocks noGrp="1"/>
          </p:cNvSpPr>
          <p:nvPr>
            <p:ph type="title"/>
          </p:nvPr>
        </p:nvSpPr>
        <p:spPr>
          <a:xfrm>
            <a:off x="2338896" y="0"/>
            <a:ext cx="9980682" cy="1096962"/>
          </a:xfrm>
        </p:spPr>
        <p:txBody>
          <a:bodyPr>
            <a:normAutofit/>
          </a:bodyPr>
          <a:lstStyle/>
          <a:p>
            <a:r>
              <a:rPr lang="en-US" sz="4000" b="1" dirty="0">
                <a:solidFill>
                  <a:srgbClr val="C00000"/>
                </a:solidFill>
                <a:effectLst>
                  <a:outerShdw blurRad="38100" dist="38100" dir="2700000" algn="tl">
                    <a:srgbClr val="000000">
                      <a:alpha val="43137"/>
                    </a:srgbClr>
                  </a:outerShdw>
                </a:effectLst>
              </a:rPr>
              <a:t>Spatio – Temporal Residuals </a:t>
            </a:r>
          </a:p>
        </p:txBody>
      </p:sp>
      <p:pic>
        <p:nvPicPr>
          <p:cNvPr id="5" name="Εικόνα 4">
            <a:extLst>
              <a:ext uri="{FF2B5EF4-FFF2-40B4-BE49-F238E27FC236}">
                <a16:creationId xmlns:a16="http://schemas.microsoft.com/office/drawing/2014/main" id="{2C5A1877-6D56-4DDC-AAF5-DD0C4BD09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581" y="1542495"/>
            <a:ext cx="7087340" cy="5315505"/>
          </a:xfrm>
          <a:prstGeom prst="rect">
            <a:avLst/>
          </a:prstGeom>
        </p:spPr>
      </p:pic>
      <p:pic>
        <p:nvPicPr>
          <p:cNvPr id="6" name="Εικόνα 5">
            <a:extLst>
              <a:ext uri="{FF2B5EF4-FFF2-40B4-BE49-F238E27FC236}">
                <a16:creationId xmlns:a16="http://schemas.microsoft.com/office/drawing/2014/main" id="{6FFB5DA6-91BF-4603-9521-8FADC03C64BE}"/>
              </a:ext>
            </a:extLst>
          </p:cNvPr>
          <p:cNvPicPr>
            <a:picLocks noChangeAspect="1"/>
          </p:cNvPicPr>
          <p:nvPr/>
        </p:nvPicPr>
        <p:blipFill>
          <a:blip r:embed="rId3"/>
          <a:stretch>
            <a:fillRect/>
          </a:stretch>
        </p:blipFill>
        <p:spPr>
          <a:xfrm>
            <a:off x="10421060" y="131155"/>
            <a:ext cx="1329043" cy="1335140"/>
          </a:xfrm>
          <a:prstGeom prst="rect">
            <a:avLst/>
          </a:prstGeom>
        </p:spPr>
      </p:pic>
      <p:pic>
        <p:nvPicPr>
          <p:cNvPr id="3" name="Εικόνα 2">
            <a:extLst>
              <a:ext uri="{FF2B5EF4-FFF2-40B4-BE49-F238E27FC236}">
                <a16:creationId xmlns:a16="http://schemas.microsoft.com/office/drawing/2014/main" id="{87EB0707-51F5-473B-BCA4-B44FE27D5AE7}"/>
              </a:ext>
            </a:extLst>
          </p:cNvPr>
          <p:cNvPicPr>
            <a:picLocks noChangeAspect="1"/>
          </p:cNvPicPr>
          <p:nvPr/>
        </p:nvPicPr>
        <p:blipFill>
          <a:blip r:embed="rId4"/>
          <a:stretch>
            <a:fillRect/>
          </a:stretch>
        </p:blipFill>
        <p:spPr>
          <a:xfrm>
            <a:off x="91346" y="54661"/>
            <a:ext cx="947784" cy="1335139"/>
          </a:xfrm>
          <a:prstGeom prst="rect">
            <a:avLst/>
          </a:prstGeom>
        </p:spPr>
      </p:pic>
    </p:spTree>
    <p:extLst>
      <p:ext uri="{BB962C8B-B14F-4D97-AF65-F5344CB8AC3E}">
        <p14:creationId xmlns:p14="http://schemas.microsoft.com/office/powerpoint/2010/main" val="1910629527"/>
      </p:ext>
    </p:extLst>
  </p:cSld>
  <p:clrMapOvr>
    <a:masterClrMapping/>
  </p:clrMapOvr>
  <p:transition spd="slow" advTm="18861">
    <p:cove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AEA3E560-4E3A-417C-A711-2ED951BCBA4D}"/>
              </a:ext>
            </a:extLst>
          </p:cNvPr>
          <p:cNvSpPr>
            <a:spLocks noGrp="1"/>
          </p:cNvSpPr>
          <p:nvPr>
            <p:ph type="title"/>
          </p:nvPr>
        </p:nvSpPr>
        <p:spPr>
          <a:xfrm>
            <a:off x="687649" y="2918539"/>
            <a:ext cx="10586992" cy="1493663"/>
          </a:xfrm>
        </p:spPr>
        <p:txBody>
          <a:bodyPr>
            <a:normAutofit/>
          </a:bodyPr>
          <a:lstStyle/>
          <a:p>
            <a:pPr algn="ctr"/>
            <a:r>
              <a:rPr lang="en-US" sz="5000" b="1" dirty="0">
                <a:solidFill>
                  <a:srgbClr val="FF0000"/>
                </a:solidFill>
                <a:effectLst>
                  <a:outerShdw blurRad="38100" dist="38100" dir="2700000" algn="tl">
                    <a:srgbClr val="000000">
                      <a:alpha val="43137"/>
                    </a:srgbClr>
                  </a:outerShdw>
                </a:effectLst>
              </a:rPr>
              <a:t>Thank you</a:t>
            </a:r>
            <a:endParaRPr lang="en-US" sz="4000" b="1" dirty="0">
              <a:solidFill>
                <a:srgbClr val="FF0000"/>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0FDBBF41-B7E4-487A-A4A5-8DEF3B4BF3E5}"/>
              </a:ext>
            </a:extLst>
          </p:cNvPr>
          <p:cNvSpPr txBox="1"/>
          <p:nvPr/>
        </p:nvSpPr>
        <p:spPr>
          <a:xfrm>
            <a:off x="333375" y="4562475"/>
            <a:ext cx="8162925" cy="707886"/>
          </a:xfrm>
          <a:prstGeom prst="rect">
            <a:avLst/>
          </a:prstGeom>
          <a:noFill/>
        </p:spPr>
        <p:txBody>
          <a:bodyPr wrap="square" rtlCol="0">
            <a:spAutoFit/>
          </a:bodyPr>
          <a:lstStyle/>
          <a:p>
            <a:r>
              <a:rPr lang="en-US" sz="4000" b="1" dirty="0">
                <a:solidFill>
                  <a:srgbClr val="0070C0"/>
                </a:solidFill>
                <a:effectLst>
                  <a:outerShdw blurRad="38100" dist="38100" dir="2700000" algn="tl">
                    <a:srgbClr val="000000">
                      <a:alpha val="43137"/>
                    </a:srgbClr>
                  </a:outerShdw>
                </a:effectLst>
              </a:rPr>
              <a:t>Questions</a:t>
            </a:r>
            <a:r>
              <a:rPr lang="en-US" sz="4000" dirty="0">
                <a:solidFill>
                  <a:srgbClr val="0070C0"/>
                </a:solidFill>
              </a:rPr>
              <a:t>: </a:t>
            </a:r>
            <a:r>
              <a:rPr lang="en-US" sz="4000" dirty="0">
                <a:solidFill>
                  <a:srgbClr val="FFFF00"/>
                </a:solidFill>
                <a:hlinkClick r:id="rId3">
                  <a:extLst>
                    <a:ext uri="{A12FA001-AC4F-418D-AE19-62706E023703}">
                      <ahyp:hlinkClr xmlns:ahyp="http://schemas.microsoft.com/office/drawing/2018/hyperlinkcolor" val="tx"/>
                    </a:ext>
                  </a:extLst>
                </a:hlinkClick>
              </a:rPr>
              <a:t>amoshou@hmu.gr</a:t>
            </a:r>
            <a:r>
              <a:rPr lang="en-US" sz="4000" dirty="0">
                <a:solidFill>
                  <a:srgbClr val="FFFF00"/>
                </a:solidFill>
              </a:rPr>
              <a:t>   </a:t>
            </a:r>
          </a:p>
        </p:txBody>
      </p:sp>
      <p:pic>
        <p:nvPicPr>
          <p:cNvPr id="7" name="Εικόνα 6">
            <a:extLst>
              <a:ext uri="{FF2B5EF4-FFF2-40B4-BE49-F238E27FC236}">
                <a16:creationId xmlns:a16="http://schemas.microsoft.com/office/drawing/2014/main" id="{5EDE65CC-D8E4-4EFF-9F3F-2F7F7803F5D1}"/>
              </a:ext>
            </a:extLst>
          </p:cNvPr>
          <p:cNvPicPr>
            <a:picLocks noChangeAspect="1"/>
          </p:cNvPicPr>
          <p:nvPr/>
        </p:nvPicPr>
        <p:blipFill>
          <a:blip r:embed="rId4"/>
          <a:stretch>
            <a:fillRect/>
          </a:stretch>
        </p:blipFill>
        <p:spPr>
          <a:xfrm>
            <a:off x="10252053" y="462113"/>
            <a:ext cx="1329043" cy="1335140"/>
          </a:xfrm>
          <a:prstGeom prst="rect">
            <a:avLst/>
          </a:prstGeom>
        </p:spPr>
      </p:pic>
      <p:pic>
        <p:nvPicPr>
          <p:cNvPr id="2" name="Εικόνα 1">
            <a:extLst>
              <a:ext uri="{FF2B5EF4-FFF2-40B4-BE49-F238E27FC236}">
                <a16:creationId xmlns:a16="http://schemas.microsoft.com/office/drawing/2014/main" id="{220E97DE-761F-4ABA-B970-6DA6F4FACAF4}"/>
              </a:ext>
            </a:extLst>
          </p:cNvPr>
          <p:cNvPicPr>
            <a:picLocks noChangeAspect="1"/>
          </p:cNvPicPr>
          <p:nvPr/>
        </p:nvPicPr>
        <p:blipFill>
          <a:blip r:embed="rId5"/>
          <a:stretch>
            <a:fillRect/>
          </a:stretch>
        </p:blipFill>
        <p:spPr>
          <a:xfrm>
            <a:off x="1633277" y="379525"/>
            <a:ext cx="1294943" cy="1809527"/>
          </a:xfrm>
          <a:prstGeom prst="rect">
            <a:avLst/>
          </a:prstGeom>
        </p:spPr>
      </p:pic>
    </p:spTree>
    <p:extLst>
      <p:ext uri="{BB962C8B-B14F-4D97-AF65-F5344CB8AC3E}">
        <p14:creationId xmlns:p14="http://schemas.microsoft.com/office/powerpoint/2010/main" val="132884364"/>
      </p:ext>
    </p:extLst>
  </p:cSld>
  <p:clrMapOvr>
    <a:masterClrMapping/>
  </p:clrMapOvr>
  <p:transition spd="slow" advTm="4599">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E42C22-240C-4573-86DF-694EFA3E0C8D}"/>
              </a:ext>
            </a:extLst>
          </p:cNvPr>
          <p:cNvSpPr>
            <a:spLocks noGrp="1"/>
          </p:cNvSpPr>
          <p:nvPr>
            <p:ph type="title"/>
          </p:nvPr>
        </p:nvSpPr>
        <p:spPr>
          <a:xfrm>
            <a:off x="2661696" y="59148"/>
            <a:ext cx="9980682" cy="1096962"/>
          </a:xfrm>
        </p:spPr>
        <p:txBody>
          <a:bodyPr>
            <a:normAutofit/>
          </a:bodyPr>
          <a:lstStyle/>
          <a:p>
            <a:pPr algn="just"/>
            <a:r>
              <a:rPr lang="en-US" sz="4000" b="1" dirty="0">
                <a:solidFill>
                  <a:srgbClr val="C00000"/>
                </a:solidFill>
                <a:effectLst>
                  <a:outerShdw blurRad="38100" dist="38100" dir="2700000" algn="tl">
                    <a:srgbClr val="000000">
                      <a:alpha val="43137"/>
                    </a:srgbClr>
                  </a:outerShdw>
                </a:effectLst>
              </a:rPr>
              <a:t>Study area – Data Selection</a:t>
            </a:r>
          </a:p>
        </p:txBody>
      </p:sp>
      <p:sp>
        <p:nvSpPr>
          <p:cNvPr id="3" name="Θέση περιεχομένου 2">
            <a:extLst>
              <a:ext uri="{FF2B5EF4-FFF2-40B4-BE49-F238E27FC236}">
                <a16:creationId xmlns:a16="http://schemas.microsoft.com/office/drawing/2014/main" id="{6383D294-6459-4D10-8386-F12381D41CE0}"/>
              </a:ext>
            </a:extLst>
          </p:cNvPr>
          <p:cNvSpPr>
            <a:spLocks noGrp="1"/>
          </p:cNvSpPr>
          <p:nvPr>
            <p:ph idx="1"/>
          </p:nvPr>
        </p:nvSpPr>
        <p:spPr>
          <a:xfrm>
            <a:off x="7486929" y="3448360"/>
            <a:ext cx="4642927" cy="2802011"/>
          </a:xfrm>
        </p:spPr>
        <p:txBody>
          <a:bodyPr>
            <a:normAutofit fontScale="62500" lnSpcReduction="20000"/>
          </a:bodyPr>
          <a:lstStyle/>
          <a:p>
            <a:pPr algn="just">
              <a:buFont typeface="Wingdings" panose="05000000000000000000" pitchFamily="2" charset="2"/>
              <a:buChar char="ü"/>
            </a:pPr>
            <a:r>
              <a:rPr lang="en-US" sz="3500" dirty="0"/>
              <a:t> </a:t>
            </a:r>
            <a:r>
              <a:rPr lang="en-US" sz="2600" dirty="0"/>
              <a:t>National Observatory of Athens  Institute of Geodynamics </a:t>
            </a:r>
          </a:p>
          <a:p>
            <a:pPr>
              <a:buFont typeface="Wingdings" panose="05000000000000000000" pitchFamily="2" charset="2"/>
              <a:buChar char="ü"/>
            </a:pPr>
            <a:r>
              <a:rPr lang="en-US" sz="2600" dirty="0"/>
              <a:t> Fixed minimum magnitude as 1.0</a:t>
            </a:r>
          </a:p>
          <a:p>
            <a:pPr>
              <a:buFont typeface="Wingdings" panose="05000000000000000000" pitchFamily="2" charset="2"/>
              <a:buChar char="ü"/>
            </a:pPr>
            <a:r>
              <a:rPr lang="en-US" sz="2600" dirty="0"/>
              <a:t> From 01 May 2021 until 1 May 2022</a:t>
            </a:r>
          </a:p>
          <a:p>
            <a:pPr>
              <a:buFont typeface="Wingdings" panose="05000000000000000000" pitchFamily="2" charset="2"/>
              <a:buChar char="ü"/>
            </a:pPr>
            <a:r>
              <a:rPr lang="en-US" sz="2600" dirty="0"/>
              <a:t> Number of Events, N</a:t>
            </a:r>
            <a:r>
              <a:rPr lang="en-US" sz="2600" baseline="-25000" dirty="0"/>
              <a:t>r</a:t>
            </a:r>
            <a:r>
              <a:rPr lang="en-US" sz="2600" dirty="0"/>
              <a:t> = 3.990</a:t>
            </a:r>
          </a:p>
          <a:p>
            <a:pPr algn="just">
              <a:buFont typeface="Wingdings" panose="05000000000000000000" pitchFamily="2" charset="2"/>
              <a:buChar char="ü"/>
            </a:pPr>
            <a:r>
              <a:rPr lang="en-US" sz="2600" dirty="0"/>
              <a:t>We skip the first 8 hours after the mainshock when fitting parameters to avoid the influence of missing aftershocks because of catalog incompleteness</a:t>
            </a:r>
          </a:p>
        </p:txBody>
      </p:sp>
      <p:pic>
        <p:nvPicPr>
          <p:cNvPr id="6" name="Εικόνα 5">
            <a:extLst>
              <a:ext uri="{FF2B5EF4-FFF2-40B4-BE49-F238E27FC236}">
                <a16:creationId xmlns:a16="http://schemas.microsoft.com/office/drawing/2014/main" id="{FE9ECB88-16C5-46A8-B67D-9EEA4BD04E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5" t="2199" r="5338" b="6431"/>
          <a:stretch/>
        </p:blipFill>
        <p:spPr>
          <a:xfrm>
            <a:off x="62144" y="1326277"/>
            <a:ext cx="7424785" cy="5127789"/>
          </a:xfrm>
          <a:prstGeom prst="rect">
            <a:avLst/>
          </a:prstGeom>
        </p:spPr>
      </p:pic>
      <p:sp>
        <p:nvSpPr>
          <p:cNvPr id="7" name="TextBox 6">
            <a:extLst>
              <a:ext uri="{FF2B5EF4-FFF2-40B4-BE49-F238E27FC236}">
                <a16:creationId xmlns:a16="http://schemas.microsoft.com/office/drawing/2014/main" id="{5814CF26-2ACA-4CF9-A8AD-BB94528CEB90}"/>
              </a:ext>
            </a:extLst>
          </p:cNvPr>
          <p:cNvSpPr txBox="1"/>
          <p:nvPr/>
        </p:nvSpPr>
        <p:spPr>
          <a:xfrm>
            <a:off x="7652037" y="1763481"/>
            <a:ext cx="4312711" cy="1246495"/>
          </a:xfrm>
          <a:prstGeom prst="rect">
            <a:avLst/>
          </a:prstGeom>
          <a:noFill/>
          <a:ln w="47625">
            <a:solidFill>
              <a:srgbClr val="FF0000"/>
            </a:solidFill>
          </a:ln>
        </p:spPr>
        <p:txBody>
          <a:bodyPr wrap="square" rtlCol="0">
            <a:spAutoFit/>
          </a:bodyPr>
          <a:lstStyle/>
          <a:p>
            <a:r>
              <a:rPr lang="el-GR" sz="2500" dirty="0"/>
              <a:t>34.9062</a:t>
            </a:r>
            <a:r>
              <a:rPr lang="en-US" sz="2500" dirty="0"/>
              <a:t> </a:t>
            </a:r>
            <a:r>
              <a:rPr lang="el-GR" sz="2500" dirty="0"/>
              <a:t>˚ &lt; </a:t>
            </a:r>
            <a:r>
              <a:rPr lang="en-US" sz="2500" dirty="0"/>
              <a:t>Lat &lt; 35.3465 ˚</a:t>
            </a:r>
          </a:p>
          <a:p>
            <a:endParaRPr lang="en-US" sz="2500" dirty="0"/>
          </a:p>
          <a:p>
            <a:r>
              <a:rPr lang="en-US" sz="2500" dirty="0"/>
              <a:t>24.9802 ˚ &lt; Lon &lt; 25.5817 ˚</a:t>
            </a:r>
          </a:p>
        </p:txBody>
      </p:sp>
      <p:pic>
        <p:nvPicPr>
          <p:cNvPr id="10" name="Εικόνα 9">
            <a:extLst>
              <a:ext uri="{FF2B5EF4-FFF2-40B4-BE49-F238E27FC236}">
                <a16:creationId xmlns:a16="http://schemas.microsoft.com/office/drawing/2014/main" id="{04AC813C-E221-40FF-9F8D-8EE0CBF2A2D0}"/>
              </a:ext>
            </a:extLst>
          </p:cNvPr>
          <p:cNvPicPr>
            <a:picLocks noChangeAspect="1"/>
          </p:cNvPicPr>
          <p:nvPr/>
        </p:nvPicPr>
        <p:blipFill>
          <a:blip r:embed="rId4"/>
          <a:stretch>
            <a:fillRect/>
          </a:stretch>
        </p:blipFill>
        <p:spPr>
          <a:xfrm>
            <a:off x="10421060" y="34870"/>
            <a:ext cx="1329043" cy="1335140"/>
          </a:xfrm>
          <a:prstGeom prst="rect">
            <a:avLst/>
          </a:prstGeom>
        </p:spPr>
      </p:pic>
      <p:pic>
        <p:nvPicPr>
          <p:cNvPr id="4" name="Εικόνα 3">
            <a:extLst>
              <a:ext uri="{FF2B5EF4-FFF2-40B4-BE49-F238E27FC236}">
                <a16:creationId xmlns:a16="http://schemas.microsoft.com/office/drawing/2014/main" id="{059D5FD6-449E-4442-8AA8-2C9AF7C526F3}"/>
              </a:ext>
            </a:extLst>
          </p:cNvPr>
          <p:cNvPicPr>
            <a:picLocks noChangeAspect="1"/>
          </p:cNvPicPr>
          <p:nvPr/>
        </p:nvPicPr>
        <p:blipFill>
          <a:blip r:embed="rId5"/>
          <a:stretch>
            <a:fillRect/>
          </a:stretch>
        </p:blipFill>
        <p:spPr>
          <a:xfrm>
            <a:off x="136162" y="62550"/>
            <a:ext cx="849260" cy="1190671"/>
          </a:xfrm>
          <a:prstGeom prst="rect">
            <a:avLst/>
          </a:prstGeom>
        </p:spPr>
      </p:pic>
    </p:spTree>
    <p:custDataLst>
      <p:tags r:id="rId1"/>
    </p:custDataLst>
    <p:extLst>
      <p:ext uri="{BB962C8B-B14F-4D97-AF65-F5344CB8AC3E}">
        <p14:creationId xmlns:p14="http://schemas.microsoft.com/office/powerpoint/2010/main" val="341105029"/>
      </p:ext>
    </p:extLst>
  </p:cSld>
  <p:clrMapOvr>
    <a:masterClrMapping/>
  </p:clrMapOvr>
  <p:transition spd="slow" advTm="32933">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8">
            <a:extLst>
              <a:ext uri="{FF2B5EF4-FFF2-40B4-BE49-F238E27FC236}">
                <a16:creationId xmlns:a16="http://schemas.microsoft.com/office/drawing/2014/main" id="{86866336-543D-42DB-91BE-C43D31F572E3}"/>
              </a:ext>
            </a:extLst>
          </p:cNvPr>
          <p:cNvSpPr>
            <a:spLocks noGrp="1"/>
          </p:cNvSpPr>
          <p:nvPr>
            <p:ph type="title"/>
          </p:nvPr>
        </p:nvSpPr>
        <p:spPr>
          <a:xfrm>
            <a:off x="547457" y="88068"/>
            <a:ext cx="10679835" cy="1128172"/>
          </a:xfrm>
        </p:spPr>
        <p:txBody>
          <a:bodyPr>
            <a:noAutofit/>
          </a:bodyPr>
          <a:lstStyle/>
          <a:p>
            <a:pPr algn="ctr"/>
            <a:r>
              <a:rPr lang="en-US" sz="4000" b="1" dirty="0">
                <a:solidFill>
                  <a:srgbClr val="C00000"/>
                </a:solidFill>
                <a:effectLst>
                  <a:outerShdw blurRad="38100" dist="38100" dir="2700000" algn="tl">
                    <a:srgbClr val="000000">
                      <a:alpha val="43137"/>
                    </a:srgbClr>
                  </a:outerShdw>
                </a:effectLst>
              </a:rPr>
              <a:t>Epicenter Distribution relative to Depth</a:t>
            </a:r>
          </a:p>
        </p:txBody>
      </p:sp>
      <p:pic>
        <p:nvPicPr>
          <p:cNvPr id="6" name="Εικόνα 5">
            <a:extLst>
              <a:ext uri="{FF2B5EF4-FFF2-40B4-BE49-F238E27FC236}">
                <a16:creationId xmlns:a16="http://schemas.microsoft.com/office/drawing/2014/main" id="{3BE3DF26-2714-4B5C-A1DA-82FE7B6CA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74" y="1374165"/>
            <a:ext cx="7264890" cy="5448668"/>
          </a:xfrm>
          <a:prstGeom prst="rect">
            <a:avLst/>
          </a:prstGeom>
        </p:spPr>
      </p:pic>
      <p:sp>
        <p:nvSpPr>
          <p:cNvPr id="10" name="TextBox 9">
            <a:extLst>
              <a:ext uri="{FF2B5EF4-FFF2-40B4-BE49-F238E27FC236}">
                <a16:creationId xmlns:a16="http://schemas.microsoft.com/office/drawing/2014/main" id="{EF746521-E5B5-4A0E-A4CF-C5B7F256718B}"/>
              </a:ext>
            </a:extLst>
          </p:cNvPr>
          <p:cNvSpPr txBox="1"/>
          <p:nvPr/>
        </p:nvSpPr>
        <p:spPr>
          <a:xfrm>
            <a:off x="7448364" y="2397527"/>
            <a:ext cx="4662136" cy="2015936"/>
          </a:xfrm>
          <a:prstGeom prst="rect">
            <a:avLst/>
          </a:prstGeom>
          <a:noFill/>
        </p:spPr>
        <p:txBody>
          <a:bodyPr wrap="square">
            <a:spAutoFit/>
          </a:bodyPr>
          <a:lstStyle/>
          <a:p>
            <a:pPr algn="just"/>
            <a:r>
              <a:rPr lang="en-US" sz="2500" b="1" dirty="0">
                <a:solidFill>
                  <a:srgbClr val="0070C0"/>
                </a:solidFill>
              </a:rPr>
              <a:t>Epicenter distribution of earthquakes in Arkalochori village, Iraklion, Crete relative to the depth. Total number of events N = 3990</a:t>
            </a:r>
          </a:p>
        </p:txBody>
      </p:sp>
      <p:sp>
        <p:nvSpPr>
          <p:cNvPr id="11" name="TextBox 10">
            <a:extLst>
              <a:ext uri="{FF2B5EF4-FFF2-40B4-BE49-F238E27FC236}">
                <a16:creationId xmlns:a16="http://schemas.microsoft.com/office/drawing/2014/main" id="{58249623-218A-47AE-9081-03EAF3599EBF}"/>
              </a:ext>
            </a:extLst>
          </p:cNvPr>
          <p:cNvSpPr txBox="1"/>
          <p:nvPr/>
        </p:nvSpPr>
        <p:spPr>
          <a:xfrm>
            <a:off x="4030462" y="3036163"/>
            <a:ext cx="184731" cy="369332"/>
          </a:xfrm>
          <a:prstGeom prst="rect">
            <a:avLst/>
          </a:prstGeom>
          <a:noFill/>
        </p:spPr>
        <p:txBody>
          <a:bodyPr wrap="none" rtlCol="0">
            <a:spAutoFit/>
          </a:bodyPr>
          <a:lstStyle/>
          <a:p>
            <a:endParaRPr lang="en-US" dirty="0"/>
          </a:p>
        </p:txBody>
      </p:sp>
      <p:pic>
        <p:nvPicPr>
          <p:cNvPr id="2" name="Εικόνα 1">
            <a:extLst>
              <a:ext uri="{FF2B5EF4-FFF2-40B4-BE49-F238E27FC236}">
                <a16:creationId xmlns:a16="http://schemas.microsoft.com/office/drawing/2014/main" id="{0794C5C7-9150-47AA-A67A-3311C4A1D152}"/>
              </a:ext>
            </a:extLst>
          </p:cNvPr>
          <p:cNvPicPr>
            <a:picLocks noChangeAspect="1"/>
          </p:cNvPicPr>
          <p:nvPr/>
        </p:nvPicPr>
        <p:blipFill>
          <a:blip r:embed="rId4"/>
          <a:stretch>
            <a:fillRect/>
          </a:stretch>
        </p:blipFill>
        <p:spPr>
          <a:xfrm>
            <a:off x="10562771" y="52557"/>
            <a:ext cx="1329043" cy="1335140"/>
          </a:xfrm>
          <a:prstGeom prst="rect">
            <a:avLst/>
          </a:prstGeom>
        </p:spPr>
      </p:pic>
      <p:pic>
        <p:nvPicPr>
          <p:cNvPr id="3" name="Εικόνα 2">
            <a:extLst>
              <a:ext uri="{FF2B5EF4-FFF2-40B4-BE49-F238E27FC236}">
                <a16:creationId xmlns:a16="http://schemas.microsoft.com/office/drawing/2014/main" id="{C2905627-3F35-41CB-B83A-BE3D3D8D5738}"/>
              </a:ext>
            </a:extLst>
          </p:cNvPr>
          <p:cNvPicPr>
            <a:picLocks noChangeAspect="1"/>
          </p:cNvPicPr>
          <p:nvPr/>
        </p:nvPicPr>
        <p:blipFill>
          <a:blip r:embed="rId5"/>
          <a:stretch>
            <a:fillRect/>
          </a:stretch>
        </p:blipFill>
        <p:spPr>
          <a:xfrm>
            <a:off x="65103" y="35167"/>
            <a:ext cx="964708" cy="1352530"/>
          </a:xfrm>
          <a:prstGeom prst="rect">
            <a:avLst/>
          </a:prstGeom>
        </p:spPr>
      </p:pic>
    </p:spTree>
    <p:custDataLst>
      <p:tags r:id="rId1"/>
    </p:custDataLst>
    <p:extLst>
      <p:ext uri="{BB962C8B-B14F-4D97-AF65-F5344CB8AC3E}">
        <p14:creationId xmlns:p14="http://schemas.microsoft.com/office/powerpoint/2010/main" val="3614885672"/>
      </p:ext>
    </p:extLst>
  </p:cSld>
  <p:clrMapOvr>
    <a:masterClrMapping/>
  </p:clrMapOvr>
  <p:transition spd="slow" advTm="22881">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70AC534-EE22-49B5-8DCB-FF54B3D3C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42" y="1326486"/>
            <a:ext cx="7375351" cy="5531514"/>
          </a:xfrm>
          <a:prstGeom prst="rect">
            <a:avLst/>
          </a:prstGeom>
        </p:spPr>
      </p:pic>
      <p:sp>
        <p:nvSpPr>
          <p:cNvPr id="5" name="TextBox 4">
            <a:extLst>
              <a:ext uri="{FF2B5EF4-FFF2-40B4-BE49-F238E27FC236}">
                <a16:creationId xmlns:a16="http://schemas.microsoft.com/office/drawing/2014/main" id="{3A2C8EF3-78EC-49DC-B51B-3BB9D3849861}"/>
              </a:ext>
            </a:extLst>
          </p:cNvPr>
          <p:cNvSpPr txBox="1"/>
          <p:nvPr/>
        </p:nvSpPr>
        <p:spPr>
          <a:xfrm>
            <a:off x="7535661" y="1685348"/>
            <a:ext cx="4567562" cy="2400657"/>
          </a:xfrm>
          <a:prstGeom prst="rect">
            <a:avLst/>
          </a:prstGeom>
          <a:noFill/>
        </p:spPr>
        <p:txBody>
          <a:bodyPr wrap="square" rtlCol="0">
            <a:spAutoFit/>
          </a:bodyPr>
          <a:lstStyle/>
          <a:p>
            <a:pPr algn="just"/>
            <a:r>
              <a:rPr lang="en-US" sz="2500" b="1" dirty="0">
                <a:solidFill>
                  <a:srgbClr val="0070C0"/>
                </a:solidFill>
              </a:rPr>
              <a:t>Epicenter distribution of earthquakes in Arkalochori village, Iraklion, Crete concerning the magnitude. Total number of events: </a:t>
            </a:r>
          </a:p>
          <a:p>
            <a:pPr algn="just"/>
            <a:r>
              <a:rPr lang="en-US" sz="2500" b="1" dirty="0">
                <a:solidFill>
                  <a:srgbClr val="0070C0"/>
                </a:solidFill>
              </a:rPr>
              <a:t>N= 3990</a:t>
            </a:r>
          </a:p>
        </p:txBody>
      </p:sp>
      <p:sp>
        <p:nvSpPr>
          <p:cNvPr id="6" name="Τίτλος 8">
            <a:extLst>
              <a:ext uri="{FF2B5EF4-FFF2-40B4-BE49-F238E27FC236}">
                <a16:creationId xmlns:a16="http://schemas.microsoft.com/office/drawing/2014/main" id="{30395C8D-8919-41F1-B6B8-ED3C885BF978}"/>
              </a:ext>
            </a:extLst>
          </p:cNvPr>
          <p:cNvSpPr>
            <a:spLocks noGrp="1"/>
          </p:cNvSpPr>
          <p:nvPr>
            <p:ph type="title"/>
          </p:nvPr>
        </p:nvSpPr>
        <p:spPr>
          <a:xfrm>
            <a:off x="656948" y="137338"/>
            <a:ext cx="10206009" cy="1112948"/>
          </a:xfrm>
        </p:spPr>
        <p:txBody>
          <a:bodyPr>
            <a:noAutofit/>
          </a:bodyPr>
          <a:lstStyle/>
          <a:p>
            <a:pPr algn="ctr"/>
            <a:r>
              <a:rPr lang="en-US" sz="4000" b="1" dirty="0">
                <a:solidFill>
                  <a:srgbClr val="C00000"/>
                </a:solidFill>
                <a:effectLst>
                  <a:outerShdw blurRad="38100" dist="38100" dir="2700000" algn="tl">
                    <a:srgbClr val="000000">
                      <a:alpha val="43137"/>
                    </a:srgbClr>
                  </a:outerShdw>
                </a:effectLst>
              </a:rPr>
              <a:t>Epicenter Distribution relative to Magnitude</a:t>
            </a:r>
          </a:p>
        </p:txBody>
      </p:sp>
      <p:pic>
        <p:nvPicPr>
          <p:cNvPr id="2" name="Εικόνα 1">
            <a:extLst>
              <a:ext uri="{FF2B5EF4-FFF2-40B4-BE49-F238E27FC236}">
                <a16:creationId xmlns:a16="http://schemas.microsoft.com/office/drawing/2014/main" id="{E03141AC-5F4D-4B76-B2AA-5F5E07C95A38}"/>
              </a:ext>
            </a:extLst>
          </p:cNvPr>
          <p:cNvPicPr>
            <a:picLocks noChangeAspect="1"/>
          </p:cNvPicPr>
          <p:nvPr/>
        </p:nvPicPr>
        <p:blipFill>
          <a:blip r:embed="rId4"/>
          <a:stretch>
            <a:fillRect/>
          </a:stretch>
        </p:blipFill>
        <p:spPr>
          <a:xfrm>
            <a:off x="10774180" y="76200"/>
            <a:ext cx="1329043" cy="1335140"/>
          </a:xfrm>
          <a:prstGeom prst="rect">
            <a:avLst/>
          </a:prstGeom>
        </p:spPr>
      </p:pic>
      <p:pic>
        <p:nvPicPr>
          <p:cNvPr id="3" name="Εικόνα 2">
            <a:extLst>
              <a:ext uri="{FF2B5EF4-FFF2-40B4-BE49-F238E27FC236}">
                <a16:creationId xmlns:a16="http://schemas.microsoft.com/office/drawing/2014/main" id="{AB493B4A-A127-4EF1-B3FA-E7ABE18A6850}"/>
              </a:ext>
            </a:extLst>
          </p:cNvPr>
          <p:cNvPicPr>
            <a:picLocks noChangeAspect="1"/>
          </p:cNvPicPr>
          <p:nvPr/>
        </p:nvPicPr>
        <p:blipFill>
          <a:blip r:embed="rId5"/>
          <a:stretch>
            <a:fillRect/>
          </a:stretch>
        </p:blipFill>
        <p:spPr>
          <a:xfrm>
            <a:off x="88778" y="67056"/>
            <a:ext cx="701336" cy="985422"/>
          </a:xfrm>
          <a:prstGeom prst="rect">
            <a:avLst/>
          </a:prstGeom>
        </p:spPr>
      </p:pic>
    </p:spTree>
    <p:custDataLst>
      <p:tags r:id="rId1"/>
    </p:custDataLst>
    <p:extLst>
      <p:ext uri="{BB962C8B-B14F-4D97-AF65-F5344CB8AC3E}">
        <p14:creationId xmlns:p14="http://schemas.microsoft.com/office/powerpoint/2010/main" val="2703335017"/>
      </p:ext>
    </p:extLst>
  </p:cSld>
  <p:clrMapOvr>
    <a:masterClrMapping/>
  </p:clrMapOvr>
  <p:transition spd="slow" advTm="20765">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8">
            <a:extLst>
              <a:ext uri="{FF2B5EF4-FFF2-40B4-BE49-F238E27FC236}">
                <a16:creationId xmlns:a16="http://schemas.microsoft.com/office/drawing/2014/main" id="{95798267-89DB-46FF-A11A-FE13D97499E5}"/>
              </a:ext>
            </a:extLst>
          </p:cNvPr>
          <p:cNvSpPr>
            <a:spLocks noGrp="1"/>
          </p:cNvSpPr>
          <p:nvPr>
            <p:ph type="title"/>
          </p:nvPr>
        </p:nvSpPr>
        <p:spPr>
          <a:xfrm>
            <a:off x="0" y="165629"/>
            <a:ext cx="10679835" cy="1128172"/>
          </a:xfrm>
        </p:spPr>
        <p:txBody>
          <a:bodyPr>
            <a:noAutofit/>
          </a:bodyPr>
          <a:lstStyle/>
          <a:p>
            <a:pPr algn="ctr"/>
            <a:r>
              <a:rPr lang="en-US" sz="4000" b="1" dirty="0">
                <a:solidFill>
                  <a:srgbClr val="C00000"/>
                </a:solidFill>
                <a:effectLst>
                  <a:outerShdw blurRad="38100" dist="38100" dir="2700000" algn="tl">
                    <a:srgbClr val="000000">
                      <a:alpha val="43137"/>
                    </a:srgbClr>
                  </a:outerShdw>
                </a:effectLst>
              </a:rPr>
              <a:t>Seismicity in the area of ​​Arkalochori, </a:t>
            </a:r>
            <a:br>
              <a:rPr lang="en-US" sz="4000" b="1" dirty="0">
                <a:solidFill>
                  <a:srgbClr val="C00000"/>
                </a:solidFill>
                <a:effectLst>
                  <a:outerShdw blurRad="38100" dist="38100" dir="2700000" algn="tl">
                    <a:srgbClr val="000000">
                      <a:alpha val="43137"/>
                    </a:srgbClr>
                  </a:outerShdw>
                </a:effectLst>
              </a:rPr>
            </a:br>
            <a:r>
              <a:rPr lang="en-US" sz="4000" b="1" dirty="0">
                <a:solidFill>
                  <a:srgbClr val="C00000"/>
                </a:solidFill>
                <a:effectLst>
                  <a:outerShdw blurRad="38100" dist="38100" dir="2700000" algn="tl">
                    <a:srgbClr val="000000">
                      <a:alpha val="43137"/>
                    </a:srgbClr>
                  </a:outerShdw>
                </a:effectLst>
              </a:rPr>
              <a:t> Crete Island, Greece: 01/05/2021 – 01/05/2022</a:t>
            </a:r>
          </a:p>
        </p:txBody>
      </p:sp>
      <p:sp>
        <p:nvSpPr>
          <p:cNvPr id="8" name="TextBox 7">
            <a:extLst>
              <a:ext uri="{FF2B5EF4-FFF2-40B4-BE49-F238E27FC236}">
                <a16:creationId xmlns:a16="http://schemas.microsoft.com/office/drawing/2014/main" id="{8F9608F1-3ACD-4C66-AD15-0B0C7F89EF78}"/>
              </a:ext>
            </a:extLst>
          </p:cNvPr>
          <p:cNvSpPr txBox="1"/>
          <p:nvPr/>
        </p:nvSpPr>
        <p:spPr>
          <a:xfrm>
            <a:off x="-73980" y="5996226"/>
            <a:ext cx="12265980" cy="861774"/>
          </a:xfrm>
          <a:prstGeom prst="rect">
            <a:avLst/>
          </a:prstGeom>
          <a:noFill/>
        </p:spPr>
        <p:txBody>
          <a:bodyPr wrap="square">
            <a:spAutoFit/>
          </a:bodyPr>
          <a:lstStyle/>
          <a:p>
            <a:r>
              <a:rPr lang="en-US" sz="1700" b="1" u="sng" dirty="0">
                <a:solidFill>
                  <a:srgbClr val="00B050"/>
                </a:solidFill>
                <a:effectLst/>
              </a:rPr>
              <a:t>Source</a:t>
            </a:r>
            <a:r>
              <a:rPr lang="en-US" b="1" dirty="0">
                <a:solidFill>
                  <a:srgbClr val="00B050"/>
                </a:solidFill>
                <a:effectLst>
                  <a:outerShdw blurRad="38100" dist="38100" dir="2700000" algn="tl">
                    <a:srgbClr val="000000">
                      <a:alpha val="43137"/>
                    </a:srgbClr>
                  </a:outerShdw>
                </a:effectLst>
              </a:rPr>
              <a:t>: </a:t>
            </a:r>
          </a:p>
          <a:p>
            <a:pPr algn="just"/>
            <a:r>
              <a:rPr lang="en-US" sz="1600" dirty="0">
                <a:solidFill>
                  <a:srgbClr val="000000"/>
                </a:solidFill>
                <a:effectLst/>
              </a:rPr>
              <a:t>Bbnet.gein.noa.gr. 2022. </a:t>
            </a:r>
            <a:r>
              <a:rPr lang="en-US" sz="1600" i="1" dirty="0">
                <a:solidFill>
                  <a:srgbClr val="000000"/>
                </a:solidFill>
                <a:effectLst/>
              </a:rPr>
              <a:t>BBNET - Database of revised events (since 01/01/2008)</a:t>
            </a:r>
            <a:r>
              <a:rPr lang="en-US" sz="1600" dirty="0">
                <a:solidFill>
                  <a:srgbClr val="000000"/>
                </a:solidFill>
                <a:effectLst/>
              </a:rPr>
              <a:t>. </a:t>
            </a:r>
          </a:p>
          <a:p>
            <a:pPr algn="just"/>
            <a:r>
              <a:rPr lang="en-US" sz="1600" dirty="0">
                <a:solidFill>
                  <a:srgbClr val="000000"/>
                </a:solidFill>
                <a:effectLst/>
              </a:rPr>
              <a:t>[online] Available at: &lt;https://bbnet.gein.noa.gr/HL/databases/database&gt; [Accessed 21 May 2022].</a:t>
            </a:r>
            <a:endParaRPr lang="en-US" sz="1600" dirty="0"/>
          </a:p>
        </p:txBody>
      </p:sp>
      <p:pic>
        <p:nvPicPr>
          <p:cNvPr id="6" name="Εικόνα 5">
            <a:extLst>
              <a:ext uri="{FF2B5EF4-FFF2-40B4-BE49-F238E27FC236}">
                <a16:creationId xmlns:a16="http://schemas.microsoft.com/office/drawing/2014/main" id="{6A8B3B84-4108-440F-B1FA-39C189C47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135" y="1293801"/>
            <a:ext cx="10839634" cy="5049462"/>
          </a:xfrm>
          <a:prstGeom prst="rect">
            <a:avLst/>
          </a:prstGeom>
        </p:spPr>
      </p:pic>
      <p:pic>
        <p:nvPicPr>
          <p:cNvPr id="2" name="Εικόνα 1">
            <a:extLst>
              <a:ext uri="{FF2B5EF4-FFF2-40B4-BE49-F238E27FC236}">
                <a16:creationId xmlns:a16="http://schemas.microsoft.com/office/drawing/2014/main" id="{1FDA7D6D-D451-41C3-9447-FCAED22AC8E1}"/>
              </a:ext>
            </a:extLst>
          </p:cNvPr>
          <p:cNvPicPr>
            <a:picLocks noChangeAspect="1"/>
          </p:cNvPicPr>
          <p:nvPr/>
        </p:nvPicPr>
        <p:blipFill>
          <a:blip r:embed="rId4"/>
          <a:stretch>
            <a:fillRect/>
          </a:stretch>
        </p:blipFill>
        <p:spPr>
          <a:xfrm>
            <a:off x="10666343" y="19976"/>
            <a:ext cx="1329043" cy="1335140"/>
          </a:xfrm>
          <a:prstGeom prst="rect">
            <a:avLst/>
          </a:prstGeom>
        </p:spPr>
      </p:pic>
    </p:spTree>
    <p:extLst>
      <p:ext uri="{BB962C8B-B14F-4D97-AF65-F5344CB8AC3E}">
        <p14:creationId xmlns:p14="http://schemas.microsoft.com/office/powerpoint/2010/main" val="1654255301"/>
      </p:ext>
    </p:extLst>
  </p:cSld>
  <p:clrMapOvr>
    <a:masterClrMapping/>
  </p:clrMapOvr>
  <p:transition spd="slow" advTm="42853">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CDD19E-2044-46E7-A6D0-16292EA5DC03}"/>
              </a:ext>
            </a:extLst>
          </p:cNvPr>
          <p:cNvSpPr>
            <a:spLocks noGrp="1"/>
          </p:cNvSpPr>
          <p:nvPr>
            <p:ph type="title"/>
          </p:nvPr>
        </p:nvSpPr>
        <p:spPr/>
        <p:txBody>
          <a:bodyPr>
            <a:noAutofit/>
          </a:bodyPr>
          <a:lstStyle/>
          <a:p>
            <a:pPr algn="ctr"/>
            <a:r>
              <a:rPr lang="en-US" sz="4000" b="1" dirty="0">
                <a:solidFill>
                  <a:srgbClr val="C00000"/>
                </a:solidFill>
                <a:effectLst>
                  <a:outerShdw blurRad="38100" dist="38100" dir="2700000" algn="tl">
                    <a:srgbClr val="000000">
                      <a:alpha val="43137"/>
                    </a:srgbClr>
                  </a:outerShdw>
                </a:effectLst>
              </a:rPr>
              <a:t>Spatio – Temporal Analysis of the Aftershock Sequence</a:t>
            </a:r>
          </a:p>
        </p:txBody>
      </p:sp>
      <p:pic>
        <p:nvPicPr>
          <p:cNvPr id="7" name="Εικόνα 6">
            <a:extLst>
              <a:ext uri="{FF2B5EF4-FFF2-40B4-BE49-F238E27FC236}">
                <a16:creationId xmlns:a16="http://schemas.microsoft.com/office/drawing/2014/main" id="{EB3BD0BE-D93B-408A-8196-09DF34BDE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82" y="1347188"/>
            <a:ext cx="5720179" cy="4290134"/>
          </a:xfrm>
          <a:prstGeom prst="rect">
            <a:avLst/>
          </a:prstGeom>
        </p:spPr>
      </p:pic>
      <p:pic>
        <p:nvPicPr>
          <p:cNvPr id="9" name="Εικόνα 8">
            <a:extLst>
              <a:ext uri="{FF2B5EF4-FFF2-40B4-BE49-F238E27FC236}">
                <a16:creationId xmlns:a16="http://schemas.microsoft.com/office/drawing/2014/main" id="{04D50B70-B209-44DD-B6F1-140FD16DE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4271" y="2796466"/>
            <a:ext cx="5113537" cy="3835153"/>
          </a:xfrm>
          <a:prstGeom prst="rect">
            <a:avLst/>
          </a:prstGeom>
        </p:spPr>
      </p:pic>
      <p:pic>
        <p:nvPicPr>
          <p:cNvPr id="10" name="Εικόνα 9">
            <a:extLst>
              <a:ext uri="{FF2B5EF4-FFF2-40B4-BE49-F238E27FC236}">
                <a16:creationId xmlns:a16="http://schemas.microsoft.com/office/drawing/2014/main" id="{3398B8ED-F130-4D02-9AC6-84E8439CA51C}"/>
              </a:ext>
            </a:extLst>
          </p:cNvPr>
          <p:cNvPicPr>
            <a:picLocks noChangeAspect="1"/>
          </p:cNvPicPr>
          <p:nvPr/>
        </p:nvPicPr>
        <p:blipFill>
          <a:blip r:embed="rId5"/>
          <a:stretch>
            <a:fillRect/>
          </a:stretch>
        </p:blipFill>
        <p:spPr>
          <a:xfrm>
            <a:off x="10722569" y="76200"/>
            <a:ext cx="1329043" cy="1335140"/>
          </a:xfrm>
          <a:prstGeom prst="rect">
            <a:avLst/>
          </a:prstGeom>
        </p:spPr>
      </p:pic>
      <p:pic>
        <p:nvPicPr>
          <p:cNvPr id="11" name="Εικόνα 10">
            <a:extLst>
              <a:ext uri="{FF2B5EF4-FFF2-40B4-BE49-F238E27FC236}">
                <a16:creationId xmlns:a16="http://schemas.microsoft.com/office/drawing/2014/main" id="{C1EED753-7A53-4131-B410-2C71FEFF1EB5}"/>
              </a:ext>
            </a:extLst>
          </p:cNvPr>
          <p:cNvPicPr>
            <a:picLocks noChangeAspect="1"/>
          </p:cNvPicPr>
          <p:nvPr/>
        </p:nvPicPr>
        <p:blipFill>
          <a:blip r:embed="rId6"/>
          <a:stretch>
            <a:fillRect/>
          </a:stretch>
        </p:blipFill>
        <p:spPr>
          <a:xfrm>
            <a:off x="67848" y="69166"/>
            <a:ext cx="1121759" cy="1583659"/>
          </a:xfrm>
          <a:prstGeom prst="rect">
            <a:avLst/>
          </a:prstGeom>
        </p:spPr>
      </p:pic>
    </p:spTree>
    <p:custDataLst>
      <p:tags r:id="rId1"/>
    </p:custDataLst>
    <p:extLst>
      <p:ext uri="{BB962C8B-B14F-4D97-AF65-F5344CB8AC3E}">
        <p14:creationId xmlns:p14="http://schemas.microsoft.com/office/powerpoint/2010/main" val="171551025"/>
      </p:ext>
    </p:extLst>
  </p:cSld>
  <p:clrMapOvr>
    <a:masterClrMapping/>
  </p:clrMapOvr>
  <p:transition spd="slow" advTm="15101">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12053" y="187437"/>
            <a:ext cx="10037687" cy="1028804"/>
          </a:xfrm>
        </p:spPr>
        <p:txBody>
          <a:bodyPr rtlCol="0">
            <a:normAutofit fontScale="90000"/>
          </a:bodyPr>
          <a:lstStyle/>
          <a:p>
            <a:pPr algn="ctr" rtl="0"/>
            <a:r>
              <a:rPr lang="en-US" sz="4000" b="1" dirty="0">
                <a:solidFill>
                  <a:srgbClr val="C00000"/>
                </a:solidFill>
                <a:effectLst>
                  <a:outerShdw blurRad="38100" dist="38100" dir="2700000" algn="tl">
                    <a:srgbClr val="000000">
                      <a:alpha val="43137"/>
                    </a:srgbClr>
                  </a:outerShdw>
                </a:effectLst>
              </a:rPr>
              <a:t>Distribution of the aftershock sequence: </a:t>
            </a:r>
            <a:br>
              <a:rPr lang="en-US" sz="4000" b="1" dirty="0">
                <a:solidFill>
                  <a:srgbClr val="C00000"/>
                </a:solidFill>
                <a:effectLst>
                  <a:outerShdw blurRad="38100" dist="38100" dir="2700000" algn="tl">
                    <a:srgbClr val="000000">
                      <a:alpha val="43137"/>
                    </a:srgbClr>
                  </a:outerShdw>
                </a:effectLst>
              </a:rPr>
            </a:br>
            <a:r>
              <a:rPr lang="en-US" sz="4000" b="1" dirty="0">
                <a:solidFill>
                  <a:srgbClr val="C00000"/>
                </a:solidFill>
                <a:effectLst>
                  <a:outerShdw blurRad="38100" dist="38100" dir="2700000" algn="tl">
                    <a:srgbClr val="000000">
                      <a:alpha val="43137"/>
                    </a:srgbClr>
                  </a:outerShdw>
                </a:effectLst>
              </a:rPr>
              <a:t>27/09/2021 – 01/05/2022 </a:t>
            </a:r>
            <a:endParaRPr lang="el-GR" sz="4000" b="1" dirty="0">
              <a:solidFill>
                <a:srgbClr val="C00000"/>
              </a:solidFill>
              <a:effectLst>
                <a:outerShdw blurRad="38100" dist="38100" dir="2700000" algn="tl">
                  <a:srgbClr val="000000">
                    <a:alpha val="43137"/>
                  </a:srgbClr>
                </a:outerShdw>
              </a:effectLst>
            </a:endParaRPr>
          </a:p>
        </p:txBody>
      </p:sp>
      <p:pic>
        <p:nvPicPr>
          <p:cNvPr id="7" name="Εικόνα 6">
            <a:extLst>
              <a:ext uri="{FF2B5EF4-FFF2-40B4-BE49-F238E27FC236}">
                <a16:creationId xmlns:a16="http://schemas.microsoft.com/office/drawing/2014/main" id="{8AFE49B2-C4AD-4651-AB2C-514E76D937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1317" y="2950110"/>
            <a:ext cx="5184727" cy="1757046"/>
          </a:xfrm>
          <a:prstGeom prst="rect">
            <a:avLst/>
          </a:prstGeom>
        </p:spPr>
      </p:pic>
      <p:pic>
        <p:nvPicPr>
          <p:cNvPr id="4" name="Εικόνα 3">
            <a:extLst>
              <a:ext uri="{FF2B5EF4-FFF2-40B4-BE49-F238E27FC236}">
                <a16:creationId xmlns:a16="http://schemas.microsoft.com/office/drawing/2014/main" id="{76649C64-CF3D-4AD5-8925-01244A4008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 t="291" r="9556" b="9818"/>
          <a:stretch/>
        </p:blipFill>
        <p:spPr>
          <a:xfrm>
            <a:off x="230819" y="1748900"/>
            <a:ext cx="6640498" cy="5045951"/>
          </a:xfrm>
          <a:prstGeom prst="rect">
            <a:avLst/>
          </a:prstGeom>
        </p:spPr>
      </p:pic>
      <p:pic>
        <p:nvPicPr>
          <p:cNvPr id="5" name="Εικόνα 4">
            <a:extLst>
              <a:ext uri="{FF2B5EF4-FFF2-40B4-BE49-F238E27FC236}">
                <a16:creationId xmlns:a16="http://schemas.microsoft.com/office/drawing/2014/main" id="{3228F204-F1B4-40E3-A1FE-FAE2AB164734}"/>
              </a:ext>
            </a:extLst>
          </p:cNvPr>
          <p:cNvPicPr>
            <a:picLocks noChangeAspect="1"/>
          </p:cNvPicPr>
          <p:nvPr/>
        </p:nvPicPr>
        <p:blipFill>
          <a:blip r:embed="rId6"/>
          <a:stretch>
            <a:fillRect/>
          </a:stretch>
        </p:blipFill>
        <p:spPr>
          <a:xfrm>
            <a:off x="10607160" y="78657"/>
            <a:ext cx="1329043" cy="1335140"/>
          </a:xfrm>
          <a:prstGeom prst="rect">
            <a:avLst/>
          </a:prstGeom>
        </p:spPr>
      </p:pic>
      <p:pic>
        <p:nvPicPr>
          <p:cNvPr id="3" name="Εικόνα 2">
            <a:extLst>
              <a:ext uri="{FF2B5EF4-FFF2-40B4-BE49-F238E27FC236}">
                <a16:creationId xmlns:a16="http://schemas.microsoft.com/office/drawing/2014/main" id="{44C19E97-A6FA-4113-8E78-1673B512C8AF}"/>
              </a:ext>
            </a:extLst>
          </p:cNvPr>
          <p:cNvPicPr>
            <a:picLocks noChangeAspect="1"/>
          </p:cNvPicPr>
          <p:nvPr/>
        </p:nvPicPr>
        <p:blipFill>
          <a:blip r:embed="rId7"/>
          <a:stretch>
            <a:fillRect/>
          </a:stretch>
        </p:blipFill>
        <p:spPr>
          <a:xfrm>
            <a:off x="100612" y="63149"/>
            <a:ext cx="911441" cy="1283943"/>
          </a:xfrm>
          <a:prstGeom prst="rect">
            <a:avLst/>
          </a:prstGeom>
        </p:spPr>
      </p:pic>
    </p:spTree>
    <p:custDataLst>
      <p:tags r:id="rId1"/>
    </p:custDataLst>
    <p:extLst>
      <p:ext uri="{BB962C8B-B14F-4D97-AF65-F5344CB8AC3E}">
        <p14:creationId xmlns:p14="http://schemas.microsoft.com/office/powerpoint/2010/main" val="4010278615"/>
      </p:ext>
    </p:extLst>
  </p:cSld>
  <p:clrMapOvr>
    <a:masterClrMapping/>
  </p:clrMapOvr>
  <p:transition spd="slow" advTm="17716">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a:extLst>
              <a:ext uri="{FF2B5EF4-FFF2-40B4-BE49-F238E27FC236}">
                <a16:creationId xmlns:a16="http://schemas.microsoft.com/office/drawing/2014/main" id="{0B37CD18-361B-4D0E-8D62-C6405AB2250D}"/>
              </a:ext>
            </a:extLst>
          </p:cNvPr>
          <p:cNvSpPr>
            <a:spLocks noGrp="1"/>
          </p:cNvSpPr>
          <p:nvPr>
            <p:ph type="title"/>
          </p:nvPr>
        </p:nvSpPr>
        <p:spPr>
          <a:xfrm>
            <a:off x="1689585" y="129466"/>
            <a:ext cx="8812829" cy="1096963"/>
          </a:xfrm>
        </p:spPr>
        <p:txBody>
          <a:bodyPr>
            <a:noAutofit/>
          </a:bodyPr>
          <a:lstStyle/>
          <a:p>
            <a:pPr algn="ctr"/>
            <a:r>
              <a:rPr lang="en-US" sz="4000" b="1" dirty="0">
                <a:solidFill>
                  <a:srgbClr val="C00000"/>
                </a:solidFill>
                <a:effectLst>
                  <a:outerShdw blurRad="38100" dist="38100" dir="2700000" algn="tl">
                    <a:srgbClr val="000000">
                      <a:alpha val="43137"/>
                    </a:srgbClr>
                  </a:outerShdw>
                </a:effectLst>
              </a:rPr>
              <a:t>Epidemic – Type Aftershock Sequence (ETAS)</a:t>
            </a:r>
          </a:p>
        </p:txBody>
      </p:sp>
      <p:sp>
        <p:nvSpPr>
          <p:cNvPr id="8" name="TextBox 7">
            <a:extLst>
              <a:ext uri="{FF2B5EF4-FFF2-40B4-BE49-F238E27FC236}">
                <a16:creationId xmlns:a16="http://schemas.microsoft.com/office/drawing/2014/main" id="{DFF9D3A6-C082-438C-88DA-5979FE7FDB90}"/>
              </a:ext>
            </a:extLst>
          </p:cNvPr>
          <p:cNvSpPr txBox="1"/>
          <p:nvPr/>
        </p:nvSpPr>
        <p:spPr>
          <a:xfrm>
            <a:off x="2274903" y="5631571"/>
            <a:ext cx="9230557" cy="553998"/>
          </a:xfrm>
          <a:prstGeom prst="rect">
            <a:avLst/>
          </a:prstGeom>
          <a:noFill/>
        </p:spPr>
        <p:txBody>
          <a:bodyPr wrap="square">
            <a:spAutoFit/>
          </a:bodyPr>
          <a:lstStyle/>
          <a:p>
            <a:r>
              <a:rPr lang="en-US" sz="3000" dirty="0">
                <a:effectLst/>
                <a:latin typeface="Courier New" panose="02070309020205020404" pitchFamily="49" charset="0"/>
                <a:hlinkClick r:id="rId2"/>
              </a:rPr>
              <a:t>https://github.com/jalilian/ETAS</a:t>
            </a:r>
            <a:r>
              <a:rPr lang="en-US" sz="3000" dirty="0">
                <a:effectLst/>
                <a:latin typeface="Courier New" panose="02070309020205020404" pitchFamily="49" charset="0"/>
              </a:rPr>
              <a:t> </a:t>
            </a:r>
            <a:endParaRPr lang="en-US" sz="3000" dirty="0"/>
          </a:p>
        </p:txBody>
      </p:sp>
      <p:sp>
        <p:nvSpPr>
          <p:cNvPr id="10" name="TextBox 9">
            <a:extLst>
              <a:ext uri="{FF2B5EF4-FFF2-40B4-BE49-F238E27FC236}">
                <a16:creationId xmlns:a16="http://schemas.microsoft.com/office/drawing/2014/main" id="{7247C6D1-0739-4EB8-9789-CDA4AC54122D}"/>
              </a:ext>
            </a:extLst>
          </p:cNvPr>
          <p:cNvSpPr txBox="1"/>
          <p:nvPr/>
        </p:nvSpPr>
        <p:spPr>
          <a:xfrm>
            <a:off x="147591" y="1536174"/>
            <a:ext cx="11896818" cy="3785652"/>
          </a:xfrm>
          <a:prstGeom prst="rect">
            <a:avLst/>
          </a:prstGeom>
          <a:noFill/>
        </p:spPr>
        <p:txBody>
          <a:bodyPr wrap="square">
            <a:spAutoFit/>
          </a:bodyPr>
          <a:lstStyle/>
          <a:p>
            <a:pPr algn="just"/>
            <a:r>
              <a:rPr lang="en-US" sz="3000" dirty="0">
                <a:effectLst/>
              </a:rPr>
              <a:t>Fits the space-time Epidemic Type Aftershock Sequence</a:t>
            </a:r>
            <a:br>
              <a:rPr lang="en-US" sz="3000" dirty="0"/>
            </a:br>
            <a:r>
              <a:rPr lang="en-US" sz="3000" dirty="0">
                <a:effectLst/>
              </a:rPr>
              <a:t>('ETAS') model to earthquake catalogs using a stochastic 'declustering’ approach. The 'ETAS' model is a 'spatio-temporal' marked point process model and a special case of the 'Hawkes' process. The package is based on a Fortran program</a:t>
            </a:r>
            <a:br>
              <a:rPr lang="en-US" sz="3000" dirty="0"/>
            </a:br>
            <a:r>
              <a:rPr lang="en-US" sz="3000" dirty="0">
                <a:effectLst/>
              </a:rPr>
              <a:t>which is modified and translated into C++ and C such that it</a:t>
            </a:r>
            <a:br>
              <a:rPr lang="en-US" sz="3000" dirty="0"/>
            </a:br>
            <a:r>
              <a:rPr lang="en-US" sz="3000" dirty="0">
                <a:effectLst/>
              </a:rPr>
              <a:t>can be called from R. Parallel computing with 'OpenMP' is possible</a:t>
            </a:r>
            <a:br>
              <a:rPr lang="en-US" sz="3000" dirty="0"/>
            </a:br>
            <a:r>
              <a:rPr lang="en-US" sz="3000" dirty="0">
                <a:effectLst/>
              </a:rPr>
              <a:t>on supported platforms.</a:t>
            </a:r>
            <a:endParaRPr lang="en-US" sz="3000" dirty="0"/>
          </a:p>
        </p:txBody>
      </p:sp>
      <p:pic>
        <p:nvPicPr>
          <p:cNvPr id="2" name="Εικόνα 1">
            <a:extLst>
              <a:ext uri="{FF2B5EF4-FFF2-40B4-BE49-F238E27FC236}">
                <a16:creationId xmlns:a16="http://schemas.microsoft.com/office/drawing/2014/main" id="{0D7C6B54-F3EC-4D19-B23B-B28E3B68DB7B}"/>
              </a:ext>
            </a:extLst>
          </p:cNvPr>
          <p:cNvPicPr>
            <a:picLocks noChangeAspect="1"/>
          </p:cNvPicPr>
          <p:nvPr/>
        </p:nvPicPr>
        <p:blipFill>
          <a:blip r:embed="rId3"/>
          <a:stretch>
            <a:fillRect/>
          </a:stretch>
        </p:blipFill>
        <p:spPr>
          <a:xfrm>
            <a:off x="10562771" y="46162"/>
            <a:ext cx="1329043" cy="1335140"/>
          </a:xfrm>
          <a:prstGeom prst="rect">
            <a:avLst/>
          </a:prstGeom>
        </p:spPr>
      </p:pic>
      <p:pic>
        <p:nvPicPr>
          <p:cNvPr id="3" name="Εικόνα 2">
            <a:extLst>
              <a:ext uri="{FF2B5EF4-FFF2-40B4-BE49-F238E27FC236}">
                <a16:creationId xmlns:a16="http://schemas.microsoft.com/office/drawing/2014/main" id="{36A2780E-5409-4C97-A743-6289B8887F2D}"/>
              </a:ext>
            </a:extLst>
          </p:cNvPr>
          <p:cNvPicPr>
            <a:picLocks noChangeAspect="1"/>
          </p:cNvPicPr>
          <p:nvPr/>
        </p:nvPicPr>
        <p:blipFill>
          <a:blip r:embed="rId4"/>
          <a:stretch>
            <a:fillRect/>
          </a:stretch>
        </p:blipFill>
        <p:spPr>
          <a:xfrm>
            <a:off x="85447" y="28836"/>
            <a:ext cx="935485" cy="1317814"/>
          </a:xfrm>
          <a:prstGeom prst="rect">
            <a:avLst/>
          </a:prstGeom>
        </p:spPr>
      </p:pic>
    </p:spTree>
    <p:extLst>
      <p:ext uri="{BB962C8B-B14F-4D97-AF65-F5344CB8AC3E}">
        <p14:creationId xmlns:p14="http://schemas.microsoft.com/office/powerpoint/2010/main" val="2550947549"/>
      </p:ext>
    </p:extLst>
  </p:cSld>
  <p:clrMapOvr>
    <a:masterClrMapping/>
  </p:clrMapOvr>
  <p:transition spd="slow" advTm="14710">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55C132-A4CF-4C45-ADA4-688FC718EEEE}"/>
              </a:ext>
            </a:extLst>
          </p:cNvPr>
          <p:cNvSpPr>
            <a:spLocks noGrp="1"/>
          </p:cNvSpPr>
          <p:nvPr>
            <p:ph type="title"/>
          </p:nvPr>
        </p:nvSpPr>
        <p:spPr>
          <a:xfrm>
            <a:off x="1386230" y="230396"/>
            <a:ext cx="9485423" cy="893541"/>
          </a:xfrm>
        </p:spPr>
        <p:txBody>
          <a:bodyPr>
            <a:noAutofit/>
          </a:bodyPr>
          <a:lstStyle/>
          <a:p>
            <a:pPr algn="ctr"/>
            <a:r>
              <a:rPr lang="en-US" sz="4000" b="1" dirty="0">
                <a:solidFill>
                  <a:srgbClr val="C00000"/>
                </a:solidFill>
                <a:effectLst>
                  <a:outerShdw blurRad="38100" dist="38100" dir="2700000" algn="tl">
                    <a:srgbClr val="000000">
                      <a:alpha val="43137"/>
                    </a:srgbClr>
                  </a:outerShdw>
                </a:effectLst>
              </a:rPr>
              <a:t>Epidemic – Type Aftershock Sequence (ETAS)</a:t>
            </a:r>
          </a:p>
        </p:txBody>
      </p:sp>
      <p:sp>
        <p:nvSpPr>
          <p:cNvPr id="5" name="TextBox 4">
            <a:extLst>
              <a:ext uri="{FF2B5EF4-FFF2-40B4-BE49-F238E27FC236}">
                <a16:creationId xmlns:a16="http://schemas.microsoft.com/office/drawing/2014/main" id="{81DCAFF5-06AB-44BF-BA48-41E3E2BA01E6}"/>
              </a:ext>
            </a:extLst>
          </p:cNvPr>
          <p:cNvSpPr txBox="1"/>
          <p:nvPr/>
        </p:nvSpPr>
        <p:spPr>
          <a:xfrm>
            <a:off x="130987" y="1301385"/>
            <a:ext cx="11995910" cy="1477328"/>
          </a:xfrm>
          <a:prstGeom prst="rect">
            <a:avLst/>
          </a:prstGeom>
          <a:noFill/>
        </p:spPr>
        <p:txBody>
          <a:bodyPr wrap="square">
            <a:spAutoFit/>
          </a:bodyPr>
          <a:lstStyle/>
          <a:p>
            <a:pPr marL="457200" indent="-457200" algn="just">
              <a:buFont typeface="Courier New" panose="02070309020205020404" pitchFamily="49" charset="0"/>
              <a:buChar char="o"/>
            </a:pPr>
            <a:r>
              <a:rPr lang="en-US" sz="3000" dirty="0"/>
              <a:t>The theoretical study of earthquake sequences is built on a solid mathematical foundation that provides an analytical method to model and analyzes the occurrence. </a:t>
            </a:r>
          </a:p>
        </p:txBody>
      </p:sp>
      <p:sp>
        <p:nvSpPr>
          <p:cNvPr id="8" name="TextBox 7">
            <a:extLst>
              <a:ext uri="{FF2B5EF4-FFF2-40B4-BE49-F238E27FC236}">
                <a16:creationId xmlns:a16="http://schemas.microsoft.com/office/drawing/2014/main" id="{AC74DC6D-35DE-485A-8808-9C0619A5C072}"/>
              </a:ext>
            </a:extLst>
          </p:cNvPr>
          <p:cNvSpPr txBox="1"/>
          <p:nvPr/>
        </p:nvSpPr>
        <p:spPr>
          <a:xfrm>
            <a:off x="65103" y="2646196"/>
            <a:ext cx="12061794" cy="4247317"/>
          </a:xfrm>
          <a:prstGeom prst="rect">
            <a:avLst/>
          </a:prstGeom>
          <a:noFill/>
        </p:spPr>
        <p:txBody>
          <a:bodyPr wrap="square" rtlCol="0">
            <a:spAutoFit/>
          </a:bodyPr>
          <a:lstStyle/>
          <a:p>
            <a:pPr marL="457200" indent="-457200" algn="just">
              <a:buFont typeface="Courier New" panose="02070309020205020404" pitchFamily="49" charset="0"/>
              <a:buChar char="o"/>
            </a:pPr>
            <a:r>
              <a:rPr lang="en-US" sz="3000" dirty="0"/>
              <a:t>The Epidemic Type Aftershock Sequence (ETAS) is a well-known statistical seismology model that scientists use to evaluate earthquakes from a probabilistic perspective [Ogata, 1988, 1989, 1998, 1999]. It's a linear self-exciting Hawkes process, to be precise. The ETAS model is built on a branching process in which each event in a generation can develop its own progeny, independent of the other shocks. Ogata's first version was solely temporal, but after a few years, he refined the model by including geographical locations as well. </a:t>
            </a:r>
          </a:p>
        </p:txBody>
      </p:sp>
      <p:pic>
        <p:nvPicPr>
          <p:cNvPr id="3" name="Εικόνα 2">
            <a:extLst>
              <a:ext uri="{FF2B5EF4-FFF2-40B4-BE49-F238E27FC236}">
                <a16:creationId xmlns:a16="http://schemas.microsoft.com/office/drawing/2014/main" id="{5401DED7-4152-4FE2-8873-6D61783FC57C}"/>
              </a:ext>
            </a:extLst>
          </p:cNvPr>
          <p:cNvPicPr>
            <a:picLocks noChangeAspect="1"/>
          </p:cNvPicPr>
          <p:nvPr/>
        </p:nvPicPr>
        <p:blipFill>
          <a:blip r:embed="rId3"/>
          <a:stretch>
            <a:fillRect/>
          </a:stretch>
        </p:blipFill>
        <p:spPr>
          <a:xfrm>
            <a:off x="10731970" y="62619"/>
            <a:ext cx="1329043" cy="1335140"/>
          </a:xfrm>
          <a:prstGeom prst="rect">
            <a:avLst/>
          </a:prstGeom>
        </p:spPr>
      </p:pic>
      <p:pic>
        <p:nvPicPr>
          <p:cNvPr id="4" name="Εικόνα 3">
            <a:extLst>
              <a:ext uri="{FF2B5EF4-FFF2-40B4-BE49-F238E27FC236}">
                <a16:creationId xmlns:a16="http://schemas.microsoft.com/office/drawing/2014/main" id="{7A83430A-E894-464D-9D2E-E9B33D09310C}"/>
              </a:ext>
            </a:extLst>
          </p:cNvPr>
          <p:cNvPicPr>
            <a:picLocks noChangeAspect="1"/>
          </p:cNvPicPr>
          <p:nvPr/>
        </p:nvPicPr>
        <p:blipFill>
          <a:blip r:embed="rId4"/>
          <a:stretch>
            <a:fillRect/>
          </a:stretch>
        </p:blipFill>
        <p:spPr>
          <a:xfrm>
            <a:off x="65103" y="34878"/>
            <a:ext cx="895083" cy="1260900"/>
          </a:xfrm>
          <a:prstGeom prst="rect">
            <a:avLst/>
          </a:prstGeom>
        </p:spPr>
      </p:pic>
    </p:spTree>
    <p:custDataLst>
      <p:tags r:id="rId1"/>
    </p:custDataLst>
    <p:extLst>
      <p:ext uri="{BB962C8B-B14F-4D97-AF65-F5344CB8AC3E}">
        <p14:creationId xmlns:p14="http://schemas.microsoft.com/office/powerpoint/2010/main" val="3914169242"/>
      </p:ext>
    </p:extLst>
  </p:cSld>
  <p:clrMapOvr>
    <a:masterClrMapping/>
  </p:clrMapOvr>
  <p:transition spd="slow" advTm="8503">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2.3|9.7|0.7|0.5|6.2|0.9"/>
</p:tagLst>
</file>

<file path=ppt/tags/tag2.xml><?xml version="1.0" encoding="utf-8"?>
<p:tagLst xmlns:a="http://schemas.openxmlformats.org/drawingml/2006/main" xmlns:r="http://schemas.openxmlformats.org/officeDocument/2006/relationships" xmlns:p="http://schemas.openxmlformats.org/presentationml/2006/main">
  <p:tag name="TIMING" val="|0.6|18.1"/>
</p:tagLst>
</file>

<file path=ppt/tags/tag3.xml><?xml version="1.0" encoding="utf-8"?>
<p:tagLst xmlns:a="http://schemas.openxmlformats.org/drawingml/2006/main" xmlns:r="http://schemas.openxmlformats.org/officeDocument/2006/relationships" xmlns:p="http://schemas.openxmlformats.org/presentationml/2006/main">
  <p:tag name="TIMING" val="|0.7|8.2"/>
</p:tagLst>
</file>

<file path=ppt/tags/tag4.xml><?xml version="1.0" encoding="utf-8"?>
<p:tagLst xmlns:a="http://schemas.openxmlformats.org/drawingml/2006/main" xmlns:r="http://schemas.openxmlformats.org/officeDocument/2006/relationships" xmlns:p="http://schemas.openxmlformats.org/presentationml/2006/main">
  <p:tag name="TIMING" val="|2.7|6.8"/>
</p:tagLst>
</file>

<file path=ppt/tags/tag5.xml><?xml version="1.0" encoding="utf-8"?>
<p:tagLst xmlns:a="http://schemas.openxmlformats.org/drawingml/2006/main" xmlns:r="http://schemas.openxmlformats.org/officeDocument/2006/relationships" xmlns:p="http://schemas.openxmlformats.org/presentationml/2006/main">
  <p:tag name="TIMING" val="|0.1|1.1"/>
</p:tagLst>
</file>

<file path=ppt/tags/tag6.xml><?xml version="1.0" encoding="utf-8"?>
<p:tagLst xmlns:a="http://schemas.openxmlformats.org/drawingml/2006/main" xmlns:r="http://schemas.openxmlformats.org/officeDocument/2006/relationships" xmlns:p="http://schemas.openxmlformats.org/presentationml/2006/main">
  <p:tag name="TIMING" val="|0.4|1.1"/>
</p:tagLst>
</file>

<file path=ppt/tags/tag7.xml><?xml version="1.0" encoding="utf-8"?>
<p:tagLst xmlns:a="http://schemas.openxmlformats.org/drawingml/2006/main" xmlns:r="http://schemas.openxmlformats.org/officeDocument/2006/relationships" xmlns:p="http://schemas.openxmlformats.org/presentationml/2006/main">
  <p:tag name="TIMING" val="|0.2|0.7"/>
</p:tagLst>
</file>

<file path=ppt/tags/tag8.xml><?xml version="1.0" encoding="utf-8"?>
<p:tagLst xmlns:a="http://schemas.openxmlformats.org/drawingml/2006/main" xmlns:r="http://schemas.openxmlformats.org/officeDocument/2006/relationships" xmlns:p="http://schemas.openxmlformats.org/presentationml/2006/main">
  <p:tag name="TIMING" val="|0.5"/>
</p:tagLst>
</file>

<file path=ppt/tags/tag9.xml><?xml version="1.0" encoding="utf-8"?>
<p:tagLst xmlns:a="http://schemas.openxmlformats.org/drawingml/2006/main" xmlns:r="http://schemas.openxmlformats.org/officeDocument/2006/relationships" xmlns:p="http://schemas.openxmlformats.org/presentationml/2006/main">
  <p:tag name="TIMING" val="|1.8|0.6|1.6"/>
</p:tagLst>
</file>

<file path=ppt/theme/theme1.xml><?xml version="1.0" encoding="utf-8"?>
<a:theme xmlns:a="http://schemas.openxmlformats.org/drawingml/2006/main" name="Ακαδημαϊκή βιβλιογραφία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9411646_TF03431380_TF03431380" id="{856076FB-12A4-41CA-A0E0-E0A93572E056}" vid="{AE29B9E4-3226-42B4-A682-6BC5B733C8E4}"/>
    </a:ext>
  </a:extLst>
</a:theme>
</file>

<file path=ppt/theme/theme2.xml><?xml version="1.0" encoding="utf-8"?>
<a:theme xmlns:a="http://schemas.openxmlformats.org/drawingml/2006/main" name="Θέμα του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CDDBB83-77C1-4099-A0AA-289882E745E2}">
  <ds:schemaRefs>
    <ds:schemaRef ds:uri="http://purl.org/dc/terms/"/>
    <ds:schemaRef ds:uri="http://purl.org/dc/dcmitype/"/>
    <ds:schemaRef ds:uri="http://schemas.openxmlformats.org/package/2006/metadata/core-properties"/>
    <ds:schemaRef ds:uri="http://schemas.microsoft.com/office/infopath/2007/PartnerControls"/>
    <ds:schemaRef ds:uri="http://schemas.microsoft.com/office/2006/documentManagement/types"/>
    <ds:schemaRef ds:uri="http://purl.org/dc/elements/1.1/"/>
    <ds:schemaRef ds:uri="4873beb7-5857-4685-be1f-d57550cc96cc"/>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Ακαδημαϊκή παρουσίαση, με λεπτές ρίγες και κορδέλα (ευρεία οθόνη)</Template>
  <TotalTime>1312</TotalTime>
  <Words>797</Words>
  <Application>Microsoft Office PowerPoint</Application>
  <PresentationFormat>Ευρεία οθόνη</PresentationFormat>
  <Paragraphs>52</Paragraphs>
  <Slides>16</Slides>
  <Notes>4</Notes>
  <HiddenSlides>0</HiddenSlides>
  <MMClips>1</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16</vt:i4>
      </vt:variant>
    </vt:vector>
  </HeadingPairs>
  <TitlesOfParts>
    <vt:vector size="23" baseType="lpstr">
      <vt:lpstr>Arial</vt:lpstr>
      <vt:lpstr>Comic Sans MS</vt:lpstr>
      <vt:lpstr>Courier New</vt:lpstr>
      <vt:lpstr>Euphemia</vt:lpstr>
      <vt:lpstr>Plantagenet Cherokee</vt:lpstr>
      <vt:lpstr>Wingdings</vt:lpstr>
      <vt:lpstr>Ακαδημαϊκή βιβλιογραφία 16x9</vt:lpstr>
      <vt:lpstr>Epidemic – Type Aftershock – Sequences (ETAS) model:  the case of Arkalochori, Crete island, Greece</vt:lpstr>
      <vt:lpstr>Study area – Data Selection</vt:lpstr>
      <vt:lpstr>Epicenter Distribution relative to Depth</vt:lpstr>
      <vt:lpstr>Epicenter Distribution relative to Magnitude</vt:lpstr>
      <vt:lpstr>Seismicity in the area of ​​Arkalochori,   Crete Island, Greece: 01/05/2021 – 01/05/2022</vt:lpstr>
      <vt:lpstr>Spatio – Temporal Analysis of the Aftershock Sequence</vt:lpstr>
      <vt:lpstr>Distribution of the aftershock sequence:  27/09/2021 – 01/05/2022 </vt:lpstr>
      <vt:lpstr>Epidemic – Type Aftershock Sequence (ETAS)</vt:lpstr>
      <vt:lpstr>Epidemic – Type Aftershock Sequence (ETAS)</vt:lpstr>
      <vt:lpstr>Epidemic – Type Aftershock Sequence (ETAS)</vt:lpstr>
      <vt:lpstr>Epidemic – Type Aftershock Sequence (ETAS)</vt:lpstr>
      <vt:lpstr>Statistical Analysis from the catalogue – ETAS </vt:lpstr>
      <vt:lpstr>Estimate of the Model Parameters</vt:lpstr>
      <vt:lpstr>Estimation of the Background Seismicity Rate</vt:lpstr>
      <vt:lpstr>Spatio – Temporal Residuals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analysis of the aftershock sequence of the recent mainshock in Arkalochori, crete island Greece</dc:title>
  <dc:creator>Alexandra Moshou</dc:creator>
  <cp:lastModifiedBy>Alexandra Moshou</cp:lastModifiedBy>
  <cp:revision>90</cp:revision>
  <dcterms:created xsi:type="dcterms:W3CDTF">2022-05-20T06:22:21Z</dcterms:created>
  <dcterms:modified xsi:type="dcterms:W3CDTF">2022-05-24T12:10:22Z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