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9" r:id="rId13"/>
    <p:sldId id="268" r:id="rId14"/>
    <p:sldId id="269" r:id="rId15"/>
  </p:sldIdLst>
  <p:sldSz cx="12192000" cy="6858000"/>
  <p:notesSz cx="12192000" cy="6858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>
      <p:cViewPr varScale="1">
        <p:scale>
          <a:sx n="100" d="100"/>
          <a:sy n="100" d="100"/>
        </p:scale>
        <p:origin x="904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A4E9A-6045-8E4B-A237-FA9F2D8AFA06}" type="datetimeFigureOut">
              <a:rPr lang="en-CZ" smtClean="0"/>
              <a:t>25/05/2022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A69D2-37E3-AD43-82AD-B776288E4629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058248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Z" dirty="0"/>
              <a:t>Overburden pressure, overpressure from freezing</a:t>
            </a:r>
            <a:endParaRPr lang="en-GB" sz="1200" dirty="0">
              <a:solidFill>
                <a:schemeClr val="bg1"/>
              </a:solidFill>
              <a:latin typeface="Raleway" pitchFamily="2" charset="77"/>
            </a:endParaRPr>
          </a:p>
          <a:p>
            <a:r>
              <a:rPr lang="en-GB" sz="1200" dirty="0">
                <a:solidFill>
                  <a:schemeClr val="bg1"/>
                </a:solidFill>
                <a:latin typeface="Raleway" pitchFamily="2" charset="77"/>
              </a:rPr>
              <a:t>I</a:t>
            </a:r>
            <a:r>
              <a:rPr lang="en-CZ" sz="1200" dirty="0">
                <a:solidFill>
                  <a:schemeClr val="bg1"/>
                </a:solidFill>
                <a:latin typeface="Raleway" pitchFamily="2" charset="77"/>
              </a:rPr>
              <a:t>sotropic uplift sublimation of icy body or because of expanding freezing icy lens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Z" dirty="0">
                <a:latin typeface="Montserrat" pitchFamily="2" charset="77"/>
              </a:rPr>
              <a:t>Source of pressure &amp; timing – proposed models, theories on troughs, show options, not confirm ocean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Z" dirty="0">
              <a:latin typeface="Montserrat" pitchFamily="2" charset="77"/>
            </a:endParaRPr>
          </a:p>
          <a:p>
            <a:r>
              <a:rPr lang="en-CZ" b="1" dirty="0">
                <a:solidFill>
                  <a:schemeClr val="bg1"/>
                </a:solidFill>
                <a:latin typeface="Raleway" pitchFamily="2" charset="77"/>
              </a:rPr>
              <a:t>Scenario 1:  catastrophic floods▸sublimation lag deposits + gradual freezing ▸ troughs (isotropic extension) and plateaus</a:t>
            </a:r>
          </a:p>
          <a:p>
            <a:r>
              <a:rPr lang="en-CZ" b="1" dirty="0">
                <a:solidFill>
                  <a:schemeClr val="bg1"/>
                </a:solidFill>
                <a:latin typeface="Raleway" pitchFamily="2" charset="77"/>
              </a:rPr>
              <a:t>Scenario 2: water body before catastrophic floods ▸ catastrophic floods bring overburden pressure ▸ troughs (volumetric compaction/Rayleigh free convection) and plateaus</a:t>
            </a:r>
          </a:p>
          <a:p>
            <a:r>
              <a:rPr lang="en-CZ" b="1" dirty="0">
                <a:solidFill>
                  <a:schemeClr val="bg1"/>
                </a:solidFill>
                <a:latin typeface="Raleway" pitchFamily="2" charset="77"/>
              </a:rPr>
              <a:t>Scenario 3: Elysium Mons was involved (derived material caused overburden pressure/increased heat flux/supply of volatiles)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5C4E6-426C-4D4C-B2A3-E64685936962}" type="slidenum">
              <a:rPr lang="en-CZ" smtClean="0"/>
              <a:t>12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88496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51065" y="1794497"/>
            <a:ext cx="353060" cy="3923029"/>
          </a:xfrm>
          <a:custGeom>
            <a:avLst/>
            <a:gdLst/>
            <a:ahLst/>
            <a:cxnLst/>
            <a:rect l="l" t="t" r="r" b="b"/>
            <a:pathLst>
              <a:path w="353059" h="3923029">
                <a:moveTo>
                  <a:pt x="176392" y="0"/>
                </a:moveTo>
                <a:lnTo>
                  <a:pt x="0" y="176392"/>
                </a:lnTo>
                <a:lnTo>
                  <a:pt x="88198" y="176392"/>
                </a:lnTo>
                <a:lnTo>
                  <a:pt x="88198" y="3922598"/>
                </a:lnTo>
                <a:lnTo>
                  <a:pt x="264590" y="3922598"/>
                </a:lnTo>
                <a:lnTo>
                  <a:pt x="264590" y="176392"/>
                </a:lnTo>
                <a:lnTo>
                  <a:pt x="352785" y="176392"/>
                </a:lnTo>
                <a:lnTo>
                  <a:pt x="176392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1220" y="2970833"/>
            <a:ext cx="359999" cy="3600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220" y="4245276"/>
            <a:ext cx="359999" cy="3600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220" y="4882497"/>
            <a:ext cx="359999" cy="36000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1220" y="3608055"/>
            <a:ext cx="359999" cy="36000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1220" y="2333612"/>
            <a:ext cx="359999" cy="359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3569" y="1478787"/>
            <a:ext cx="4830445" cy="4399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2205" y="591472"/>
            <a:ext cx="10747588" cy="1280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1464" y="1268475"/>
            <a:ext cx="11149070" cy="3618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" y="0"/>
            <a:ext cx="12191853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7A53CB6-FFA4-B35E-3EE6-CCB55D19C9B0}"/>
              </a:ext>
            </a:extLst>
          </p:cNvPr>
          <p:cNvSpPr txBox="1">
            <a:spLocks/>
          </p:cNvSpPr>
          <p:nvPr/>
        </p:nvSpPr>
        <p:spPr>
          <a:xfrm>
            <a:off x="643466" y="643467"/>
            <a:ext cx="11431624" cy="3569242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>
              <a:defRPr sz="43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/>
            <a:r>
              <a:rPr lang="en-GB" sz="4400" b="1" kern="0">
                <a:solidFill>
                  <a:srgbClr val="FFFFFF"/>
                </a:solidFill>
                <a:latin typeface="Montserrat" pitchFamily="2" charset="77"/>
              </a:rPr>
              <a:t>Products of Sedimentary Volcanism around Adamas Labyrinthus, Mars</a:t>
            </a:r>
            <a:endParaRPr lang="en-CZ" sz="4400" b="1" kern="0" dirty="0">
              <a:solidFill>
                <a:srgbClr val="FFFFFF"/>
              </a:solidFill>
              <a:latin typeface="Montserrat" pitchFamily="2" charset="77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A508372-585A-A795-7247-C062B196E948}"/>
              </a:ext>
            </a:extLst>
          </p:cNvPr>
          <p:cNvSpPr txBox="1">
            <a:spLocks/>
          </p:cNvSpPr>
          <p:nvPr/>
        </p:nvSpPr>
        <p:spPr>
          <a:xfrm>
            <a:off x="643466" y="4339771"/>
            <a:ext cx="11040534" cy="1789320"/>
          </a:xfrm>
          <a:prstGeom prst="rect">
            <a:avLst/>
          </a:prstGeom>
        </p:spPr>
        <p:txBody>
          <a:bodyPr wrap="square" lIns="0" tIns="0" rIns="0" bIns="0" anchor="b">
            <a:normAutofit/>
          </a:bodyPr>
          <a:lstStyle>
            <a:lvl1pPr marL="0">
              <a:defRPr sz="2800" b="0" i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Z" sz="2200" kern="0">
                <a:solidFill>
                  <a:srgbClr val="FFFFFF"/>
                </a:solidFill>
                <a:latin typeface="Montserrat" pitchFamily="2" charset="77"/>
              </a:rPr>
              <a:t>Vojta Cuřín in cooperation with Petr Brož, Ernst Hauber and Yannis Markonis</a:t>
            </a:r>
          </a:p>
          <a:p>
            <a:pPr algn="l"/>
            <a:r>
              <a:rPr lang="en-CZ" sz="2200" kern="0">
                <a:solidFill>
                  <a:srgbClr val="FFFFFF"/>
                </a:solidFill>
                <a:latin typeface="Montserrat" pitchFamily="2" charset="77"/>
              </a:rPr>
              <a:t>Czech University of Life Sciences Prague</a:t>
            </a:r>
            <a:endParaRPr lang="en-CZ" sz="2200" kern="0" dirty="0">
              <a:solidFill>
                <a:srgbClr val="FFFFFF"/>
              </a:solidFill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xp_16_cam_4">
            <a:hlinkClick r:id="" action="ppaction://media"/>
            <a:extLst>
              <a:ext uri="{FF2B5EF4-FFF2-40B4-BE49-F238E27FC236}">
                <a16:creationId xmlns:a16="http://schemas.microsoft.com/office/drawing/2014/main" id="{7E4C2472-0303-A923-4A23-BD6EFA85E7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7" end="1914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285" y="1735493"/>
            <a:ext cx="5679715" cy="426025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1A08898-31C0-36AF-6CE7-286662219259}"/>
              </a:ext>
            </a:extLst>
          </p:cNvPr>
          <p:cNvSpPr txBox="1">
            <a:spLocks/>
          </p:cNvSpPr>
          <p:nvPr/>
        </p:nvSpPr>
        <p:spPr>
          <a:xfrm>
            <a:off x="419914" y="523700"/>
            <a:ext cx="105156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CZ" sz="4400" kern="0" dirty="0">
                <a:solidFill>
                  <a:schemeClr val="tx1"/>
                </a:solidFill>
                <a:latin typeface="Montserrat" pitchFamily="2" charset="77"/>
              </a:rPr>
              <a:t>Igneous vs. Sedimentary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52A395-2041-DABE-5B42-C17BB24E0C49}"/>
              </a:ext>
            </a:extLst>
          </p:cNvPr>
          <p:cNvSpPr/>
          <p:nvPr/>
        </p:nvSpPr>
        <p:spPr>
          <a:xfrm>
            <a:off x="10441200" y="6519446"/>
            <a:ext cx="17508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Z" sz="1600" dirty="0">
                <a:latin typeface="Montserrat" pitchFamily="2" charset="77"/>
              </a:rPr>
              <a:t>Brož et al. 2020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0CFF6DDF-D624-3740-6E94-8EF08265689C}"/>
              </a:ext>
            </a:extLst>
          </p:cNvPr>
          <p:cNvSpPr txBox="1">
            <a:spLocks/>
          </p:cNvSpPr>
          <p:nvPr/>
        </p:nvSpPr>
        <p:spPr>
          <a:xfrm>
            <a:off x="6344558" y="1735493"/>
            <a:ext cx="5679716" cy="47839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Z" dirty="0">
                <a:latin typeface="Montserrat" pitchFamily="2" charset="77"/>
              </a:rPr>
              <a:t>Morphological similarities to lava </a:t>
            </a:r>
            <a:r>
              <a:rPr lang="en-US" dirty="0">
                <a:latin typeface="Montserrat" pitchFamily="2" charset="77"/>
              </a:rPr>
              <a:t>flows</a:t>
            </a:r>
          </a:p>
          <a:p>
            <a:r>
              <a:rPr lang="en-US" dirty="0">
                <a:latin typeface="Montserrat" pitchFamily="2" charset="77"/>
              </a:rPr>
              <a:t>BUT</a:t>
            </a:r>
          </a:p>
          <a:p>
            <a:pPr lvl="1"/>
            <a:r>
              <a:rPr lang="en-CZ" sz="2800" dirty="0">
                <a:latin typeface="Montserrat" pitchFamily="2" charset="77"/>
              </a:rPr>
              <a:t>No water-lava interaction evidence</a:t>
            </a:r>
          </a:p>
          <a:p>
            <a:pPr lvl="1"/>
            <a:r>
              <a:rPr lang="en-CZ" sz="2800" dirty="0">
                <a:latin typeface="Montserrat" pitchFamily="2" charset="77"/>
              </a:rPr>
              <a:t>Low viscosity mud in low p&amp;T behaves similarly to pahoehoe</a:t>
            </a:r>
            <a:endParaRPr lang="en-US" sz="2800" dirty="0">
              <a:latin typeface="Montserrat" pitchFamily="2" charset="77"/>
            </a:endParaRPr>
          </a:p>
          <a:p>
            <a:pPr lvl="1"/>
            <a:r>
              <a:rPr lang="en-US" sz="2800" dirty="0">
                <a:latin typeface="Montserrat" pitchFamily="2" charset="77"/>
              </a:rPr>
              <a:t>Location, elevation, latitude</a:t>
            </a:r>
          </a:p>
          <a:p>
            <a:pPr lvl="1"/>
            <a:r>
              <a:rPr lang="en-US" sz="2800" dirty="0">
                <a:latin typeface="Montserrat" pitchFamily="2" charset="77"/>
              </a:rPr>
              <a:t>Emplaced around the same time as giant polygons</a:t>
            </a:r>
            <a:endParaRPr lang="en-US" dirty="0">
              <a:latin typeface="Montserrat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859" y="1350113"/>
            <a:ext cx="4855016" cy="500623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9779" y="5030787"/>
            <a:ext cx="5247660" cy="131835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D1EA017-61D2-6E0C-E7EE-E87A52BFA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59" y="324175"/>
            <a:ext cx="10515600" cy="677108"/>
          </a:xfrm>
        </p:spPr>
        <p:txBody>
          <a:bodyPr/>
          <a:lstStyle/>
          <a:p>
            <a:r>
              <a:rPr lang="en-CZ" sz="4400" dirty="0">
                <a:solidFill>
                  <a:schemeClr val="tx1"/>
                </a:solidFill>
                <a:latin typeface="Montserrat" pitchFamily="2" charset="77"/>
              </a:rPr>
              <a:t>Formation Mechanism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142E3D5-171A-C15B-134E-292C7312CD5C}"/>
              </a:ext>
            </a:extLst>
          </p:cNvPr>
          <p:cNvSpPr txBox="1">
            <a:spLocks/>
          </p:cNvSpPr>
          <p:nvPr/>
        </p:nvSpPr>
        <p:spPr>
          <a:xfrm>
            <a:off x="5393561" y="1364275"/>
            <a:ext cx="6646039" cy="3737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Z" sz="2700" dirty="0">
                <a:latin typeface="Montserrat" pitchFamily="2" charset="77"/>
              </a:rPr>
              <a:t>Expultion of mud</a:t>
            </a:r>
          </a:p>
          <a:p>
            <a:r>
              <a:rPr lang="en-CZ" sz="2700" dirty="0">
                <a:latin typeface="Montserrat" pitchFamily="2" charset="77"/>
              </a:rPr>
              <a:t>Flowing and freezing (evaporative cooling, protective crust)</a:t>
            </a:r>
          </a:p>
          <a:p>
            <a:r>
              <a:rPr lang="en-CZ" sz="2700" dirty="0">
                <a:latin typeface="Montserrat" pitchFamily="2" charset="77"/>
              </a:rPr>
              <a:t>Limited ability to propagate -&gt; lobes</a:t>
            </a:r>
          </a:p>
          <a:p>
            <a:r>
              <a:rPr lang="en-CZ" sz="2700" dirty="0">
                <a:latin typeface="Montserrat" pitchFamily="2" charset="77"/>
              </a:rPr>
              <a:t>Variations</a:t>
            </a:r>
          </a:p>
          <a:p>
            <a:pPr lvl="1"/>
            <a:r>
              <a:rPr lang="en-CZ" dirty="0">
                <a:latin typeface="Montserrat" pitchFamily="2" charset="77"/>
              </a:rPr>
              <a:t>Linear vs. point source</a:t>
            </a:r>
          </a:p>
          <a:p>
            <a:pPr lvl="1"/>
            <a:r>
              <a:rPr lang="en-CZ" dirty="0">
                <a:latin typeface="Montserrat" pitchFamily="2" charset="77"/>
              </a:rPr>
              <a:t>Effusion rate, duration</a:t>
            </a:r>
          </a:p>
          <a:p>
            <a:pPr lvl="1"/>
            <a:r>
              <a:rPr lang="en-CZ" dirty="0">
                <a:latin typeface="Montserrat" pitchFamily="2" charset="77"/>
              </a:rPr>
              <a:t>Total volume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46D636-E970-A78E-1C03-284AF78B73A2}"/>
              </a:ext>
            </a:extLst>
          </p:cNvPr>
          <p:cNvSpPr txBox="1"/>
          <p:nvPr/>
        </p:nvSpPr>
        <p:spPr>
          <a:xfrm>
            <a:off x="8289970" y="6519446"/>
            <a:ext cx="4033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1600" dirty="0">
                <a:latin typeface="Montserrat" pitchFamily="2" charset="77"/>
              </a:rPr>
              <a:t>Cuřín et al. 2022 (submitted to Icarus)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Up Arrow 84">
            <a:extLst>
              <a:ext uri="{FF2B5EF4-FFF2-40B4-BE49-F238E27FC236}">
                <a16:creationId xmlns:a16="http://schemas.microsoft.com/office/drawing/2014/main" id="{B4E5649D-0016-356B-E0F5-E2C3E8FBFFB0}"/>
              </a:ext>
            </a:extLst>
          </p:cNvPr>
          <p:cNvSpPr/>
          <p:nvPr/>
        </p:nvSpPr>
        <p:spPr>
          <a:xfrm>
            <a:off x="351066" y="1794498"/>
            <a:ext cx="352785" cy="3922598"/>
          </a:xfrm>
          <a:prstGeom prst="upArrow">
            <a:avLst/>
          </a:prstGeom>
          <a:solidFill>
            <a:schemeClr val="tx1">
              <a:lumMod val="95000"/>
              <a:lumOff val="5000"/>
            </a:schemeClr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A43871D-744F-6BF4-5879-6A3AC2C67BBB}"/>
              </a:ext>
            </a:extLst>
          </p:cNvPr>
          <p:cNvGrpSpPr/>
          <p:nvPr/>
        </p:nvGrpSpPr>
        <p:grpSpPr>
          <a:xfrm>
            <a:off x="6642775" y="5106933"/>
            <a:ext cx="5321359" cy="1338828"/>
            <a:chOff x="6179919" y="4852278"/>
            <a:chExt cx="5321359" cy="133882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0C8A82-5C74-A76D-80FB-3CA18216DC65}"/>
                </a:ext>
              </a:extLst>
            </p:cNvPr>
            <p:cNvSpPr txBox="1"/>
            <p:nvPr/>
          </p:nvSpPr>
          <p:spPr>
            <a:xfrm>
              <a:off x="6752862" y="4852278"/>
              <a:ext cx="4748416" cy="13388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CZ" sz="2600" dirty="0">
                  <a:latin typeface="Montserrat" pitchFamily="2" charset="77"/>
                </a:rPr>
                <a:t>Rapid sedimentation</a:t>
              </a:r>
            </a:p>
            <a:p>
              <a:r>
                <a:rPr lang="en-CZ" sz="2600" dirty="0">
                  <a:latin typeface="Montserrat" pitchFamily="2" charset="77"/>
                </a:rPr>
                <a:t>Volumetric compaction or</a:t>
              </a:r>
            </a:p>
            <a:p>
              <a:r>
                <a:rPr lang="en-CZ" sz="2600" dirty="0">
                  <a:latin typeface="Montserrat" pitchFamily="2" charset="77"/>
                </a:rPr>
                <a:t>Free convection</a:t>
              </a:r>
            </a:p>
          </p:txBody>
        </p:sp>
        <p:pic>
          <p:nvPicPr>
            <p:cNvPr id="51" name="Picture 5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26E500D-65C8-36F0-355C-4CDB2B232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9919" y="5544775"/>
              <a:ext cx="432000" cy="43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Icon&#10;&#10;Description automatically generated">
              <a:extLst>
                <a:ext uri="{FF2B5EF4-FFF2-40B4-BE49-F238E27FC236}">
                  <a16:creationId xmlns:a16="http://schemas.microsoft.com/office/drawing/2014/main" id="{094246C7-0C98-CAB7-C4F3-201083841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8831" y="5054930"/>
              <a:ext cx="432000" cy="432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C49C09B-10ED-5893-C4E9-1E0DBCACEAD1}"/>
              </a:ext>
            </a:extLst>
          </p:cNvPr>
          <p:cNvGrpSpPr/>
          <p:nvPr/>
        </p:nvGrpSpPr>
        <p:grpSpPr>
          <a:xfrm>
            <a:off x="6642775" y="3594889"/>
            <a:ext cx="5457340" cy="944229"/>
            <a:chOff x="6179919" y="3367944"/>
            <a:chExt cx="5457340" cy="94422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67B3B5-C7DF-790E-BE73-441E4D452818}"/>
                </a:ext>
              </a:extLst>
            </p:cNvPr>
            <p:cNvSpPr txBox="1"/>
            <p:nvPr/>
          </p:nvSpPr>
          <p:spPr>
            <a:xfrm>
              <a:off x="6754191" y="3367944"/>
              <a:ext cx="488306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CZ" sz="2600" dirty="0">
                  <a:latin typeface="Montserrat" pitchFamily="2" charset="77"/>
                </a:rPr>
                <a:t>Mass wasting</a:t>
              </a:r>
            </a:p>
            <a:p>
              <a:r>
                <a:rPr lang="en-CZ" sz="2600" dirty="0">
                  <a:latin typeface="Montserrat" pitchFamily="2" charset="77"/>
                </a:rPr>
                <a:t>Geothermal destabilisation</a:t>
              </a:r>
            </a:p>
          </p:txBody>
        </p:sp>
        <p:pic>
          <p:nvPicPr>
            <p:cNvPr id="53" name="Picture 52" descr="A red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D1A7A656-AE5E-A438-4A1A-8756E93FE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9919" y="3880173"/>
              <a:ext cx="432000" cy="43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78B7B98D-4CBC-B1B8-DC9B-4129A2F59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9919" y="3390328"/>
              <a:ext cx="432000" cy="432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1B524F0-B115-D075-1D38-C577B64F00A8}"/>
              </a:ext>
            </a:extLst>
          </p:cNvPr>
          <p:cNvGrpSpPr/>
          <p:nvPr/>
        </p:nvGrpSpPr>
        <p:grpSpPr>
          <a:xfrm>
            <a:off x="6642775" y="1577394"/>
            <a:ext cx="5250827" cy="1338828"/>
            <a:chOff x="6179919" y="1322739"/>
            <a:chExt cx="5250827" cy="133882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2A14951-12A7-7827-5CB7-5463EFDDAB09}"/>
                </a:ext>
              </a:extLst>
            </p:cNvPr>
            <p:cNvSpPr txBox="1"/>
            <p:nvPr/>
          </p:nvSpPr>
          <p:spPr>
            <a:xfrm>
              <a:off x="6752862" y="1322739"/>
              <a:ext cx="4677884" cy="13388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CZ" sz="2600" dirty="0">
                  <a:latin typeface="Montserrat" pitchFamily="2" charset="77"/>
                </a:rPr>
                <a:t>Gradual freezing</a:t>
              </a:r>
            </a:p>
            <a:p>
              <a:r>
                <a:rPr lang="en-CZ" sz="2600" dirty="0">
                  <a:latin typeface="Montserrat" pitchFamily="2" charset="77"/>
                </a:rPr>
                <a:t>Load-induced subsidence</a:t>
              </a:r>
            </a:p>
            <a:p>
              <a:r>
                <a:rPr lang="en-CZ" sz="2600" dirty="0">
                  <a:latin typeface="Montserrat" pitchFamily="2" charset="77"/>
                </a:rPr>
                <a:t>Isotropic extension</a:t>
              </a:r>
            </a:p>
          </p:txBody>
        </p:sp>
        <p:pic>
          <p:nvPicPr>
            <p:cNvPr id="49" name="Picture 4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FBCC785E-1D1B-1ED6-9FD4-402EDD093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9919" y="2032674"/>
              <a:ext cx="432000" cy="432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Logo&#10;&#10;Description automatically generated">
              <a:extLst>
                <a:ext uri="{FF2B5EF4-FFF2-40B4-BE49-F238E27FC236}">
                  <a16:creationId xmlns:a16="http://schemas.microsoft.com/office/drawing/2014/main" id="{2C07CB99-8DA3-8060-ADE1-FE77B2DC9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85277" y="1539843"/>
              <a:ext cx="432000" cy="432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5596B08-B895-BC04-2BCC-035B32ECE28D}"/>
              </a:ext>
            </a:extLst>
          </p:cNvPr>
          <p:cNvGrpSpPr/>
          <p:nvPr/>
        </p:nvGrpSpPr>
        <p:grpSpPr>
          <a:xfrm>
            <a:off x="351220" y="2250941"/>
            <a:ext cx="6579609" cy="3083277"/>
            <a:chOff x="275087" y="2643273"/>
            <a:chExt cx="6579609" cy="308327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8AA24AD-55C9-2B9D-8F63-93C15AC1245D}"/>
                </a:ext>
              </a:extLst>
            </p:cNvPr>
            <p:cNvSpPr/>
            <p:nvPr/>
          </p:nvSpPr>
          <p:spPr>
            <a:xfrm>
              <a:off x="758696" y="5218719"/>
              <a:ext cx="6096000" cy="5078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CZ" sz="2600" dirty="0">
                  <a:latin typeface="Montserrat" pitchFamily="2" charset="77"/>
                  <a:cs typeface="Raanana" pitchFamily="2" charset="-79"/>
                </a:rPr>
                <a:t>Utopia basin formed (eN)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8C612BE-9C0F-1A52-8320-82037CABDD76}"/>
                </a:ext>
              </a:extLst>
            </p:cNvPr>
            <p:cNvSpPr/>
            <p:nvPr/>
          </p:nvSpPr>
          <p:spPr>
            <a:xfrm>
              <a:off x="758696" y="4574858"/>
              <a:ext cx="6096000" cy="5078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CZ" sz="2600" dirty="0">
                  <a:latin typeface="Montserrat" pitchFamily="2" charset="77"/>
                </a:rPr>
                <a:t>Valley networks active (lN)</a:t>
              </a:r>
            </a:p>
          </p:txBody>
        </p:sp>
        <p:pic>
          <p:nvPicPr>
            <p:cNvPr id="45" name="Picture 44" descr="Shape&#10;&#10;Description automatically generated">
              <a:extLst>
                <a:ext uri="{FF2B5EF4-FFF2-40B4-BE49-F238E27FC236}">
                  <a16:creationId xmlns:a16="http://schemas.microsoft.com/office/drawing/2014/main" id="{D46DA0E4-0E37-BB83-59E6-9C6E82400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5087" y="3363166"/>
              <a:ext cx="360000" cy="360000"/>
            </a:xfrm>
            <a:prstGeom prst="rect">
              <a:avLst/>
            </a:prstGeom>
          </p:spPr>
        </p:pic>
        <p:pic>
          <p:nvPicPr>
            <p:cNvPr id="47" name="Picture 46" descr="Shape, circle&#10;&#10;Description automatically generated">
              <a:extLst>
                <a:ext uri="{FF2B5EF4-FFF2-40B4-BE49-F238E27FC236}">
                  <a16:creationId xmlns:a16="http://schemas.microsoft.com/office/drawing/2014/main" id="{B9488AB0-D9F6-F360-7A70-C8E5CE0AD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5087" y="4637608"/>
              <a:ext cx="360000" cy="360000"/>
            </a:xfrm>
            <a:prstGeom prst="rect">
              <a:avLst/>
            </a:prstGeom>
          </p:spPr>
        </p:pic>
        <p:pic>
          <p:nvPicPr>
            <p:cNvPr id="55" name="Picture 54" descr="Shape, circle&#10;&#10;Description automatically generated">
              <a:extLst>
                <a:ext uri="{FF2B5EF4-FFF2-40B4-BE49-F238E27FC236}">
                  <a16:creationId xmlns:a16="http://schemas.microsoft.com/office/drawing/2014/main" id="{0E5D10AC-D8C9-A4F7-ABD5-CD21C6E0D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5087" y="5274830"/>
              <a:ext cx="360000" cy="360000"/>
            </a:xfrm>
            <a:prstGeom prst="rect">
              <a:avLst/>
            </a:prstGeom>
          </p:spPr>
        </p:pic>
        <p:pic>
          <p:nvPicPr>
            <p:cNvPr id="63" name="Picture 62" descr="Shape, circle&#10;&#10;Description automatically generated">
              <a:extLst>
                <a:ext uri="{FF2B5EF4-FFF2-40B4-BE49-F238E27FC236}">
                  <a16:creationId xmlns:a16="http://schemas.microsoft.com/office/drawing/2014/main" id="{5330001C-055D-731C-AC0E-3DB32F1B6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5087" y="4000387"/>
              <a:ext cx="360000" cy="360000"/>
            </a:xfrm>
            <a:prstGeom prst="rect">
              <a:avLst/>
            </a:prstGeom>
          </p:spPr>
        </p:pic>
        <p:pic>
          <p:nvPicPr>
            <p:cNvPr id="65" name="Picture 64" descr="Shape, circle&#10;&#10;Description automatically generated">
              <a:extLst>
                <a:ext uri="{FF2B5EF4-FFF2-40B4-BE49-F238E27FC236}">
                  <a16:creationId xmlns:a16="http://schemas.microsoft.com/office/drawing/2014/main" id="{32666699-96D3-5DE6-08DE-CCAE5AEF8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5087" y="2725944"/>
              <a:ext cx="360000" cy="360000"/>
            </a:xfrm>
            <a:prstGeom prst="rect">
              <a:avLst/>
            </a:prstGeom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793EF47-64C6-BFCA-71D3-73CA8384DA91}"/>
                </a:ext>
              </a:extLst>
            </p:cNvPr>
            <p:cNvSpPr/>
            <p:nvPr/>
          </p:nvSpPr>
          <p:spPr>
            <a:xfrm>
              <a:off x="758696" y="3930997"/>
              <a:ext cx="6096000" cy="5078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CZ" sz="2600" dirty="0">
                  <a:latin typeface="Montserrat" pitchFamily="2" charset="77"/>
                </a:rPr>
                <a:t>Elysium activity (since lH)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0D6396D-8FEF-D48E-687A-96C55065DC92}"/>
                </a:ext>
              </a:extLst>
            </p:cNvPr>
            <p:cNvSpPr/>
            <p:nvPr/>
          </p:nvSpPr>
          <p:spPr>
            <a:xfrm>
              <a:off x="758696" y="3287135"/>
              <a:ext cx="6096000" cy="5078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CZ" sz="2600" dirty="0">
                  <a:latin typeface="Montserrat" pitchFamily="2" charset="77"/>
                </a:rPr>
                <a:t>Outflow channels active (lH)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0B47362-7758-5DFB-8949-8C7370290CFE}"/>
                </a:ext>
              </a:extLst>
            </p:cNvPr>
            <p:cNvSpPr/>
            <p:nvPr/>
          </p:nvSpPr>
          <p:spPr>
            <a:xfrm>
              <a:off x="758696" y="2643273"/>
              <a:ext cx="6096000" cy="5078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CZ" sz="2600" dirty="0">
                  <a:latin typeface="Montserrat" pitchFamily="2" charset="77"/>
                </a:rPr>
                <a:t>Vastitas Borealis dep. (lH/eA)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9B460184-2585-FF40-29AE-108EACD22A24}"/>
              </a:ext>
            </a:extLst>
          </p:cNvPr>
          <p:cNvSpPr txBox="1"/>
          <p:nvPr/>
        </p:nvSpPr>
        <p:spPr>
          <a:xfrm>
            <a:off x="823960" y="505379"/>
            <a:ext cx="4639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4800" dirty="0">
                <a:latin typeface="Montserrat" pitchFamily="2" charset="77"/>
              </a:rPr>
              <a:t>Related</a:t>
            </a:r>
            <a:r>
              <a:rPr lang="en-CZ" sz="4800" dirty="0">
                <a:latin typeface="Raleway" pitchFamily="2" charset="77"/>
              </a:rPr>
              <a:t> events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93EADAB-FF83-26E9-18FE-92E7B086127B}"/>
              </a:ext>
            </a:extLst>
          </p:cNvPr>
          <p:cNvSpPr txBox="1"/>
          <p:nvPr/>
        </p:nvSpPr>
        <p:spPr>
          <a:xfrm>
            <a:off x="7215718" y="516488"/>
            <a:ext cx="3161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4800" dirty="0">
                <a:latin typeface="Montserrat" pitchFamily="2" charset="77"/>
              </a:rPr>
              <a:t>Scenarios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FB508A4-E519-BEFB-ECF7-3C284AAB012B}"/>
              </a:ext>
            </a:extLst>
          </p:cNvPr>
          <p:cNvSpPr/>
          <p:nvPr/>
        </p:nvSpPr>
        <p:spPr>
          <a:xfrm>
            <a:off x="6527800" y="1589286"/>
            <a:ext cx="5323849" cy="1373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7924A05-8BE6-B725-2B5A-C810F1448032}"/>
              </a:ext>
            </a:extLst>
          </p:cNvPr>
          <p:cNvSpPr/>
          <p:nvPr/>
        </p:nvSpPr>
        <p:spPr>
          <a:xfrm>
            <a:off x="6527800" y="3364859"/>
            <a:ext cx="5323849" cy="1373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F673442-09FA-205B-7861-A3638AADD2BA}"/>
              </a:ext>
            </a:extLst>
          </p:cNvPr>
          <p:cNvSpPr/>
          <p:nvPr/>
        </p:nvSpPr>
        <p:spPr>
          <a:xfrm>
            <a:off x="6527799" y="5118825"/>
            <a:ext cx="5323849" cy="1373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07CF944-75AF-69EC-6101-DB42D235FEC6}"/>
              </a:ext>
            </a:extLst>
          </p:cNvPr>
          <p:cNvSpPr/>
          <p:nvPr/>
        </p:nvSpPr>
        <p:spPr>
          <a:xfrm>
            <a:off x="834829" y="5404738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Z" sz="2600" dirty="0">
                <a:latin typeface="Montserrat" pitchFamily="2" charset="77"/>
                <a:cs typeface="Raanana" pitchFamily="2" charset="-79"/>
              </a:rPr>
              <a:t>Mars formed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A28B120-ADDE-89EA-0EB9-A3E3EA929767}"/>
              </a:ext>
            </a:extLst>
          </p:cNvPr>
          <p:cNvSpPr/>
          <p:nvPr/>
        </p:nvSpPr>
        <p:spPr>
          <a:xfrm>
            <a:off x="834829" y="1640461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Z" sz="2600" dirty="0">
                <a:latin typeface="Montserrat" pitchFamily="2" charset="77"/>
              </a:rPr>
              <a:t>Now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7487119-6669-24DD-6545-383FAF926C2E}"/>
              </a:ext>
            </a:extLst>
          </p:cNvPr>
          <p:cNvSpPr/>
          <p:nvPr/>
        </p:nvSpPr>
        <p:spPr>
          <a:xfrm>
            <a:off x="10301102" y="2927624"/>
            <a:ext cx="1691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Z" sz="1400" dirty="0">
                <a:latin typeface="Montserrat" pitchFamily="2" charset="77"/>
              </a:rPr>
              <a:t>Ivanov et al. 2014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2C79E86-C245-057A-2A51-8FF295AD12EF}"/>
              </a:ext>
            </a:extLst>
          </p:cNvPr>
          <p:cNvSpPr/>
          <p:nvPr/>
        </p:nvSpPr>
        <p:spPr>
          <a:xfrm>
            <a:off x="10329956" y="4711079"/>
            <a:ext cx="16626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Z" sz="1400" dirty="0">
                <a:latin typeface="Montserrat" pitchFamily="2" charset="77"/>
              </a:rPr>
              <a:t>Cuřín et al. 2022 </a:t>
            </a:r>
            <a:endParaRPr lang="en-CZ" sz="14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FDDDF61-991C-0333-049F-E5993377FA08}"/>
              </a:ext>
            </a:extLst>
          </p:cNvPr>
          <p:cNvSpPr/>
          <p:nvPr/>
        </p:nvSpPr>
        <p:spPr>
          <a:xfrm>
            <a:off x="10329956" y="6478432"/>
            <a:ext cx="16626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Z" sz="1400" dirty="0">
                <a:latin typeface="Montserrat" pitchFamily="2" charset="77"/>
              </a:rPr>
              <a:t>Cuřín et al. 2022 </a:t>
            </a:r>
            <a:endParaRPr lang="en-CZ" sz="1400" dirty="0"/>
          </a:p>
        </p:txBody>
      </p:sp>
    </p:spTree>
    <p:extLst>
      <p:ext uri="{BB962C8B-B14F-4D97-AF65-F5344CB8AC3E}">
        <p14:creationId xmlns:p14="http://schemas.microsoft.com/office/powerpoint/2010/main" val="1820153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1B43811-9900-534D-C6F8-D3F63DED7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410C2C-1DC4-F243-50C8-18B7D919AFB3}"/>
              </a:ext>
            </a:extLst>
          </p:cNvPr>
          <p:cNvSpPr txBox="1">
            <a:spLocks/>
          </p:cNvSpPr>
          <p:nvPr/>
        </p:nvSpPr>
        <p:spPr>
          <a:xfrm>
            <a:off x="643467" y="2366682"/>
            <a:ext cx="11015134" cy="4719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Z" sz="3200" b="1" dirty="0">
                <a:solidFill>
                  <a:schemeClr val="bg1"/>
                </a:solidFill>
                <a:latin typeface="Raleway" pitchFamily="2" charset="77"/>
              </a:rPr>
              <a:t>Sediment mobilisation documented by a wide range of spatially and morphologically associated landforms</a:t>
            </a:r>
          </a:p>
          <a:p>
            <a:endParaRPr lang="en-CZ" sz="3200" b="1" dirty="0">
              <a:solidFill>
                <a:schemeClr val="bg1"/>
              </a:solidFill>
              <a:latin typeface="Raleway" pitchFamily="2" charset="77"/>
            </a:endParaRPr>
          </a:p>
          <a:p>
            <a:r>
              <a:rPr lang="en-CZ" sz="3200" b="1" dirty="0">
                <a:solidFill>
                  <a:schemeClr val="bg1"/>
                </a:solidFill>
                <a:latin typeface="Raleway" pitchFamily="2" charset="77"/>
              </a:rPr>
              <a:t>Several different sequences of events could have resulted in suitable conditions for their emplacement</a:t>
            </a:r>
          </a:p>
          <a:p>
            <a:endParaRPr lang="en-CZ" sz="3200" b="1" dirty="0">
              <a:solidFill>
                <a:schemeClr val="bg1"/>
              </a:solidFill>
              <a:latin typeface="Raleway" pitchFamily="2" charset="77"/>
            </a:endParaRPr>
          </a:p>
          <a:p>
            <a:r>
              <a:rPr lang="en-CZ" sz="3200" b="1" dirty="0">
                <a:solidFill>
                  <a:schemeClr val="bg1"/>
                </a:solidFill>
                <a:latin typeface="Raleway" pitchFamily="2" charset="77"/>
              </a:rPr>
              <a:t>“Sedimentary cryovolcanism”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A6A7F2-54D5-55E2-7CAB-E1FAF6FDF16E}"/>
              </a:ext>
            </a:extLst>
          </p:cNvPr>
          <p:cNvSpPr txBox="1">
            <a:spLocks/>
          </p:cNvSpPr>
          <p:nvPr/>
        </p:nvSpPr>
        <p:spPr>
          <a:xfrm>
            <a:off x="643466" y="643467"/>
            <a:ext cx="11193630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FF"/>
                </a:solidFill>
                <a:latin typeface="Montserrat" pitchFamily="2" charset="77"/>
              </a:rPr>
              <a:t>Takeaways!</a:t>
            </a:r>
            <a:endParaRPr lang="en-CZ" dirty="0">
              <a:solidFill>
                <a:srgbClr val="FFFFFF"/>
              </a:solidFill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" y="0"/>
            <a:ext cx="12191853" cy="6857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65094" y="4545651"/>
            <a:ext cx="1583439" cy="15834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65652" y="2363754"/>
            <a:ext cx="1582881" cy="210725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FC3284F-8DB3-69FC-588A-5A3C0531B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C1D06B-BC9A-196A-5BAF-FDDABC99E0B1}"/>
              </a:ext>
            </a:extLst>
          </p:cNvPr>
          <p:cNvSpPr txBox="1">
            <a:spLocks/>
          </p:cNvSpPr>
          <p:nvPr/>
        </p:nvSpPr>
        <p:spPr>
          <a:xfrm>
            <a:off x="643466" y="643467"/>
            <a:ext cx="11193630" cy="3569242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>
              <a:defRPr sz="43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/>
            <a:r>
              <a:rPr lang="en-GB" sz="4400" b="1" kern="0">
                <a:solidFill>
                  <a:srgbClr val="FFFFFF"/>
                </a:solidFill>
                <a:latin typeface="Montserrat" pitchFamily="2" charset="77"/>
              </a:rPr>
              <a:t>Products of Sedimentary Volcanism around Adamas Labyrinthus, Mars</a:t>
            </a:r>
            <a:endParaRPr lang="en-CZ" sz="4400" kern="0" dirty="0">
              <a:solidFill>
                <a:srgbClr val="FFFFFF"/>
              </a:solidFill>
              <a:latin typeface="Montserrat" pitchFamily="2" charset="77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84EFD9A-3B1D-011C-EE65-9C9695A5C9FC}"/>
              </a:ext>
            </a:extLst>
          </p:cNvPr>
          <p:cNvSpPr txBox="1">
            <a:spLocks/>
          </p:cNvSpPr>
          <p:nvPr/>
        </p:nvSpPr>
        <p:spPr>
          <a:xfrm>
            <a:off x="643466" y="4551037"/>
            <a:ext cx="10889773" cy="1578054"/>
          </a:xfrm>
          <a:prstGeom prst="rect">
            <a:avLst/>
          </a:prstGeom>
        </p:spPr>
        <p:txBody>
          <a:bodyPr wrap="square" lIns="0" tIns="0" rIns="0" bIns="0" anchor="b">
            <a:normAutofit/>
          </a:bodyPr>
          <a:lstStyle>
            <a:lvl1pPr marL="0">
              <a:defRPr sz="2800" b="0" i="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Z" sz="2000" kern="0" dirty="0">
                <a:solidFill>
                  <a:srgbClr val="FFFFFF"/>
                </a:solidFill>
                <a:latin typeface="Montserrat" pitchFamily="2" charset="77"/>
              </a:rPr>
              <a:t>Vojta Cuřín with Petr Brož, Ernst Hauber and Yannis Markonis</a:t>
            </a:r>
          </a:p>
          <a:p>
            <a:pPr algn="l"/>
            <a:r>
              <a:rPr lang="en-CZ" sz="2000" kern="0">
                <a:solidFill>
                  <a:srgbClr val="FFFFFF"/>
                </a:solidFill>
                <a:latin typeface="Montserrat" pitchFamily="2" charset="77"/>
              </a:rPr>
              <a:t>Czech University of Life Sciences Prague</a:t>
            </a:r>
          </a:p>
          <a:p>
            <a:pPr algn="l"/>
            <a:r>
              <a:rPr lang="en-CZ" sz="2000" kern="0" dirty="0">
                <a:solidFill>
                  <a:srgbClr val="FFFFFF"/>
                </a:solidFill>
                <a:latin typeface="Montserrat" pitchFamily="2" charset="77"/>
              </a:rPr>
              <a:t>Research supported by </a:t>
            </a:r>
            <a:r>
              <a:rPr lang="en-GB" sz="2000" kern="0" dirty="0">
                <a:solidFill>
                  <a:srgbClr val="FFFFFF"/>
                </a:solidFill>
                <a:latin typeface="Montserrat" pitchFamily="2" charset="77"/>
              </a:rPr>
              <a:t>Czech Science Foundation grant</a:t>
            </a:r>
            <a:r>
              <a:rPr lang="en-CZ" sz="2000" kern="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lang="en-GB" sz="2000" kern="0" dirty="0">
                <a:solidFill>
                  <a:srgbClr val="FFFFFF"/>
                </a:solidFill>
                <a:latin typeface="Montserrat" pitchFamily="2" charset="77"/>
              </a:rPr>
              <a:t>#20-27624Y</a:t>
            </a:r>
          </a:p>
          <a:p>
            <a:pPr algn="l"/>
            <a:r>
              <a:rPr lang="en-GB" sz="2000" kern="0" dirty="0" err="1">
                <a:solidFill>
                  <a:srgbClr val="FFFFFF"/>
                </a:solidFill>
                <a:latin typeface="Montserrat" pitchFamily="2" charset="77"/>
              </a:rPr>
              <a:t>curin@fzp.czu.cz</a:t>
            </a:r>
            <a:endParaRPr lang="en-GB" sz="2000" kern="0" dirty="0">
              <a:solidFill>
                <a:srgbClr val="FFFFFF"/>
              </a:solidFill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2185" y="2669383"/>
            <a:ext cx="73025" cy="7973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95340" y="2443424"/>
            <a:ext cx="73025" cy="79737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3023791" y="1966429"/>
            <a:ext cx="277495" cy="274320"/>
            <a:chOff x="3023791" y="1966429"/>
            <a:chExt cx="277495" cy="274320"/>
          </a:xfrm>
        </p:grpSpPr>
        <p:sp>
          <p:nvSpPr>
            <p:cNvPr id="14" name="object 14"/>
            <p:cNvSpPr/>
            <p:nvPr/>
          </p:nvSpPr>
          <p:spPr>
            <a:xfrm>
              <a:off x="3030141" y="1972779"/>
              <a:ext cx="264795" cy="261620"/>
            </a:xfrm>
            <a:custGeom>
              <a:avLst/>
              <a:gdLst/>
              <a:ahLst/>
              <a:cxnLst/>
              <a:rect l="l" t="t" r="r" b="b"/>
              <a:pathLst>
                <a:path w="264795" h="261619">
                  <a:moveTo>
                    <a:pt x="132316" y="0"/>
                  </a:moveTo>
                  <a:lnTo>
                    <a:pt x="101080" y="99926"/>
                  </a:lnTo>
                  <a:lnTo>
                    <a:pt x="0" y="99926"/>
                  </a:lnTo>
                  <a:lnTo>
                    <a:pt x="81776" y="161683"/>
                  </a:lnTo>
                  <a:lnTo>
                    <a:pt x="50539" y="261609"/>
                  </a:lnTo>
                  <a:lnTo>
                    <a:pt x="132316" y="199851"/>
                  </a:lnTo>
                  <a:lnTo>
                    <a:pt x="214092" y="261609"/>
                  </a:lnTo>
                  <a:lnTo>
                    <a:pt x="182855" y="161683"/>
                  </a:lnTo>
                  <a:lnTo>
                    <a:pt x="264632" y="99926"/>
                  </a:lnTo>
                  <a:lnTo>
                    <a:pt x="163550" y="99926"/>
                  </a:lnTo>
                  <a:lnTo>
                    <a:pt x="132316" y="0"/>
                  </a:lnTo>
                  <a:close/>
                </a:path>
              </a:pathLst>
            </a:custGeom>
            <a:solidFill>
              <a:srgbClr val="FFE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30141" y="1972779"/>
              <a:ext cx="264795" cy="261620"/>
            </a:xfrm>
            <a:custGeom>
              <a:avLst/>
              <a:gdLst/>
              <a:ahLst/>
              <a:cxnLst/>
              <a:rect l="l" t="t" r="r" b="b"/>
              <a:pathLst>
                <a:path w="264795" h="261619">
                  <a:moveTo>
                    <a:pt x="0" y="99925"/>
                  </a:moveTo>
                  <a:lnTo>
                    <a:pt x="101081" y="99926"/>
                  </a:lnTo>
                  <a:lnTo>
                    <a:pt x="132316" y="0"/>
                  </a:lnTo>
                  <a:lnTo>
                    <a:pt x="163551" y="99926"/>
                  </a:lnTo>
                  <a:lnTo>
                    <a:pt x="264632" y="99925"/>
                  </a:lnTo>
                  <a:lnTo>
                    <a:pt x="182855" y="161683"/>
                  </a:lnTo>
                  <a:lnTo>
                    <a:pt x="214092" y="261609"/>
                  </a:lnTo>
                  <a:lnTo>
                    <a:pt x="132316" y="199851"/>
                  </a:lnTo>
                  <a:lnTo>
                    <a:pt x="50540" y="261609"/>
                  </a:lnTo>
                  <a:lnTo>
                    <a:pt x="81776" y="161683"/>
                  </a:lnTo>
                  <a:lnTo>
                    <a:pt x="0" y="99925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A58DD9F-7FD5-ED69-127C-BF81493A52A3}"/>
              </a:ext>
            </a:extLst>
          </p:cNvPr>
          <p:cNvSpPr txBox="1"/>
          <p:nvPr/>
        </p:nvSpPr>
        <p:spPr>
          <a:xfrm>
            <a:off x="4391339" y="2445012"/>
            <a:ext cx="120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000" dirty="0">
                <a:latin typeface="Montserrat" pitchFamily="2" charset="77"/>
              </a:rPr>
              <a:t>Elysium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48EA5E-9C9E-87D2-C407-D2185B377F5D}"/>
              </a:ext>
            </a:extLst>
          </p:cNvPr>
          <p:cNvSpPr txBox="1"/>
          <p:nvPr/>
        </p:nvSpPr>
        <p:spPr>
          <a:xfrm>
            <a:off x="2496268" y="1630015"/>
            <a:ext cx="2082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000" dirty="0">
                <a:latin typeface="Montserrat" pitchFamily="2" charset="77"/>
              </a:rPr>
              <a:t>Utopia Planitia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ECDC84-53D2-774B-365E-F5D98BD1CDE8}"/>
              </a:ext>
            </a:extLst>
          </p:cNvPr>
          <p:cNvSpPr txBox="1"/>
          <p:nvPr/>
        </p:nvSpPr>
        <p:spPr>
          <a:xfrm>
            <a:off x="8307394" y="2389411"/>
            <a:ext cx="107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000" dirty="0">
                <a:latin typeface="Montserrat" pitchFamily="2" charset="77"/>
              </a:rPr>
              <a:t>Tharsis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C80176-EAC5-08BE-3424-C2F2B96B9469}"/>
              </a:ext>
            </a:extLst>
          </p:cNvPr>
          <p:cNvSpPr txBox="1"/>
          <p:nvPr/>
        </p:nvSpPr>
        <p:spPr>
          <a:xfrm>
            <a:off x="1573787" y="2709252"/>
            <a:ext cx="1229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Z" sz="1200" dirty="0">
                <a:solidFill>
                  <a:srgbClr val="FF0000"/>
                </a:solidFill>
                <a:latin typeface="Montserrat" pitchFamily="2" charset="77"/>
              </a:rPr>
              <a:t>Perseverance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ACED5A-45D1-2957-D4CF-ECC40AC73672}"/>
              </a:ext>
            </a:extLst>
          </p:cNvPr>
          <p:cNvSpPr txBox="1"/>
          <p:nvPr/>
        </p:nvSpPr>
        <p:spPr>
          <a:xfrm>
            <a:off x="5804127" y="2121847"/>
            <a:ext cx="1451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Z" sz="2000" dirty="0">
                <a:latin typeface="Montserrat" pitchFamily="2" charset="77"/>
              </a:rPr>
              <a:t>Amazonis</a:t>
            </a:r>
          </a:p>
          <a:p>
            <a:pPr algn="ctr"/>
            <a:r>
              <a:rPr lang="en-CZ" sz="2000" dirty="0">
                <a:latin typeface="Montserrat" pitchFamily="2" charset="77"/>
              </a:rPr>
              <a:t>Planitia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1B1DC6-C26A-AE5E-A842-0DCF74CBEAC0}"/>
              </a:ext>
            </a:extLst>
          </p:cNvPr>
          <p:cNvSpPr txBox="1"/>
          <p:nvPr/>
        </p:nvSpPr>
        <p:spPr>
          <a:xfrm>
            <a:off x="10984975" y="1744493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Z" sz="2000" dirty="0">
                <a:latin typeface="Montserrat" pitchFamily="2" charset="77"/>
              </a:rPr>
              <a:t>Chryse</a:t>
            </a:r>
          </a:p>
          <a:p>
            <a:pPr algn="ctr"/>
            <a:r>
              <a:rPr lang="en-CZ" sz="2000" dirty="0">
                <a:latin typeface="Montserrat" pitchFamily="2" charset="77"/>
              </a:rPr>
              <a:t>Planitia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6B3637-DDB5-3994-AD80-0407FB133822}"/>
              </a:ext>
            </a:extLst>
          </p:cNvPr>
          <p:cNvSpPr txBox="1"/>
          <p:nvPr/>
        </p:nvSpPr>
        <p:spPr>
          <a:xfrm>
            <a:off x="3030141" y="2222294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1200" dirty="0">
                <a:solidFill>
                  <a:srgbClr val="FF0000"/>
                </a:solidFill>
                <a:latin typeface="Montserrat" pitchFamily="2" charset="77"/>
              </a:rPr>
              <a:t>Zhurong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85202C-FA46-3C29-5E46-3B08065C47E2}"/>
              </a:ext>
            </a:extLst>
          </p:cNvPr>
          <p:cNvSpPr/>
          <p:nvPr/>
        </p:nvSpPr>
        <p:spPr>
          <a:xfrm>
            <a:off x="10348226" y="6519446"/>
            <a:ext cx="18437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Montserrat" pitchFamily="2" charset="77"/>
              </a:rPr>
              <a:t>NASA/JPL/GSFC</a:t>
            </a:r>
            <a:endParaRPr lang="en-CZ" sz="1600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127547" y="541978"/>
            <a:ext cx="1937385" cy="0"/>
          </a:xfrm>
          <a:custGeom>
            <a:avLst/>
            <a:gdLst/>
            <a:ahLst/>
            <a:cxnLst/>
            <a:rect l="l" t="t" r="r" b="b"/>
            <a:pathLst>
              <a:path w="1937384">
                <a:moveTo>
                  <a:pt x="0" y="0"/>
                </a:moveTo>
                <a:lnTo>
                  <a:pt x="1936906" y="1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CCCC4F4C-D3F8-7002-8E91-ACFD4FE1A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8056893-62C0-3C19-1418-FDE8BEBCC39E}"/>
              </a:ext>
            </a:extLst>
          </p:cNvPr>
          <p:cNvSpPr/>
          <p:nvPr/>
        </p:nvSpPr>
        <p:spPr>
          <a:xfrm>
            <a:off x="4138573" y="18759"/>
            <a:ext cx="3914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Z" sz="2800" dirty="0">
                <a:solidFill>
                  <a:schemeClr val="bg1"/>
                </a:solidFill>
                <a:latin typeface="Montserrat" pitchFamily="2" charset="77"/>
              </a:rPr>
              <a:t>Adamas Labyrinthus</a:t>
            </a:r>
            <a:endParaRPr lang="en-CZ" sz="28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4B2FB7-B5FF-BE97-E6C2-00B4A06D470E}"/>
              </a:ext>
            </a:extLst>
          </p:cNvPr>
          <p:cNvSpPr txBox="1"/>
          <p:nvPr/>
        </p:nvSpPr>
        <p:spPr>
          <a:xfrm>
            <a:off x="5638983" y="519013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>
                <a:solidFill>
                  <a:schemeClr val="bg1"/>
                </a:solidFill>
                <a:latin typeface="Montserrat" pitchFamily="2" charset="77"/>
              </a:rPr>
              <a:t>20 km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7F05BD-A7C5-A235-F0BA-DFEDF50AD41B}"/>
              </a:ext>
            </a:extLst>
          </p:cNvPr>
          <p:cNvGrpSpPr/>
          <p:nvPr/>
        </p:nvGrpSpPr>
        <p:grpSpPr>
          <a:xfrm>
            <a:off x="135462" y="336545"/>
            <a:ext cx="11646166" cy="6285570"/>
            <a:chOff x="135462" y="336545"/>
            <a:chExt cx="11646166" cy="62855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C46247-1E49-5B89-61B1-094BB12B9336}"/>
                </a:ext>
              </a:extLst>
            </p:cNvPr>
            <p:cNvGrpSpPr/>
            <p:nvPr/>
          </p:nvGrpSpPr>
          <p:grpSpPr>
            <a:xfrm>
              <a:off x="135462" y="336545"/>
              <a:ext cx="11646166" cy="6285570"/>
              <a:chOff x="135462" y="336545"/>
              <a:chExt cx="11646166" cy="6285570"/>
            </a:xfrm>
          </p:grpSpPr>
          <p:grpSp>
            <p:nvGrpSpPr>
              <p:cNvPr id="6" name="object 6"/>
              <p:cNvGrpSpPr/>
              <p:nvPr/>
            </p:nvGrpSpPr>
            <p:grpSpPr>
              <a:xfrm>
                <a:off x="135462" y="336545"/>
                <a:ext cx="3657600" cy="3657600"/>
                <a:chOff x="135462" y="336545"/>
                <a:chExt cx="3657600" cy="3657600"/>
              </a:xfrm>
            </p:grpSpPr>
            <p:pic>
              <p:nvPicPr>
                <p:cNvPr id="7" name="object 7"/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64041" y="365125"/>
                  <a:ext cx="3600000" cy="3600000"/>
                </a:xfrm>
                <a:prstGeom prst="rect">
                  <a:avLst/>
                </a:prstGeom>
              </p:spPr>
            </p:pic>
            <p:sp>
              <p:nvSpPr>
                <p:cNvPr id="8" name="object 8"/>
                <p:cNvSpPr/>
                <p:nvPr/>
              </p:nvSpPr>
              <p:spPr>
                <a:xfrm>
                  <a:off x="149749" y="350833"/>
                  <a:ext cx="3629025" cy="362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9025" h="3629025">
                      <a:moveTo>
                        <a:pt x="1814292" y="0"/>
                      </a:moveTo>
                      <a:lnTo>
                        <a:pt x="1907642" y="2360"/>
                      </a:lnTo>
                      <a:lnTo>
                        <a:pt x="1999775" y="9366"/>
                      </a:lnTo>
                      <a:lnTo>
                        <a:pt x="2090572" y="20903"/>
                      </a:lnTo>
                      <a:lnTo>
                        <a:pt x="2179919" y="36859"/>
                      </a:lnTo>
                      <a:lnTo>
                        <a:pt x="2267700" y="57119"/>
                      </a:lnTo>
                      <a:lnTo>
                        <a:pt x="2353801" y="81569"/>
                      </a:lnTo>
                      <a:lnTo>
                        <a:pt x="2438105" y="110094"/>
                      </a:lnTo>
                      <a:lnTo>
                        <a:pt x="2520500" y="142581"/>
                      </a:lnTo>
                      <a:lnTo>
                        <a:pt x="2600870" y="178916"/>
                      </a:lnTo>
                      <a:lnTo>
                        <a:pt x="2679100" y="218983"/>
                      </a:lnTo>
                      <a:lnTo>
                        <a:pt x="2755078" y="262669"/>
                      </a:lnTo>
                      <a:lnTo>
                        <a:pt x="2828689" y="309861"/>
                      </a:lnTo>
                      <a:lnTo>
                        <a:pt x="2899820" y="360442"/>
                      </a:lnTo>
                      <a:lnTo>
                        <a:pt x="2968356" y="414301"/>
                      </a:lnTo>
                      <a:lnTo>
                        <a:pt x="3034183" y="471323"/>
                      </a:lnTo>
                      <a:lnTo>
                        <a:pt x="3097190" y="531394"/>
                      </a:lnTo>
                      <a:lnTo>
                        <a:pt x="3157261" y="594400"/>
                      </a:lnTo>
                      <a:lnTo>
                        <a:pt x="3214282" y="660228"/>
                      </a:lnTo>
                      <a:lnTo>
                        <a:pt x="3268141" y="728764"/>
                      </a:lnTo>
                      <a:lnTo>
                        <a:pt x="3318723" y="799894"/>
                      </a:lnTo>
                      <a:lnTo>
                        <a:pt x="3365914" y="873505"/>
                      </a:lnTo>
                      <a:lnTo>
                        <a:pt x="3409600" y="949483"/>
                      </a:lnTo>
                      <a:lnTo>
                        <a:pt x="3449668" y="1027714"/>
                      </a:lnTo>
                      <a:lnTo>
                        <a:pt x="3486002" y="1108083"/>
                      </a:lnTo>
                      <a:lnTo>
                        <a:pt x="3518489" y="1190478"/>
                      </a:lnTo>
                      <a:lnTo>
                        <a:pt x="3547015" y="1274782"/>
                      </a:lnTo>
                      <a:lnTo>
                        <a:pt x="3571465" y="1360884"/>
                      </a:lnTo>
                      <a:lnTo>
                        <a:pt x="3591724" y="1448665"/>
                      </a:lnTo>
                      <a:lnTo>
                        <a:pt x="3607680" y="1538012"/>
                      </a:lnTo>
                      <a:lnTo>
                        <a:pt x="3619218" y="1628809"/>
                      </a:lnTo>
                      <a:lnTo>
                        <a:pt x="3626224" y="1720942"/>
                      </a:lnTo>
                      <a:lnTo>
                        <a:pt x="3628584" y="1814292"/>
                      </a:lnTo>
                      <a:lnTo>
                        <a:pt x="3626224" y="1907642"/>
                      </a:lnTo>
                      <a:lnTo>
                        <a:pt x="3619218" y="1999775"/>
                      </a:lnTo>
                      <a:lnTo>
                        <a:pt x="3607680" y="2090572"/>
                      </a:lnTo>
                      <a:lnTo>
                        <a:pt x="3591724" y="2179919"/>
                      </a:lnTo>
                      <a:lnTo>
                        <a:pt x="3571465" y="2267700"/>
                      </a:lnTo>
                      <a:lnTo>
                        <a:pt x="3547015" y="2353801"/>
                      </a:lnTo>
                      <a:lnTo>
                        <a:pt x="3518489" y="2438105"/>
                      </a:lnTo>
                      <a:lnTo>
                        <a:pt x="3486002" y="2520500"/>
                      </a:lnTo>
                      <a:lnTo>
                        <a:pt x="3449668" y="2600870"/>
                      </a:lnTo>
                      <a:lnTo>
                        <a:pt x="3409600" y="2679100"/>
                      </a:lnTo>
                      <a:lnTo>
                        <a:pt x="3365914" y="2755078"/>
                      </a:lnTo>
                      <a:lnTo>
                        <a:pt x="3318723" y="2828689"/>
                      </a:lnTo>
                      <a:lnTo>
                        <a:pt x="3268141" y="2899820"/>
                      </a:lnTo>
                      <a:lnTo>
                        <a:pt x="3214282" y="2968356"/>
                      </a:lnTo>
                      <a:lnTo>
                        <a:pt x="3157261" y="3034183"/>
                      </a:lnTo>
                      <a:lnTo>
                        <a:pt x="3097190" y="3097190"/>
                      </a:lnTo>
                      <a:lnTo>
                        <a:pt x="3034183" y="3157260"/>
                      </a:lnTo>
                      <a:lnTo>
                        <a:pt x="2968356" y="3214282"/>
                      </a:lnTo>
                      <a:lnTo>
                        <a:pt x="2899820" y="3268141"/>
                      </a:lnTo>
                      <a:lnTo>
                        <a:pt x="2828689" y="3318723"/>
                      </a:lnTo>
                      <a:lnTo>
                        <a:pt x="2755078" y="3365914"/>
                      </a:lnTo>
                      <a:lnTo>
                        <a:pt x="2679100" y="3409600"/>
                      </a:lnTo>
                      <a:lnTo>
                        <a:pt x="2600870" y="3449668"/>
                      </a:lnTo>
                      <a:lnTo>
                        <a:pt x="2520500" y="3486002"/>
                      </a:lnTo>
                      <a:lnTo>
                        <a:pt x="2438105" y="3518489"/>
                      </a:lnTo>
                      <a:lnTo>
                        <a:pt x="2353801" y="3547015"/>
                      </a:lnTo>
                      <a:lnTo>
                        <a:pt x="2267700" y="3571465"/>
                      </a:lnTo>
                      <a:lnTo>
                        <a:pt x="2179919" y="3591724"/>
                      </a:lnTo>
                      <a:lnTo>
                        <a:pt x="2090572" y="3607680"/>
                      </a:lnTo>
                      <a:lnTo>
                        <a:pt x="1999775" y="3619218"/>
                      </a:lnTo>
                      <a:lnTo>
                        <a:pt x="1907642" y="3626223"/>
                      </a:lnTo>
                      <a:lnTo>
                        <a:pt x="1814292" y="3628584"/>
                      </a:lnTo>
                      <a:lnTo>
                        <a:pt x="1720942" y="3626223"/>
                      </a:lnTo>
                      <a:lnTo>
                        <a:pt x="1628809" y="3619218"/>
                      </a:lnTo>
                      <a:lnTo>
                        <a:pt x="1538012" y="3607680"/>
                      </a:lnTo>
                      <a:lnTo>
                        <a:pt x="1448665" y="3591724"/>
                      </a:lnTo>
                      <a:lnTo>
                        <a:pt x="1360884" y="3571465"/>
                      </a:lnTo>
                      <a:lnTo>
                        <a:pt x="1274782" y="3547015"/>
                      </a:lnTo>
                      <a:lnTo>
                        <a:pt x="1190478" y="3518489"/>
                      </a:lnTo>
                      <a:lnTo>
                        <a:pt x="1108083" y="3486002"/>
                      </a:lnTo>
                      <a:lnTo>
                        <a:pt x="1027714" y="3449668"/>
                      </a:lnTo>
                      <a:lnTo>
                        <a:pt x="949483" y="3409600"/>
                      </a:lnTo>
                      <a:lnTo>
                        <a:pt x="873505" y="3365914"/>
                      </a:lnTo>
                      <a:lnTo>
                        <a:pt x="799894" y="3318723"/>
                      </a:lnTo>
                      <a:lnTo>
                        <a:pt x="728764" y="3268141"/>
                      </a:lnTo>
                      <a:lnTo>
                        <a:pt x="660228" y="3214282"/>
                      </a:lnTo>
                      <a:lnTo>
                        <a:pt x="594400" y="3157260"/>
                      </a:lnTo>
                      <a:lnTo>
                        <a:pt x="531394" y="3097190"/>
                      </a:lnTo>
                      <a:lnTo>
                        <a:pt x="471323" y="3034183"/>
                      </a:lnTo>
                      <a:lnTo>
                        <a:pt x="414301" y="2968356"/>
                      </a:lnTo>
                      <a:lnTo>
                        <a:pt x="360442" y="2899820"/>
                      </a:lnTo>
                      <a:lnTo>
                        <a:pt x="309861" y="2828689"/>
                      </a:lnTo>
                      <a:lnTo>
                        <a:pt x="262669" y="2755078"/>
                      </a:lnTo>
                      <a:lnTo>
                        <a:pt x="218983" y="2679100"/>
                      </a:lnTo>
                      <a:lnTo>
                        <a:pt x="178916" y="2600870"/>
                      </a:lnTo>
                      <a:lnTo>
                        <a:pt x="142581" y="2520500"/>
                      </a:lnTo>
                      <a:lnTo>
                        <a:pt x="110094" y="2438105"/>
                      </a:lnTo>
                      <a:lnTo>
                        <a:pt x="81569" y="2353801"/>
                      </a:lnTo>
                      <a:lnTo>
                        <a:pt x="57119" y="2267700"/>
                      </a:lnTo>
                      <a:lnTo>
                        <a:pt x="36859" y="2179919"/>
                      </a:lnTo>
                      <a:lnTo>
                        <a:pt x="20903" y="2090572"/>
                      </a:lnTo>
                      <a:lnTo>
                        <a:pt x="9366" y="1999775"/>
                      </a:lnTo>
                      <a:lnTo>
                        <a:pt x="2360" y="1907642"/>
                      </a:lnTo>
                      <a:lnTo>
                        <a:pt x="0" y="1814292"/>
                      </a:lnTo>
                      <a:lnTo>
                        <a:pt x="2360" y="1720942"/>
                      </a:lnTo>
                      <a:lnTo>
                        <a:pt x="9366" y="1628809"/>
                      </a:lnTo>
                      <a:lnTo>
                        <a:pt x="20903" y="1538012"/>
                      </a:lnTo>
                      <a:lnTo>
                        <a:pt x="36859" y="1448665"/>
                      </a:lnTo>
                      <a:lnTo>
                        <a:pt x="57119" y="1360884"/>
                      </a:lnTo>
                      <a:lnTo>
                        <a:pt x="81569" y="1274782"/>
                      </a:lnTo>
                      <a:lnTo>
                        <a:pt x="110094" y="1190478"/>
                      </a:lnTo>
                      <a:lnTo>
                        <a:pt x="142581" y="1108083"/>
                      </a:lnTo>
                      <a:lnTo>
                        <a:pt x="178916" y="1027714"/>
                      </a:lnTo>
                      <a:lnTo>
                        <a:pt x="218983" y="949483"/>
                      </a:lnTo>
                      <a:lnTo>
                        <a:pt x="262669" y="873505"/>
                      </a:lnTo>
                      <a:lnTo>
                        <a:pt x="309861" y="799894"/>
                      </a:lnTo>
                      <a:lnTo>
                        <a:pt x="360442" y="728764"/>
                      </a:lnTo>
                      <a:lnTo>
                        <a:pt x="414301" y="660228"/>
                      </a:lnTo>
                      <a:lnTo>
                        <a:pt x="471323" y="594400"/>
                      </a:lnTo>
                      <a:lnTo>
                        <a:pt x="531394" y="531394"/>
                      </a:lnTo>
                      <a:lnTo>
                        <a:pt x="594400" y="471323"/>
                      </a:lnTo>
                      <a:lnTo>
                        <a:pt x="660228" y="414301"/>
                      </a:lnTo>
                      <a:lnTo>
                        <a:pt x="728764" y="360442"/>
                      </a:lnTo>
                      <a:lnTo>
                        <a:pt x="799894" y="309861"/>
                      </a:lnTo>
                      <a:lnTo>
                        <a:pt x="873505" y="262669"/>
                      </a:lnTo>
                      <a:lnTo>
                        <a:pt x="949483" y="218983"/>
                      </a:lnTo>
                      <a:lnTo>
                        <a:pt x="1027714" y="178916"/>
                      </a:lnTo>
                      <a:lnTo>
                        <a:pt x="1108083" y="142581"/>
                      </a:lnTo>
                      <a:lnTo>
                        <a:pt x="1190478" y="110094"/>
                      </a:lnTo>
                      <a:lnTo>
                        <a:pt x="1274782" y="81569"/>
                      </a:lnTo>
                      <a:lnTo>
                        <a:pt x="1360884" y="57119"/>
                      </a:lnTo>
                      <a:lnTo>
                        <a:pt x="1448665" y="36859"/>
                      </a:lnTo>
                      <a:lnTo>
                        <a:pt x="1538012" y="20903"/>
                      </a:lnTo>
                      <a:lnTo>
                        <a:pt x="1628809" y="9366"/>
                      </a:lnTo>
                      <a:lnTo>
                        <a:pt x="1720942" y="2360"/>
                      </a:lnTo>
                      <a:lnTo>
                        <a:pt x="1814292" y="0"/>
                      </a:lnTo>
                      <a:close/>
                    </a:path>
                  </a:pathLst>
                </a:custGeom>
                <a:ln w="28575">
                  <a:solidFill>
                    <a:srgbClr val="F2F2F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0" name="object 10"/>
              <p:cNvGrpSpPr/>
              <p:nvPr/>
            </p:nvGrpSpPr>
            <p:grpSpPr>
              <a:xfrm>
                <a:off x="4524030" y="2964515"/>
                <a:ext cx="3657600" cy="3657600"/>
                <a:chOff x="4524030" y="2964515"/>
                <a:chExt cx="3657600" cy="3657600"/>
              </a:xfrm>
            </p:grpSpPr>
            <p:pic>
              <p:nvPicPr>
                <p:cNvPr id="11" name="object 11"/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4552609" y="2993095"/>
                  <a:ext cx="3599999" cy="3600000"/>
                </a:xfrm>
                <a:prstGeom prst="rect">
                  <a:avLst/>
                </a:prstGeom>
              </p:spPr>
            </p:pic>
            <p:sp>
              <p:nvSpPr>
                <p:cNvPr id="12" name="object 12"/>
                <p:cNvSpPr/>
                <p:nvPr/>
              </p:nvSpPr>
              <p:spPr>
                <a:xfrm>
                  <a:off x="4538317" y="2978803"/>
                  <a:ext cx="3629025" cy="362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9025" h="3629025">
                      <a:moveTo>
                        <a:pt x="1814292" y="0"/>
                      </a:moveTo>
                      <a:lnTo>
                        <a:pt x="1907642" y="2360"/>
                      </a:lnTo>
                      <a:lnTo>
                        <a:pt x="1999775" y="9366"/>
                      </a:lnTo>
                      <a:lnTo>
                        <a:pt x="2090572" y="20903"/>
                      </a:lnTo>
                      <a:lnTo>
                        <a:pt x="2179919" y="36859"/>
                      </a:lnTo>
                      <a:lnTo>
                        <a:pt x="2267700" y="57119"/>
                      </a:lnTo>
                      <a:lnTo>
                        <a:pt x="2353801" y="81569"/>
                      </a:lnTo>
                      <a:lnTo>
                        <a:pt x="2438105" y="110094"/>
                      </a:lnTo>
                      <a:lnTo>
                        <a:pt x="2520500" y="142581"/>
                      </a:lnTo>
                      <a:lnTo>
                        <a:pt x="2600869" y="178916"/>
                      </a:lnTo>
                      <a:lnTo>
                        <a:pt x="2679100" y="218983"/>
                      </a:lnTo>
                      <a:lnTo>
                        <a:pt x="2755078" y="262669"/>
                      </a:lnTo>
                      <a:lnTo>
                        <a:pt x="2828689" y="309861"/>
                      </a:lnTo>
                      <a:lnTo>
                        <a:pt x="2899820" y="360442"/>
                      </a:lnTo>
                      <a:lnTo>
                        <a:pt x="2968356" y="414301"/>
                      </a:lnTo>
                      <a:lnTo>
                        <a:pt x="3034183" y="471323"/>
                      </a:lnTo>
                      <a:lnTo>
                        <a:pt x="3097190" y="531394"/>
                      </a:lnTo>
                      <a:lnTo>
                        <a:pt x="3157260" y="594400"/>
                      </a:lnTo>
                      <a:lnTo>
                        <a:pt x="3214282" y="660228"/>
                      </a:lnTo>
                      <a:lnTo>
                        <a:pt x="3268141" y="728764"/>
                      </a:lnTo>
                      <a:lnTo>
                        <a:pt x="3318723" y="799894"/>
                      </a:lnTo>
                      <a:lnTo>
                        <a:pt x="3365914" y="873505"/>
                      </a:lnTo>
                      <a:lnTo>
                        <a:pt x="3409600" y="949483"/>
                      </a:lnTo>
                      <a:lnTo>
                        <a:pt x="3449668" y="1027714"/>
                      </a:lnTo>
                      <a:lnTo>
                        <a:pt x="3486002" y="1108083"/>
                      </a:lnTo>
                      <a:lnTo>
                        <a:pt x="3518489" y="1190478"/>
                      </a:lnTo>
                      <a:lnTo>
                        <a:pt x="3547015" y="1274782"/>
                      </a:lnTo>
                      <a:lnTo>
                        <a:pt x="3571465" y="1360884"/>
                      </a:lnTo>
                      <a:lnTo>
                        <a:pt x="3591724" y="1448665"/>
                      </a:lnTo>
                      <a:lnTo>
                        <a:pt x="3607680" y="1538012"/>
                      </a:lnTo>
                      <a:lnTo>
                        <a:pt x="3619218" y="1628809"/>
                      </a:lnTo>
                      <a:lnTo>
                        <a:pt x="3626223" y="1720942"/>
                      </a:lnTo>
                      <a:lnTo>
                        <a:pt x="3628584" y="1814292"/>
                      </a:lnTo>
                      <a:lnTo>
                        <a:pt x="3626223" y="1907642"/>
                      </a:lnTo>
                      <a:lnTo>
                        <a:pt x="3619218" y="1999775"/>
                      </a:lnTo>
                      <a:lnTo>
                        <a:pt x="3607680" y="2090572"/>
                      </a:lnTo>
                      <a:lnTo>
                        <a:pt x="3591724" y="2179919"/>
                      </a:lnTo>
                      <a:lnTo>
                        <a:pt x="3571465" y="2267700"/>
                      </a:lnTo>
                      <a:lnTo>
                        <a:pt x="3547015" y="2353801"/>
                      </a:lnTo>
                      <a:lnTo>
                        <a:pt x="3518489" y="2438105"/>
                      </a:lnTo>
                      <a:lnTo>
                        <a:pt x="3486002" y="2520500"/>
                      </a:lnTo>
                      <a:lnTo>
                        <a:pt x="3449668" y="2600870"/>
                      </a:lnTo>
                      <a:lnTo>
                        <a:pt x="3409600" y="2679100"/>
                      </a:lnTo>
                      <a:lnTo>
                        <a:pt x="3365914" y="2755078"/>
                      </a:lnTo>
                      <a:lnTo>
                        <a:pt x="3318723" y="2828689"/>
                      </a:lnTo>
                      <a:lnTo>
                        <a:pt x="3268141" y="2899820"/>
                      </a:lnTo>
                      <a:lnTo>
                        <a:pt x="3214282" y="2968356"/>
                      </a:lnTo>
                      <a:lnTo>
                        <a:pt x="3157260" y="3034183"/>
                      </a:lnTo>
                      <a:lnTo>
                        <a:pt x="3097190" y="3097190"/>
                      </a:lnTo>
                      <a:lnTo>
                        <a:pt x="3034183" y="3157260"/>
                      </a:lnTo>
                      <a:lnTo>
                        <a:pt x="2968356" y="3214282"/>
                      </a:lnTo>
                      <a:lnTo>
                        <a:pt x="2899820" y="3268141"/>
                      </a:lnTo>
                      <a:lnTo>
                        <a:pt x="2828689" y="3318723"/>
                      </a:lnTo>
                      <a:lnTo>
                        <a:pt x="2755078" y="3365914"/>
                      </a:lnTo>
                      <a:lnTo>
                        <a:pt x="2679100" y="3409600"/>
                      </a:lnTo>
                      <a:lnTo>
                        <a:pt x="2600869" y="3449668"/>
                      </a:lnTo>
                      <a:lnTo>
                        <a:pt x="2520500" y="3486002"/>
                      </a:lnTo>
                      <a:lnTo>
                        <a:pt x="2438105" y="3518489"/>
                      </a:lnTo>
                      <a:lnTo>
                        <a:pt x="2353801" y="3547015"/>
                      </a:lnTo>
                      <a:lnTo>
                        <a:pt x="2267700" y="3571465"/>
                      </a:lnTo>
                      <a:lnTo>
                        <a:pt x="2179919" y="3591724"/>
                      </a:lnTo>
                      <a:lnTo>
                        <a:pt x="2090572" y="3607680"/>
                      </a:lnTo>
                      <a:lnTo>
                        <a:pt x="1999775" y="3619218"/>
                      </a:lnTo>
                      <a:lnTo>
                        <a:pt x="1907642" y="3626223"/>
                      </a:lnTo>
                      <a:lnTo>
                        <a:pt x="1814292" y="3628584"/>
                      </a:lnTo>
                      <a:lnTo>
                        <a:pt x="1720942" y="3626223"/>
                      </a:lnTo>
                      <a:lnTo>
                        <a:pt x="1628809" y="3619218"/>
                      </a:lnTo>
                      <a:lnTo>
                        <a:pt x="1538012" y="3607680"/>
                      </a:lnTo>
                      <a:lnTo>
                        <a:pt x="1448665" y="3591724"/>
                      </a:lnTo>
                      <a:lnTo>
                        <a:pt x="1360884" y="3571465"/>
                      </a:lnTo>
                      <a:lnTo>
                        <a:pt x="1274782" y="3547015"/>
                      </a:lnTo>
                      <a:lnTo>
                        <a:pt x="1190478" y="3518489"/>
                      </a:lnTo>
                      <a:lnTo>
                        <a:pt x="1108083" y="3486002"/>
                      </a:lnTo>
                      <a:lnTo>
                        <a:pt x="1027714" y="3449668"/>
                      </a:lnTo>
                      <a:lnTo>
                        <a:pt x="949483" y="3409600"/>
                      </a:lnTo>
                      <a:lnTo>
                        <a:pt x="873505" y="3365914"/>
                      </a:lnTo>
                      <a:lnTo>
                        <a:pt x="799894" y="3318723"/>
                      </a:lnTo>
                      <a:lnTo>
                        <a:pt x="728764" y="3268141"/>
                      </a:lnTo>
                      <a:lnTo>
                        <a:pt x="660228" y="3214282"/>
                      </a:lnTo>
                      <a:lnTo>
                        <a:pt x="594400" y="3157260"/>
                      </a:lnTo>
                      <a:lnTo>
                        <a:pt x="531394" y="3097190"/>
                      </a:lnTo>
                      <a:lnTo>
                        <a:pt x="471323" y="3034183"/>
                      </a:lnTo>
                      <a:lnTo>
                        <a:pt x="414301" y="2968356"/>
                      </a:lnTo>
                      <a:lnTo>
                        <a:pt x="360442" y="2899820"/>
                      </a:lnTo>
                      <a:lnTo>
                        <a:pt x="309861" y="2828689"/>
                      </a:lnTo>
                      <a:lnTo>
                        <a:pt x="262669" y="2755078"/>
                      </a:lnTo>
                      <a:lnTo>
                        <a:pt x="218983" y="2679100"/>
                      </a:lnTo>
                      <a:lnTo>
                        <a:pt x="178916" y="2600870"/>
                      </a:lnTo>
                      <a:lnTo>
                        <a:pt x="142581" y="2520500"/>
                      </a:lnTo>
                      <a:lnTo>
                        <a:pt x="110094" y="2438105"/>
                      </a:lnTo>
                      <a:lnTo>
                        <a:pt x="81569" y="2353801"/>
                      </a:lnTo>
                      <a:lnTo>
                        <a:pt x="57119" y="2267700"/>
                      </a:lnTo>
                      <a:lnTo>
                        <a:pt x="36859" y="2179919"/>
                      </a:lnTo>
                      <a:lnTo>
                        <a:pt x="20903" y="2090572"/>
                      </a:lnTo>
                      <a:lnTo>
                        <a:pt x="9366" y="1999775"/>
                      </a:lnTo>
                      <a:lnTo>
                        <a:pt x="2360" y="1907642"/>
                      </a:lnTo>
                      <a:lnTo>
                        <a:pt x="0" y="1814292"/>
                      </a:lnTo>
                      <a:lnTo>
                        <a:pt x="2360" y="1720942"/>
                      </a:lnTo>
                      <a:lnTo>
                        <a:pt x="9366" y="1628809"/>
                      </a:lnTo>
                      <a:lnTo>
                        <a:pt x="20903" y="1538012"/>
                      </a:lnTo>
                      <a:lnTo>
                        <a:pt x="36859" y="1448665"/>
                      </a:lnTo>
                      <a:lnTo>
                        <a:pt x="57119" y="1360884"/>
                      </a:lnTo>
                      <a:lnTo>
                        <a:pt x="81569" y="1274782"/>
                      </a:lnTo>
                      <a:lnTo>
                        <a:pt x="110094" y="1190478"/>
                      </a:lnTo>
                      <a:lnTo>
                        <a:pt x="142581" y="1108083"/>
                      </a:lnTo>
                      <a:lnTo>
                        <a:pt x="178916" y="1027714"/>
                      </a:lnTo>
                      <a:lnTo>
                        <a:pt x="218983" y="949483"/>
                      </a:lnTo>
                      <a:lnTo>
                        <a:pt x="262669" y="873505"/>
                      </a:lnTo>
                      <a:lnTo>
                        <a:pt x="309861" y="799894"/>
                      </a:lnTo>
                      <a:lnTo>
                        <a:pt x="360442" y="728764"/>
                      </a:lnTo>
                      <a:lnTo>
                        <a:pt x="414301" y="660228"/>
                      </a:lnTo>
                      <a:lnTo>
                        <a:pt x="471323" y="594400"/>
                      </a:lnTo>
                      <a:lnTo>
                        <a:pt x="531394" y="531394"/>
                      </a:lnTo>
                      <a:lnTo>
                        <a:pt x="594400" y="471323"/>
                      </a:lnTo>
                      <a:lnTo>
                        <a:pt x="660228" y="414301"/>
                      </a:lnTo>
                      <a:lnTo>
                        <a:pt x="728764" y="360442"/>
                      </a:lnTo>
                      <a:lnTo>
                        <a:pt x="799894" y="309861"/>
                      </a:lnTo>
                      <a:lnTo>
                        <a:pt x="873505" y="262669"/>
                      </a:lnTo>
                      <a:lnTo>
                        <a:pt x="949483" y="218983"/>
                      </a:lnTo>
                      <a:lnTo>
                        <a:pt x="1027714" y="178916"/>
                      </a:lnTo>
                      <a:lnTo>
                        <a:pt x="1108083" y="142581"/>
                      </a:lnTo>
                      <a:lnTo>
                        <a:pt x="1190478" y="110094"/>
                      </a:lnTo>
                      <a:lnTo>
                        <a:pt x="1274782" y="81569"/>
                      </a:lnTo>
                      <a:lnTo>
                        <a:pt x="1360884" y="57119"/>
                      </a:lnTo>
                      <a:lnTo>
                        <a:pt x="1448665" y="36859"/>
                      </a:lnTo>
                      <a:lnTo>
                        <a:pt x="1538012" y="20903"/>
                      </a:lnTo>
                      <a:lnTo>
                        <a:pt x="1628809" y="9366"/>
                      </a:lnTo>
                      <a:lnTo>
                        <a:pt x="1720942" y="2360"/>
                      </a:lnTo>
                      <a:lnTo>
                        <a:pt x="1814292" y="0"/>
                      </a:lnTo>
                      <a:close/>
                    </a:path>
                  </a:pathLst>
                </a:custGeom>
                <a:ln w="28575">
                  <a:solidFill>
                    <a:srgbClr val="F2F2F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4" name="object 14"/>
              <p:cNvGrpSpPr/>
              <p:nvPr/>
            </p:nvGrpSpPr>
            <p:grpSpPr>
              <a:xfrm>
                <a:off x="8124028" y="675099"/>
                <a:ext cx="3657600" cy="3657600"/>
                <a:chOff x="8124028" y="675099"/>
                <a:chExt cx="3657600" cy="3657600"/>
              </a:xfrm>
            </p:grpSpPr>
            <p:pic>
              <p:nvPicPr>
                <p:cNvPr id="15" name="object 15"/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8152608" y="703679"/>
                  <a:ext cx="3600000" cy="3600000"/>
                </a:xfrm>
                <a:prstGeom prst="rect">
                  <a:avLst/>
                </a:prstGeom>
              </p:spPr>
            </p:pic>
            <p:sp>
              <p:nvSpPr>
                <p:cNvPr id="16" name="object 16"/>
                <p:cNvSpPr/>
                <p:nvPr/>
              </p:nvSpPr>
              <p:spPr>
                <a:xfrm>
                  <a:off x="8138316" y="689387"/>
                  <a:ext cx="3629025" cy="362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9025" h="3629025">
                      <a:moveTo>
                        <a:pt x="1814292" y="0"/>
                      </a:moveTo>
                      <a:lnTo>
                        <a:pt x="1907642" y="2360"/>
                      </a:lnTo>
                      <a:lnTo>
                        <a:pt x="1999775" y="9366"/>
                      </a:lnTo>
                      <a:lnTo>
                        <a:pt x="2090572" y="20903"/>
                      </a:lnTo>
                      <a:lnTo>
                        <a:pt x="2179919" y="36859"/>
                      </a:lnTo>
                      <a:lnTo>
                        <a:pt x="2267700" y="57119"/>
                      </a:lnTo>
                      <a:lnTo>
                        <a:pt x="2353801" y="81569"/>
                      </a:lnTo>
                      <a:lnTo>
                        <a:pt x="2438105" y="110094"/>
                      </a:lnTo>
                      <a:lnTo>
                        <a:pt x="2520500" y="142581"/>
                      </a:lnTo>
                      <a:lnTo>
                        <a:pt x="2600870" y="178916"/>
                      </a:lnTo>
                      <a:lnTo>
                        <a:pt x="2679100" y="218983"/>
                      </a:lnTo>
                      <a:lnTo>
                        <a:pt x="2755078" y="262669"/>
                      </a:lnTo>
                      <a:lnTo>
                        <a:pt x="2828689" y="309861"/>
                      </a:lnTo>
                      <a:lnTo>
                        <a:pt x="2899820" y="360442"/>
                      </a:lnTo>
                      <a:lnTo>
                        <a:pt x="2968356" y="414301"/>
                      </a:lnTo>
                      <a:lnTo>
                        <a:pt x="3034184" y="471323"/>
                      </a:lnTo>
                      <a:lnTo>
                        <a:pt x="3097190" y="531394"/>
                      </a:lnTo>
                      <a:lnTo>
                        <a:pt x="3157260" y="594400"/>
                      </a:lnTo>
                      <a:lnTo>
                        <a:pt x="3214282" y="660228"/>
                      </a:lnTo>
                      <a:lnTo>
                        <a:pt x="3268141" y="728764"/>
                      </a:lnTo>
                      <a:lnTo>
                        <a:pt x="3318723" y="799894"/>
                      </a:lnTo>
                      <a:lnTo>
                        <a:pt x="3365914" y="873505"/>
                      </a:lnTo>
                      <a:lnTo>
                        <a:pt x="3409600" y="949483"/>
                      </a:lnTo>
                      <a:lnTo>
                        <a:pt x="3449668" y="1027714"/>
                      </a:lnTo>
                      <a:lnTo>
                        <a:pt x="3486002" y="1108083"/>
                      </a:lnTo>
                      <a:lnTo>
                        <a:pt x="3518489" y="1190478"/>
                      </a:lnTo>
                      <a:lnTo>
                        <a:pt x="3547015" y="1274782"/>
                      </a:lnTo>
                      <a:lnTo>
                        <a:pt x="3571465" y="1360884"/>
                      </a:lnTo>
                      <a:lnTo>
                        <a:pt x="3591724" y="1448665"/>
                      </a:lnTo>
                      <a:lnTo>
                        <a:pt x="3607680" y="1538012"/>
                      </a:lnTo>
                      <a:lnTo>
                        <a:pt x="3619218" y="1628809"/>
                      </a:lnTo>
                      <a:lnTo>
                        <a:pt x="3626223" y="1720942"/>
                      </a:lnTo>
                      <a:lnTo>
                        <a:pt x="3628584" y="1814292"/>
                      </a:lnTo>
                      <a:lnTo>
                        <a:pt x="3626223" y="1907642"/>
                      </a:lnTo>
                      <a:lnTo>
                        <a:pt x="3619218" y="1999775"/>
                      </a:lnTo>
                      <a:lnTo>
                        <a:pt x="3607680" y="2090572"/>
                      </a:lnTo>
                      <a:lnTo>
                        <a:pt x="3591724" y="2179919"/>
                      </a:lnTo>
                      <a:lnTo>
                        <a:pt x="3571465" y="2267700"/>
                      </a:lnTo>
                      <a:lnTo>
                        <a:pt x="3547015" y="2353801"/>
                      </a:lnTo>
                      <a:lnTo>
                        <a:pt x="3518489" y="2438105"/>
                      </a:lnTo>
                      <a:lnTo>
                        <a:pt x="3486002" y="2520500"/>
                      </a:lnTo>
                      <a:lnTo>
                        <a:pt x="3449668" y="2600870"/>
                      </a:lnTo>
                      <a:lnTo>
                        <a:pt x="3409600" y="2679100"/>
                      </a:lnTo>
                      <a:lnTo>
                        <a:pt x="3365914" y="2755078"/>
                      </a:lnTo>
                      <a:lnTo>
                        <a:pt x="3318723" y="2828689"/>
                      </a:lnTo>
                      <a:lnTo>
                        <a:pt x="3268141" y="2899820"/>
                      </a:lnTo>
                      <a:lnTo>
                        <a:pt x="3214282" y="2968356"/>
                      </a:lnTo>
                      <a:lnTo>
                        <a:pt x="3157260" y="3034183"/>
                      </a:lnTo>
                      <a:lnTo>
                        <a:pt x="3097190" y="3097190"/>
                      </a:lnTo>
                      <a:lnTo>
                        <a:pt x="3034184" y="3157260"/>
                      </a:lnTo>
                      <a:lnTo>
                        <a:pt x="2968356" y="3214282"/>
                      </a:lnTo>
                      <a:lnTo>
                        <a:pt x="2899820" y="3268141"/>
                      </a:lnTo>
                      <a:lnTo>
                        <a:pt x="2828689" y="3318723"/>
                      </a:lnTo>
                      <a:lnTo>
                        <a:pt x="2755078" y="3365914"/>
                      </a:lnTo>
                      <a:lnTo>
                        <a:pt x="2679100" y="3409600"/>
                      </a:lnTo>
                      <a:lnTo>
                        <a:pt x="2600870" y="3449668"/>
                      </a:lnTo>
                      <a:lnTo>
                        <a:pt x="2520500" y="3486002"/>
                      </a:lnTo>
                      <a:lnTo>
                        <a:pt x="2438105" y="3518489"/>
                      </a:lnTo>
                      <a:lnTo>
                        <a:pt x="2353801" y="3547015"/>
                      </a:lnTo>
                      <a:lnTo>
                        <a:pt x="2267700" y="3571465"/>
                      </a:lnTo>
                      <a:lnTo>
                        <a:pt x="2179919" y="3591724"/>
                      </a:lnTo>
                      <a:lnTo>
                        <a:pt x="2090572" y="3607680"/>
                      </a:lnTo>
                      <a:lnTo>
                        <a:pt x="1999775" y="3619218"/>
                      </a:lnTo>
                      <a:lnTo>
                        <a:pt x="1907642" y="3626223"/>
                      </a:lnTo>
                      <a:lnTo>
                        <a:pt x="1814292" y="3628584"/>
                      </a:lnTo>
                      <a:lnTo>
                        <a:pt x="1720942" y="3626223"/>
                      </a:lnTo>
                      <a:lnTo>
                        <a:pt x="1628810" y="3619218"/>
                      </a:lnTo>
                      <a:lnTo>
                        <a:pt x="1538012" y="3607680"/>
                      </a:lnTo>
                      <a:lnTo>
                        <a:pt x="1448665" y="3591724"/>
                      </a:lnTo>
                      <a:lnTo>
                        <a:pt x="1360884" y="3571465"/>
                      </a:lnTo>
                      <a:lnTo>
                        <a:pt x="1274782" y="3547015"/>
                      </a:lnTo>
                      <a:lnTo>
                        <a:pt x="1190478" y="3518489"/>
                      </a:lnTo>
                      <a:lnTo>
                        <a:pt x="1108083" y="3486002"/>
                      </a:lnTo>
                      <a:lnTo>
                        <a:pt x="1027714" y="3449668"/>
                      </a:lnTo>
                      <a:lnTo>
                        <a:pt x="949483" y="3409600"/>
                      </a:lnTo>
                      <a:lnTo>
                        <a:pt x="873505" y="3365914"/>
                      </a:lnTo>
                      <a:lnTo>
                        <a:pt x="799894" y="3318723"/>
                      </a:lnTo>
                      <a:lnTo>
                        <a:pt x="728764" y="3268141"/>
                      </a:lnTo>
                      <a:lnTo>
                        <a:pt x="660228" y="3214282"/>
                      </a:lnTo>
                      <a:lnTo>
                        <a:pt x="594400" y="3157260"/>
                      </a:lnTo>
                      <a:lnTo>
                        <a:pt x="531394" y="3097190"/>
                      </a:lnTo>
                      <a:lnTo>
                        <a:pt x="471323" y="3034183"/>
                      </a:lnTo>
                      <a:lnTo>
                        <a:pt x="414301" y="2968356"/>
                      </a:lnTo>
                      <a:lnTo>
                        <a:pt x="360442" y="2899820"/>
                      </a:lnTo>
                      <a:lnTo>
                        <a:pt x="309861" y="2828689"/>
                      </a:lnTo>
                      <a:lnTo>
                        <a:pt x="262669" y="2755078"/>
                      </a:lnTo>
                      <a:lnTo>
                        <a:pt x="218983" y="2679100"/>
                      </a:lnTo>
                      <a:lnTo>
                        <a:pt x="178916" y="2600870"/>
                      </a:lnTo>
                      <a:lnTo>
                        <a:pt x="142581" y="2520500"/>
                      </a:lnTo>
                      <a:lnTo>
                        <a:pt x="110094" y="2438105"/>
                      </a:lnTo>
                      <a:lnTo>
                        <a:pt x="81569" y="2353801"/>
                      </a:lnTo>
                      <a:lnTo>
                        <a:pt x="57119" y="2267700"/>
                      </a:lnTo>
                      <a:lnTo>
                        <a:pt x="36859" y="2179919"/>
                      </a:lnTo>
                      <a:lnTo>
                        <a:pt x="20903" y="2090572"/>
                      </a:lnTo>
                      <a:lnTo>
                        <a:pt x="9366" y="1999775"/>
                      </a:lnTo>
                      <a:lnTo>
                        <a:pt x="2360" y="1907642"/>
                      </a:lnTo>
                      <a:lnTo>
                        <a:pt x="0" y="1814292"/>
                      </a:lnTo>
                      <a:lnTo>
                        <a:pt x="2360" y="1720942"/>
                      </a:lnTo>
                      <a:lnTo>
                        <a:pt x="9366" y="1628809"/>
                      </a:lnTo>
                      <a:lnTo>
                        <a:pt x="20903" y="1538012"/>
                      </a:lnTo>
                      <a:lnTo>
                        <a:pt x="36859" y="1448665"/>
                      </a:lnTo>
                      <a:lnTo>
                        <a:pt x="57119" y="1360884"/>
                      </a:lnTo>
                      <a:lnTo>
                        <a:pt x="81569" y="1274782"/>
                      </a:lnTo>
                      <a:lnTo>
                        <a:pt x="110094" y="1190478"/>
                      </a:lnTo>
                      <a:lnTo>
                        <a:pt x="142581" y="1108083"/>
                      </a:lnTo>
                      <a:lnTo>
                        <a:pt x="178916" y="1027714"/>
                      </a:lnTo>
                      <a:lnTo>
                        <a:pt x="218983" y="949483"/>
                      </a:lnTo>
                      <a:lnTo>
                        <a:pt x="262669" y="873505"/>
                      </a:lnTo>
                      <a:lnTo>
                        <a:pt x="309861" y="799894"/>
                      </a:lnTo>
                      <a:lnTo>
                        <a:pt x="360442" y="728764"/>
                      </a:lnTo>
                      <a:lnTo>
                        <a:pt x="414301" y="660228"/>
                      </a:lnTo>
                      <a:lnTo>
                        <a:pt x="471323" y="594400"/>
                      </a:lnTo>
                      <a:lnTo>
                        <a:pt x="531394" y="531394"/>
                      </a:lnTo>
                      <a:lnTo>
                        <a:pt x="594400" y="471323"/>
                      </a:lnTo>
                      <a:lnTo>
                        <a:pt x="660228" y="414301"/>
                      </a:lnTo>
                      <a:lnTo>
                        <a:pt x="728764" y="360442"/>
                      </a:lnTo>
                      <a:lnTo>
                        <a:pt x="799894" y="309861"/>
                      </a:lnTo>
                      <a:lnTo>
                        <a:pt x="873505" y="262669"/>
                      </a:lnTo>
                      <a:lnTo>
                        <a:pt x="949483" y="218983"/>
                      </a:lnTo>
                      <a:lnTo>
                        <a:pt x="1027714" y="178916"/>
                      </a:lnTo>
                      <a:lnTo>
                        <a:pt x="1108083" y="142581"/>
                      </a:lnTo>
                      <a:lnTo>
                        <a:pt x="1190478" y="110094"/>
                      </a:lnTo>
                      <a:lnTo>
                        <a:pt x="1274782" y="81569"/>
                      </a:lnTo>
                      <a:lnTo>
                        <a:pt x="1360884" y="57119"/>
                      </a:lnTo>
                      <a:lnTo>
                        <a:pt x="1448665" y="36859"/>
                      </a:lnTo>
                      <a:lnTo>
                        <a:pt x="1538012" y="20903"/>
                      </a:lnTo>
                      <a:lnTo>
                        <a:pt x="1628810" y="9366"/>
                      </a:lnTo>
                      <a:lnTo>
                        <a:pt x="1720942" y="2360"/>
                      </a:lnTo>
                      <a:lnTo>
                        <a:pt x="1814292" y="0"/>
                      </a:lnTo>
                      <a:close/>
                    </a:path>
                  </a:pathLst>
                </a:custGeom>
                <a:ln w="28575">
                  <a:solidFill>
                    <a:srgbClr val="F2F2F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0CA52A-C66C-297E-409E-978AC0DC6AB3}"/>
                </a:ext>
              </a:extLst>
            </p:cNvPr>
            <p:cNvSpPr txBox="1"/>
            <p:nvPr/>
          </p:nvSpPr>
          <p:spPr>
            <a:xfrm>
              <a:off x="963042" y="3105834"/>
              <a:ext cx="20072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Z" b="1" dirty="0">
                  <a:solidFill>
                    <a:schemeClr val="bg1"/>
                  </a:solidFill>
                  <a:latin typeface="Montserrat" pitchFamily="2" charset="77"/>
                </a:rPr>
                <a:t>Concentric fill</a:t>
              </a:r>
            </a:p>
            <a:p>
              <a:pPr algn="ctr"/>
              <a:r>
                <a:rPr lang="en-CZ" b="1" dirty="0">
                  <a:solidFill>
                    <a:schemeClr val="bg1"/>
                  </a:solidFill>
                  <a:latin typeface="Montserrat" pitchFamily="2" charset="77"/>
                </a:rPr>
                <a:t>Fluidized ejecta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B552C42-0A11-6B3F-07FF-B30F74B98D80}"/>
                </a:ext>
              </a:extLst>
            </p:cNvPr>
            <p:cNvSpPr txBox="1"/>
            <p:nvPr/>
          </p:nvSpPr>
          <p:spPr>
            <a:xfrm>
              <a:off x="4745438" y="3429000"/>
              <a:ext cx="32143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Z" b="1" dirty="0">
                  <a:solidFill>
                    <a:schemeClr val="bg1"/>
                  </a:solidFill>
                  <a:latin typeface="Montserrat" pitchFamily="2" charset="77"/>
                </a:rPr>
                <a:t>10s of meters deep</a:t>
              </a:r>
            </a:p>
            <a:p>
              <a:pPr algn="ctr"/>
              <a:r>
                <a:rPr lang="en-CZ" b="1" dirty="0">
                  <a:solidFill>
                    <a:schemeClr val="bg1"/>
                  </a:solidFill>
                  <a:latin typeface="Montserrat" pitchFamily="2" charset="77"/>
                </a:rPr>
                <a:t>Formation tied to volatiles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53FAA58-FAC8-CA72-8BCF-9D3958E94784}"/>
                </a:ext>
              </a:extLst>
            </p:cNvPr>
            <p:cNvSpPr txBox="1"/>
            <p:nvPr/>
          </p:nvSpPr>
          <p:spPr>
            <a:xfrm>
              <a:off x="8589896" y="3442579"/>
              <a:ext cx="27254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Z" b="1" dirty="0">
                  <a:solidFill>
                    <a:schemeClr val="bg1"/>
                  </a:solidFill>
                  <a:latin typeface="Montserrat" pitchFamily="2" charset="77"/>
                </a:rPr>
                <a:t>Flow-like morphology</a:t>
              </a:r>
            </a:p>
            <a:p>
              <a:pPr algn="ctr"/>
              <a:r>
                <a:rPr lang="en-CZ" b="1" dirty="0">
                  <a:solidFill>
                    <a:schemeClr val="bg1"/>
                  </a:solidFill>
                  <a:latin typeface="Montserrat" pitchFamily="2" charset="77"/>
                </a:rPr>
                <a:t>OUR FOCUS!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9B86E31-4A2F-B9EB-151B-01113D6385C8}"/>
              </a:ext>
            </a:extLst>
          </p:cNvPr>
          <p:cNvSpPr/>
          <p:nvPr/>
        </p:nvSpPr>
        <p:spPr>
          <a:xfrm>
            <a:off x="10062891" y="6492875"/>
            <a:ext cx="21291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ntserrat" pitchFamily="2" charset="77"/>
              </a:rPr>
              <a:t>ESA/DLR/FU Berlin</a:t>
            </a:r>
            <a:endParaRPr lang="en-CZ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5821" y="0"/>
            <a:ext cx="10780355" cy="636734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1AA799-E7DC-2E9D-15A4-F82D489EF14E}"/>
              </a:ext>
            </a:extLst>
          </p:cNvPr>
          <p:cNvSpPr txBox="1">
            <a:spLocks/>
          </p:cNvSpPr>
          <p:nvPr/>
        </p:nvSpPr>
        <p:spPr>
          <a:xfrm>
            <a:off x="2044023" y="6367345"/>
            <a:ext cx="8103953" cy="49010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Z" sz="2800" kern="0" dirty="0">
                <a:solidFill>
                  <a:sysClr val="windowText" lastClr="000000"/>
                </a:solidFill>
                <a:latin typeface="Montserrat" pitchFamily="2" charset="77"/>
              </a:rPr>
              <a:t>312 landforms, 4 classes</a:t>
            </a:r>
            <a:endParaRPr lang="en-CZ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BB008F-6A2E-63F0-957E-91423FEA2856}"/>
              </a:ext>
            </a:extLst>
          </p:cNvPr>
          <p:cNvSpPr/>
          <p:nvPr/>
        </p:nvSpPr>
        <p:spPr>
          <a:xfrm>
            <a:off x="10348226" y="6519446"/>
            <a:ext cx="18437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Montserrat" pitchFamily="2" charset="77"/>
              </a:rPr>
              <a:t>NASA/JPL/GSFC</a:t>
            </a:r>
            <a:endParaRPr lang="en-CZ" sz="1600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7957" y="3437021"/>
              <a:ext cx="6874042" cy="34209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7956" y="0"/>
              <a:ext cx="6874042" cy="343702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" y="1547243"/>
              <a:ext cx="5317957" cy="53107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17956" y="6364513"/>
              <a:ext cx="2467428" cy="4934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52013" y="6358783"/>
              <a:ext cx="2467428" cy="49348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17956" y="2929020"/>
              <a:ext cx="2467428" cy="4934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52013" y="2923289"/>
              <a:ext cx="2467428" cy="493486"/>
            </a:xfrm>
            <a:prstGeom prst="rect">
              <a:avLst/>
            </a:prstGeom>
          </p:spPr>
        </p:pic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4C94A90E-65A0-BBF6-5B80-E388CDB1D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ACC5D6-E46D-C95C-7B3A-EB4252D0574E}"/>
              </a:ext>
            </a:extLst>
          </p:cNvPr>
          <p:cNvSpPr txBox="1">
            <a:spLocks/>
          </p:cNvSpPr>
          <p:nvPr/>
        </p:nvSpPr>
        <p:spPr>
          <a:xfrm>
            <a:off x="133764" y="97394"/>
            <a:ext cx="5077326" cy="132556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3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CZ" kern="0" dirty="0">
                <a:solidFill>
                  <a:schemeClr val="tx1"/>
                </a:solidFill>
                <a:latin typeface="Montserrat" pitchFamily="2" charset="77"/>
              </a:rPr>
              <a:t>Hills</a:t>
            </a:r>
            <a:br>
              <a:rPr lang="en-CZ" kern="0" dirty="0">
                <a:solidFill>
                  <a:schemeClr val="tx1"/>
                </a:solidFill>
                <a:latin typeface="Montserrat" pitchFamily="2" charset="77"/>
              </a:rPr>
            </a:br>
            <a:r>
              <a:rPr lang="en-CZ" sz="2800" kern="0" dirty="0">
                <a:solidFill>
                  <a:schemeClr val="tx1"/>
                </a:solidFill>
                <a:latin typeface="Montserrat" pitchFamily="2" charset="77"/>
              </a:rPr>
              <a:t>d</a:t>
            </a:r>
            <a:r>
              <a:rPr lang="en-CZ" sz="2800" kern="0" baseline="-25000" dirty="0">
                <a:solidFill>
                  <a:schemeClr val="tx1"/>
                </a:solidFill>
                <a:latin typeface="Montserrat" pitchFamily="2" charset="77"/>
              </a:rPr>
              <a:t>avg </a:t>
            </a:r>
            <a:r>
              <a:rPr lang="en-CZ" sz="2800" kern="0" dirty="0">
                <a:solidFill>
                  <a:schemeClr val="tx1"/>
                </a:solidFill>
                <a:latin typeface="Montserrat" pitchFamily="2" charset="77"/>
              </a:rPr>
              <a:t>≈ 1,2 km, h</a:t>
            </a:r>
            <a:r>
              <a:rPr lang="en-CZ" sz="2800" kern="0" baseline="-25000" dirty="0">
                <a:solidFill>
                  <a:schemeClr val="tx1"/>
                </a:solidFill>
                <a:latin typeface="Montserrat" pitchFamily="2" charset="77"/>
              </a:rPr>
              <a:t>avg </a:t>
            </a:r>
            <a:r>
              <a:rPr lang="en-CZ" sz="2800" kern="0" dirty="0">
                <a:solidFill>
                  <a:schemeClr val="tx1"/>
                </a:solidFill>
                <a:latin typeface="Montserrat" pitchFamily="2" charset="77"/>
              </a:rPr>
              <a:t>≈ 35 m</a:t>
            </a:r>
            <a:endParaRPr lang="en-CZ" kern="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949F47-69ED-69F7-E02B-3F518732D696}"/>
              </a:ext>
            </a:extLst>
          </p:cNvPr>
          <p:cNvSpPr/>
          <p:nvPr/>
        </p:nvSpPr>
        <p:spPr>
          <a:xfrm>
            <a:off x="10790742" y="6617366"/>
            <a:ext cx="1415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Montserrat" pitchFamily="2" charset="77"/>
              </a:rPr>
              <a:t>NASA/CALTECH</a:t>
            </a:r>
            <a:endParaRPr lang="en-CZ" sz="1200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3520" y="3413759"/>
              <a:ext cx="6888480" cy="34442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3520" y="0"/>
              <a:ext cx="6888480" cy="3413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0025" y="4346893"/>
              <a:ext cx="1825199" cy="18251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558250"/>
              <a:ext cx="5303414" cy="52997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7956" y="6364513"/>
              <a:ext cx="2467428" cy="49348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52013" y="6358783"/>
              <a:ext cx="2467428" cy="4934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3702" y="2910763"/>
              <a:ext cx="2467429" cy="49348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47759" y="2905033"/>
              <a:ext cx="2467429" cy="493486"/>
            </a:xfrm>
            <a:prstGeom prst="rect">
              <a:avLst/>
            </a:prstGeom>
          </p:spPr>
        </p:pic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8A598A2D-320B-7038-A900-CB24E35D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1CE950B-255A-59B7-9F88-54A76CE12484}"/>
              </a:ext>
            </a:extLst>
          </p:cNvPr>
          <p:cNvSpPr txBox="1">
            <a:spLocks/>
          </p:cNvSpPr>
          <p:nvPr/>
        </p:nvSpPr>
        <p:spPr>
          <a:xfrm>
            <a:off x="128337" y="91299"/>
            <a:ext cx="4095684" cy="1092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CZ" kern="0">
                <a:solidFill>
                  <a:schemeClr val="tx1"/>
                </a:solidFill>
                <a:latin typeface="Montserrat" pitchFamily="2" charset="77"/>
              </a:rPr>
              <a:t>Ridges</a:t>
            </a:r>
            <a:br>
              <a:rPr lang="en-CZ" kern="0">
                <a:solidFill>
                  <a:schemeClr val="tx1"/>
                </a:solidFill>
                <a:latin typeface="Montserrat" pitchFamily="2" charset="77"/>
              </a:rPr>
            </a:br>
            <a:r>
              <a:rPr lang="en-CZ" sz="2800" kern="0">
                <a:solidFill>
                  <a:schemeClr val="tx1"/>
                </a:solidFill>
                <a:latin typeface="Montserrat" pitchFamily="2" charset="77"/>
              </a:rPr>
              <a:t>l</a:t>
            </a:r>
            <a:r>
              <a:rPr lang="en-CZ" sz="2800" kern="0" baseline="-25000">
                <a:solidFill>
                  <a:schemeClr val="tx1"/>
                </a:solidFill>
                <a:latin typeface="Montserrat" pitchFamily="2" charset="77"/>
              </a:rPr>
              <a:t>avg </a:t>
            </a:r>
            <a:r>
              <a:rPr lang="en-CZ" sz="2800" kern="0">
                <a:solidFill>
                  <a:schemeClr val="tx1"/>
                </a:solidFill>
                <a:latin typeface="Montserrat" pitchFamily="2" charset="77"/>
              </a:rPr>
              <a:t>≈ 6,6 km, h &lt; 40 m</a:t>
            </a:r>
            <a:endParaRPr lang="en-CZ" kern="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56C4A8-D058-7A2B-EBB0-2AA4160B1C94}"/>
              </a:ext>
            </a:extLst>
          </p:cNvPr>
          <p:cNvSpPr/>
          <p:nvPr/>
        </p:nvSpPr>
        <p:spPr>
          <a:xfrm>
            <a:off x="10790742" y="6617366"/>
            <a:ext cx="1415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Montserrat" pitchFamily="2" charset="77"/>
              </a:rPr>
              <a:t>NASA/CALTECH</a:t>
            </a:r>
            <a:endParaRPr lang="en-CZ" sz="1200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7754"/>
              <a:ext cx="5334000" cy="53302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4000" y="0"/>
              <a:ext cx="3429000" cy="6857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3000" y="0"/>
              <a:ext cx="3429000" cy="6857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48485" y="2993035"/>
              <a:ext cx="2540000" cy="3338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9486" y="3016126"/>
              <a:ext cx="2426696" cy="3338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48485" y="6422035"/>
              <a:ext cx="2540000" cy="3338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19486" y="6422035"/>
              <a:ext cx="2539998" cy="333829"/>
            </a:xfrm>
            <a:prstGeom prst="rect">
              <a:avLst/>
            </a:prstGeom>
          </p:spPr>
        </p:pic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6226FDA9-A667-473A-7F40-8E1199D2C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BF116CA-F95C-44B5-1D90-2F30C3B9E845}"/>
              </a:ext>
            </a:extLst>
          </p:cNvPr>
          <p:cNvSpPr txBox="1">
            <a:spLocks/>
          </p:cNvSpPr>
          <p:nvPr/>
        </p:nvSpPr>
        <p:spPr>
          <a:xfrm>
            <a:off x="127120" y="87649"/>
            <a:ext cx="4794504" cy="132556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3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CZ" kern="0" dirty="0">
                <a:solidFill>
                  <a:schemeClr val="tx1"/>
                </a:solidFill>
                <a:latin typeface="Montserrat" pitchFamily="2" charset="77"/>
              </a:rPr>
              <a:t>Plateaus</a:t>
            </a:r>
            <a:br>
              <a:rPr lang="en-CZ" kern="0" dirty="0">
                <a:solidFill>
                  <a:schemeClr val="tx1"/>
                </a:solidFill>
                <a:latin typeface="Montserrat" pitchFamily="2" charset="77"/>
              </a:rPr>
            </a:br>
            <a:r>
              <a:rPr lang="en-CZ" sz="2800" kern="0" dirty="0">
                <a:solidFill>
                  <a:schemeClr val="tx1"/>
                </a:solidFill>
                <a:latin typeface="Montserrat" pitchFamily="2" charset="77"/>
              </a:rPr>
              <a:t>a</a:t>
            </a:r>
            <a:r>
              <a:rPr lang="en-CZ" sz="2800" kern="0" baseline="-25000" dirty="0">
                <a:solidFill>
                  <a:schemeClr val="tx1"/>
                </a:solidFill>
                <a:latin typeface="Montserrat" pitchFamily="2" charset="77"/>
              </a:rPr>
              <a:t>avg </a:t>
            </a:r>
            <a:r>
              <a:rPr lang="en-CZ" sz="2800" kern="0" dirty="0">
                <a:solidFill>
                  <a:schemeClr val="tx1"/>
                </a:solidFill>
                <a:latin typeface="Montserrat" pitchFamily="2" charset="77"/>
              </a:rPr>
              <a:t>≈ 35 km</a:t>
            </a:r>
            <a:r>
              <a:rPr lang="en-CZ" sz="2800" kern="0" baseline="30000" dirty="0">
                <a:solidFill>
                  <a:schemeClr val="tx1"/>
                </a:solidFill>
                <a:latin typeface="Montserrat" pitchFamily="2" charset="77"/>
              </a:rPr>
              <a:t>2</a:t>
            </a:r>
            <a:r>
              <a:rPr lang="en-CZ" sz="2800" kern="0" dirty="0">
                <a:solidFill>
                  <a:schemeClr val="tx1"/>
                </a:solidFill>
                <a:latin typeface="Montserrat" pitchFamily="2" charset="77"/>
              </a:rPr>
              <a:t>, h ≈ 20-30 m</a:t>
            </a:r>
            <a:endParaRPr lang="en-CZ" kern="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F2EFC2-647E-9665-9CF3-6CD82E55DCB2}"/>
              </a:ext>
            </a:extLst>
          </p:cNvPr>
          <p:cNvSpPr/>
          <p:nvPr/>
        </p:nvSpPr>
        <p:spPr>
          <a:xfrm>
            <a:off x="10790742" y="6617366"/>
            <a:ext cx="1415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Montserrat" pitchFamily="2" charset="77"/>
              </a:rPr>
              <a:t>NASA/CALTECH</a:t>
            </a:r>
            <a:endParaRPr lang="en-CZ" sz="1200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3648" y="1270000"/>
            <a:ext cx="5444151" cy="55110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3139" y="1302418"/>
            <a:ext cx="5395213" cy="544624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0E890AB-308A-0F50-2424-430393F72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FA1E00-585D-EFE2-CF62-DDF5A92C396B}"/>
              </a:ext>
            </a:extLst>
          </p:cNvPr>
          <p:cNvSpPr txBox="1">
            <a:spLocks/>
          </p:cNvSpPr>
          <p:nvPr/>
        </p:nvSpPr>
        <p:spPr>
          <a:xfrm>
            <a:off x="491282" y="269837"/>
            <a:ext cx="73888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CZ" sz="4400" kern="0" dirty="0">
                <a:solidFill>
                  <a:schemeClr val="tx1"/>
                </a:solidFill>
                <a:latin typeface="Montserrat" pitchFamily="2" charset="77"/>
              </a:rPr>
              <a:t>Complexly Layered Units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7FE26A-0155-09E2-3BCF-78265AC71909}"/>
              </a:ext>
            </a:extLst>
          </p:cNvPr>
          <p:cNvSpPr/>
          <p:nvPr/>
        </p:nvSpPr>
        <p:spPr>
          <a:xfrm>
            <a:off x="9199653" y="6442527"/>
            <a:ext cx="25843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Montserrat" pitchFamily="2" charset="77"/>
              </a:rPr>
              <a:t>NASA/CALTECH/MarsSI</a:t>
            </a:r>
            <a:endParaRPr lang="en-CZ" sz="1600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0303" y="168500"/>
            <a:ext cx="9809972" cy="579419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84F915-AFA0-9D50-88A4-3DA975235ECE}"/>
              </a:ext>
            </a:extLst>
          </p:cNvPr>
          <p:cNvSpPr txBox="1">
            <a:spLocks/>
          </p:cNvSpPr>
          <p:nvPr/>
        </p:nvSpPr>
        <p:spPr>
          <a:xfrm>
            <a:off x="1641361" y="5962695"/>
            <a:ext cx="8909277" cy="8953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Z" sz="2800" kern="0" dirty="0">
                <a:solidFill>
                  <a:sysClr val="windowText" lastClr="000000"/>
                </a:solidFill>
                <a:latin typeface="Montserrat" pitchFamily="2" charset="77"/>
              </a:rPr>
              <a:t>300+ landforms, 4 classes with evolutionary sequence among them. How did they form?</a:t>
            </a:r>
            <a:endParaRPr lang="en-CZ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0D8167-584A-F1AF-D60E-EE735F6912BE}"/>
              </a:ext>
            </a:extLst>
          </p:cNvPr>
          <p:cNvSpPr/>
          <p:nvPr/>
        </p:nvSpPr>
        <p:spPr>
          <a:xfrm>
            <a:off x="10348226" y="6519446"/>
            <a:ext cx="18437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Montserrat" pitchFamily="2" charset="77"/>
              </a:rPr>
              <a:t>NASA/JPL/GSFC</a:t>
            </a:r>
            <a:endParaRPr lang="en-CZ" sz="1600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493</Words>
  <Application>Microsoft Macintosh PowerPoint</Application>
  <PresentationFormat>Widescreen</PresentationFormat>
  <Paragraphs>90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Montserrat</vt:lpstr>
      <vt:lpstr>Raleway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Formation Mechanism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Products of Sedimentary Volcanism  around Adamas Labyrinthus, Mars</dc:title>
  <cp:lastModifiedBy>Vojtěch Cuřín</cp:lastModifiedBy>
  <cp:revision>26</cp:revision>
  <dcterms:created xsi:type="dcterms:W3CDTF">2022-05-25T09:50:03Z</dcterms:created>
  <dcterms:modified xsi:type="dcterms:W3CDTF">2022-05-25T21:18:26Z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2022-05-25T00:00:00Z</vt:filetime>
  </property>
  <property fmtid="{D5CDD505-2E9C-101B-9397-08002B2CF9AE}" pid="3" name="LastSaved">
    <vt:filetime>2022-05-25T00:00:00Z</vt:filetime>
  </property>
</Properties>
</file>