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4" r:id="rId4"/>
    <p:sldId id="275" r:id="rId5"/>
    <p:sldId id="266" r:id="rId6"/>
    <p:sldId id="270" r:id="rId7"/>
    <p:sldId id="271" r:id="rId8"/>
    <p:sldId id="261" r:id="rId9"/>
    <p:sldId id="262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5940" autoAdjust="0"/>
  </p:normalViewPr>
  <p:slideViewPr>
    <p:cSldViewPr snapToGrid="0">
      <p:cViewPr>
        <p:scale>
          <a:sx n="89" d="100"/>
          <a:sy n="89" d="100"/>
        </p:scale>
        <p:origin x="-22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0CB3-1992-4952-9CC0-C02B7ABAAEA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C2AE-2C1D-42A8-BF46-C238E742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ssary.oilfield.slb.com/en/terms/p/porosit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lossary.oilfield.slb.com/en/terms/v/veloci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C2AE-2C1D-42A8-BF46-C238E7420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 analysis is a technique by which geophysicists attempt to determine thickness,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porosity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density,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velocity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lithology and fluid content of rocks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C2AE-2C1D-42A8-BF46-C238E7420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670" y="0"/>
            <a:ext cx="7374256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123" y="895717"/>
            <a:ext cx="6447692" cy="2387600"/>
          </a:xfrm>
        </p:spPr>
        <p:txBody>
          <a:bodyPr anchor="b"/>
          <a:lstStyle>
            <a:lvl1pPr algn="ctr">
              <a:defRPr sz="6000">
                <a:solidFill>
                  <a:srgbClr val="2716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123" y="3375392"/>
            <a:ext cx="64476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16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1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1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0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84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0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45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70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9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21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38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47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" y="4952996"/>
            <a:ext cx="2041991" cy="190789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444C-9F02-41BE-B6B7-A48BD7C7CFF0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DC93-2ACD-4116-8158-6AF4E92543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27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16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16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16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16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16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16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122" y="895717"/>
            <a:ext cx="11855939" cy="2387600"/>
          </a:xfrm>
        </p:spPr>
        <p:txBody>
          <a:bodyPr>
            <a:normAutofit/>
          </a:bodyPr>
          <a:lstStyle/>
          <a:p>
            <a:r>
              <a:rPr lang="en-US" sz="3600" dirty="0"/>
              <a:t>Linking shallow gas occurrences and deeper structure offshore western Poland (Pomeranian Bight)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123" y="4196862"/>
            <a:ext cx="6447692" cy="1195753"/>
          </a:xfrm>
        </p:spPr>
        <p:txBody>
          <a:bodyPr>
            <a:normAutofit/>
          </a:bodyPr>
          <a:lstStyle/>
          <a:p>
            <a:r>
              <a:rPr lang="en-US" sz="1800" b="1" dirty="0"/>
              <a:t>Quang Nguyen</a:t>
            </a:r>
            <a:r>
              <a:rPr lang="en-US" sz="1800" dirty="0"/>
              <a:t>, Michal Malinowski (1)</a:t>
            </a:r>
          </a:p>
          <a:p>
            <a:r>
              <a:rPr lang="en-US" sz="1800" dirty="0"/>
              <a:t>Regina </a:t>
            </a:r>
            <a:r>
              <a:rPr lang="en-US" sz="1800" dirty="0" err="1"/>
              <a:t>Kramarska</a:t>
            </a:r>
            <a:r>
              <a:rPr lang="en-US" sz="1800" dirty="0"/>
              <a:t>, </a:t>
            </a:r>
            <a:r>
              <a:rPr lang="en-US" sz="1800" dirty="0" err="1"/>
              <a:t>Dorota</a:t>
            </a:r>
            <a:r>
              <a:rPr lang="en-US" sz="1800" dirty="0"/>
              <a:t> </a:t>
            </a:r>
            <a:r>
              <a:rPr lang="en-US" sz="1800" dirty="0" err="1"/>
              <a:t>Kaulbarsz</a:t>
            </a:r>
            <a:r>
              <a:rPr lang="en-US" sz="1800" dirty="0"/>
              <a:t> (2)</a:t>
            </a:r>
          </a:p>
          <a:p>
            <a:r>
              <a:rPr lang="en-US" sz="1800" dirty="0"/>
              <a:t>Christian </a:t>
            </a:r>
            <a:r>
              <a:rPr lang="en-US" sz="1800" dirty="0" err="1"/>
              <a:t>Huebscher</a:t>
            </a:r>
            <a:r>
              <a:rPr lang="en-US" sz="1800" dirty="0"/>
              <a:t> (3)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883136" y="5666154"/>
            <a:ext cx="5009664" cy="100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arenBoth"/>
            </a:pPr>
            <a:r>
              <a:rPr lang="en-US" sz="1200" dirty="0"/>
              <a:t>Institute of Geophysics PAS, Warsaw</a:t>
            </a:r>
          </a:p>
          <a:p>
            <a:pPr marL="342900" indent="-342900" algn="just">
              <a:buAutoNum type="arabicParenBoth"/>
            </a:pPr>
            <a:r>
              <a:rPr lang="en-US" sz="1200" dirty="0"/>
              <a:t>Polish Geological Institute – National Research Institute</a:t>
            </a:r>
          </a:p>
          <a:p>
            <a:pPr marL="342900" indent="-342900" algn="just">
              <a:buAutoNum type="arabicParenBoth"/>
            </a:pPr>
            <a:r>
              <a:rPr lang="en-US" sz="1200" dirty="0" err="1"/>
              <a:t>Insitute</a:t>
            </a:r>
            <a:r>
              <a:rPr lang="en-US" sz="1200" dirty="0"/>
              <a:t> of Geophysics, University of Hamburg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19214"/>
            <a:ext cx="2297724" cy="1060163"/>
          </a:xfrm>
          <a:prstGeom prst="rect">
            <a:avLst/>
          </a:prstGeom>
        </p:spPr>
      </p:pic>
      <p:sp>
        <p:nvSpPr>
          <p:cNvPr id="6" name="AutoShape 2" descr="data:image/png;base64,iVBORw0KGgoAAAANSUhEUgAAAKoAAAC+CAYAAAClMZQPAAAAAXNSR0IArs4c6QAAIABJREFUeF7tXQd4k1UXfrPTNt2lkwJl7w2CshQUWSIioOwtKDJcDH8FWcoWVFwIIm4FERHEjQxl1LILlFVoOtPdpNn5n3PbL34NmW2KVHJ9eCr0G+c7973nnn0F8A0fB2oABwQ1gEYfiT4OwAdUHwhqBAd8QK0R0+Qj0gdUHwZqBAd8QK0R0+Qj0gdUHwZqBAd8QK0R0+Qj0gdUHwZqBAd8QK0R0+Qj0gdUHwZqBAd8QK0R0+Qj0gdUHwZqBAd8QK0R0+Qj0gdUHwZqBAd8QK0R0+Qj0gdUHwZqBAd8QK0R0+Qj0gdUHwZqBAd8QK0R0+Qj0gdUHwZqBAd8QK0R0+Qj0gdUHwZqBAcYUC0Wi8WW2suXL2PX9u3IKyqCGIABgARAr/vvR8+ePavt45KOHcNv+/ejqKAAJgAigP2cNXs2IiIi3HqvXq/HhQsXkHLxIgylapxOPoOkI3/jemoq6EPpo/k/JRIJwqOi0K5dO7Rs1Qo9770X9erVc/qu1atXQ11QYOUL8ad58+YYOXKkWzRW5qIrV67gh927kZGdbeULzc3s559HcHCw00fm5eXhrTffhEmvt/LVDEAIgP/TkeQifsXExWHAgAGoU6eOS/KNRiMOHDgAeq+moAB/Hj+Ok8ePo9hmXiVCIcKiotC9Z0+0atECMfHx6NChA+RyufUdAhqOgLp//34sXrAAmTymEGji69XDzj17QJPr7aHRaPDS3Ln46aefYDGZKoBp948/ol5CgtNX0nrLy83Fnl278PuBAzhy8OBNoLQFKfd3ejD3/0teew1Dhg51+q77e/VCllJZYTHJAgOxd++3iIqK9zZr2PNeX70aX3/+OQoKCyt814/79yMmNtbpO2mR9u/TxyN+cA/k+NKybVvMXbCALWhnY/fu3SjKzcX7H36I7LQ066LihA4tDnsCg95Tv3FjPDJ8ODp27IgWLVqw17gE6qIFC6DKzr7poc+/9BLGjh3r9cmgD3x7wwZcv3r1pnd+5wKoJpMJly5dwq6vv8ZHH35ovV8skaB2fDyatWyJiLCwm6QH3ZeVlYXzycnIzsgASQIC6sMugNq3Vy8olcoKEw+hEI+PG4EFCxZ7nTfH/vwTK5Yvx/nz528C209uAnVAnz5WvgSHhKBN27YVFpotgPiLl0CU0KABhg4fjvr167u1iElS030NWrRA906doAUgA6AHIC3/KTabcSMzA0cP/QG1Wseul/j5sV1t+vTpaNy0qWugvrJgAbKzs9nNEXFxyE1Ph9ligTgggEm9WrVqeW1Cbty4gSULF+LPAwfsrjZXErWwoACL//c//LhvH7tfJBSidu3aGDR4MOIbNECnTp0QGRl5E70ETALc33//jfTr13H9+nUMGjIE3bp1c/ptD/TqhQylkr0rOioKmVlZjE8yuRwbP/gAnTt39hpvdDodXpo3Dz/98ANbSGFhYSgqLobBYGDvrIxEbdW6NV559VWPaPTz82Nzzt+W7T2gZ5cuyM3NRf/+/RFZvpXfe++9dt9lJqDeSMXOHV/h2KGjOHHyJPumAIUCo8aNw8QpU6BQKJxv/XyJOnDoUPywcyeMJhOEAgGGjhqFhQsXevShzi7etnkztmzahOycHAQGBkKr1bKJ4Fa1M4lK172zfj3effddbqtAXGwsZj/zDB586CGPaExPTwdNSGhoqEugppdL1PhGjXAjJaVsgYhEuPvuu/H25s0evdfZxd9++y3eeeMNpJXr2KQjkgAhHtFwV6LS1s/xs1OXLti8bZvXaOQ/aNKkSWjfogUGPPKIS12fu4/Uvj3ffcfUm4KCAvbPbTt0QK8+fTBlyhT3gfr4+PHY+eWX0Go0bEJoVW3atg1t27at8sf+feQI1q1ejRMnTrBnPzR0KE4cP44bPOPHGVDpI7t17gyDTsfuDw4KwrgJEzB1xowq0+boASRROaCKFQq0adoUx48fZ9LAz98fc19+GUNdqA/uEHft2jUsXbgQfx0+zJ7domVLqHJykKNSwVyux7sLVP7WX51APXbsGNq3b88WrScjLS0N7779Nr758kv2rYSxgIAA7D9yxDlQ+Vv/A4MGoUnTpnhjzRrAbIZAKESvnj2x4b33PKHF7ta7btUqfPHJJ9DqdJCIxVixbh0+//hjHD1yxKqPOdv6Cah3tWljVRliatfGhrffRtOmTatEm7ObyZjKLN/6ianbPvkEY0aNYjTQjlO3SRNs374dUilpY5Ufm995B1u3bGHWMz17wcKF+PqLL5By/rz1eyuz9d/VpQs+qCaJWtmvJTXg+127sOD55yuof2cvXXIO1IULFiA3O5sZIPc9+CBeffVVjBg8GNeuX2eWnMzfH/9bvBiDBw+uLG34/vvv2bZ29fJlBsrHH38ck6ZPx4vz5uHI4cNWgl1J1E5t2jBXC00mubGemT8fD3m47XvyEWRMpSmVVov2zMWLTEfe/uWXzEBRBARg7JQpeOqppzx5bIVrjx07jHWr1uB00in2XT3vvx/Pv/ACXp47l+nUnDVeGYnasUsXbLnNgEofv/f77/H87NnWb6M5Pe0KqMw9lZXFJqNH375Yu24djh46hCenTIGRrDOhEA1atsSOHTsqNRkqlQprX3sNu3buZITF1q6Nxa++iru6dsXUceNw6NAhq59v908/IcGBe4okavcOHaA1GBitQokE3bt1w4r16+Hv718p2lzd1KdnT2QrlYwP5Ms8mZLCDLF+vXuzv5sEAiTUqYMPPt2KqKjarh5n9/dr1qzAZ1u3QavRsp1m2apV6NO3LyaMGYNTiYlMgND37vvjD7fcU0Qb5zftQhL1448rRVd13URG487t27H05ZfZwgwKCkJIWBj2/vKLc4n68vz5yM/OZpNxb9++WLduHdvK5s6Zg73ffcf+XeHnhxHjx+PZZ5/1mP4dX3yBjW+8gczMTEbYtKefxuixY5khM2nsWBw9fNjqTmIS1YFbhCzhrz75BK8uWWIFjn9gIIYMHoyho0ejYcOGHtPm6oYHe/bEdaWSgZL4cJaMKYsF7733HjasXs3+XSyXY+jDg/DiUs+sa3r3N998g/fefJMFKQhcI0ePxsRp0xAVHY1xI0bgeGIiAym9+xc3gTqwd28m7el5Hbp0wYe3GVDPnjqFFUuWIDEpiQmuu7p1w6CHH8aQIUNcOPznz2dREGJ6dx5QKWo1sG9fFqkiRtWvWxcfb9+OkJAQV/Nr/X1ycjJeX7MGh37/nYG0dYcOeGHePKszeerYsTh4+LAVCN//+CMSnPjviouK8Nbrr+PTjz6ygpVUk5YtWqBZu3YYNWoU4uLi3KbP1YW9e/ZETrlEJT6cSEkhfx9ol3ioTx8UlJQw2iNiY7Fy7VrmwHZ3kNW7evlyfLNjBwNVWHg4lqxYgW49ekAoFGLUiBE4nZho/U53JeqD5dKe5qx506Z48plnrJ4Dok2hUDCXXlRUFDNibuUgYfPD3r1Y8NxzLNhDNtDIUaMw8/nniRbnQH1p/nwUZGezMOF9PKCS5Pj444+x/JVXmONWKJNh8IABWLRypdvf9uGHH+Lt9euhLi5mq2fOCy/gsdGjrVv1xLFjcfzwYetk7HIiUemlpIiTZN777bdYv2aN9T6alODAQDRo2hR1Y2PRrU8f3H///RCLCUaVH/169sQ1pdLquD5XDlQKIPz+0094ZsYMxjd/qRRd7rsPb775ptsvo93h7Y0bkZOVxXaUaTNnYvSYMVaXGUnUY4mJ1kXsjkQlD8qA3r2tfJH6+aF2XBy0RmOZqkI2h0QC2okU/v6MPwRYcu/RIvPUgnf7Y8svPHXqFF5asABXzp9n33xvr154dv58FmRwGZlaMn8+lNnZbDK68YBKz87Py8MD3bqhRK9nvw+Pi8MbGzdaw17OCP3hhx/w5tq1uHblCrtsyJAhmDJjBurUrWu97YmxY3HAA4lKN9ICIsl69K/D+OLrj3HotyPWyaRtUiSVIjY6GlGxsejcsSOGPPYYoqOjPeUpu/6+nj2Rq1RaoyycRKXfFRcXMz3+1PHj7PfR4eGY8NRTbkXzaMJeX7sWRw8etO40c+fPr+AGHDliBM4kJrKFQLwniRrtRgi1b+/e1l2QU1mIL7Yxfy7xg/zJZDckNGmCMWPGsBh8dYxz587hxblzcSk5mdHSuGFDPDFzJh7s35+9ziVQSaIWZmczZvMlKifB/jpwANMnTWK/D5BK0blXL2zcuNHpt5SUlGDTxo3YvGkTk4LBcjmeffFFDB4+vMKqnTB2LBIPH7ZOxrcuJCr/pUajAUrlDVxKuYLd33yDX/btY5KEPylBISFsm2vQvDlGjBiBNm3aeDQHnESlkCC53ZPLJSo9hKQqWeVjH3+cAckkEuGeu+7CG5s2uXRXvf/++0w31ajVbNt/fsECDHv8cRaE4Mb4ESNwJDHRKs1/dUNHzc/Px7vvvIO4mBjUiopCkEIBmZ8fe4fBaEROdjaLCv31xx+4evVqBV7QAq8XH8/i/Hd7OSGJkoeef+YZXLtwgc0RGaCjJ03CwIceYoEft4C6dP583MjOBuWxkEQlq5/vFyTQTZ04EWf//puBNSY8HJNmzmT6oKNBwFn92mtQ5eayS8ZPmYIpTzwBij3zx7SxY/HH4cNMAtCz97jQUe29j/QemgD6c+z4cWx6+22UFBZaJQgLXPj5ITIqCr169cKjI0e6jGNz77m3Z0/kK5UMpMSfJB5Q6RriDWUrfUjgJMMqMBCPPPooXnzxRYe84e80pA4NGDQITzz99E26+eMjRuBcYqJVmrsjUWnxFBYWsvmjP7S1k77L7USUcUY7AWWtlZaWYt+PP2L7p5+ye4gWknR1a9fGy0uXoouL8LI7K57oOX36NOa/8AKUV64wkDZKSMC4J55AnwceYBY/N1xK1P/Nn49iCtUB6G2z9XNS9cyZMxj+yCNssgxCIbp36YJ3PvrILq20Ut984w3s27WL/T66bl3mF+zbt+9N148fOxZJhw9bJ8MTiWr7MFIJ1Go1srOykHrtGj7+5BMmOTi/K11Pfs/ouDg8NWcO02Fdjf49e+KKUgmScxoA522ASu+8eP48hg8aVPYNAgEatWmD9evX2zXqaFFteecdvPHGGyziREB64aWXMHzEiJv06QkjRuCvcomqA0ASNdbF1u/qe2x/TwA9dfIkPvngAxzguQmHjx6NqU88gZiYGE8fab2e5oJcmhQy59Sn5o0aYcZzzzHXpK1L0SVQl82fj+vZ2Wwy7rEjUenN5MN8/7338PabbzKwCgMD8eiwYViwYMFNH/LVV18x9wOFYWlMmz4dk558ssK2xt1EEnX/4cNMGtFk7K2ERLXHScoLIKtamZbGJAa5gbhBEaXg8HD875VX7C4e/vNIohYolQyk5Kn92waodC1Jqd9++gkvzJplVY969e8PymW1HRSeXr1ypTXOPfmppzC5LCHjpmsfGzECyYmJjC/E8x/c0FErgyri1ccffYSP3n8f2SoVW9gyhQJr1q+vdE4y8X7RokU4fPAgdAUFjC/tW7XC0tWrERcfb1c1cgnUF+fPhzo7m00GOZo5Pyr/o0lyXLl8GUMffLBsGxQI0LRDB5CuxekYdP3Bgwex5tVXcenCBWYkUHbRk3PmoGOnTnZ5yElUbjJIotZ1kV7myWSQfqwuKcEve/Zg06ZNoJg6C38CqBUdjYXLljmdjAE9e+KSUslAqgZwwQ5QiR5Kdh47ciSKVSo2KS0aN8acF1/EPffcYyWXAgXkFdhTHjgJqlULc+fNcxjxmzhiBA4nJjKQEs+rQ6JyxJEgWr5sGb794gvmGSAjjMLTlEDv6SjIz8djAwciLT8fYr0eeqEQXdq1w+qNGxEaFsbce/aGS6AunzcPV7KyQGu6a9++eH39eruIp4jCzz/8gBfnzEEpgBCxmH3IirfeYu8lfWTnF19g8csvw0B5AgAmzZiBmTNnOnQTTR8zBr8eOsQmg575w88/u60/esJAg16PX/fswZtvvcXCuKSLiQUCLF+9Gv0HD7bqcbbP7NG9O4qVShRTBAVAIoWA7TCavp2SNMaNHMm+xSgS4aF+/fDqhg3WR3766adYuXgxiBYaVM0wfto0h4bX8GHDcDEx0SrNfzh40KXV7wlPbK9d9cor2LJ1qzXAsOHdd91Sj7jnkDAjlWvi0KG4UVAA8tCa/P3ZQpw3bx4U5UaTIxpdApUeos3KQkm5RCX9ylGSBQUBhg0ZAlNJCVvlHVq0wIJXX0XLli3x4+7dLNFAo9MxidX/0UdZJIv8dI7G2DFjcPLQIQZSklrf/vyzVyUq/70moxEbVqzA+x98YJ0MSlF7+umnUZfnMuPfM7B7d5xXKhlIiwCkOAAq3UMJ2euWLsWOvXsZWINiYzH9ySdZ2QqB+PXXXsPJpCQm0Slv9slnn3Wazzpx2DAcTEy0SvP9Bw96XUflf+viV17BV1u3loXNSaK++65HEnXd2rXYvnkzMjUakB0vrVULy5cvZzm/Mhn5TZwP50D97jvMW7IEWSoVewoZPM6ASquGrLiHH36YXU/ShYySNWvWgCQGJbTQCA6S4akZT2HyZOcpeOS3o1g/N36uJonKPX/FihXWfFb6t969e+P5559H48aN7XKxe/fuLOGaG7RQHW1ddE3i8eMYNny4lTcDBw5k/Pziiy+YPs+Vrc2ePZstEGfPGjZsGBITE63vJrXK28YU/6NfeeUVbN261fpPlPfrjsFJN3Tt2hU5OTnMFUnfRAt/3759bCd19o389zsH6q5dmLd0qdtApQdTPiExnRhHg3yTPXp0webN70JNihxt+ZMmOXXRcAT+20ClXFICjKNCNk+BSu6qr7/+GosXl5WpUIYX8YdCridPnmT/Nnz4cLbTuKqcuJVApUqO119/HRTypkE7KvnK77vvPrsLmP6RFh0ldVNtFRmUNAiYfbp3Z9UPng6vA5UIoORnYji5W2wHTTpNvjsJxZ4AlRhDi4RKTajokPMPusMQujclJQVr167Fjz/+aJV4NDmDBg1y+AhPgUoPom1+woQJzFNiO2gLnDFjhltpgZ4Clb6RdGVPwsZ0Dy2ulStX4pNPPrHyhQTRY4895jAXgDwFVPtG/mKuAoGMauKno3IUV/NULUAl98NHH33ECOMPihVTQeBLL73kii72e0+AShPfqlVL1K0bitdeextNmjRh2wqtfg64/G2GtiFaSLTaqSCQJASpFtygdEKSfHzL3JboygCV3kmLgYxIooEbtLCmTJmCuXPnusUbT4FKc0LfSLmx9C7yUzqK3RNdBLCLFy/irbfewi+//GIFKccXKrWxNyhgQK4nyjHmJCnNQVJSklvfZXsRzRn9kcvJl+Sgrn9/JbZ+7kUUPpw4cSKKisjMKBtUmvDCCy+4XfTmKVDJaOMPqnMnfblHjx4sVMrVvdOKJ52JaNy5cycoYMENmjzKACOdjArTnI3KAJWeR7F8MlKpmpQbDRo0wKxZs0B6qzvDU6BmZGRYFx3tavR9lPpor+Q9NTWVuRb5C5eui4mIwEuLFqG3E7cUSUy6nz+qklRPc0Fq0FNPPVU9QCXJQSuRtjLacmgFjx49mk2Qu8NToJLSTluVnV4aLl9JACUgk+FEUseZJOUeVlmg0v3UM4F4QxEakjjjx4/3iDeVASpZ2J7yhlQF4gv5vJ944gm0bt3aKS/tAdUl851cQIuKdsf33nvPMVCP/fYb1rz9NnLz89mjaPJI73C38QRlxJClT6l3JNWee+45uxEoR3SS9OVvGZs3b0Z8vP3GDrQwtm3bxowV2nJo+yJ1gIBAPl5aLNwk0dZHE0BJHhT1Id2QDBsy8vqUV2m6w1zKZ6BKUG7Qlu6uFUt9BD777DO2RZJkI73Vk/Jq8gycPXvW+m7SIe2VgnMXkMFGahfxhrZ12uls+ULX0oIlvhA4iS+0E9HOSIvSnTFu3DhQFa+3BoVpy9UNx0D11sv+jefQZJD7htxbpINS3JomhiaCEoKpLp6kA7Umom33Thmk9pAAIfcQ8YV0SgIvZ2hRIghVFZMK4qrJxK3kmVNj6lYS4nuXjwPOOOADqg8fNYIDPqDWiGnyEekDqg8DNYIDPqDWiGnyEekDqg8DNYIDPqDWiGnyEekDqg8DNYID/zmgUuJxqYHKf00oNZug0Wiho9wPgxBSfxmC5QJIRUJIRQLIRJTwUCPm6Y4nssYClcB4taAI+5LVUPMy5ujIDPqd3miCxmSEWlOKUir0MYggC5AjVE4AFUImEUAmFEBQVi1sHYoAoHEtKVpGKVArUMrALPSB+V9fKDUGqEVaI3b8nYureSaY/QBNEXBVV4h9f2tY3RCrrqN6FapboVoPqgikCgf6SWWs1FKE61vj6MQDaqIRCDQJl6JFjAKR/lLIZAIIy+svZAFAj4gQtIyVISRA5APwLYTvbQtUStVMvFKMfRdLUKgzoVhrxA9nC3CjwAQzV3rJVf1RLTcBlH7aO82A6+Rm28OGfzwKMZ1/TAdJWv7ZQWLqBQt0Dg1G4ygJgv3/AWrzusDAptGo5V+1Xla3cN5r3KtuK6CSKrn/Wgl+vVKE/HwTzudocPSSBsVUF8rVTHOVfiRGqZSRqg6pRJaTqPTvHGA5ycodv8EHLNd7kTu2g5s6riUIB1QO3Fy7Fq5/D7dI/IGEIOCeFuEINYoYTaJS4NG2CnSoFwS5h63BaxyCbhHBtwVQU4vU2JFUiLNKA85ma3E6qxTqElPZVs2VPfLPe+GAxwcN11eH2+q567ktn+u2ywcov02KPaByXXK5ex3Rwi2ichpEeqBrgh8aRPpBStn0cqB3Own61I2GX3kLnVs0v/+Z1/xrQDWYge+TC7D7VAEydDr8nVqKzCJT2XbLHRPItUix3eK5jg8kSamonupvSbKShCXJSj/5kpU72IiTqJyOynVM44wlbuvnAOolWqQGoFljEZoGBEEqF6K+nwyTutRCXISYlY77hmsO3HKgFqhN+OZEAb5PLsSFHC2SM0ph4uuKfJBwgOKfb8mdc0kSkzOWbI0mAiR3HdfCj69v8gHKgdNWR+VUAD6o+cDlv8NDWsIkYnSsE4BgfyFCgoG+bRUYUD8Ccp+0dYjYWwbULI0WX53LxXcnNEjJ1OFqvq7MeKHBBwV/e7Xd2rluZJxuSpKUSrKoAwRJVk5X5SSrrRfA1vp3tvVzPcdtdVO+4cbXkytJC3kSEsKlqB/mB3+pAA+3DcajTcKYC+1OHwSP1EItLqg0eLBhePVm+GcX6/F5ogpfJxXhaoEWafmmfwBqOxN8Q4bfWZYDDaezOtNdbXVSZ7opJ8n5dNhKd+5kBr5ktdVZ+VKeWwycxOXTzJfq/JNyy6U6CdR64VIkBMsQHybA+K610L1+yB3pBisp1WFHUi7+StejbYIUT3SMqx6g5qkN+OxkDradKMSNLD3SNcaKvky+NHMlUR1JUjpMmQ54o7aqhXYkqyOJaqur/pu0cL5dG+D6SYCESBki5FIMbB2B0R1CEON/Z0jZJKUWq3/OwuHUAtSvLcOINkHeB6rOYMSvZ7Pw4t5CZBTrkVlcLkH5ksr2wHXb39lKVls9kb8tc9LMnnVve5+jI40dSVR7xtW/QAtFyOKCxAgPFmDxgFh0qRPIDlz7rw2N2YLdyUVYtF2Ja3l6lBpNuK9FAEZ09iJQaU6Tc3V47NNLKMwx4LreVOaEt2dx832XXJ9HZxa2rZVPOilJUJKkVCAbVv7TVrK6Y/1XFy0k7Ul/5nskXHkiXNAi8gPq+EsRGCLCo22AqR3rI9JfzlT8mjwo7H0kTY2pu1ORV2iCMlNf1onNCNzXOgAjWnsJqCq1EQM3XUCmyoLUAl1ZD217UtL2gHY+dx0d3s4BmdNZba13V393RYu9GfY2LXx92xlfPKAlxA8I95dCLBRifC9geufGCCZ9oQYNAuiZzFJM+vwKMlRmpBXpy+wXHv+ZRL2rikA1mizYdjQdC/fkgc4GMZO+yEkQe/oh/7QHvu+SHwXijvmwjUSRn5SzrDndlA5/zqPjWMp/0t+JBltp5i1a7Fn5fKlORxI4ooUfPePyEcitxdeXPZHuPFqCooAQvRTCEKBzBPDG0KaIDLh9QWu2WHAyQ41H3rsKvZ8FmZkGmDkPj80OzCRqqyoAVaO3oP7Lp6HRUxzeXNam2dEZMJVd5Y68APbeZfvuO5QWqRAI9hNDJBCAvAjTewjxVK9mCJV7dspzZafM2X0ZxSYMf/ssLuUBBpMFuWpjRdzY2i4A7m+pwOiuIRjXLtpzq3/IZiV+z8pBQZrJvn7IRYlo1fPj7fwMJr6lTf9vz3/qyNonKcZJUmrdGgGApJk9XZVo8cSf6i4tpCeT9OZLdW/RQrPND9/a8+XypbsTWmRFgDxSBEH5ThNtFGPl4Fq4t1kEFLLqBW+pHjhwPR0j3s5mc2TOBdT+Jpho7mgOSYe3t9OUh8EfaxCOdUPrICxEAJm43Hy0uNGUSG8EYuefRH6pCSS+K2QbOdK9qrI03dFznemTzjwNntL1H6GFPkMiEjCJyx/xwcDj3ULQv2scGknF8JcIIRGWCTxng2SP2mDC9UwTdp3Nw1uns1GYUR4KpwQ0iwV6o8U9m6VcoopF5EMOx8YRdRitLCZEg/7HFVCXJ2Vg6YeZKA0xA1l07g7KftYCQJKEdDOywPn6IT9HtFz3EMnoMAoh2jcWYGK7aDzYMBpRbhy5eShXhb2nM7E1yYj8UkCXYYKJ3kk0UHd1agFFtPAlqwtamH5Ixpg9fZl+x9eT+dEwvseBaMgBEOkhLbYpibcJLQLbXY+Bo/wEDtr1+PkXNlLdYrvDOOML357gRRVbNBBgWY8wPNSmXoXqC6dAJaFpMFvQeMMZpF7S/zOpLqSYWAi2YkVCAe5J8MOqR6LRpq77h/l6KuyIzu+SMjD5p2yolSaYytuO0k+j2Y7i4+kLXPlZb5VUt6W7qlK+KnzwIi1MygsFGNB4dVR0AAAgAElEQVQqGDum2e8D5hSoGTkWdP/4HC5f0v6ji5E+SNKLJAitGPp7HiCJEMBPLURkHQHmdFXgyU7/buOxQrUR7/2YhdXHcqGVmWEusUAvtUCvttyc8c/pywQ4RzF+0nPteR5IL6YdhaS5LV846U6SxjYfgZ5HaYH28g9c6aiVoYXTCx1F8DylhWwPe14QziPjjC88WkQhAjSVCrFoQBAe7VDf4dJxCtQDOSqM3KBEWo6NdVZuUQvMZRamwk+AAXfL8c5A+4cyeHPhVvZZmXl6bPwpCx8kFcBgMkNrtECtI13bgyfa+nRdeRrs/d5b3vkaTotIJECYnwidEwKw+6mGLifBNVC3KZF22VhmpfEs7fAEESLUEnwwqgXuaeLyPbfVBSQ8dp7Lx8rdSuTqLCgxmFBABiKXVM1Fybj0PbrBWXSM74HgdHa+B8JZhIovUZ35UV3RwtcPaZej3c5dWux5ZuzRYs8zY48vTmgRhANBOgFaNVHg20caI4z45MZwDdQ3lUjLMpZtiSbATw7UDpJhxePRGNKMOFLzx2dJKqz7ORt5hUaoNCYUkl+YMyI4PdCe79ZVVIz7vSPJ6ixSx7HVnv5bQ2mhqt/GUTJMeUCGpzu7lqIVTANnVj/b+rcqkXalTKI2l8vRsZUIWx5u+p9MPaPu1Gv/UmF7kgZZGj1U+UYYKbuJrH++T5c7qs8238BZZIof8+dXynIS1V61gaOIXXXR4kmUjIskES3k3eGqLezkYQjzgJat/dDEX4IvxzWqlGRzLVHfUiI/z4Sm0X749ZnGCLoNIhyV+lIPb9p6KBOfHitATglwNVeHQoMRFkcSlNsS+Zlc9spebPNRHXkLbKW5qwoI21xZfvWBq0oHTt2pBlqEJqB9HX/4iwXY/3xTD2eg4uVOgfpHjgoL92WjvkmMtcPrM8PpThvFxcCSH9JxJL8E6kI9kgv10ORbnEoQ5k92lCNrz39alRwIe9KMi5bZRuq8mMlVwZ/KVQbzaLmrTQACSoX44elGVqd9ZbCjNeRAo1MiPLCdY4f/qYICqE0mtA8NhcxXz4MbhYV4ZVcuUnNNrO/9kVQddEIL2JHRXGUs/6c7ubK2ObIVFDNeJpFtxQMnnW2l+a2ixU7FA0WyOscr4CcR4qup9RHiX7UQrdaQifMZ7+FSzlcY1vGMe5GpyqyG//I9dMDY7G/ykCsxs9zYX1VF0KRbyvzN9jK4/o3c2FtES7wf0CRBgUi5COsG1UVkYNUzt0r06Tif+RbO52xh7tonOmbcWqAajWqUaG+g2EBHvNCe8Y+BzTdmOQ8RV55EwikQteAfnAC5MBwCl1HoW7tMnvz6KrJzLeyIoNxSLfZf1d4sab3dY4BfVs5JUpseA251jnFQDlOBg3aqLu6pp0C0QoL7mgCPd45DqL/rU6Jdz4oJpfobOJ35Pk7nbGGzTGyrdqBq9Spkl/wNPQvrADpdDjLy/0R66TGWHMD3Wzsr/KRVFYPmCI+/F6HixhAyf1nZCEMEwsJ6uObBLbiCvueiKg9Lfi9klbHmAAtyMjT4OVtXJmm5dkSeVj54kl1W2Voyey2POMOu3APRNC4AzWrJ4B8APN8rGm2iSen2zjCYipFbmoQbeTtwIedLllBHs0zizOtANZuNKNGkIk97lK0ETekVnMv+EjrkVEhXte35wK9IsS3n56t9tgKDPqKZIAGRdWZYMwr9IIFC1Byhoc29w8EqPIUOZkvJLMCqv4rLQrCU3aY1ITFVgytUMs65pbjtxBlj+BWtXIK5I0nK9eLyQk+uxrUC0DbGD4FyoE/TcDzYQoEQNxKJPGGb1pCF1NzPcDn/e2RozlrZQuzwokS1wGjKwfW8vVCb9MgtOAmleofdRnq2VcL0Mc6KULmmfBQccresPxhyhEl6ISamJ+OVBAGIlLZCcPDtEULLKTbiu1MFSEzXWDP8i/RGnLyhxvkcPQw0M7aFhY4kKgdEL/QY4Lod+imA9vH+aBNdhsYudUPQv3EQwslr4OVBC7lAnYZLBZtwNXsTA6VtAhfNfZUkqsViRrH6JK6rj0BoTMPJzM1MXPM7PTqqTHYlUfnGLJdZxvcx8z0itv0m+B4goiUQQYiW90BMREdGX4g8GuHBXSFjMcbbY+SV6LH/UiGOXddBR0SXD/r/q7laHM1SQ6U1liWycH5SVy2P+AacPcla/pxa4UDPunLUCSadAVAogD7NA9G9btnfq2vojXm4kv0FlEUXoVR/Ybe5DQk22jQqDdSUzC9RYkmHoegvnC75w1oqxHcf2ibX80uEuIRcfqojl8hum5hjm8DOhbIpgSuTlxpLf+dSY22Thfi0RPrHIyK0N/wRDTECEBNwFwIDK55MXV2T4+lztVrgQnYp9qcVI4s6FBPgbFau2g/ISlXjpLEEaZctKCaAZpQxRpANxNQHYnQCxNcPRHOFf8X+sXogJhLo19APDdwNvHv6ETbXWywm5BdfweXCbbiRvalCsS6XVMap8KTtUKqEx0C9nPUNCkxXcDHjU5Qgo0I/MkeL1rb9k22+Az+cbq9qmmstxev0aO2FxvmY+dUv/K6T/Hap9oJFBNRYRVcEBraGQOCP+KBeqBXw7+u2nmCBeJCZrUZSYTFuZFhQbAYs5e04hWogNhqIFQlQJzYQLSK9rFx6QihVHJk1OJHxFvKLU3BdvbtC+zDbWkcuaEYbjNtALSm5jAtFO5CV9Q2U5ms3NdBzt9mzPf+2PR3Vthcap6Pabvlciii/mZ89Wjgm2Cvb+ifzzg9xQfcgzL8JxBCjbtgDCPJrVd5e0MMZ8V1egQMkRS9krIHeVIRj2R/CD+abmoM7miMC6lR3/KhJGeuQX3waV0t+gdxiYA5YAgP30zbHwlVrUnuNUuy1muJUAUftUDnjqjpoEUGE2KCuCJA3hAByNIscimAZxaurFm25E/GbrFyKfFMpUlXbYLIYmZpt22PZXv44YSIIofBDNAZ0/NWxw7+kJAs3CrbguGoLJKbiCgnu/IR1R9uubft8eyFtmjhHVj/fVnDX6neXFlcNpyt2DRKhYXA3iKS14Q85msTMgFxChVq+4YwDfymXwt9UgrOqTyG0GCs0XOSEi73m4NyuJ1c0Q/OwxxCBRoiKvNcxUHNUx3BAOR15xnSrLmHbU9fRuQ78ZnbOkoY4oNpr82TbFpVvQ/Dr7rhOkM5ocaQnc+8lOvgJRFyG3c0+XRFiQu6HRBQEgUCKrrVnQyKK4VUI3tngLS5Ox5n8d6E3F+Jy/i5Izdqbjlewdw6Irf0QG9AJLWs/i0hFO0gR6LwKNUd1AEeUs5BlzLwp3ZAr8LRXClTFFksV8jtsG6bYSxa6FbTYad0PDURoEdIDGmEggiFGmKAT6tUbd0ci9WLGWmRoL0OkLcCl0j/hZ9EyCcqlpzpqxWVrTwTAH6GKnmhd+ylEBrSzCgCnaX45qj/wh3I28o2ZN4GH3+yZn7Dj6AASfuCFL8W4WXXWYsqVZL0VtNgGhW52ZQrhJ4hBcHBr9kkSgQINJMMRH3/Pfxa4l7M+wg31nzBY9MgrOYISYz4ksFiTyfiS03aObJuCE3+D/Vuic/Qz8JfWR0hAxfo7F0Ddj6PKOcg0Ztpt+3SrkoQ4o8k2iZzfgupW0eKqsSCXsBRKXnlhQ8QGxqAEAkQIwhEpH4S4uN41FrgaTQ5u5H2KdG0iJDAjW3MBRkMm1DA5LSmj9FxniVx6yNHQrxsa1n0WEQGt7CYcuQDqLuxXvoQCY06F8x9sUx7dbfLMWfaOCj/ttZqyzaLiZ1M5SgG1bUxtLznIGS2OCjyrQosMMshFcfD3p84dAkAgQrCsBRqFj0JUgOMy4X8T1aWl+VDmfY3rmt9QajHAaNRCo78GjSkPQlisuRue8MV2xw2X1UeXOq8hWBwLf/+KfNDpinBJtRPX1LswsMl2x8bUJdUOJCsXIduoYg1Q+MWFjlqSOmkldFMMlwOsrdVPAHRm5Vc3LfygAz9s66yM3VFSvT0dvsydJ4BZFIFWERPRqvYshsf8/HMwm/UID297y/Gp1+ciPXcXMor3QmPRwwQzLCYDSvXp0JioGMzsUXswV3MUjiBEycagSYMhCPVrBoFNl9ccXRIuZr+NnNxjyDFlOfejns/9BifSFkJtVFmPfLInrfgt7W2TgWwLJp2VtTtr3mdziB5jWnXR4qpk3pEEcUaTPb7EBPVE97qr4C+tDa02C+cy3sfl4r2QSGi5lw2hQAKhQIZgYQTCBfURpmiH8PAukEhoCbgzLDCbVcjNTUFe4TnkWvYj30xA1LBFYbURzAboDCroTXkEUfaf7fAGXyQQIULSHt0aLoNEGAs/+c310sqiA/jzxv+gMVyHyaRjknuyM4f/hdxvkJK2GAYjFYlXbcgQhNigAYiJGQaJWAEhg5lnwwQdTHo1cvOPIiX3e5gsyeVt7zx7zu1wdaCiBZrVfRlx8jJj64bqK5xOWwSdiUpb/xllkkYIkYBiZTKIRf4QiwIgELgfeLDAyLZtk0kL8mYaqQcSg2N5WfgtYYgAYlE87m66CXJBMAJksTe59PR6NdJyvselvNXQ6DMr0PdIR6XjrZ+AeiVtMYxGSvXwbEgImAEPIaHuWAiF/hASNIWBEIvJJ0ZytjItQyiD3gyTqRR6UwksLE+LG1potMn4K3crkH/cM2Jv+dVSRIYMQMcGqyGCFJkFv+LM9VdQarhyyym5VS/s2exXtsD8ZDE3bfNEQ4HmFE6kPgetLhMGE5lfFcdDHdOcADXnG1xJdx+oIgQixu9xNG40HiJa/QI/iMW0jVUGlJ6ykEBsgM5cArAtzQKDQYPr6X/gSuGa8qb/nj6zeq4PD+yKjvXfh1QcDK02G5cz38WV3E01dndwzKVw9Gq5HRJhQHkk72YckKRPy/4RF3Jegt5IALVvansFqDJxOLo3/QZiUSiEAjlEIooR3Q7DApPJAJOFzCALtOZiXMnbiRvKd8uTx249jaEBTdGpwWuQSTqwlyvzvsWJa8/CbOHvDreeLm++MSysH9rFvcx2UIk4yK4EpfepdVfw16XHodMXwmSmUI7j4QKo23ElfanDrV8krIPebXYz3UkkJG/nrZCcVWGpBWaLEWYLOdTMKCm5gZT0d5Cp3lGVh7p9rwR+qBP4MJo3fo3pnVkF+3Hi2gvQm6jQseaPuxptQ2hABwiFUogE5LuxjweqjTqXtQHKrK0wmf8p8KwCUN/DlfQ3YDSSY4o/IvFg+8MsFc4TpZ7/BGqfk1XyF7LVv0CjOc264JrpwArqVMZJf6EIIoEQApZp0AhhYT0RJWqHqFqtIRR6bozdzIiyqlHmejFl47xyJa6ptlcbYkID2uOeJt8wHV2nU+FKxiZcyn2r2t53Kx6cEPIMGtYeC5k0uBwLjoUVpfqlZ/6JUxljYGRtZ9xvpehCov4D1DIDSIj7WyZCJnXego1ZkwwAFuh0SlzP2oRrBV/DYCypFjtTJBJBLo5BdOQzaFZrCG9+iGmCcuPN/WkzohSn8rYiPeNDQJcFWKpuIQf5NUa3JlshEtVmfMko2Ifjl6e4T9S/eiX5HihIUcbPFrUno07EFIiEVFPhelgsRmRmpSFJ2Qsm1uLb8+ESqFfT34DZrMPdzVYhWD4AAgduJSLGbNEz6Xsjcwsu5G5h9/1bg+r+/UUxiFeMRP36k8vJINCKmW/S/WFCtmo3zmdtQIk+DSQV6Ds9kQZi+KGu4iE0b7KavTa3+BgSr8yB0ZzFVBHi3e01hBAKuN1SAAUaoFHsDETV6sO2dXcGeWdI787OzkaSsmelAVo2X1IMaH/RsdWfotqK65kf4O7Gn8NPSn4v22EB6RsmkxpZOV/hXOZ68ti58x23/Bo6qkAqDkdsyHA0jp3KJASpLUKhH5sUd0d61iFcyFkMvSkLVBpuJC+Dky2MdqIQ/3bo1tRWDzZBrUnDpfSPkan+qvz1ZaoIeS9MFh1bFNU76Igf0idlAFOxyrZtubwZEmqNQ+2Q7hAKPStdMVq0MJu0yMu7hFPK0dC5qYPafifRIhTKkRA5Ds3inqOUSsdAzTWmI1hUC2I7EkhnzIHRpMbRlJEo0Smrl5/V8HQRxdoVbVAncjJqBXSAACKIRYEQCd33WGRmnkKy6hkYzcWwWPTQGamkkD8EUEgT0L3ZbojF7kw4OebzkV94AKl5XyG/1J5ftSxuVKZaAWZSSyzkuOdAXV42Sfo99RkRlG/bDIQV9UeKbkWH90N8yHDIpeEQsYJ0zweVPBvM+WxnSMrfgtz0rbCYyNNSuSEQUl+G2qgfPhZ14iayh7h9Kgr3Sq0pG2ajFocvDUGp1nUggLZgsVDO/KnMKKryYbM0MSaYTMXM6e+tIRXHokHUVMSG9mbqgVQcWu7JcO8NWu0pHLo0g0lX8ipo9VlMUtVTjEXzxgvce4gbV5lQAoNJDYuhFCaLGQWFRTCxWDwtEgIr2Q8CUCvnSERCICGTlwIttADd3zlckWKGGQZjPkxmDYoKC3E+dx5KNGfLF42rux3/nrxH4WH3okHtmYgQNbNe6DZQTSYTSg3XkJj/HIrSkxxud7SdikVhkDH/mRASKkpWdEJM9EOQiZtU2cdqRCGM2gLk5O/Alfy9FRhDsWuDKbfKAJaJ49Ao5ilEBHVmQQuZpBaEQvf7Kqn1aTiWMhsyiRhdG39e+Vm7ze4kVUdvzGU7CP13PeNN5BYcgMkLtgjtaBJhMGIjBqJ5/Mv0t4p7kzvnTOmM6cjKuYYzmZPtOmYJkHJJDKSSUIhEIYgKG46E0AcgouOQb9mwQFN6A9l5n+B60UH2VpK8On0BdCYqcq/cCJe0QELsNPgHNIBEHAW5OAxC5gFxf5DxpdamMpeaXBx9i/niPp03X2lm0SKdIZcZkBqNCml5W6FSH4LRC+Dk3icS+iNE1gqxgYNQL36MXYJdStTi0gu4lr8ON7J+gYmXbVOmNwgR7NcSYlEQEkInILpWn6pwxcv3UghVDWXWH0greZ89mySCVp9TOeAKRagVOhb1QvvATxyMQP8mzBp1Ncg4KlRfwLHLkyGXBaJeyHgoAhsxw0UkkEMmjoLUhbvP1Tu89Xvy0ugN2dBRBhUz5LRIz/8FStV3MJiod5h3k1jIgyQVxiAq7B60rL3I6QJ2ClSNUYXElLEo1CTflGkTprgLYpEfOia8AZHI3ZQzb7G0cs/R6YqRlrMX2ZodLHeIUtpKdTdYkosnQyoMRcu6r0AmiYRcVhsB0jiHbTDJd5yS9gEu566t8AqhQASFKB7RQYMQHvFPuQp1KSQ1g3YmuTQSEhbx896ghaM3alBqzoDFWMQkJXe6qEGfhayCvcgqOQi90Xv6vz3qyWgND+iOSPmjSKjzoMsPdArUi/k7ceXGEhgM/xhNEYF3MZdOh3rvQSx2X29zScktvsAEI/JKE5Gu+gZaXToMhnyU6K7BYKIGMu6PqIjBqBM8CFJxBMsV5Q8CQUbJj/j74lNuP5CkrFQcCT//logO7o5Au27Bssex00HtGadm+/mkdI/JbEJesRKZph9hLj7HvtdkppDyrRnkww5XdIKfrDba1KVQsnvpih4ANQCRwXehfd0VkEjci0jcmk/3xluo2ds5KPN2oVh/FTq9CsXaSzCa3Qetn7QhWsa/gOiQvowgklIl2lQcVo6AvpA6ZHl/iIQiVtJy0zCZQQvxdhqkJoYGdoW/JAqt42mb96wBm1OgphTswuXriyGVByBIfC/a1psLsZe3otuJmRwthcVnkV7wPTTGVBRrr0KtvQKzmYpjnI/o4B7o1PAjdpHJrEVy6pu4mvemq9v+87+PCO4FuSgUjeLnQiGmmjHPh0ugFhbsQ3R0D8TKB5Nt7/kbavQdJmQUHYCq6A/ojFlQFR6DgSWR32xUUAXDva2/h0QSz7wNypIfkXRxeo3++qoSHxPSB2JRCBrUfg6BlQQoR4NToGZrkhAgCYK/uC5zgt/JQ48ipGZ9jVKSsJqryC89DpPlHynbLOJpNKz7DHO2qzWZOKQcBV3R5TuOZbRga4XdC5EwAE1jnoZUWl51W0VOuHBPcR2abvc80ypywcPbCwvPIaNkL/RmFdJUexET0hVt6m1gyS4kTU9ffRWp+ZSxf+cM2t4VsjrU2xt1YsdA7KEO6opTLv2orh5wJ//ehFJczvgY9SL6QiqJZ9K0qDgL+y/edUewJTzwHgT5NYVIKEF0+MMIljX0KMHHEyb5gOoJt9y4tqg4GxnFn5SVvlgKUVRwFAVaqpat+UMKBUKDOpUHO2SoFdQLwf4tIHIz9a8qHPABtSrcc3IveTJ15iIUFx5Hge58WRWBsQA5BSdRqLvdq2TLPozyNEIVbREc2A4U5pQiAKGBHaHwb+xWVM6brPUB1ZvcdPosKncpQl7xBZToqPSGhhkmcz6KSlOgUp+FXl/5nISqfga1iA+St0JISFtIxSGU9AhK+A7yb4ZARTOIBN6NkHlKrw+onnLMq9ebYTaXQK1LQ5H2GgxGStfjIFyWlE1daopLr0OtvgKjMQ1a6FheEdUY8DvkOWodT7Wd/hBAi0BECGMhVrREhCIOMoECItE/HVlEkCNAWh8KRUOIRdQgxL2IkVfZ4eRhPqDeKk57+B4LFW+YtdCZi1GqV0Gny4LJlA8DDAxC/P5Y/BaOtgAua/0oAHXMCxKEQiiPR6A8DBKBnGXQ15ThA2pNmak7nE4fUO9wANSUz/cBtabM1B1Opw+odzgAasrn+4BaU2bqDqfTB9Q7HAA15fN9QHUyU4mJifh882acv3KF+SzJVzl63DgMGjQIAQHu1OnXFBjc/nT6gOpkjv744w+sXLEC15OTrUfSPPnssxg5ZgyCgmpGndjtD0H3KHQK1F9++QWbN2yAMj+fnSJdfmCx9aArKtQILP93/tHw/BOdQ/z90alnT4wdOxZxcXHuUXWbXHXgwAG8sWIFTp8/bz1n6+k5czDaDlCpx9KwYcMQaLFUONbbEV8cncfFJVRy/fJtzwug6ibuBMPuvXph5syZiIigg+H/28MpUHfv3o1lS5dCq1KxA3r5YOVAyz971PYUNnYQq0CAAKkUEj8/1IuPx2MTJuChhx6qEVwloK5auRKpPIk6fc4cuxI1IyMDA3v0QLHFwk45dHUmq+2R3/aOE7IHVn74tFe/fpj/v/8hKuq/fy6rS6CuX7oU11UqK0gDg4NZByP+uaHs72YzBMXFLLRne9o0dw6VWSCAXCrF4xMn4tlnn73twUpAfXPlSpxKTrZKsZkOJCoB9aFBg2C2WOzzp7zzE8c3g8EAg0ZjPdmFnZoik8FP/k9Y8yYe2zyje/fumDd/vg+oJFGXLl0KvUpl3fbv7tsXa9auLSvVdTJoIg4dOoSlCxeiICfHetwO28pEIkyYPh2zZ8++rcFKQF25ciXTUbkzWUmiPm5n66eqU/pmd8eBX3/FnBkzKvBl0oQJmPH88+4+AkKhENQb1tVcuP3A2/hCtyRqqkplPbT3wX79sH79esYkd0ZpaSl2bd+OZYsWsUnhzltqkJCAaXPmoH///u485l+5hi9ROaufdNQxXjCmfv75Zzw9bRrLhOL4MmryZMybN+9f+dbb/aUugWorUbv164fXPQAqMeDYsWNYvmgRLl+4wFQDgjhta7NmzcKUp5++bXnkiUT19CP2lwOVO0SN+DJl8mTM9gHVLitdAvX1pUtxg6ej9vVQotJb8/LysHXrVrz/1ltWiUqKwxOzZuHpKgCVtlqjwcD0QtKROf2QuocI6Y9IBLFYDInEkw7T//DJEx3VU6CSRJ05bRrTUbnFeyskKqko1JnRoNfDZKYWnv/0WhWQKiEUQiyRML5Vl0rB+qkaDDAZjYwGGkQHUyYFAkYDqTREB/0s++dyaixcAyIex+1Z/ZWRqKnXruHdN9/Edzt3Wg96lQUHY9bs2WwbdXeQGqHRaKjbGXvOzz/9hL9++gkXlEro8/KQVlAABenOfn6oHRGByIQE9OnTh/0h0Pr7+0POM1ZcvdcTq9/Vs2x/z5eonDpUXRKVppZ4V6pWo1SnQ9KxY9i3axcuXL2KguxslOj1kItECAoLQ7PGjdGtTx/06tULfn5+8PP3Zz+rClo6XITNncWCzKwsfPP117h0+jQupKbCUlqKYqJBKIRUoUBCdDTaduqEe/v3R4P69dnuGxkZ6bjjNAGVk6jkeiIX1QMeSlSSeHt37cKLc+daJYdQLMbYMWMwdeZMBAaSJ9b1yMnOxmeffYYPt2yBpaTErrvM1mdJ9jMZQeQmC4qOZr7cRx99FKFhzg/L4KhhftSVK3EmOdmaVe/Ij+r6Cype8Uv51s+XqKMnT8ZcL2/9BI7MzEx8+emn+PzDD1l0jc8XvpvM9hRu8kAMGz0ajz32GAGFgdbToVKpoNfp8N777+Ozjz9mx6UTjqiwxZYW21PKuZ2G5jDl8mXHQN2zZw+WLVkCtUplPe25R//+WLdunUtjiq1ijYat3i3vv48/jx5l275IIkGLFi0wYdo09O7t/tn1IwYOxKkLF6yhzFoKBcTBwQiTSq0+Syq74MAqM5uRkZ8PXVERO9Way4Lv3aMHFr72GiJq1XLJc/JarFqxAleTk63PYH7U0aOrHJn6nbb+6dPZ4uUk6qRJkzDHi0C9fu0a9v30E9asXGkFJ0ktcUAAYsLCYBRSo2VYv430ZZPBgNz8fGjVauvJBCEhIZg6dSqGjBiBQDcjcnq9Hunp6Vgwbx7OJyZWAGeQTAb/8HCEyGQMV2SocguGgdViQXFpKUoKC1Gq1TJBk3TpknOgrlmyBOkqlRUgffr2ZS4bW6uftTPU66FRq6EtVUOj1ePk8eNYt3IlNHo9xEIhAkNC0KFdOwwdORI9evRwCRT+BYMHDkReejqCo6OhEInQ5b77MOSRR1C3bl27zykqKmISeMfXXyPz2rUKR7D369sXLy9f7hJsBNT1K1ZYJSoxcQb5Ub0AVJKoBFSurNH48wsAAA0VSURBVIQMzDGTJuEFLwE15fx5PDF2LNLz8xlI9QIBwvz9EdOoEeM97S7BwTc3Krt+/To+/fRT/P7jj8jNyYFWq7X6zJ96+mmMGj/eJVhLSkqYa/KF556DUKtlfnWSoBZ/fzSvVw9R9etj2rRpaNKkid25IxydOnUKO7/6Cslnz0JrsWDPnj3Ogbp8yRKUqFRsCyXkN2nTBiNGjqxgBJC+aDGZkJaejrOnTuBS8klk5BRDIhRCrlAgLioK/mFheOCBB9g2IpW6boBr+wUvPfsswmJjMXnqVLfVBXrGxYsXMWvGDCivXrVKr7CYGEx54gmMGjXK6WLhJOqV5GTrWfXVIVE5L4i3JOr5s2cxcsgQaCwWBlKDUIh60dHoce+9mLtokVsC4sSJE9i0cSMOHzrEDC/SE2USCZ6fPx8PDxvmUNcnYH/11VdYt3o1zBqNdSeOa9IE7du3x+LFi916P3eR0Whkhpe/v79riZqhUlkjM/zKRw68nB7I32JZpyqpFM1btsTQRx5B/Qb1EeDnh8iYWIS5qSN69EUOLiYL89DBg5g2aZJVepEUe3j4cCxetswlUEmink1OZvfS1ugtifor6ajlEpUWOlm83pCopJP269ED2YWF1irVqNBQzJw3D4888ohHLKWF+ta6dTh18qQ12ta2c2e8MHcuWrdubfdZpC6+8vLL0BUWWoVb3ebN8frrryMhIcGj9/Mvdmr100tJoharVFY9xiyXIzY4GBqBoIJiXGqxQGw0ooTcDmo1dCZTBWDQX+rWjkOfAYPRtWtXxMfHI+YWJakcP3IEE0ePrqAPDh8+HC+7AdTVK1bgcnKy9d4nvayjciAliTVx0iQ8U8Wt/4svvsDSRYsgMhoZUAIkEgwaMQILFy6sFEjWr1vHJCs/nLvy9dfRf8CAm56XqVRi1MiRUKWnM7zQvikOCsJXX39dJZDSi1wCdfWSJchUqaxKd6PmzTF06NCb3BWko9JqJt0wMz0dZq2WEatTq3Hh0iUUqFTWjyXrccCAAUzfqVe/PvPZVXXQe/Pz8qAvLUVBcTGMOh1K9Xq2WM6npGDDmjUVfLhD3JSor69YgXPlEpUMH5Koo7ygo3ISldv2SaKOnTQJz1cRqJ3bt4euuNgqWMjd88fhw5Vm79ZNm/D+u+8yy50D6yvLl2PQww/f5J9et2QJA2WBRmPFy5iJEzF//vxKv5+70SVQX12yBIUqlVVH6+Wm1c+9gFwj3333HQ789htSkpNRXFJi3UbIV/fU7Nlo1qKF2x9CyR/XUlJQSAkdFF8vt+gvpabi2sWLyM/JwbW0NBQXFKCwpKSCVOdHxYYNH46F/7JEpa2fL6mqKlHJV9rn7ruRX1JiBUqATIZn582rkFPAGXB8Q85eAgxNyskTJ3Do999RUFhonbdJ06dj7LhxCA8PrzBvQwcMwPmLF61qEnkUDiQmujRa3Zl8l0BdtWQJslUq64T38RCoHBEpKSl4+431+PXHfTCaynQyYs6QRx/FtBkznOaqkkJ99NAhqAoKcDopCb/u24es3FwILRaHE8BlaskCAxEkl+NGWlqFrKZHhg/HK24Add2KFTifnMzupW3amxKVrH5+JlpVJeqFCxcwevhw6DQap8DkA5WvetjLiqP5swXxY2PGYNLUqYiOrtg9evCAAbh68aJVTSLBkHT2bKWMZ1vwugTqa0uWsG2b8/dRtMAdP6q9VfLXXwexZsVrOH/mgtVHFxAcjBfmz2fqhL1BCclHDh3Cxg0bcEOpZODkaAmMjETzhASExcUhUCyu4JOTlfsLa9WqBV1pKd5ev74Cw92VqGtWrGA7ATdZpKN6Y+v/rdw9xQfBhEmTmPSr7KDSmScnTkSJRmMVLAo/P7S56y6rr5L0RlsnPz9ZiFQRDrx8OrjcWPpd93vvRb9+/RAaGlqB1EcGDMCFconKzdHxWwXUVUuXIkelYokk9PL7+/XDWjcc/vaYTf61jz78EG9v2FDh1y8sWIAx48ffdAtd/9m2bfhk61ao8vIYDcSoB/r0QXBkJBLq10fbtm2ZP04mc3xCy7EjRzBhzBjr/SQ5mERdutSl1f/6ypVITk623kuqijeA+usvvzA/Kj9ZctykSXhu7tzK4hQ5OTkY8MADzFnPVQZQWHTb5949PVChUICCALa2xcMDBuBKSoo1TM4k6pkzt0airly2DHk8Q+g+AuratS4jU/a4TTrUx1u34o116yqcxzx3wQJWNGc7tn/+Od7ZuJHFhrltadDAgXji6adRpy61a3evE/bxo0cxccyYChL1UdJRlyxxCdR1q1bhIk+iTp81yytA/e2XXzDryScr0DSeEsqrAFT6mLs7dkRxcbGVX4EKBQ4nJlYa/J7c+MjAgSAVj69C7Ny7F/Xr1/fkMXavdbn1E1BzVSrry3tXAai0NZEj+OTffzNi6INEUilzIo8cOfImAqdOmIA/Dx+u8OFf79qFRo0buw1S8kb8dfgwpk6ceJOOushNoF4o11Fp+3vSi0Cd+eSTFWga5wWg3t+zJ7IyM60LQCaXY/WGDejZs2eVweLqAcuWLcS3X+1EaanW+l19Bw7E6jVrXN3q8ve3DKipqal4d+NGlkHFgZQm/p4ePTBj1iy0bNnyJmKnTJjAQMZfoT/8+itiPfC/ZqSnY/3q1fj++++tz6EXDR0+HLcTUIkmb0jU7Z99xqoyyABlB58LhUw9WvfWW9UeaElNTcGUcZORkZFZYc5mz52LiRPLjjOv7HALqFXZ+mkbOnr0KHbv2oVjhw+jsKjI+hFNGjfG9Jkz0eu++6x5h/wPIaAeOXy4wva4+NVXMWDgQLf0nuysLKxftQq7vvvupjqm/+rWT/ybPnkyDh04YOWbVCbDo0OHot/D/dGmTadKYeX8+fNMJ6XcCmf5vTu//BKrVq1i/nROwCgCAvDoqFGYMWOGU1vCHmGUO0uLTi6XOw+hrlq2DJSqxb200z33sFone0kpOp0OFLIkx3t6airSs7Oh12hw6tw5XD5/vgLgWrdqhVHjxjGJai85goimkhdKTyOfKGcd12vcmBkM46dOtfvRtNXn5+fj+927ce7ECezmSVK+ZCZjyh2J+vqqVVb3VHVv/WMnTqySMcVNNMXpF//vf7iUkmLlGyUht2/fCs3adGRJKZ06uQYs+awP/P47Ll+6hOupqeh9//3oP2gQy+t1Nr7bsQPLly5FiVptxQ0lJT00fDgSYmPxwKBBiI2NdfqM3NxsHPpjP06fOseinEuWLHEO1BXLllVwTykiItCiQQPoBIIKHY91lKFNYTuzmUVGsnNyUFRYeJMPThESgp69erH4f/NWrZx+NGXyLF++nLmnTOWJEWT5BwQFMcvfLBYzGiCXs59F5SlheSUlOHXsGLJUKtSpXx+U2sfyWHlVnO5K1LWrVlV0T82a5ZU0P3vG1ISJE/FMFY0pbvYpl5Z8zx9t2VIhdEzekcYtWqBZw4bM1yoViSCkTHpKXjGZWJofx6e8/HycO32a5bOy0iFqvjF6tEugEg17vv0WH2zdiovnzv3jUhQIoAgKwl2dOyMwNLSsXkwoZOX0ekqGp6qD8rTHguJCXDh7BqnXlczjcuriRedAXb1sWQWHv21Uw9Hf+aFBi0jEXEl9H3gAjZo2Ze4kR+l5tsvs5MmTTHXYtmULCnNzKziTuXfLJRLGdAvlGZR/qF9gIAYMHsxyXiViMbP67xSJyvGQ3FWH9+/Hvj178MehQxWidFZfqUDA+MMKQsx0zoCpAp/on2nLb9+5M5548km0a9fO7ZA31cpRTuq2zZtBaYfc3FT4SSVDVPZCUcZyvZovUGhhyf38cOjoUcdApZzAXTt2sNi5vXbcnKOY/2IS8XJ/f0RHRiK2dm1Wx28RCpki36hRI+Z/83SQvpOUlISi/Hzs+/lnHN+/H1q93hp94cKoMoUCLVq3Rv++fREWGYlmzZohJiYGly9fZm4uPlA7denCOps4G+Rq2bN7N9LS0qx+5Af69gXV01N5RlXGmTNnsHXLlgo0UecT6mvlzUGqGBVVXr52DXqtFvsPHsSZpCRQAgk/pMznjTQgAM2aNUanTh1Rt24DJkHj4uNZYkllvpu8PXnZ2dAajdj73Xc4fuIENIWFdsPbYrmcvatd27ZsUVDrJALyfffd56Yz0pvc8z3Lx4FKcMA9r3klHuy7xccBb3LAB1RvctP3rGrjgA+o1cZa34O9yQEfUL3JTd+zqo0DPqBWG2t9D/YmB3xA9SY3fc+qNg74gFptrPU92Jsc8AHVm9z0PavaOOADarWx1vdgb3LAB1RvctP3rGrjgA+o1cZa34O9yQEfUL3JTd+zqo0DPqBWG2t9D/YmB3xA9SY3fc+qNg74gFptrPU92Jsc8AHVm9z0PavaOOADarWx1vdgb3LAB1RvctP3rGrjgA+o1cZa34O9yQEfUL3JTd+zqo0DPqBWG2t9D/YmB3xA9SY3fc+qNg78H0dUSvlSwfcRAAAAAElFTkSuQmCC"/>
          <p:cNvSpPr>
            <a:spLocks noChangeAspect="1" noChangeArrowheads="1"/>
          </p:cNvSpPr>
          <p:nvPr/>
        </p:nvSpPr>
        <p:spPr bwMode="auto">
          <a:xfrm>
            <a:off x="155575" y="-852488"/>
            <a:ext cx="15906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KoAAAC+CAYAAAClMZQPAAAAAXNSR0IArs4c6QAAIABJREFUeF7tXQd4k1UXfrPTNt2lkwJl7w2CshQUWSIioOwtKDJcDH8FWcoWVFwIIm4FERHEjQxl1LILlFVoOtPdpNn5n3PbL34NmW2KVHJ9eCr0G+c7973nnn0F8A0fB2oABwQ1gEYfiT4OwAdUHwhqBAd8QK0R0+Qj0gdUHwZqBAd8QK0R0+Qj0gdUHwZqBAd8QK0R0+Qj0gdUHwZqBAd8QK0R0+Qj0gdUHwZqBAd8QK0R0+Qj0gdUHwZqBAd8QK0R0+Qj0gdUHwZqBAd8QK0R0+Qj0gdUHwZqBAd8QK0R0+Qj0gdUHwZqBAd8QK0R0+Qj0gdUHwZqBAd8QK0R0+Qj0gdUHwZqBAcYUC0Wi8WW2suXL2PX9u3IKyqCGIABgARAr/vvR8+ePavt45KOHcNv+/ejqKAAJgAigP2cNXs2IiIi3HqvXq/HhQsXkHLxIgylapxOPoOkI3/jemoq6EPpo/k/JRIJwqOi0K5dO7Rs1Qo9770X9erVc/qu1atXQ11QYOUL8ad58+YYOXKkWzRW5qIrV67gh927kZGdbeULzc3s559HcHCw00fm5eXhrTffhEmvt/LVDEAIgP/TkeQifsXExWHAgAGoU6eOS/KNRiMOHDgAeq+moAB/Hj+Ok8ePo9hmXiVCIcKiotC9Z0+0atECMfHx6NChA+RyufUdAhqOgLp//34sXrAAmTymEGji69XDzj17QJPr7aHRaPDS3Ln46aefYDGZKoBp948/ol5CgtNX0nrLy83Fnl278PuBAzhy8OBNoLQFKfd3ejD3/0teew1Dhg51+q77e/VCllJZYTHJAgOxd++3iIqK9zZr2PNeX70aX3/+OQoKCyt814/79yMmNtbpO2mR9u/TxyN+cA/k+NKybVvMXbCALWhnY/fu3SjKzcX7H36I7LQ066LihA4tDnsCg95Tv3FjPDJ8ODp27IgWLVqw17gE6qIFC6DKzr7poc+/9BLGjh3r9cmgD3x7wwZcv3r1pnd+5wKoJpMJly5dwq6vv8ZHH35ovV8skaB2fDyatWyJiLCwm6QH3ZeVlYXzycnIzsgASQIC6sMugNq3Vy8olcoKEw+hEI+PG4EFCxZ7nTfH/vwTK5Yvx/nz528C209uAnVAnz5WvgSHhKBN27YVFpotgPiLl0CU0KABhg4fjvr167u1iElS030NWrRA906doAUgA6AHIC3/KTabcSMzA0cP/QG1Wseul/j5sV1t+vTpaNy0qWugvrJgAbKzs9nNEXFxyE1Ph9ligTgggEm9WrVqeW1Cbty4gSULF+LPAwfsrjZXErWwoACL//c//LhvH7tfJBSidu3aGDR4MOIbNECnTp0QGRl5E70ETALc33//jfTr13H9+nUMGjIE3bp1c/ptD/TqhQylkr0rOioKmVlZjE8yuRwbP/gAnTt39hpvdDodXpo3Dz/98ANbSGFhYSgqLobBYGDvrIxEbdW6NV559VWPaPTz82Nzzt+W7T2gZ5cuyM3NRf/+/RFZvpXfe++9dt9lJqDeSMXOHV/h2KGjOHHyJPumAIUCo8aNw8QpU6BQKJxv/XyJOnDoUPywcyeMJhOEAgGGjhqFhQsXevShzi7etnkztmzahOycHAQGBkKr1bKJ4Fa1M4lK172zfj3effddbqtAXGwsZj/zDB586CGPaExPTwdNSGhoqEugppdL1PhGjXAjJaVsgYhEuPvuu/H25s0evdfZxd9++y3eeeMNpJXr2KQjkgAhHtFwV6LS1s/xs1OXLti8bZvXaOQ/aNKkSWjfogUGPPKIS12fu4/Uvj3ffcfUm4KCAvbPbTt0QK8+fTBlyhT3gfr4+PHY+eWX0Go0bEJoVW3atg1t27at8sf+feQI1q1ejRMnTrBnPzR0KE4cP44bPOPHGVDpI7t17gyDTsfuDw4KwrgJEzB1xowq0+boASRROaCKFQq0adoUx48fZ9LAz98fc19+GUNdqA/uEHft2jUsXbgQfx0+zJ7domVLqHJykKNSwVyux7sLVP7WX51APXbsGNq3b88WrScjLS0N7779Nr758kv2rYSxgIAA7D9yxDlQ+Vv/A4MGoUnTpnhjzRrAbIZAKESvnj2x4b33PKHF7ta7btUqfPHJJ9DqdJCIxVixbh0+//hjHD1yxKqPOdv6Cah3tWljVRliatfGhrffRtOmTatEm7ObyZjKLN/6ianbPvkEY0aNYjTQjlO3SRNs374dUilpY5Ufm995B1u3bGHWMz17wcKF+PqLL5By/rz1eyuz9d/VpQs+qCaJWtmvJTXg+127sOD55yuof2cvXXIO1IULFiA3O5sZIPc9+CBeffVVjBg8GNeuX2eWnMzfH/9bvBiDBw+uLG34/vvv2bZ29fJlBsrHH38ck6ZPx4vz5uHI4cNWgl1J1E5t2jBXC00mubGemT8fD3m47XvyEWRMpSmVVov2zMWLTEfe/uWXzEBRBARg7JQpeOqppzx5bIVrjx07jHWr1uB00in2XT3vvx/Pv/ACXp47l+nUnDVeGYnasUsXbLnNgEofv/f77/H87NnWb6M5Pe0KqMw9lZXFJqNH375Yu24djh46hCenTIGRrDOhEA1atsSOHTsqNRkqlQprX3sNu3buZITF1q6Nxa++iru6dsXUceNw6NAhq59v908/IcGBe4okavcOHaA1GBitQokE3bt1w4r16+Hv718p2lzd1KdnT2QrlYwP5Ms8mZLCDLF+vXuzv5sEAiTUqYMPPt2KqKjarh5n9/dr1qzAZ1u3QavRsp1m2apV6NO3LyaMGYNTiYlMgND37vvjD7fcU0Qb5zftQhL1448rRVd13URG487t27H05ZfZwgwKCkJIWBj2/vKLc4n68vz5yM/OZpNxb9++WLduHdvK5s6Zg73ffcf+XeHnhxHjx+PZZ5/1mP4dX3yBjW+8gczMTEbYtKefxuixY5khM2nsWBw9fNjqTmIS1YFbhCzhrz75BK8uWWIFjn9gIIYMHoyho0ejYcOGHtPm6oYHe/bEdaWSgZL4cJaMKYsF7733HjasXs3+XSyXY+jDg/DiUs+sa3r3N998g/fefJMFKQhcI0ePxsRp0xAVHY1xI0bgeGIiAym9+xc3gTqwd28m7el5Hbp0wYe3GVDPnjqFFUuWIDEpiQmuu7p1w6CHH8aQIUNcOPznz2dREGJ6dx5QKWo1sG9fFqkiRtWvWxcfb9+OkJAQV/Nr/X1ycjJeX7MGh37/nYG0dYcOeGHePKszeerYsTh4+LAVCN//+CMSnPjviouK8Nbrr+PTjz6ygpVUk5YtWqBZu3YYNWoU4uLi3KbP1YW9e/ZETrlEJT6cSEkhfx9ol3ioTx8UlJQw2iNiY7Fy7VrmwHZ3kNW7evlyfLNjBwNVWHg4lqxYgW49ekAoFGLUiBE4nZho/U53JeqD5dKe5qx506Z48plnrJ4Dok2hUDCXXlRUFDNibuUgYfPD3r1Y8NxzLNhDNtDIUaMw8/nniRbnQH1p/nwUZGezMOF9PKCS5Pj444+x/JVXmONWKJNh8IABWLRypdvf9uGHH+Lt9euhLi5mq2fOCy/gsdGjrVv1xLFjcfzwYetk7HIiUemlpIiTZN777bdYv2aN9T6alODAQDRo2hR1Y2PRrU8f3H///RCLCUaVH/169sQ1pdLquD5XDlQKIPz+0094ZsYMxjd/qRRd7rsPb775ptsvo93h7Y0bkZOVxXaUaTNnYvSYMVaXGUnUY4mJ1kXsjkQlD8qA3r2tfJH6+aF2XBy0RmOZqkI2h0QC2okU/v6MPwRYcu/RIvPUgnf7Y8svPHXqFF5asABXzp9n33xvr154dv58FmRwGZlaMn8+lNnZbDK68YBKz87Py8MD3bqhRK9nvw+Pi8MbGzdaw17OCP3hhx/w5tq1uHblCrtsyJAhmDJjBurUrWu97YmxY3HAA4lKN9ICIsl69K/D+OLrj3HotyPWyaRtUiSVIjY6GlGxsejcsSOGPPYYoqOjPeUpu/6+nj2Rq1RaoyycRKXfFRcXMz3+1PHj7PfR4eGY8NRTbkXzaMJeX7sWRw8etO40c+fPr+AGHDliBM4kJrKFQLwniRrtRgi1b+/e1l2QU1mIL7Yxfy7xg/zJZDckNGmCMWPGsBh8dYxz587hxblzcSk5mdHSuGFDPDFzJh7s35+9ziVQSaIWZmczZvMlKifB/jpwANMnTWK/D5BK0blXL2zcuNHpt5SUlGDTxo3YvGkTk4LBcjmeffFFDB4+vMKqnTB2LBIPH7ZOxrcuJCr/pUajAUrlDVxKuYLd33yDX/btY5KEPylBISFsm2vQvDlGjBiBNm3aeDQHnESlkCC53ZPLJSo9hKQqWeVjH3+cAckkEuGeu+7CG5s2uXRXvf/++0w31ajVbNt/fsECDHv8cRaE4Mb4ESNwJDHRKs1/dUNHzc/Px7vvvIO4mBjUiopCkEIBmZ8fe4fBaEROdjaLCv31xx+4evVqBV7QAq8XH8/i/Hd7OSGJkoeef+YZXLtwgc0RGaCjJ03CwIceYoEft4C6dP583MjOBuWxkEQlq5/vFyTQTZ04EWf//puBNSY8HJNmzmT6oKNBwFn92mtQ5eayS8ZPmYIpTzwBij3zx7SxY/HH4cNMAtCz97jQUe29j/QemgD6c+z4cWx6+22UFBZaJQgLXPj5ITIqCr169cKjI0e6jGNz77m3Z0/kK5UMpMSfJB5Q6RriDWUrfUjgJMMqMBCPPPooXnzxRYe84e80pA4NGDQITzz99E26+eMjRuBcYqJVmrsjUWnxFBYWsvmjP7S1k77L7USUcUY7AWWtlZaWYt+PP2L7p5+ye4gWknR1a9fGy0uXoouL8LI7K57oOX36NOa/8AKUV64wkDZKSMC4J55AnwceYBY/N1xK1P/Nn49iCtUB6G2z9XNS9cyZMxj+yCNssgxCIbp36YJ3PvrILq20Ut984w3s27WL/T66bl3mF+zbt+9N148fOxZJhw9bJ8MTiWr7MFIJ1Go1srOykHrtGj7+5BMmOTi/K11Pfs/ouDg8NWcO02Fdjf49e+KKUgmScxoA522ASu+8eP48hg8aVPYNAgEatWmD9evX2zXqaFFteecdvPHGGyziREB64aWXMHzEiJv06QkjRuCvcomqA0ASNdbF1u/qe2x/TwA9dfIkPvngAxzguQmHjx6NqU88gZiYGE8fab2e5oJcmhQy59Sn5o0aYcZzzzHXpK1L0SVQl82fj+vZ2Wwy7rEjUenN5MN8/7338PabbzKwCgMD8eiwYViwYMFNH/LVV18x9wOFYWlMmz4dk558ssK2xt1EEnX/4cNMGtFk7K2ERLXHScoLIKtamZbGJAa5gbhBEaXg8HD875VX7C4e/vNIohYolQyk5Kn92waodC1Jqd9++gkvzJplVY969e8PymW1HRSeXr1ypTXOPfmppzC5LCHjpmsfGzECyYmJjC/E8x/c0FErgyri1ccffYSP3n8f2SoVW9gyhQJr1q+vdE4y8X7RokU4fPAgdAUFjC/tW7XC0tWrERcfb1c1cgnUF+fPhzo7m00GOZo5Pyr/o0lyXLl8GUMffLBsGxQI0LRDB5CuxekYdP3Bgwex5tVXcenCBWYkUHbRk3PmoGOnTnZ5yElUbjJIotZ1kV7myWSQfqwuKcEve/Zg06ZNoJg6C38CqBUdjYXLljmdjAE9e+KSUslAqgZwwQ5QiR5Kdh47ciSKVSo2KS0aN8acF1/EPffcYyWXAgXkFdhTHjgJqlULc+fNcxjxmzhiBA4nJjKQEs+rQ6JyxJEgWr5sGb794gvmGSAjjMLTlEDv6SjIz8djAwciLT8fYr0eeqEQXdq1w+qNGxEaFsbce/aGS6AunzcPV7KyQGu6a9++eH39eruIp4jCzz/8gBfnzEEpgBCxmH3IirfeYu8lfWTnF19g8csvw0B5AgAmzZiBmTNnOnQTTR8zBr8eOsQmg575w88/u60/esJAg16PX/fswZtvvcXCuKSLiQUCLF+9Gv0HD7bqcbbP7NG9O4qVShRTBAVAIoWA7TCavp2SNMaNHMm+xSgS4aF+/fDqhg3WR3766adYuXgxiBYaVM0wfto0h4bX8GHDcDEx0SrNfzh40KXV7wlPbK9d9cor2LJ1qzXAsOHdd91Sj7jnkDAjlWvi0KG4UVAA8tCa/P3ZQpw3bx4U5UaTIxpdApUeos3KQkm5RCX9ylGSBQUBhg0ZAlNJCVvlHVq0wIJXX0XLli3x4+7dLNFAo9MxidX/0UdZJIv8dI7G2DFjcPLQIQZSklrf/vyzVyUq/70moxEbVqzA+x98YJ0MSlF7+umnUZfnMuPfM7B7d5xXKhlIiwCkOAAq3UMJ2euWLsWOvXsZWINiYzH9ySdZ2QqB+PXXXsPJpCQm0Slv9slnn3Wazzpx2DAcTEy0SvP9Bw96XUflf+viV17BV1u3loXNSaK++65HEnXd2rXYvnkzMjUakB0vrVULy5cvZzm/Mhn5TZwP50D97jvMW7IEWSoVewoZPM6ASquGrLiHH36YXU/ShYySNWvWgCQGJbTQCA6S4akZT2HyZOcpeOS3o1g/N36uJonKPX/FihXWfFb6t969e+P5559H48aN7XKxe/fuLOGaG7RQHW1ddE3i8eMYNny4lTcDBw5k/Pziiy+YPs+Vrc2ePZstEGfPGjZsGBITE63vJrXK28YU/6NfeeUVbN261fpPlPfrjsFJN3Tt2hU5OTnMFUnfRAt/3759bCd19o389zsH6q5dmLd0qdtApQdTPiExnRhHg3yTPXp0webN70JNihxt+ZMmOXXRcAT+20ClXFICjKNCNk+BSu6qr7/+GosXl5WpUIYX8YdCridPnmT/Nnz4cLbTuKqcuJVApUqO119/HRTypkE7KvnK77vvPrsLmP6RFh0ldVNtFRmUNAiYfbp3Z9UPng6vA5UIoORnYji5W2wHTTpNvjsJxZ4AlRhDi4RKTajokPMPusMQujclJQVr167Fjz/+aJV4NDmDBg1y+AhPgUoPom1+woQJzFNiO2gLnDFjhltpgZ4Clb6RdGVPwsZ0Dy2ulStX4pNPPrHyhQTRY4895jAXgDwFVPtG/mKuAoGMauKno3IUV/NULUAl98NHH33ECOMPihVTQeBLL73kii72e0+AShPfqlVL1K0bitdeextNmjRh2wqtfg64/G2GtiFaSLTaqSCQJASpFtygdEKSfHzL3JboygCV3kmLgYxIooEbtLCmTJmCuXPnusUbT4FKc0LfSLmx9C7yUzqK3RNdBLCLFy/irbfewi+//GIFKccXKrWxNyhgQK4nyjHmJCnNQVJSklvfZXsRzRn9kcvJl+Sgrn9/JbZ+7kUUPpw4cSKKisjMKBtUmvDCCy+4XfTmKVDJaOMPqnMnfblHjx4sVMrVvdOKJ52JaNy5cycoYMENmjzKACOdjArTnI3KAJWeR7F8MlKpmpQbDRo0wKxZs0B6qzvDU6BmZGRYFx3tavR9lPpor+Q9NTWVuRb5C5eui4mIwEuLFqG3E7cUSUy6nz+qklRPc0Fq0FNPPVU9QCXJQSuRtjLacmgFjx49mk2Qu8NToJLSTluVnV4aLl9JACUgk+FEUseZJOUeVlmg0v3UM4F4QxEakjjjx4/3iDeVASpZ2J7yhlQF4gv5vJ944gm0bt3aKS/tAdUl851cQIuKdsf33nvPMVCP/fYb1rz9NnLz89mjaPJI73C38QRlxJClT6l3JNWee+45uxEoR3SS9OVvGZs3b0Z8vP3GDrQwtm3bxowV2nJo+yJ1gIBAPl5aLNwk0dZHE0BJHhT1Id2QDBsy8vqUV2m6w1zKZ6BKUG7Qlu6uFUt9BD777DO2RZJkI73Vk/Jq8gycPXvW+m7SIe2VgnMXkMFGahfxhrZ12uls+ULX0oIlvhA4iS+0E9HOSIvSnTFu3DhQFa+3BoVpy9UNx0D11sv+jefQZJD7htxbpINS3JomhiaCEoKpLp6kA7Umom33Thmk9pAAIfcQ8YV0SgIvZ2hRIghVFZMK4qrJxK3kmVNj6lYS4nuXjwPOOOADqg8fNYIDPqDWiGnyEekDqg8DNYIDPqDWiGnyEekDqg8DNYIDPqDWiGnyEekDqg8DNYID/zmgUuJxqYHKf00oNZug0Wiho9wPgxBSfxmC5QJIRUJIRQLIRJTwUCPm6Y4nssYClcB4taAI+5LVUPMy5ujIDPqd3miCxmSEWlOKUir0MYggC5AjVE4AFUImEUAmFEBQVi1sHYoAoHEtKVpGKVArUMrALPSB+V9fKDUGqEVaI3b8nYureSaY/QBNEXBVV4h9f2tY3RCrrqN6FapboVoPqgikCgf6SWWs1FKE61vj6MQDaqIRCDQJl6JFjAKR/lLIZAIIy+svZAFAj4gQtIyVISRA5APwLYTvbQtUStVMvFKMfRdLUKgzoVhrxA9nC3CjwAQzV3rJVf1RLTcBlH7aO82A6+Rm28OGfzwKMZ1/TAdJWv7ZQWLqBQt0Dg1G4ygJgv3/AWrzusDAptGo5V+1Xla3cN5r3KtuK6CSKrn/Wgl+vVKE/HwTzudocPSSBsVUF8rVTHOVfiRGqZSRqg6pRJaTqPTvHGA5ycodv8EHLNd7kTu2g5s6riUIB1QO3Fy7Fq5/D7dI/IGEIOCeFuEINYoYTaJS4NG2CnSoFwS5h63BaxyCbhHBtwVQU4vU2JFUiLNKA85ma3E6qxTqElPZVs2VPfLPe+GAxwcN11eH2+q567ktn+u2ywcov02KPaByXXK5ex3Rwi2ichpEeqBrgh8aRPpBStn0cqB3Own61I2GX3kLnVs0v/+Z1/xrQDWYge+TC7D7VAEydDr8nVqKzCJT2XbLHRPItUix3eK5jg8kSamonupvSbKShCXJSj/5kpU72IiTqJyOynVM44wlbuvnAOolWqQGoFljEZoGBEEqF6K+nwyTutRCXISYlY77hmsO3HKgFqhN+OZEAb5PLsSFHC2SM0ph4uuKfJBwgOKfb8mdc0kSkzOWbI0mAiR3HdfCj69v8gHKgdNWR+VUAD6o+cDlv8NDWsIkYnSsE4BgfyFCgoG+bRUYUD8Ccp+0dYjYWwbULI0WX53LxXcnNEjJ1OFqvq7MeKHBBwV/e7Xd2rluZJxuSpKUSrKoAwRJVk5X5SSrrRfA1vp3tvVzPcdtdVO+4cbXkytJC3kSEsKlqB/mB3+pAA+3DcajTcKYC+1OHwSP1EItLqg0eLBhePVm+GcX6/F5ogpfJxXhaoEWafmmfwBqOxN8Q4bfWZYDDaezOtNdbXVSZ7opJ8n5dNhKd+5kBr5ktdVZ+VKeWwycxOXTzJfq/JNyy6U6CdR64VIkBMsQHybA+K610L1+yB3pBisp1WFHUi7+StejbYIUT3SMqx6g5qkN+OxkDradKMSNLD3SNcaKvky+NHMlUR1JUjpMmQ54o7aqhXYkqyOJaqur/pu0cL5dG+D6SYCESBki5FIMbB2B0R1CEON/Z0jZJKUWq3/OwuHUAtSvLcOINkHeB6rOYMSvZ7Pw4t5CZBTrkVlcLkH5ksr2wHXb39lKVls9kb8tc9LMnnVve5+jI40dSVR7xtW/QAtFyOKCxAgPFmDxgFh0qRPIDlz7rw2N2YLdyUVYtF2Ja3l6lBpNuK9FAEZ09iJQaU6Tc3V47NNLKMwx4LreVOaEt2dx832XXJ9HZxa2rZVPOilJUJKkVCAbVv7TVrK6Y/1XFy0k7Ul/5nskXHkiXNAi8gPq+EsRGCLCo22AqR3rI9JfzlT8mjwo7H0kTY2pu1ORV2iCMlNf1onNCNzXOgAjWnsJqCq1EQM3XUCmyoLUAl1ZD217UtL2gHY+dx0d3s4BmdNZba13V393RYu9GfY2LXx92xlfPKAlxA8I95dCLBRifC9geufGCCZ9oQYNAuiZzFJM+vwKMlRmpBXpy+wXHv+ZRL2rikA1mizYdjQdC/fkgc4GMZO+yEkQe/oh/7QHvu+SHwXijvmwjUSRn5SzrDndlA5/zqPjWMp/0t+JBltp5i1a7Fn5fKlORxI4ooUfPePyEcitxdeXPZHuPFqCooAQvRTCEKBzBPDG0KaIDLh9QWu2WHAyQ41H3rsKvZ8FmZkGmDkPj80OzCRqqyoAVaO3oP7Lp6HRUxzeXNam2dEZMJVd5Y68APbeZfvuO5QWqRAI9hNDJBCAvAjTewjxVK9mCJV7dspzZafM2X0ZxSYMf/ssLuUBBpMFuWpjRdzY2i4A7m+pwOiuIRjXLtpzq3/IZiV+z8pBQZrJvn7IRYlo1fPj7fwMJr6lTf9vz3/qyNonKcZJUmrdGgGApJk9XZVo8cSf6i4tpCeT9OZLdW/RQrPND9/a8+XypbsTWmRFgDxSBEH5ThNtFGPl4Fq4t1kEFLLqBW+pHjhwPR0j3s5mc2TOBdT+Jpho7mgOSYe3t9OUh8EfaxCOdUPrICxEAJm43Hy0uNGUSG8EYuefRH6pCSS+K2QbOdK9qrI03dFznemTzjwNntL1H6GFPkMiEjCJyx/xwcDj3ULQv2scGknF8JcIIRGWCTxng2SP2mDC9UwTdp3Nw1uns1GYUR4KpwQ0iwV6o8U9m6VcoopF5EMOx8YRdRitLCZEg/7HFVCXJ2Vg6YeZKA0xA1l07g7KftYCQJKEdDOywPn6IT9HtFz3EMnoMAoh2jcWYGK7aDzYMBpRbhy5eShXhb2nM7E1yYj8UkCXYYKJ3kk0UHd1agFFtPAlqwtamH5Ixpg9fZl+x9eT+dEwvseBaMgBEOkhLbYpibcJLQLbXY+Bo/wEDtr1+PkXNlLdYrvDOOML357gRRVbNBBgWY8wPNSmXoXqC6dAJaFpMFvQeMMZpF7S/zOpLqSYWAi2YkVCAe5J8MOqR6LRpq77h/l6KuyIzu+SMjD5p2yolSaYytuO0k+j2Y7i4+kLXPlZb5VUt6W7qlK+KnzwIi1MygsFGNB4dVR0AAAgAElEQVQqGDum2e8D5hSoGTkWdP/4HC5f0v6ji5E+SNKLJAitGPp7HiCJEMBPLURkHQHmdFXgyU7/buOxQrUR7/2YhdXHcqGVmWEusUAvtUCvttyc8c/pywQ4RzF+0nPteR5IL6YdhaS5LV846U6SxjYfgZ5HaYH28g9c6aiVoYXTCx1F8DylhWwPe14QziPjjC88WkQhAjSVCrFoQBAe7VDf4dJxCtQDOSqM3KBEWo6NdVZuUQvMZRamwk+AAXfL8c5A+4cyeHPhVvZZmXl6bPwpCx8kFcBgMkNrtECtI13bgyfa+nRdeRrs/d5b3vkaTotIJECYnwidEwKw+6mGLifBNVC3KZF22VhmpfEs7fAEESLUEnwwqgXuaeLyPbfVBSQ8dp7Lx8rdSuTqLCgxmFBABiKXVM1Fybj0PbrBWXSM74HgdHa+B8JZhIovUZ35UV3RwtcPaZej3c5dWux5ZuzRYs8zY48vTmgRhANBOgFaNVHg20caI4z45MZwDdQ3lUjLMpZtiSbATw7UDpJhxePRGNKMOFLzx2dJKqz7ORt5hUaoNCYUkl+YMyI4PdCe79ZVVIz7vSPJ6ixSx7HVnv5bQ2mhqt/GUTJMeUCGpzu7lqIVTANnVj/b+rcqkXalTKI2l8vRsZUIWx5u+p9MPaPu1Gv/UmF7kgZZGj1U+UYYKbuJrH++T5c7qs8238BZZIof8+dXynIS1V61gaOIXXXR4kmUjIskES3k3eGqLezkYQjzgJat/dDEX4IvxzWqlGRzLVHfUiI/z4Sm0X749ZnGCLoNIhyV+lIPb9p6KBOfHitATglwNVeHQoMRFkcSlNsS+Zlc9spebPNRHXkLbKW5qwoI21xZfvWBq0oHTt2pBlqEJqB9HX/4iwXY/3xTD2eg4uVOgfpHjgoL92WjvkmMtcPrM8PpThvFxcCSH9JxJL8E6kI9kgv10ORbnEoQ5k92lCNrz39alRwIe9KMi5bZRuq8mMlVwZ/KVQbzaLmrTQACSoX44elGVqd9ZbCjNeRAo1MiPLCdY4f/qYICqE0mtA8NhcxXz4MbhYV4ZVcuUnNNrO/9kVQddEIL2JHRXGUs/6c7ubK2ObIVFDNeJpFtxQMnnW2l+a2ixU7FA0WyOscr4CcR4qup9RHiX7UQrdaQifMZ7+FSzlcY1vGMe5GpyqyG//I9dMDY7G/ykCsxs9zYX1VF0KRbyvzN9jK4/o3c2FtES7wf0CRBgUi5COsG1UVkYNUzt0r06Tif+RbO52xh7tonOmbcWqAajWqUaG+g2EBHvNCe8Y+BzTdmOQ8RV55EwikQteAfnAC5MBwCl1HoW7tMnvz6KrJzLeyIoNxSLfZf1d4sab3dY4BfVs5JUpseA251jnFQDlOBg3aqLu6pp0C0QoL7mgCPd45DqL/rU6Jdz4oJpfobOJ35Pk7nbGGzTGyrdqBq9Spkl/wNPQvrADpdDjLy/0R66TGWHMD3Wzsr/KRVFYPmCI+/F6HixhAyf1nZCEMEwsJ6uObBLbiCvueiKg9Lfi9klbHmAAtyMjT4OVtXJmm5dkSeVj54kl1W2Voyey2POMOu3APRNC4AzWrJ4B8APN8rGm2iSen2zjCYipFbmoQbeTtwIedLllBHs0zizOtANZuNKNGkIk97lK0ETekVnMv+EjrkVEhXte35wK9IsS3n56t9tgKDPqKZIAGRdWZYMwr9IIFC1Byhoc29w8EqPIUOZkvJLMCqv4rLQrCU3aY1ITFVgytUMs65pbjtxBlj+BWtXIK5I0nK9eLyQk+uxrUC0DbGD4FyoE/TcDzYQoEQNxKJPGGb1pCF1NzPcDn/e2RozlrZQuzwokS1wGjKwfW8vVCb9MgtOAmleofdRnq2VcL0Mc6KULmmfBQccresPxhyhEl6ISamJ+OVBAGIlLZCcPDtEULLKTbiu1MFSEzXWDP8i/RGnLyhxvkcPQw0M7aFhY4kKgdEL/QY4Lod+imA9vH+aBNdhsYudUPQv3EQwslr4OVBC7lAnYZLBZtwNXsTA6VtAhfNfZUkqsViRrH6JK6rj0BoTMPJzM1MXPM7PTqqTHYlUfnGLJdZxvcx8z0itv0m+B4goiUQQYiW90BMREdGX4g8GuHBXSFjMcbbY+SV6LH/UiGOXddBR0SXD/r/q7laHM1SQ6U1liWycH5SVy2P+AacPcla/pxa4UDPunLUCSadAVAogD7NA9G9btnfq2vojXm4kv0FlEUXoVR/Ybe5DQk22jQqDdSUzC9RYkmHoegvnC75w1oqxHcf2ibX80uEuIRcfqojl8hum5hjm8DOhbIpgSuTlxpLf+dSY22Thfi0RPrHIyK0N/wRDTECEBNwFwIDK55MXV2T4+lztVrgQnYp9qcVI4s6FBPgbFau2g/ISlXjpLEEaZctKCaAZpQxRpANxNQHYnQCxNcPRHOFf8X+sXogJhLo19APDdwNvHv6ETbXWywm5BdfweXCbbiRvalCsS6XVMap8KTtUKqEx0C9nPUNCkxXcDHjU5Qgo0I/MkeL1rb9k22+Az+cbq9qmmstxev0aO2FxvmY+dUv/K6T/Hap9oJFBNRYRVcEBraGQOCP+KBeqBXw7+u2nmCBeJCZrUZSYTFuZFhQbAYs5e04hWogNhqIFQlQJzYQLSK9rFx6QihVHJk1OJHxFvKLU3BdvbtC+zDbWkcuaEYbjNtALSm5jAtFO5CV9Q2U5ms3NdBzt9mzPf+2PR3Vthcap6Pabvlciii/mZ89Wjgm2Cvb+ifzzg9xQfcgzL8JxBCjbtgDCPJrVd5e0MMZ8V1egQMkRS9krIHeVIRj2R/CD+abmoM7miMC6lR3/KhJGeuQX3waV0t+gdxiYA5YAgP30zbHwlVrUnuNUuy1muJUAUftUDnjqjpoEUGE2KCuCJA3hAByNIscimAZxaurFm25E/GbrFyKfFMpUlXbYLIYmZpt22PZXv44YSIIofBDNAZ0/NWxw7+kJAs3CrbguGoLJKbiCgnu/IR1R9uubft8eyFtmjhHVj/fVnDX6neXFlcNpyt2DRKhYXA3iKS14Q85msTMgFxChVq+4YwDfymXwt9UgrOqTyG0GCs0XOSEi73m4NyuJ1c0Q/OwxxCBRoiKvNcxUHNUx3BAOR15xnSrLmHbU9fRuQ78ZnbOkoY4oNpr82TbFpVvQ/Dr7rhOkM5ocaQnc+8lOvgJRFyG3c0+XRFiQu6HRBQEgUCKrrVnQyKK4VUI3tngLS5Ox5n8d6E3F+Jy/i5Izdqbjlewdw6Irf0QG9AJLWs/i0hFO0gR6LwKNUd1AEeUs5BlzLwp3ZAr8LRXClTFFksV8jtsG6bYSxa6FbTYad0PDURoEdIDGmEggiFGmKAT6tUbd0ci9WLGWmRoL0OkLcCl0j/hZ9EyCcqlpzpqxWVrTwTAH6GKnmhd+ylEBrSzCgCnaX45qj/wh3I28o2ZN4GH3+yZn7Dj6AASfuCFL8W4WXXWYsqVZL0VtNgGhW52ZQrhJ4hBcHBr9kkSgQINJMMRH3/Pfxa4l7M+wg31nzBY9MgrOYISYz4ksFiTyfiS03aObJuCE3+D/Vuic/Qz8JfWR0hAxfo7F0Ddj6PKOcg0Ztpt+3SrkoQ4o8k2iZzfgupW0eKqsSCXsBRKXnlhQ8QGxqAEAkQIwhEpH4S4uN41FrgaTQ5u5H2KdG0iJDAjW3MBRkMm1DA5LSmj9FxniVx6yNHQrxsa1n0WEQGt7CYcuQDqLuxXvoQCY06F8x9sUx7dbfLMWfaOCj/ttZqyzaLiZ1M5SgG1bUxtLznIGS2OCjyrQosMMshFcfD3p84dAkAgQrCsBRqFj0JUgOMy4X8T1aWl+VDmfY3rmt9QajHAaNRCo78GjSkPQlisuRue8MV2xw2X1UeXOq8hWBwLf/+KfNDpinBJtRPX1LswsMl2x8bUJdUOJCsXIduoYg1Q+MWFjlqSOmkldFMMlwOsrdVPAHRm5Vc3LfygAz9s66yM3VFSvT0dvsydJ4BZFIFWERPRqvYshsf8/HMwm/UID297y/Gp1+ciPXcXMor3QmPRwwQzLCYDSvXp0JioGMzsUXswV3MUjiBEycagSYMhCPVrBoFNl9ccXRIuZr+NnNxjyDFlOfejns/9BifSFkJtVFmPfLInrfgt7W2TgWwLJp2VtTtr3mdziB5jWnXR4qpk3pEEcUaTPb7EBPVE97qr4C+tDa02C+cy3sfl4r2QSGi5lw2hQAKhQIZgYQTCBfURpmiH8PAukEhoCbgzLDCbVcjNTUFe4TnkWvYj30xA1LBFYbURzAboDCroTXkEUfaf7fAGXyQQIULSHt0aLoNEGAs/+c310sqiA/jzxv+gMVyHyaRjknuyM4f/hdxvkJK2GAYjFYlXbcgQhNigAYiJGQaJWAEhg5lnwwQdTHo1cvOPIiX3e5gsyeVt7zx7zu1wdaCiBZrVfRlx8jJj64bqK5xOWwSdiUpb/xllkkYIkYBiZTKIRf4QiwIgELgfeLDAyLZtk0kL8mYaqQcSg2N5WfgtYYgAYlE87m66CXJBMAJksTe59PR6NdJyvselvNXQ6DMr0PdIR6XjrZ+AeiVtMYxGSvXwbEgImAEPIaHuWAiF/hASNIWBEIvJJ0ZytjItQyiD3gyTqRR6UwksLE+LG1potMn4K3crkH/cM2Jv+dVSRIYMQMcGqyGCFJkFv+LM9VdQarhyyym5VS/s2exXtsD8ZDE3bfNEQ4HmFE6kPgetLhMGE5lfFcdDHdOcADXnG1xJdx+oIgQixu9xNG40HiJa/QI/iMW0jVUGlJ6ykEBsgM5cArAtzQKDQYPr6X/gSuGa8qb/nj6zeq4PD+yKjvXfh1QcDK02G5cz38WV3E01dndwzKVw9Gq5HRJhQHkk72YckKRPy/4RF3Jegt5IALVvansFqDJxOLo3/QZiUSiEAjlEIooR3Q7DApPJAJOFzCALtOZiXMnbiRvKd8uTx249jaEBTdGpwWuQSTqwlyvzvsWJa8/CbOHvDreeLm++MSysH9rFvcx2UIk4yK4EpfepdVfw16XHodMXwmSmUI7j4QKo23ElfanDrV8krIPebXYz3UkkJG/nrZCcVWGpBWaLEWYLOdTMKCm5gZT0d5Cp3lGVh7p9rwR+qBP4MJo3fo3pnVkF+3Hi2gvQm6jQseaPuxptQ2hABwiFUogE5LuxjweqjTqXtQHKrK0wmf8p8KwCUN/DlfQ3YDSSY4o/IvFg+8MsFc4TpZ7/BGqfk1XyF7LVv0CjOc264JrpwArqVMZJf6EIIoEQApZp0AhhYT0RJWqHqFqtIRR6bozdzIiyqlHmejFl47xyJa6ptlcbYkID2uOeJt8wHV2nU+FKxiZcyn2r2t53Kx6cEPIMGtYeC5k0uBwLjoUVpfqlZ/6JUxljYGRtZ9xvpehCov4D1DIDSIj7WyZCJnXego1ZkwwAFuh0SlzP2oRrBV/DYCypFjtTJBJBLo5BdOQzaFZrCG9+iGmCcuPN/WkzohSn8rYiPeNDQJcFWKpuIQf5NUa3JlshEtVmfMko2Ifjl6e4T9S/eiX5HihIUcbPFrUno07EFIiEVFPhelgsRmRmpSFJ2Qsm1uLb8+ESqFfT34DZrMPdzVYhWD4AAgduJSLGbNEz6Xsjcwsu5G5h9/1bg+r+/UUxiFeMRP36k8vJINCKmW/S/WFCtmo3zmdtQIk+DSQV6Ds9kQZi+KGu4iE0b7KavTa3+BgSr8yB0ZzFVBHi3e01hBAKuN1SAAUaoFHsDETV6sO2dXcGeWdI787OzkaSsmelAVo2X1IMaH/RsdWfotqK65kf4O7Gn8NPSn4v22EB6RsmkxpZOV/hXOZ68ti58x23/Bo6qkAqDkdsyHA0jp3KJASpLUKhH5sUd0d61iFcyFkMvSkLVBpuJC+Dky2MdqIQ/3bo1tRWDzZBrUnDpfSPkan+qvz1ZaoIeS9MFh1bFNU76Igf0idlAFOxyrZtubwZEmqNQ+2Q7hAKPStdMVq0MJu0yMu7hFPK0dC5qYPafifRIhTKkRA5Ds3inqOUSsdAzTWmI1hUC2I7EkhnzIHRpMbRlJEo0Smrl5/V8HQRxdoVbVAncjJqBXSAACKIRYEQCd33WGRmnkKy6hkYzcWwWPTQGamkkD8EUEgT0L3ZbojF7kw4OebzkV94AKl5XyG/1J5ftSxuVKZaAWZSSyzkuOdAXV42Sfo99RkRlG/bDIQV9UeKbkWH90N8yHDIpeEQsYJ0zweVPBvM+WxnSMrfgtz0rbCYyNNSuSEQUl+G2qgfPhZ14iayh7h9Kgr3Sq0pG2ajFocvDUGp1nUggLZgsVDO/KnMKKryYbM0MSaYTMXM6e+tIRXHokHUVMSG9mbqgVQcWu7JcO8NWu0pHLo0g0lX8ipo9VlMUtVTjEXzxgvce4gbV5lQAoNJDYuhFCaLGQWFRTCxWDwtEgIr2Q8CUCvnSERCICGTlwIttADd3zlckWKGGQZjPkxmDYoKC3E+dx5KNGfLF42rux3/nrxH4WH3okHtmYgQNbNe6DZQTSYTSg3XkJj/HIrSkxxud7SdikVhkDH/mRASKkpWdEJM9EOQiZtU2cdqRCGM2gLk5O/Alfy9FRhDsWuDKbfKAJaJ49Ao5ilEBHVmQQuZpBaEQvf7Kqn1aTiWMhsyiRhdG39e+Vm7ze4kVUdvzGU7CP13PeNN5BYcgMkLtgjtaBJhMGIjBqJ5/Mv0t4p7kzvnTOmM6cjKuYYzmZPtOmYJkHJJDKSSUIhEIYgKG46E0AcgouOQb9mwQFN6A9l5n+B60UH2VpK8On0BdCYqcq/cCJe0QELsNPgHNIBEHAW5OAxC5gFxf5DxpdamMpeaXBx9i/niPp03X2lm0SKdIZcZkBqNCml5W6FSH4LRC+Dk3icS+iNE1gqxgYNQL36MXYJdStTi0gu4lr8ON7J+gYmXbVOmNwgR7NcSYlEQEkInILpWn6pwxcv3UghVDWXWH0greZ89mySCVp9TOeAKRagVOhb1QvvATxyMQP8mzBp1Ncg4KlRfwLHLkyGXBaJeyHgoAhsxw0UkkEMmjoLUhbvP1Tu89Xvy0ugN2dBRBhUz5LRIz/8FStV3MJiod5h3k1jIgyQVxiAq7B60rL3I6QJ2ClSNUYXElLEo1CTflGkTprgLYpEfOia8AZHI3ZQzb7G0cs/R6YqRlrMX2ZodLHeIUtpKdTdYkosnQyoMRcu6r0AmiYRcVhsB0jiHbTDJd5yS9gEu566t8AqhQASFKB7RQYMQHvFPuQp1KSQ1g3YmuTQSEhbx896ghaM3alBqzoDFWMQkJXe6qEGfhayCvcgqOQi90Xv6vz3qyWgND+iOSPmjSKjzoMsPdArUi/k7ceXGEhgM/xhNEYF3MZdOh3rvQSx2X29zScktvsAEI/JKE5Gu+gZaXToMhnyU6K7BYKIGMu6PqIjBqBM8CFJxBMsV5Q8CQUbJj/j74lNuP5CkrFQcCT//logO7o5Au27Bssex00HtGadm+/mkdI/JbEJesRKZph9hLj7HvtdkppDyrRnkww5XdIKfrDba1KVQsnvpih4ANQCRwXehfd0VkEjci0jcmk/3xluo2ds5KPN2oVh/FTq9CsXaSzCa3Qetn7QhWsa/gOiQvowgklIl2lQcVo6AvpA6ZHl/iIQiVtJy0zCZQQvxdhqkJoYGdoW/JAqt42mb96wBm1OgphTswuXriyGVByBIfC/a1psLsZe3otuJmRwthcVnkV7wPTTGVBRrr0KtvQKzmYpjnI/o4B7o1PAjdpHJrEVy6pu4mvemq9v+87+PCO4FuSgUjeLnQiGmmjHPh0ugFhbsQ3R0D8TKB5Nt7/kbavQdJmQUHYCq6A/ojFlQFR6DgSWR32xUUAXDva2/h0QSz7wNypIfkXRxeo3++qoSHxPSB2JRCBrUfg6BlQQoR4NToGZrkhAgCYK/uC5zgt/JQ48ipGZ9jVKSsJqryC89DpPlHynbLOJpNKz7DHO2qzWZOKQcBV3R5TuOZbRga4XdC5EwAE1jnoZUWl51W0VOuHBPcR2abvc80ypywcPbCwvPIaNkL/RmFdJUexET0hVt6m1gyS4kTU9ffRWp+ZSxf+cM2t4VsjrU2xt1YsdA7KEO6opTLv2orh5wJ//ehFJczvgY9SL6QiqJZ9K0qDgL+y/edUewJTzwHgT5NYVIKEF0+MMIljX0KMHHEyb5gOoJt9y4tqg4GxnFn5SVvlgKUVRwFAVaqpat+UMKBUKDOpUHO2SoFdQLwf4tIHIz9a8qHPABtSrcc3IveTJ15iIUFx5Hge58WRWBsQA5BSdRqLvdq2TLPozyNEIVbREc2A4U5pQiAKGBHaHwb+xWVM6brPUB1ZvcdPosKncpQl7xBZToqPSGhhkmcz6KSlOgUp+FXl/5nISqfga1iA+St0JISFtIxSGU9AhK+A7yb4ZARTOIBN6NkHlKrw+onnLMq9ebYTaXQK1LQ5H2GgxGStfjIFyWlE1daopLr0OtvgKjMQ1a6FheEdUY8DvkOWodT7Wd/hBAi0BECGMhVrREhCIOMoECItE/HVlEkCNAWh8KRUOIRdQgxL2IkVfZ4eRhPqDeKk57+B4LFW+YtdCZi1GqV0Gny4LJlA8DDAxC/P5Y/BaOtgAua/0oAHXMCxKEQiiPR6A8DBKBnGXQ15ThA2pNmak7nE4fUO9wANSUz/cBtabM1B1Opw+odzgAasrn+4BaU2bqDqfTB9Q7HAA15fN9QHUyU4mJifh882acv3KF+SzJVzl63DgMGjQIAQHu1OnXFBjc/nT6gOpkjv744w+sXLEC15OTrUfSPPnssxg5ZgyCgmpGndjtD0H3KHQK1F9++QWbN2yAMj+fnSJdfmCx9aArKtQILP93/tHw/BOdQ/z90alnT4wdOxZxcXHuUXWbXHXgwAG8sWIFTp8/bz1n6+k5czDaDlCpx9KwYcMQaLFUONbbEV8cncfFJVRy/fJtzwug6ibuBMPuvXph5syZiIigg+H/28MpUHfv3o1lS5dCq1KxA3r5YOVAyz971PYUNnYQq0CAAKkUEj8/1IuPx2MTJuChhx6qEVwloK5auRKpPIk6fc4cuxI1IyMDA3v0QLHFwk45dHUmq+2R3/aOE7IHVn74tFe/fpj/v/8hKuq/fy6rS6CuX7oU11UqK0gDg4NZByP+uaHs72YzBMXFLLRne9o0dw6VWSCAXCrF4xMn4tlnn73twUpAfXPlSpxKTrZKsZkOJCoB9aFBg2C2WOzzp7zzE8c3g8EAg0ZjPdmFnZoik8FP/k9Y8yYe2zyje/fumDd/vg+oJFGXLl0KvUpl3fbv7tsXa9auLSvVdTJoIg4dOoSlCxeiICfHetwO28pEIkyYPh2zZ8++rcFKQF25ciXTUbkzWUmiPm5n66eqU/pmd8eBX3/FnBkzKvBl0oQJmPH88+4+AkKhENQb1tVcuP3A2/hCtyRqqkplPbT3wX79sH79esYkd0ZpaSl2bd+OZYsWsUnhzltqkJCAaXPmoH///u485l+5hi9ROaufdNQxXjCmfv75Zzw9bRrLhOL4MmryZMybN+9f+dbb/aUugWorUbv164fXPQAqMeDYsWNYvmgRLl+4wFQDgjhta7NmzcKUp5++bXnkiUT19CP2lwOVO0SN+DJl8mTM9gHVLitdAvX1pUtxg6ej9vVQotJb8/LysHXrVrz/1ltWiUqKwxOzZuHpKgCVtlqjwcD0QtKROf2QuocI6Y9IBLFYDInEkw7T//DJEx3VU6CSRJ05bRrTUbnFeyskKqko1JnRoNfDZKYWnv/0WhWQKiEUQiyRML5Vl0rB+qkaDDAZjYwGGkQHUyYFAkYDqTREB/0s++dyaixcAyIex+1Z/ZWRqKnXruHdN9/Edzt3Wg96lQUHY9bs2WwbdXeQGqHRaKjbGXvOzz/9hL9++gkXlEro8/KQVlAABenOfn6oHRGByIQE9OnTh/0h0Pr7+0POM1ZcvdcTq9/Vs2x/z5eonDpUXRKVppZ4V6pWo1SnQ9KxY9i3axcuXL2KguxslOj1kItECAoLQ7PGjdGtTx/06tULfn5+8PP3Zz+rClo6XITNncWCzKwsfPP117h0+jQupKbCUlqKYqJBKIRUoUBCdDTaduqEe/v3R4P69dnuGxkZ6bjjNAGVk6jkeiIX1QMeSlSSeHt37cKLc+daJYdQLMbYMWMwdeZMBAaSJ9b1yMnOxmeffYYPt2yBpaTErrvM1mdJ9jMZQeQmC4qOZr7cRx99FKFhzg/L4KhhftSVK3EmOdmaVe/Ij+r6Cype8Uv51s+XqKMnT8ZcL2/9BI7MzEx8+emn+PzDD1l0jc8XvpvM9hRu8kAMGz0ajz32GAGFgdbToVKpoNfp8N777+Ozjz9mx6UTjqiwxZYW21PKuZ2G5jDl8mXHQN2zZw+WLVkCtUplPe25R//+WLdunUtjiq1ijYat3i3vv48/jx5l275IIkGLFi0wYdo09O7t/tn1IwYOxKkLF6yhzFoKBcTBwQiTSq0+Syq74MAqM5uRkZ8PXVERO9Way4Lv3aMHFr72GiJq1XLJc/JarFqxAleTk63PYH7U0aOrHJn6nbb+6dPZ4uUk6qRJkzDHi0C9fu0a9v30E9asXGkFJ0ktcUAAYsLCYBRSo2VYv430ZZPBgNz8fGjVauvJBCEhIZg6dSqGjBiBQDcjcnq9Hunp6Vgwbx7OJyZWAGeQTAb/8HCEyGQMV2SocguGgdViQXFpKUoKC1Gq1TJBk3TpknOgrlmyBOkqlRUgffr2ZS4bW6uftTPU66FRq6EtVUOj1ePk8eNYt3IlNHo9xEIhAkNC0KFdOwwdORI9evRwCRT+BYMHDkReejqCo6OhEInQ5b77MOSRR1C3bl27zykqKmISeMfXXyPz2rUKR7D369sXLy9f7hJsBNT1K1ZYJSoxcQb5Ub0AVJKoBFSurNH48wsAAA0VSURBVIQMzDGTJuEFLwE15fx5PDF2LNLz8xlI9QIBwvz9EdOoEeM97S7BwTc3Krt+/To+/fRT/P7jj8jNyYFWq7X6zJ96+mmMGj/eJVhLSkqYa/KF556DUKtlfnWSoBZ/fzSvVw9R9etj2rRpaNKkid25IxydOnUKO7/6Cslnz0JrsWDPnj3Ogbp8yRKUqFRsCyXkN2nTBiNGjqxgBJC+aDGZkJaejrOnTuBS8klk5BRDIhRCrlAgLioK/mFheOCBB9g2IpW6boBr+wUvPfsswmJjMXnqVLfVBXrGxYsXMWvGDCivXrVKr7CYGEx54gmMGjXK6WLhJOqV5GTrWfXVIVE5L4i3JOr5s2cxcsgQaCwWBlKDUIh60dHoce+9mLtokVsC4sSJE9i0cSMOHzrEDC/SE2USCZ6fPx8PDxvmUNcnYH/11VdYt3o1zBqNdSeOa9IE7du3x+LFi916P3eR0Whkhpe/v79riZqhUlkjM/zKRw68nB7I32JZpyqpFM1btsTQRx5B/Qb1EeDnh8iYWIS5qSN69EUOLiYL89DBg5g2aZJVepEUe3j4cCxetswlUEmink1OZvfS1ugtifor6ajlEpUWOlm83pCopJP269ED2YWF1irVqNBQzJw3D4888ohHLKWF+ta6dTh18qQ12ta2c2e8MHcuWrdubfdZpC6+8vLL0BUWWoVb3ebN8frrryMhIcGj9/Mvdmr100tJoharVFY9xiyXIzY4GBqBoIJiXGqxQGw0ooTcDmo1dCZTBWDQX+rWjkOfAYPRtWtXxMfHI+YWJakcP3IEE0ePrqAPDh8+HC+7AdTVK1bgcnKy9d4nvayjciAliTVx0iQ8U8Wt/4svvsDSRYsgMhoZUAIkEgwaMQILFy6sFEjWr1vHJCs/nLvy9dfRf8CAm56XqVRi1MiRUKWnM7zQvikOCsJXX39dJZDSi1wCdfWSJchUqaxKd6PmzTF06NCb3BWko9JqJt0wMz0dZq2WEatTq3Hh0iUUqFTWjyXrccCAAUzfqVe/PvPZVXXQe/Pz8qAvLUVBcTGMOh1K9Xq2WM6npGDDmjUVfLhD3JSor69YgXPlEpUMH5Koo7ygo3ISldv2SaKOnTQJz1cRqJ3bt4euuNgqWMjd88fhw5Vm79ZNm/D+u+8yy50D6yvLl2PQww/f5J9et2QJA2WBRmPFy5iJEzF//vxKv5+70SVQX12yBIUqlVVH6+Wm1c+9gFwj3333HQ789htSkpNRXFJi3UbIV/fU7Nlo1qKF2x9CyR/XUlJQSAkdFF8vt+gvpabi2sWLyM/JwbW0NBQXFKCwpKSCVOdHxYYNH46F/7JEpa2fL6mqKlHJV9rn7ruRX1JiBUqATIZn582rkFPAGXB8Q85eAgxNyskTJ3Do999RUFhonbdJ06dj7LhxCA8PrzBvQwcMwPmLF61qEnkUDiQmujRa3Zl8l0BdtWQJslUq64T38RCoHBEpKSl4+431+PXHfTCaynQyYs6QRx/FtBkznOaqkkJ99NAhqAoKcDopCb/u24es3FwILRaHE8BlaskCAxEkl+NGWlqFrKZHhg/HK24Add2KFTifnMzupW3amxKVrH5+JlpVJeqFCxcwevhw6DQap8DkA5WvetjLiqP5swXxY2PGYNLUqYiOrtg9evCAAbh68aJVTSLBkHT2bKWMZ1vwugTqa0uWsG2b8/dRtMAdP6q9VfLXXwexZsVrOH/mgtVHFxAcjBfmz2fqhL1BCclHDh3Cxg0bcEOpZODkaAmMjETzhASExcUhUCyu4JOTlfsLa9WqBV1pKd5ev74Cw92VqGtWrGA7ATdZpKN6Y+v/rdw9xQfBhEmTmPSr7KDSmScnTkSJRmMVLAo/P7S56y6rr5L0RlsnPz9ZiFQRDrx8OrjcWPpd93vvRb9+/RAaGlqB1EcGDMCFconKzdHxWwXUVUuXIkelYokk9PL7+/XDWjcc/vaYTf61jz78EG9v2FDh1y8sWIAx48ffdAtd/9m2bfhk61ao8vIYDcSoB/r0QXBkJBLq10fbtm2ZP04mc3xCy7EjRzBhzBjr/SQ5mERdutSl1f/6ypVITk623kuqijeA+usvvzA/Kj9ZctykSXhu7tzK4hQ5OTkY8MADzFnPVQZQWHTb5949PVChUICCALa2xcMDBuBKSoo1TM4k6pkzt0airly2DHk8Q+g+AuratS4jU/a4TTrUx1u34o116yqcxzx3wQJWNGc7tn/+Od7ZuJHFhrltadDAgXji6adRpy61a3evE/bxo0cxccyYChL1UdJRlyxxCdR1q1bhIk+iTp81yytA/e2XXzDryScr0DSeEsqrAFT6mLs7dkRxcbGVX4EKBQ4nJlYa/J7c+MjAgSAVj69C7Ny7F/Xr1/fkMXavdbn1E1BzVSrry3tXAai0NZEj+OTffzNi6INEUilzIo8cOfImAqdOmIA/Dx+u8OFf79qFRo0buw1S8kb8dfgwpk6ceJOOushNoF4o11Fp+3vSi0Cd+eSTFWga5wWg3t+zJ7IyM60LQCaXY/WGDejZs2eVweLqAcuWLcS3X+1EaanW+l19Bw7E6jVrXN3q8ve3DKipqal4d+NGlkHFgZQm/p4ePTBj1iy0bNnyJmKnTJjAQMZfoT/8+itiPfC/ZqSnY/3q1fj++++tz6EXDR0+HLcTUIkmb0jU7Z99xqoyyABlB58LhUw9WvfWW9UeaElNTcGUcZORkZFZYc5mz52LiRPLjjOv7HALqFXZ+mkbOnr0KHbv2oVjhw+jsKjI+hFNGjfG9Jkz0eu++6x5h/wPIaAeOXy4wva4+NVXMWDgQLf0nuysLKxftQq7vvvupjqm/+rWT/ybPnkyDh04YOWbVCbDo0OHot/D/dGmTadKYeX8+fNMJ6XcCmf5vTu//BKrVq1i/nROwCgCAvDoqFGYMWOGU1vCHmGUO0uLTi6XOw+hrlq2DJSqxb200z33sFone0kpOp0OFLIkx3t6airSs7Oh12hw6tw5XD5/vgLgWrdqhVHjxjGJai85goimkhdKTyOfKGcd12vcmBkM46dOtfvRtNXn5+fj+927ce7ECezmSVK+ZCZjyh2J+vqqVVb3VHVv/WMnTqySMcVNNMXpF//vf7iUkmLlGyUht2/fCs3adGRJKZ06uQYs+awP/P47Ll+6hOupqeh9//3oP2gQy+t1Nr7bsQPLly5FiVptxQ0lJT00fDgSYmPxwKBBiI2NdfqM3NxsHPpjP06fOseinEuWLHEO1BXLllVwTykiItCiQQPoBIIKHY91lKFNYTuzmUVGsnNyUFRYeJMPThESgp69erH4f/NWrZx+NGXyLF++nLmnTOWJEWT5BwQFMcvfLBYzGiCXs59F5SlheSUlOHXsGLJUKtSpXx+U2sfyWHlVnO5K1LWrVlV0T82a5ZU0P3vG1ISJE/FMFY0pbvYpl5Z8zx9t2VIhdEzekcYtWqBZw4bM1yoViSCkTHpKXjGZWJofx6e8/HycO32a5bOy0iFqvjF6tEugEg17vv0WH2zdiovnzv3jUhQIoAgKwl2dOyMwNLSsXkwoZOX0ekqGp6qD8rTHguJCXDh7BqnXlczjcuriRedAXb1sWQWHv21Uw9Hf+aFBi0jEXEl9H3gAjZo2Ze4kR+l5tsvs5MmTTHXYtmULCnNzKziTuXfLJRLGdAvlGZR/qF9gIAYMHsxyXiViMbP67xSJyvGQ3FWH9+/Hvj178MehQxWidFZfqUDA+MMKQsx0zoCpAp/on2nLb9+5M5548km0a9fO7ZA31cpRTuq2zZtBaYfc3FT4SSVDVPZCUcZyvZovUGhhyf38cOjoUcdApZzAXTt2sNi5vXbcnKOY/2IS8XJ/f0RHRiK2dm1Wx28RCpki36hRI+Z/83SQvpOUlISi/Hzs+/lnHN+/H1q93hp94cKoMoUCLVq3Rv++fREWGYlmzZohJiYGly9fZm4uPlA7denCOps4G+Rq2bN7N9LS0qx+5Af69gXV01N5RlXGmTNnsHXLlgo0UecT6mvlzUGqGBVVXr52DXqtFvsPHsSZpCRQAgk/pMznjTQgAM2aNUanTh1Rt24DJkHj4uNZYkllvpu8PXnZ2dAajdj73Xc4fuIENIWFdsPbYrmcvatd27ZsUVDrJALyfffd56Yz0pvc8z3Lx4FKcMA9r3klHuy7xccBb3LAB1RvctP3rGrjgA+o1cZa34O9yQEfUL3JTd+zqo0DPqBWG2t9D/YmB3xA9SY3fc+qNg74gFptrPU92Jsc8AHVm9z0PavaOOADarWx1vdgb3LAB1RvctP3rGrjgA+o1cZa34O9yQEfUL3JTd+zqo0DPqBWG2t9D/YmB3xA9SY3fc+qNg74gFptrPU92Jsc8AHVm9z0PavaOOADarWx1vdgb3LAB1RvctP3rGrjgA+o1cZa34O9yQEfUL3JTd+zqo0DPqBWG2t9D/YmB3xA9SY3fc+qNg78H0dUSvlSwfcRAAAAAElFTkSuQmCC"/>
          <p:cNvSpPr>
            <a:spLocks noChangeAspect="1" noChangeArrowheads="1"/>
          </p:cNvSpPr>
          <p:nvPr/>
        </p:nvSpPr>
        <p:spPr bwMode="auto">
          <a:xfrm>
            <a:off x="307975" y="909881"/>
            <a:ext cx="15906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677" y="119214"/>
            <a:ext cx="1165824" cy="10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A49C0E-A85E-3E60-B556-A3315E0F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Acknowledgements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72B056-90CC-DC69-5A73-6653D53D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9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 </a:t>
            </a:r>
            <a:r>
              <a:rPr lang="pl-PL" sz="2400" dirty="0" err="1"/>
              <a:t>has</a:t>
            </a:r>
            <a:r>
              <a:rPr lang="pl-PL" sz="2400" dirty="0"/>
              <a:t> </a:t>
            </a:r>
            <a:r>
              <a:rPr lang="pl-PL" sz="2400" dirty="0" err="1"/>
              <a:t>been</a:t>
            </a:r>
            <a:r>
              <a:rPr lang="pl-PL" sz="2400" dirty="0"/>
              <a:t> </a:t>
            </a:r>
            <a:r>
              <a:rPr lang="pl-PL" sz="2400" dirty="0" err="1"/>
              <a:t>funded</a:t>
            </a:r>
            <a:r>
              <a:rPr lang="pl-PL" sz="2400" dirty="0"/>
              <a:t> by the </a:t>
            </a:r>
            <a:r>
              <a:rPr lang="pl-PL" sz="2400" dirty="0" err="1"/>
              <a:t>Polish</a:t>
            </a:r>
            <a:r>
              <a:rPr lang="pl-PL" sz="2400" dirty="0"/>
              <a:t> </a:t>
            </a:r>
            <a:r>
              <a:rPr lang="pl-PL" sz="2400" dirty="0" err="1"/>
              <a:t>National</a:t>
            </a:r>
            <a:r>
              <a:rPr lang="pl-PL" sz="2400" dirty="0"/>
              <a:t> Science Centre grant no UMO-2017/27/B/ST10/02316. The MARIA S. MERIAN expedition MSM52 was funded by the Deutsche Forschungsgemeinschaft (DFG) and the Bundesministerium für Bildung und Forschung (BMBF).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2CE17B-587D-3929-1EAB-552D9B78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732" y="5971381"/>
            <a:ext cx="5424812" cy="68103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B5A49C0E-A85E-3E60-B556-A3315E0FF785}"/>
              </a:ext>
            </a:extLst>
          </p:cNvPr>
          <p:cNvSpPr txBox="1">
            <a:spLocks/>
          </p:cNvSpPr>
          <p:nvPr/>
        </p:nvSpPr>
        <p:spPr>
          <a:xfrm>
            <a:off x="829230" y="3325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716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/>
              <a:t>Thank you !!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097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Shallow gas studies in South West of the Baltic Sea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25" y="1438451"/>
            <a:ext cx="3678240" cy="46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96" y="1780130"/>
            <a:ext cx="3446630" cy="16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305365" y="5447028"/>
            <a:ext cx="263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Shallow free gas study using </a:t>
            </a:r>
            <a:r>
              <a:rPr lang="en-US" sz="1600" dirty="0" err="1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parasound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Multichannels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seismic </a:t>
            </a:r>
          </a:p>
          <a:p>
            <a:pPr algn="ctr"/>
            <a:r>
              <a:rPr lang="en-US" sz="1600" dirty="0" err="1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Toth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et al., 2014</a:t>
            </a:r>
            <a:endParaRPr lang="en-US" sz="1600" dirty="0">
              <a:solidFill>
                <a:srgbClr val="27166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2" y="1438451"/>
            <a:ext cx="4487183" cy="25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1" y="3589180"/>
            <a:ext cx="2896313" cy="299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44782" y="5660134"/>
            <a:ext cx="26356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1600" dirty="0" err="1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methan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study using sonar survey</a:t>
            </a:r>
          </a:p>
          <a:p>
            <a:pPr algn="ctr"/>
            <a:r>
              <a:rPr lang="en-US" sz="1600" dirty="0" err="1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Lohrberg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et al., 2020</a:t>
            </a:r>
            <a:endParaRPr lang="en-US" sz="1600" dirty="0">
              <a:solidFill>
                <a:srgbClr val="27166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308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Shallow gas studies in South West of the Baltic Sea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6" y="1355461"/>
            <a:ext cx="5125606" cy="49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82" y="1635160"/>
            <a:ext cx="5458229" cy="174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82" y="3461515"/>
            <a:ext cx="5458229" cy="21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1859" y="5023822"/>
            <a:ext cx="5809129" cy="7100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84602" y="6106258"/>
            <a:ext cx="3356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Damian </a:t>
            </a:r>
            <a:r>
              <a:rPr lang="en-US" sz="1600" dirty="0" err="1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Jaśniewicz</a:t>
            </a:r>
            <a:r>
              <a:rPr lang="en-US" sz="1600" dirty="0" smtClean="0">
                <a:solidFill>
                  <a:srgbClr val="27166C"/>
                </a:solidFill>
                <a:latin typeface="Arial" pitchFamily="34" charset="0"/>
                <a:cs typeface="Arial" pitchFamily="34" charset="0"/>
              </a:rPr>
              <a:t> et al., 2018</a:t>
            </a:r>
            <a:endParaRPr lang="en-US" sz="1600" dirty="0">
              <a:solidFill>
                <a:srgbClr val="27166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Study area and data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77616" y="2857256"/>
            <a:ext cx="4202722" cy="3780212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Study area is located offshore Poland, in the Mid-Polish Swell, with the main inversion-related faults: Adler-</a:t>
            </a:r>
            <a:r>
              <a:rPr lang="en-US" sz="1600" dirty="0" err="1"/>
              <a:t>Kamien</a:t>
            </a:r>
            <a:r>
              <a:rPr lang="en-US" sz="1600" dirty="0"/>
              <a:t> and </a:t>
            </a:r>
            <a:r>
              <a:rPr lang="en-US" sz="1600" dirty="0" err="1"/>
              <a:t>Trzebiatow</a:t>
            </a:r>
            <a:r>
              <a:rPr lang="en-US" sz="1600" dirty="0"/>
              <a:t> fault zone</a:t>
            </a:r>
          </a:p>
          <a:p>
            <a:pPr algn="just"/>
            <a:r>
              <a:rPr lang="en-US" sz="1600" dirty="0"/>
              <a:t>Data in the study acquired during the MSM52 expedition with RV Maria S. </a:t>
            </a:r>
            <a:r>
              <a:rPr lang="en-US" sz="1600" dirty="0" err="1"/>
              <a:t>Merian</a:t>
            </a:r>
            <a:r>
              <a:rPr lang="en-US" sz="1600" dirty="0"/>
              <a:t> </a:t>
            </a:r>
            <a:r>
              <a:rPr lang="en-US" sz="1600" dirty="0" err="1"/>
              <a:t>cruide</a:t>
            </a:r>
            <a:r>
              <a:rPr lang="en-US" sz="1600" dirty="0"/>
              <a:t> in 2016 (Huebscher et al., 2017):</a:t>
            </a:r>
          </a:p>
          <a:p>
            <a:pPr algn="just">
              <a:buFontTx/>
              <a:buChar char="-"/>
            </a:pPr>
            <a:r>
              <a:rPr lang="en-US" sz="1600" dirty="0"/>
              <a:t>Post-stack and pre-stack 2D seismic data</a:t>
            </a:r>
          </a:p>
          <a:p>
            <a:pPr algn="just">
              <a:buFontTx/>
              <a:buChar char="-"/>
            </a:pPr>
            <a:r>
              <a:rPr lang="en-US" sz="1600" dirty="0"/>
              <a:t>Hydro-acoustic and </a:t>
            </a:r>
            <a:r>
              <a:rPr lang="en-US" sz="1600" dirty="0" err="1" smtClean="0"/>
              <a:t>multibeam</a:t>
            </a:r>
            <a:r>
              <a:rPr lang="en-US" sz="1600" dirty="0" smtClean="0"/>
              <a:t> </a:t>
            </a:r>
            <a:r>
              <a:rPr lang="en-US" sz="1600" dirty="0"/>
              <a:t>bathy-</a:t>
            </a:r>
            <a:r>
              <a:rPr lang="en-US" sz="1600" dirty="0" err="1"/>
              <a:t>metry</a:t>
            </a:r>
            <a:r>
              <a:rPr lang="en-US" sz="1600" dirty="0"/>
              <a:t> data</a:t>
            </a:r>
          </a:p>
          <a:p>
            <a:pPr algn="just">
              <a:buFontTx/>
              <a:buChar char="-"/>
            </a:pPr>
            <a:endParaRPr lang="en-US" sz="1600" dirty="0"/>
          </a:p>
          <a:p>
            <a:pPr algn="just">
              <a:buFontTx/>
              <a:buChar char="-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690688"/>
            <a:ext cx="6965955" cy="4191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5319" y="4094205"/>
            <a:ext cx="963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Line 212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6F9A74ED-2961-956A-110A-CE48C70EE913}"/>
              </a:ext>
            </a:extLst>
          </p:cNvPr>
          <p:cNvSpPr txBox="1">
            <a:spLocks/>
          </p:cNvSpPr>
          <p:nvPr/>
        </p:nvSpPr>
        <p:spPr>
          <a:xfrm>
            <a:off x="6686844" y="1139682"/>
            <a:ext cx="5398476" cy="159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16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 dirty="0"/>
              <a:t>Aim of the study:</a:t>
            </a:r>
            <a:r>
              <a:rPr lang="en-US" sz="2000" dirty="0"/>
              <a:t> To demonstrate the presence of methane in the shallow sediments in the SW of the Baltic Sea and link it with the deeper structures and leaking petroleum system</a:t>
            </a:r>
          </a:p>
        </p:txBody>
      </p:sp>
    </p:spTree>
    <p:extLst>
      <p:ext uri="{BB962C8B-B14F-4D97-AF65-F5344CB8AC3E}">
        <p14:creationId xmlns:p14="http://schemas.microsoft.com/office/powerpoint/2010/main" val="17914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Shallow gas expression on seismic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" y="1801830"/>
            <a:ext cx="7398133" cy="3937106"/>
          </a:xfrm>
          <a:prstGeom prst="rect">
            <a:avLst/>
          </a:prstGeom>
        </p:spPr>
      </p:pic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915320" y="2057090"/>
            <a:ext cx="4097996" cy="1871419"/>
          </a:xfrm>
        </p:spPr>
        <p:txBody>
          <a:bodyPr>
            <a:normAutofit/>
          </a:bodyPr>
          <a:lstStyle/>
          <a:p>
            <a:r>
              <a:rPr lang="en-US" sz="1600" dirty="0"/>
              <a:t>2 clear gas chimneys rooted in Upper Triassic</a:t>
            </a:r>
          </a:p>
          <a:p>
            <a:r>
              <a:rPr lang="en-US" sz="1600" dirty="0"/>
              <a:t>Potential migration pathway from below “kitchen” or reservoirs to near surface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9814" y="1570997"/>
            <a:ext cx="906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Trzebiatów</a:t>
            </a:r>
            <a:r>
              <a:rPr lang="en-US" sz="1200" dirty="0"/>
              <a:t> fault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C3A36EE4-9242-4B6C-A37B-0766A04A5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55"/>
          <a:stretch/>
        </p:blipFill>
        <p:spPr>
          <a:xfrm>
            <a:off x="7915320" y="3562107"/>
            <a:ext cx="3617849" cy="3296439"/>
          </a:xfrm>
          <a:prstGeom prst="rect">
            <a:avLst/>
          </a:prstGeom>
        </p:spPr>
      </p:pic>
      <p:sp>
        <p:nvSpPr>
          <p:cNvPr id="7" name="Strzałka w prawo 6">
            <a:extLst>
              <a:ext uri="{FF2B5EF4-FFF2-40B4-BE49-F238E27FC236}">
                <a16:creationId xmlns:a16="http://schemas.microsoft.com/office/drawing/2014/main" xmlns="" id="{4CE92B45-916E-6E43-9BF8-2B84863425FA}"/>
              </a:ext>
            </a:extLst>
          </p:cNvPr>
          <p:cNvSpPr/>
          <p:nvPr/>
        </p:nvSpPr>
        <p:spPr>
          <a:xfrm>
            <a:off x="7735951" y="5334000"/>
            <a:ext cx="1575689" cy="274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9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087A65CF-B3D0-A798-979C-3B7816DF0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5716" y="883919"/>
            <a:ext cx="5435683" cy="5663111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Shallow gas features such as gas chimneys, bright spots, polarity reversals, acoustic blanking are interpreted on seismic section </a:t>
            </a:r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r>
              <a:rPr lang="en-US" sz="1600" dirty="0"/>
              <a:t>Coherence attribute supports interpretation, tracking starting point of the gas chimneys</a:t>
            </a:r>
          </a:p>
          <a:p>
            <a:endParaRPr lang="en-US" sz="1600" dirty="0"/>
          </a:p>
          <a:p>
            <a:r>
              <a:rPr lang="en-US" sz="1600" dirty="0" smtClean="0"/>
              <a:t>Seismic </a:t>
            </a:r>
            <a:r>
              <a:rPr lang="en-US" sz="1600" dirty="0"/>
              <a:t>results corroborated by the hydroacoustic data (parametric sediment profiler)</a:t>
            </a:r>
          </a:p>
          <a:p>
            <a:endParaRPr lang="pl-PL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2778B36-5EF0-C4A1-AAAA-5906E92C5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29" y="3535933"/>
            <a:ext cx="3340336" cy="30110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F6A986A-CCDF-6A5B-D1D0-9AA19BD45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29" y="321886"/>
            <a:ext cx="3336320" cy="3007478"/>
          </a:xfrm>
          <a:prstGeom prst="rect">
            <a:avLst/>
          </a:prstGeom>
        </p:spPr>
      </p:pic>
      <p:sp>
        <p:nvSpPr>
          <p:cNvPr id="9" name="Ramka 8">
            <a:extLst>
              <a:ext uri="{FF2B5EF4-FFF2-40B4-BE49-F238E27FC236}">
                <a16:creationId xmlns:a16="http://schemas.microsoft.com/office/drawing/2014/main" xmlns="" id="{52E2769D-482F-825B-BF2F-FAF69E74D764}"/>
              </a:ext>
            </a:extLst>
          </p:cNvPr>
          <p:cNvSpPr/>
          <p:nvPr/>
        </p:nvSpPr>
        <p:spPr>
          <a:xfrm>
            <a:off x="3124200" y="518160"/>
            <a:ext cx="88392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C9824185-521C-B662-ECB7-4937C0A49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43088"/>
            <a:ext cx="5613224" cy="2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086ADC-1097-895E-8474-75B4D7C0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What</a:t>
            </a:r>
            <a:r>
              <a:rPr lang="pl-PL" sz="3200" dirty="0"/>
              <a:t> AVO </a:t>
            </a:r>
            <a:r>
              <a:rPr lang="pl-PL" sz="3200" dirty="0" err="1"/>
              <a:t>analysis</a:t>
            </a:r>
            <a:r>
              <a:rPr lang="pl-PL" sz="3200" dirty="0"/>
              <a:t> </a:t>
            </a:r>
            <a:br>
              <a:rPr lang="pl-PL" sz="3200" dirty="0"/>
            </a:br>
            <a:r>
              <a:rPr lang="pl-PL" sz="3200" dirty="0" err="1"/>
              <a:t>tells</a:t>
            </a:r>
            <a:r>
              <a:rPr lang="pl-PL" sz="3200" dirty="0"/>
              <a:t> </a:t>
            </a:r>
            <a:r>
              <a:rPr lang="pl-PL" sz="3200" dirty="0" err="1"/>
              <a:t>us</a:t>
            </a:r>
            <a:r>
              <a:rPr lang="pl-PL" sz="3200" dirty="0"/>
              <a:t>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B7EA95-E92C-0978-0ECE-CACE0A00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18" y="2771732"/>
            <a:ext cx="2023115" cy="359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9029E5B-B2A3-F427-9E2B-40011D93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47" y="2802007"/>
            <a:ext cx="2025572" cy="35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4483156-BF18-B38F-FCAD-59114BD4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21" y="2831777"/>
            <a:ext cx="1990235" cy="35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8ACD8978-DEF3-9D2B-FAB5-F97F5232A5DA}"/>
              </a:ext>
            </a:extLst>
          </p:cNvPr>
          <p:cNvGrpSpPr/>
          <p:nvPr/>
        </p:nvGrpSpPr>
        <p:grpSpPr>
          <a:xfrm>
            <a:off x="5410378" y="362319"/>
            <a:ext cx="5498343" cy="2288977"/>
            <a:chOff x="1915245" y="358973"/>
            <a:chExt cx="5498343" cy="2288977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xmlns="" id="{089521BD-B0BF-59D2-D45C-9D0CBBB9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5245" y="731082"/>
              <a:ext cx="5016133" cy="1916868"/>
            </a:xfrm>
            <a:prstGeom prst="rect">
              <a:avLst/>
            </a:prstGeom>
          </p:spPr>
        </p:pic>
        <p:pic>
          <p:nvPicPr>
            <p:cNvPr id="9" name="Picture 40">
              <a:extLst>
                <a:ext uri="{FF2B5EF4-FFF2-40B4-BE49-F238E27FC236}">
                  <a16:creationId xmlns:a16="http://schemas.microsoft.com/office/drawing/2014/main" xmlns="" id="{DAD01332-0149-AC84-395E-F6CB681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9000" y="715842"/>
              <a:ext cx="174588" cy="1932108"/>
            </a:xfrm>
            <a:prstGeom prst="rect">
              <a:avLst/>
            </a:prstGeom>
          </p:spPr>
        </p:pic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xmlns="" id="{8ED9853F-5BB9-1927-E0BD-B2F28BFEC77B}"/>
                </a:ext>
              </a:extLst>
            </p:cNvPr>
            <p:cNvSpPr txBox="1"/>
            <p:nvPr/>
          </p:nvSpPr>
          <p:spPr>
            <a:xfrm>
              <a:off x="5029200" y="358973"/>
              <a:ext cx="118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19420</a:t>
              </a:r>
            </a:p>
          </p:txBody>
        </p:sp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xmlns="" id="{75F8FE00-7B8D-24C4-DA3B-E6C9C879A531}"/>
                </a:ext>
              </a:extLst>
            </p:cNvPr>
            <p:cNvSpPr txBox="1"/>
            <p:nvPr/>
          </p:nvSpPr>
          <p:spPr>
            <a:xfrm>
              <a:off x="3733800" y="358973"/>
              <a:ext cx="118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19640</a:t>
              </a: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xmlns="" id="{8DB7745B-0184-A3EB-632C-68559925BF16}"/>
                </a:ext>
              </a:extLst>
            </p:cNvPr>
            <p:cNvSpPr txBox="1"/>
            <p:nvPr/>
          </p:nvSpPr>
          <p:spPr>
            <a:xfrm>
              <a:off x="3081867" y="358973"/>
              <a:ext cx="118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19750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xmlns="" id="{9FCC985A-E7B2-3FDA-D64D-4AA4B9A52B94}"/>
                </a:ext>
              </a:extLst>
            </p:cNvPr>
            <p:cNvSpPr txBox="1"/>
            <p:nvPr/>
          </p:nvSpPr>
          <p:spPr>
            <a:xfrm>
              <a:off x="6667500" y="2050018"/>
              <a:ext cx="190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xmlns="" id="{B6F86CFD-571C-A61F-1CAE-E243A043BC20}"/>
                </a:ext>
              </a:extLst>
            </p:cNvPr>
            <p:cNvSpPr txBox="1"/>
            <p:nvPr/>
          </p:nvSpPr>
          <p:spPr>
            <a:xfrm>
              <a:off x="2286000" y="1962150"/>
              <a:ext cx="190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xmlns="" id="{87D43B6A-6FAA-9D4A-10FF-F7119774AD79}"/>
                </a:ext>
              </a:extLst>
            </p:cNvPr>
            <p:cNvCxnSpPr/>
            <p:nvPr/>
          </p:nvCxnSpPr>
          <p:spPr>
            <a:xfrm>
              <a:off x="5486400" y="1581150"/>
              <a:ext cx="22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xmlns="" id="{E53B2A51-FA39-02E1-B374-9D982EB15017}"/>
                </a:ext>
              </a:extLst>
            </p:cNvPr>
            <p:cNvCxnSpPr/>
            <p:nvPr/>
          </p:nvCxnSpPr>
          <p:spPr>
            <a:xfrm>
              <a:off x="4267200" y="1657350"/>
              <a:ext cx="22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xmlns="" id="{E6118D7E-418A-5C73-E1E9-3241B05E82A7}"/>
                </a:ext>
              </a:extLst>
            </p:cNvPr>
            <p:cNvCxnSpPr/>
            <p:nvPr/>
          </p:nvCxnSpPr>
          <p:spPr>
            <a:xfrm>
              <a:off x="3581400" y="1651000"/>
              <a:ext cx="22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xmlns="" id="{503768E1-4CA9-E51A-CBF8-03DB68CD4567}"/>
                </a:ext>
              </a:extLst>
            </p:cNvPr>
            <p:cNvCxnSpPr/>
            <p:nvPr/>
          </p:nvCxnSpPr>
          <p:spPr>
            <a:xfrm>
              <a:off x="4292600" y="2050018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xmlns="" id="{F472D72C-75CF-E432-8E09-0323F18A3AA3}"/>
                </a:ext>
              </a:extLst>
            </p:cNvPr>
            <p:cNvCxnSpPr/>
            <p:nvPr/>
          </p:nvCxnSpPr>
          <p:spPr>
            <a:xfrm>
              <a:off x="3581400" y="2038350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xmlns="" id="{042F074B-8E24-0AA9-E5E2-1121817C9257}"/>
                </a:ext>
              </a:extLst>
            </p:cNvPr>
            <p:cNvCxnSpPr/>
            <p:nvPr/>
          </p:nvCxnSpPr>
          <p:spPr>
            <a:xfrm>
              <a:off x="5486400" y="1962150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amka 20">
            <a:extLst>
              <a:ext uri="{FF2B5EF4-FFF2-40B4-BE49-F238E27FC236}">
                <a16:creationId xmlns:a16="http://schemas.microsoft.com/office/drawing/2014/main" xmlns="" id="{5BCE40F6-76D1-612F-6FD3-3752C1288292}"/>
              </a:ext>
            </a:extLst>
          </p:cNvPr>
          <p:cNvSpPr/>
          <p:nvPr/>
        </p:nvSpPr>
        <p:spPr>
          <a:xfrm>
            <a:off x="7076532" y="1274164"/>
            <a:ext cx="266121" cy="10606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Ramka 21">
            <a:extLst>
              <a:ext uri="{FF2B5EF4-FFF2-40B4-BE49-F238E27FC236}">
                <a16:creationId xmlns:a16="http://schemas.microsoft.com/office/drawing/2014/main" xmlns="" id="{E4E1686F-9ED0-1B1D-5B64-1C51E0708C38}"/>
              </a:ext>
            </a:extLst>
          </p:cNvPr>
          <p:cNvSpPr/>
          <p:nvPr/>
        </p:nvSpPr>
        <p:spPr>
          <a:xfrm>
            <a:off x="7735570" y="1287360"/>
            <a:ext cx="266121" cy="10606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Ramka 22">
            <a:extLst>
              <a:ext uri="{FF2B5EF4-FFF2-40B4-BE49-F238E27FC236}">
                <a16:creationId xmlns:a16="http://schemas.microsoft.com/office/drawing/2014/main" xmlns="" id="{B2FDDCB1-371B-D1E4-912A-4637260E6937}"/>
              </a:ext>
            </a:extLst>
          </p:cNvPr>
          <p:cNvSpPr/>
          <p:nvPr/>
        </p:nvSpPr>
        <p:spPr>
          <a:xfrm>
            <a:off x="8956422" y="1235029"/>
            <a:ext cx="266121" cy="10606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9661EF6A-F90A-4222-672D-5C27DF358C7B}"/>
              </a:ext>
            </a:extLst>
          </p:cNvPr>
          <p:cNvSpPr txBox="1"/>
          <p:nvPr/>
        </p:nvSpPr>
        <p:spPr>
          <a:xfrm>
            <a:off x="6346117" y="33154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CDP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CF8409F-8295-7208-6FAA-46136BCD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08" y="3376736"/>
            <a:ext cx="2253811" cy="25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6F0BE6E8-08A6-089B-73AF-0A03F410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79" y="3381507"/>
            <a:ext cx="2280426" cy="25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2385F756-BD1C-A4BB-B21C-9DD28363E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84" y="3376735"/>
            <a:ext cx="2257049" cy="25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ymbol zastępczy zawartości 2"/>
          <p:cNvSpPr>
            <a:spLocks noGrp="1"/>
          </p:cNvSpPr>
          <p:nvPr>
            <p:ph idx="1"/>
          </p:nvPr>
        </p:nvSpPr>
        <p:spPr>
          <a:xfrm>
            <a:off x="757737" y="1800755"/>
            <a:ext cx="4513509" cy="1447168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Direct tool for showing the presence of gas</a:t>
            </a:r>
            <a:endParaRPr lang="en-US" sz="1600" dirty="0"/>
          </a:p>
          <a:p>
            <a:pPr algn="just"/>
            <a:r>
              <a:rPr lang="en-US" sz="1600" dirty="0" smtClean="0"/>
              <a:t>In this case, AVO analysis prove the remnants of gas existence in potential reservoir 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40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AVO analysis: free gas anomalies?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213896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1846" y="4730234"/>
            <a:ext cx="1085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166C"/>
                </a:solidFill>
              </a:rPr>
              <a:t>Intercept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70190" y="3158973"/>
            <a:ext cx="10853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166C"/>
                </a:solidFill>
              </a:rPr>
              <a:t>Gradient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81344" y="5015137"/>
            <a:ext cx="4913847" cy="1447168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AVO anomalies </a:t>
            </a:r>
            <a:r>
              <a:rPr lang="en-US" sz="1600" dirty="0" smtClean="0"/>
              <a:t>from angle gathers </a:t>
            </a:r>
            <a:r>
              <a:rPr lang="en-US" sz="1600" dirty="0" smtClean="0"/>
              <a:t>highlight </a:t>
            </a:r>
            <a:r>
              <a:rPr lang="en-US" sz="1600" dirty="0"/>
              <a:t>in red zone</a:t>
            </a:r>
          </a:p>
          <a:p>
            <a:pPr algn="just"/>
            <a:r>
              <a:rPr lang="en-US" sz="1600" dirty="0"/>
              <a:t>Free gas deposits in the seismic section! </a:t>
            </a:r>
          </a:p>
        </p:txBody>
      </p:sp>
      <p:sp>
        <p:nvSpPr>
          <p:cNvPr id="8" name="Right Arrow 7"/>
          <p:cNvSpPr/>
          <p:nvPr/>
        </p:nvSpPr>
        <p:spPr>
          <a:xfrm rot="7037071">
            <a:off x="8222391" y="2101926"/>
            <a:ext cx="360948" cy="158549"/>
          </a:xfrm>
          <a:prstGeom prst="rightArrow">
            <a:avLst>
              <a:gd name="adj1" fmla="val 50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202893">
            <a:off x="8511677" y="2101883"/>
            <a:ext cx="360948" cy="158549"/>
          </a:xfrm>
          <a:prstGeom prst="rightArrow">
            <a:avLst>
              <a:gd name="adj1" fmla="val 50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18522" y="1661064"/>
            <a:ext cx="21360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7166C"/>
                </a:solidFill>
              </a:rPr>
              <a:t>Gas chimney location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604618C-F02C-04B5-DF2C-F551F35A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42" y="1690688"/>
            <a:ext cx="5313831" cy="316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690688"/>
            <a:ext cx="5486400" cy="45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81885"/>
            <a:ext cx="10515600" cy="4628415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Shallow gas-escape related features were for the first time identified in the seismic data offshore West Pomerania, Poland</a:t>
            </a:r>
          </a:p>
          <a:p>
            <a:pPr algn="just"/>
            <a:r>
              <a:rPr lang="en-US" sz="1800" dirty="0"/>
              <a:t>Gas-chimneys and bright spot features located nearby inverted fault zone prove hypothesis of free gas migration pathways from a leaking petroleum system to shallow sediments</a:t>
            </a:r>
          </a:p>
          <a:p>
            <a:pPr algn="just"/>
            <a:r>
              <a:rPr lang="en-US" sz="1800" dirty="0"/>
              <a:t>Attribute-supported interpretation of larger-scale structures (chimneys, bright spots) from seismic data is corroborated by the hydroacoustic data, showing clear gas related anomalies in shallow sediments</a:t>
            </a:r>
          </a:p>
          <a:p>
            <a:pPr algn="just"/>
            <a:r>
              <a:rPr lang="en-US" sz="1800" dirty="0"/>
              <a:t>AVO technique can be used to link the shallow-gas expression with the presence of gas at the reservoir level</a:t>
            </a:r>
          </a:p>
          <a:p>
            <a:pPr algn="just"/>
            <a:r>
              <a:rPr lang="en-US" sz="1800" dirty="0"/>
              <a:t>In the presented example, no seafloor expression of gas escape (pockmarks) was found</a:t>
            </a:r>
          </a:p>
        </p:txBody>
      </p:sp>
    </p:spTree>
    <p:extLst>
      <p:ext uri="{BB962C8B-B14F-4D97-AF65-F5344CB8AC3E}">
        <p14:creationId xmlns:p14="http://schemas.microsoft.com/office/powerpoint/2010/main" val="17713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28530</TotalTime>
  <Words>508</Words>
  <Application>Microsoft Office PowerPoint</Application>
  <PresentationFormat>Custom</PresentationFormat>
  <Paragraphs>63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Linking shallow gas occurrences and deeper structure offshore western Poland (Pomeranian Bight)</vt:lpstr>
      <vt:lpstr>Shallow gas studies in South West of the Baltic Sea</vt:lpstr>
      <vt:lpstr>Shallow gas studies in South West of the Baltic Sea</vt:lpstr>
      <vt:lpstr>Study area and data</vt:lpstr>
      <vt:lpstr>Shallow gas expression on seismic data</vt:lpstr>
      <vt:lpstr>PowerPoint Presentation</vt:lpstr>
      <vt:lpstr>What AVO analysis  tells us? </vt:lpstr>
      <vt:lpstr>AVO analysis: free gas anomalies?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Szczegielniak</dc:creator>
  <cp:lastModifiedBy>x1</cp:lastModifiedBy>
  <cp:revision>115</cp:revision>
  <dcterms:created xsi:type="dcterms:W3CDTF">2014-03-25T12:27:17Z</dcterms:created>
  <dcterms:modified xsi:type="dcterms:W3CDTF">2022-05-24T01:13:00Z</dcterms:modified>
</cp:coreProperties>
</file>