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829" r:id="rId3"/>
    <p:sldId id="371" r:id="rId4"/>
    <p:sldId id="382" r:id="rId5"/>
    <p:sldId id="821" r:id="rId6"/>
    <p:sldId id="375" r:id="rId7"/>
    <p:sldId id="553" r:id="rId8"/>
    <p:sldId id="819" r:id="rId9"/>
    <p:sldId id="823" r:id="rId10"/>
    <p:sldId id="824" r:id="rId11"/>
    <p:sldId id="825" r:id="rId12"/>
    <p:sldId id="826" r:id="rId13"/>
    <p:sldId id="830" r:id="rId14"/>
    <p:sldId id="550" r:id="rId15"/>
    <p:sldId id="831" r:id="rId16"/>
    <p:sldId id="828" r:id="rId17"/>
    <p:sldId id="356" r:id="rId18"/>
    <p:sldId id="353" r:id="rId19"/>
    <p:sldId id="292" r:id="rId20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9B7"/>
    <a:srgbClr val="00A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333" autoAdjust="0"/>
  </p:normalViewPr>
  <p:slideViewPr>
    <p:cSldViewPr snapToGrid="0">
      <p:cViewPr varScale="1">
        <p:scale>
          <a:sx n="60" d="100"/>
          <a:sy n="60" d="100"/>
        </p:scale>
        <p:origin x="1550" y="53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2140D5-1E9B-494D-A555-47C41A0B9A86}" type="doc">
      <dgm:prSet loTypeId="urn:microsoft.com/office/officeart/2008/layout/RadialCluster" loCatId="cycl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BE"/>
        </a:p>
      </dgm:t>
    </dgm:pt>
    <dgm:pt modelId="{96C2F3D3-56D6-4DB8-A57E-30094B02C314}">
      <dgm:prSet phldrT="[Text]" custT="1"/>
      <dgm:spPr/>
      <dgm:t>
        <a:bodyPr/>
        <a:lstStyle/>
        <a:p>
          <a:r>
            <a:rPr lang="en-BE" sz="3200" dirty="0"/>
            <a:t>This research: </a:t>
          </a:r>
        </a:p>
        <a:p>
          <a:r>
            <a:rPr lang="en-BE" sz="3200" b="1" dirty="0"/>
            <a:t>Bridge the gap between the two scales</a:t>
          </a:r>
        </a:p>
      </dgm:t>
    </dgm:pt>
    <dgm:pt modelId="{B551A273-F218-45E4-87E2-E5296611749F}" type="parTrans" cxnId="{091D40EE-F2E8-4C91-93B4-6B4907214384}">
      <dgm:prSet/>
      <dgm:spPr/>
      <dgm:t>
        <a:bodyPr/>
        <a:lstStyle/>
        <a:p>
          <a:endParaRPr lang="en-BE"/>
        </a:p>
      </dgm:t>
    </dgm:pt>
    <dgm:pt modelId="{07E6A4D6-E7C9-4423-866F-00B833256E56}" type="sibTrans" cxnId="{091D40EE-F2E8-4C91-93B4-6B4907214384}">
      <dgm:prSet/>
      <dgm:spPr/>
      <dgm:t>
        <a:bodyPr/>
        <a:lstStyle/>
        <a:p>
          <a:endParaRPr lang="en-BE"/>
        </a:p>
      </dgm:t>
    </dgm:pt>
    <dgm:pt modelId="{00F67FEE-832A-4BAB-A963-D8AEE778A0DF}">
      <dgm:prSet phldrT="[Text]" custT="1"/>
      <dgm:spPr/>
      <dgm:t>
        <a:bodyPr/>
        <a:lstStyle/>
        <a:p>
          <a:r>
            <a:rPr lang="en-BE" sz="3200" dirty="0"/>
            <a:t>Large scale</a:t>
          </a:r>
        </a:p>
      </dgm:t>
    </dgm:pt>
    <dgm:pt modelId="{1592E386-FA3B-4FCF-A2E3-5DE3BD4D2380}" type="parTrans" cxnId="{382675F9-F3F6-4784-8279-B23AA9E5D387}">
      <dgm:prSet/>
      <dgm:spPr/>
      <dgm:t>
        <a:bodyPr/>
        <a:lstStyle/>
        <a:p>
          <a:endParaRPr lang="en-BE"/>
        </a:p>
      </dgm:t>
    </dgm:pt>
    <dgm:pt modelId="{A7DD9653-D159-417D-828D-A78716B486C8}" type="sibTrans" cxnId="{382675F9-F3F6-4784-8279-B23AA9E5D387}">
      <dgm:prSet/>
      <dgm:spPr/>
      <dgm:t>
        <a:bodyPr/>
        <a:lstStyle/>
        <a:p>
          <a:endParaRPr lang="en-BE"/>
        </a:p>
      </dgm:t>
    </dgm:pt>
    <dgm:pt modelId="{C90EDC51-D647-48FB-9E9D-99261762527C}">
      <dgm:prSet phldrT="[Text]" custT="1"/>
      <dgm:spPr/>
      <dgm:t>
        <a:bodyPr/>
        <a:lstStyle/>
        <a:p>
          <a:r>
            <a:rPr lang="en-BE" sz="3200" dirty="0"/>
            <a:t>H</a:t>
          </a:r>
          <a:r>
            <a:rPr lang="nl-BE" sz="3200" dirty="0"/>
            <a:t>i</a:t>
          </a:r>
          <a:r>
            <a:rPr lang="en-BE" sz="3200" dirty="0" err="1"/>
            <a:t>gh</a:t>
          </a:r>
          <a:r>
            <a:rPr lang="en-BE" sz="3200" dirty="0"/>
            <a:t> resolution</a:t>
          </a:r>
        </a:p>
      </dgm:t>
    </dgm:pt>
    <dgm:pt modelId="{27730E0A-336F-4E7F-B49A-4BDE9C860070}" type="parTrans" cxnId="{BD5B4206-C04A-4D72-8630-37377F711711}">
      <dgm:prSet/>
      <dgm:spPr/>
      <dgm:t>
        <a:bodyPr/>
        <a:lstStyle/>
        <a:p>
          <a:endParaRPr lang="en-BE"/>
        </a:p>
      </dgm:t>
    </dgm:pt>
    <dgm:pt modelId="{F6BFDE4A-E22B-486A-8C84-DDBC0DD2C6C0}" type="sibTrans" cxnId="{BD5B4206-C04A-4D72-8630-37377F711711}">
      <dgm:prSet/>
      <dgm:spPr/>
      <dgm:t>
        <a:bodyPr/>
        <a:lstStyle/>
        <a:p>
          <a:endParaRPr lang="en-BE"/>
        </a:p>
      </dgm:t>
    </dgm:pt>
    <dgm:pt modelId="{E3CD179C-8725-409C-B025-1A101D4A93A6}" type="pres">
      <dgm:prSet presAssocID="{1D2140D5-1E9B-494D-A555-47C41A0B9A8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649F944-B58C-4F93-963A-11D965ED17BB}" type="pres">
      <dgm:prSet presAssocID="{96C2F3D3-56D6-4DB8-A57E-30094B02C314}" presName="singleCycle" presStyleCnt="0"/>
      <dgm:spPr/>
    </dgm:pt>
    <dgm:pt modelId="{91330244-7EFD-4AB2-BBA5-C80A209C8723}" type="pres">
      <dgm:prSet presAssocID="{96C2F3D3-56D6-4DB8-A57E-30094B02C314}" presName="singleCenter" presStyleLbl="node1" presStyleIdx="0" presStyleCnt="3" custScaleX="250750" custScaleY="144888" custLinFactNeighborX="27759" custLinFactNeighborY="28463">
        <dgm:presLayoutVars>
          <dgm:chMax val="7"/>
          <dgm:chPref val="7"/>
        </dgm:presLayoutVars>
      </dgm:prSet>
      <dgm:spPr/>
    </dgm:pt>
    <dgm:pt modelId="{D2FA09A1-C5B9-43F9-B51A-AB8E0C339461}" type="pres">
      <dgm:prSet presAssocID="{1592E386-FA3B-4FCF-A2E3-5DE3BD4D2380}" presName="Name56" presStyleLbl="parChTrans1D2" presStyleIdx="0" presStyleCnt="2"/>
      <dgm:spPr/>
    </dgm:pt>
    <dgm:pt modelId="{69C9A079-A0C8-4571-957B-192CC9CF2689}" type="pres">
      <dgm:prSet presAssocID="{00F67FEE-832A-4BAB-A963-D8AEE778A0DF}" presName="text0" presStyleLbl="node1" presStyleIdx="1" presStyleCnt="3" custScaleX="242063" custRadScaleRad="130152" custRadScaleInc="78862">
        <dgm:presLayoutVars>
          <dgm:bulletEnabled val="1"/>
        </dgm:presLayoutVars>
      </dgm:prSet>
      <dgm:spPr/>
    </dgm:pt>
    <dgm:pt modelId="{B693797B-DBB7-40BB-B687-5AE22946DDF0}" type="pres">
      <dgm:prSet presAssocID="{27730E0A-336F-4E7F-B49A-4BDE9C860070}" presName="Name56" presStyleLbl="parChTrans1D2" presStyleIdx="1" presStyleCnt="2"/>
      <dgm:spPr/>
    </dgm:pt>
    <dgm:pt modelId="{7A0C5F51-ED5D-48F2-8FED-BA09436505B2}" type="pres">
      <dgm:prSet presAssocID="{C90EDC51-D647-48FB-9E9D-99261762527C}" presName="text0" presStyleLbl="node1" presStyleIdx="2" presStyleCnt="3" custScaleX="283024" custRadScaleRad="48031" custRadScaleInc="167604">
        <dgm:presLayoutVars>
          <dgm:bulletEnabled val="1"/>
        </dgm:presLayoutVars>
      </dgm:prSet>
      <dgm:spPr/>
    </dgm:pt>
  </dgm:ptLst>
  <dgm:cxnLst>
    <dgm:cxn modelId="{BD5B4206-C04A-4D72-8630-37377F711711}" srcId="{96C2F3D3-56D6-4DB8-A57E-30094B02C314}" destId="{C90EDC51-D647-48FB-9E9D-99261762527C}" srcOrd="1" destOrd="0" parTransId="{27730E0A-336F-4E7F-B49A-4BDE9C860070}" sibTransId="{F6BFDE4A-E22B-486A-8C84-DDBC0DD2C6C0}"/>
    <dgm:cxn modelId="{EEE9A237-45C3-4727-BAE9-A01507F00399}" type="presOf" srcId="{96C2F3D3-56D6-4DB8-A57E-30094B02C314}" destId="{91330244-7EFD-4AB2-BBA5-C80A209C8723}" srcOrd="0" destOrd="0" presId="urn:microsoft.com/office/officeart/2008/layout/RadialCluster"/>
    <dgm:cxn modelId="{4E07346D-86E2-4425-875D-DEA4C556AA16}" type="presOf" srcId="{00F67FEE-832A-4BAB-A963-D8AEE778A0DF}" destId="{69C9A079-A0C8-4571-957B-192CC9CF2689}" srcOrd="0" destOrd="0" presId="urn:microsoft.com/office/officeart/2008/layout/RadialCluster"/>
    <dgm:cxn modelId="{859E4E58-4332-4A98-B1B7-8D66837418C3}" type="presOf" srcId="{C90EDC51-D647-48FB-9E9D-99261762527C}" destId="{7A0C5F51-ED5D-48F2-8FED-BA09436505B2}" srcOrd="0" destOrd="0" presId="urn:microsoft.com/office/officeart/2008/layout/RadialCluster"/>
    <dgm:cxn modelId="{228BA894-8CED-430F-B588-E1033ADCD580}" type="presOf" srcId="{27730E0A-336F-4E7F-B49A-4BDE9C860070}" destId="{B693797B-DBB7-40BB-B687-5AE22946DDF0}" srcOrd="0" destOrd="0" presId="urn:microsoft.com/office/officeart/2008/layout/RadialCluster"/>
    <dgm:cxn modelId="{1CB713CE-EBCB-431F-94B3-F39AE8534EC5}" type="presOf" srcId="{1592E386-FA3B-4FCF-A2E3-5DE3BD4D2380}" destId="{D2FA09A1-C5B9-43F9-B51A-AB8E0C339461}" srcOrd="0" destOrd="0" presId="urn:microsoft.com/office/officeart/2008/layout/RadialCluster"/>
    <dgm:cxn modelId="{091D40EE-F2E8-4C91-93B4-6B4907214384}" srcId="{1D2140D5-1E9B-494D-A555-47C41A0B9A86}" destId="{96C2F3D3-56D6-4DB8-A57E-30094B02C314}" srcOrd="0" destOrd="0" parTransId="{B551A273-F218-45E4-87E2-E5296611749F}" sibTransId="{07E6A4D6-E7C9-4423-866F-00B833256E56}"/>
    <dgm:cxn modelId="{382675F9-F3F6-4784-8279-B23AA9E5D387}" srcId="{96C2F3D3-56D6-4DB8-A57E-30094B02C314}" destId="{00F67FEE-832A-4BAB-A963-D8AEE778A0DF}" srcOrd="0" destOrd="0" parTransId="{1592E386-FA3B-4FCF-A2E3-5DE3BD4D2380}" sibTransId="{A7DD9653-D159-417D-828D-A78716B486C8}"/>
    <dgm:cxn modelId="{278AFDFD-D247-44B6-B440-C60F31C3C653}" type="presOf" srcId="{1D2140D5-1E9B-494D-A555-47C41A0B9A86}" destId="{E3CD179C-8725-409C-B025-1A101D4A93A6}" srcOrd="0" destOrd="0" presId="urn:microsoft.com/office/officeart/2008/layout/RadialCluster"/>
    <dgm:cxn modelId="{8BE0D6C5-D71A-4A80-84B9-A6460512F9C4}" type="presParOf" srcId="{E3CD179C-8725-409C-B025-1A101D4A93A6}" destId="{7649F944-B58C-4F93-963A-11D965ED17BB}" srcOrd="0" destOrd="0" presId="urn:microsoft.com/office/officeart/2008/layout/RadialCluster"/>
    <dgm:cxn modelId="{4CA87871-2B43-4084-B99C-5FD9A997395B}" type="presParOf" srcId="{7649F944-B58C-4F93-963A-11D965ED17BB}" destId="{91330244-7EFD-4AB2-BBA5-C80A209C8723}" srcOrd="0" destOrd="0" presId="urn:microsoft.com/office/officeart/2008/layout/RadialCluster"/>
    <dgm:cxn modelId="{FDB944CD-B919-474C-9ED8-23F81C6EDEF1}" type="presParOf" srcId="{7649F944-B58C-4F93-963A-11D965ED17BB}" destId="{D2FA09A1-C5B9-43F9-B51A-AB8E0C339461}" srcOrd="1" destOrd="0" presId="urn:microsoft.com/office/officeart/2008/layout/RadialCluster"/>
    <dgm:cxn modelId="{D5BC1805-4A7E-4027-BFA8-D6B732304842}" type="presParOf" srcId="{7649F944-B58C-4F93-963A-11D965ED17BB}" destId="{69C9A079-A0C8-4571-957B-192CC9CF2689}" srcOrd="2" destOrd="0" presId="urn:microsoft.com/office/officeart/2008/layout/RadialCluster"/>
    <dgm:cxn modelId="{37FC26C1-FB54-4963-9B9F-336B256F7758}" type="presParOf" srcId="{7649F944-B58C-4F93-963A-11D965ED17BB}" destId="{B693797B-DBB7-40BB-B687-5AE22946DDF0}" srcOrd="3" destOrd="0" presId="urn:microsoft.com/office/officeart/2008/layout/RadialCluster"/>
    <dgm:cxn modelId="{840BDEF5-3FCA-4F19-BDBE-7AAE71FD7989}" type="presParOf" srcId="{7649F944-B58C-4F93-963A-11D965ED17BB}" destId="{7A0C5F51-ED5D-48F2-8FED-BA09436505B2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30244-7EFD-4AB2-BBA5-C80A209C8723}">
      <dsp:nvSpPr>
        <dsp:cNvPr id="0" name=""/>
        <dsp:cNvSpPr/>
      </dsp:nvSpPr>
      <dsp:spPr>
        <a:xfrm>
          <a:off x="3227475" y="2763728"/>
          <a:ext cx="4076192" cy="23552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3200" kern="1200" dirty="0"/>
            <a:t>This research: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3200" b="1" kern="1200" dirty="0"/>
            <a:t>Bridge the gap between the two scales</a:t>
          </a:r>
        </a:p>
      </dsp:txBody>
      <dsp:txXfrm>
        <a:off x="3342451" y="2878704"/>
        <a:ext cx="3846240" cy="2125347"/>
      </dsp:txXfrm>
    </dsp:sp>
    <dsp:sp modelId="{D2FA09A1-C5B9-43F9-B51A-AB8E0C339461}">
      <dsp:nvSpPr>
        <dsp:cNvPr id="0" name=""/>
        <dsp:cNvSpPr/>
      </dsp:nvSpPr>
      <dsp:spPr>
        <a:xfrm rot="18252145">
          <a:off x="5952665" y="2549715"/>
          <a:ext cx="5175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7529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C9A079-A0C8-4571-957B-192CC9CF2689}">
      <dsp:nvSpPr>
        <dsp:cNvPr id="0" name=""/>
        <dsp:cNvSpPr/>
      </dsp:nvSpPr>
      <dsp:spPr>
        <a:xfrm>
          <a:off x="5408797" y="1246549"/>
          <a:ext cx="2636434" cy="10891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3200" kern="1200" dirty="0"/>
            <a:t>Large scale</a:t>
          </a:r>
        </a:p>
      </dsp:txBody>
      <dsp:txXfrm>
        <a:off x="5461965" y="1299717"/>
        <a:ext cx="2530098" cy="982816"/>
      </dsp:txXfrm>
    </dsp:sp>
    <dsp:sp modelId="{B693797B-DBB7-40BB-B687-5AE22946DDF0}">
      <dsp:nvSpPr>
        <dsp:cNvPr id="0" name=""/>
        <dsp:cNvSpPr/>
      </dsp:nvSpPr>
      <dsp:spPr>
        <a:xfrm rot="13884198">
          <a:off x="3891719" y="2554911"/>
          <a:ext cx="5343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4362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C5F51-ED5D-48F2-8FED-BA09436505B2}">
      <dsp:nvSpPr>
        <dsp:cNvPr id="0" name=""/>
        <dsp:cNvSpPr/>
      </dsp:nvSpPr>
      <dsp:spPr>
        <a:xfrm>
          <a:off x="2016264" y="1256942"/>
          <a:ext cx="3082561" cy="10891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E" sz="3200" kern="1200" dirty="0"/>
            <a:t>H</a:t>
          </a:r>
          <a:r>
            <a:rPr lang="nl-BE" sz="3200" kern="1200" dirty="0"/>
            <a:t>i</a:t>
          </a:r>
          <a:r>
            <a:rPr lang="en-BE" sz="3200" kern="1200" dirty="0" err="1"/>
            <a:t>gh</a:t>
          </a:r>
          <a:r>
            <a:rPr lang="en-BE" sz="3200" kern="1200" dirty="0"/>
            <a:t> resolution</a:t>
          </a:r>
        </a:p>
      </dsp:txBody>
      <dsp:txXfrm>
        <a:off x="2069432" y="1310110"/>
        <a:ext cx="2976225" cy="98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AE92-4E0E-4D83-81B3-1F5E13DE10A1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4DAB5-54F9-423B-8E55-2B91BAF1995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9520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BE" dirty="0"/>
              <a:t>Good </a:t>
            </a:r>
            <a:r>
              <a:rPr lang="en-BE" dirty="0" err="1"/>
              <a:t>afternoo</a:t>
            </a:r>
            <a:r>
              <a:rPr lang="nl-BE" dirty="0"/>
              <a:t>n</a:t>
            </a:r>
            <a:r>
              <a:rPr lang="en-BE" dirty="0"/>
              <a:t> everyone, you are </a:t>
            </a:r>
            <a:r>
              <a:rPr lang="en-BE" dirty="0" err="1"/>
              <a:t>proba</a:t>
            </a:r>
            <a:r>
              <a:rPr lang="nl-BE" dirty="0"/>
              <a:t>b</a:t>
            </a:r>
            <a:r>
              <a:rPr lang="en-BE" dirty="0"/>
              <a:t>ly all aware of the negative impacts of gully erosion </a:t>
            </a:r>
            <a:r>
              <a:rPr lang="en-BE" sz="1200" dirty="0"/>
              <a:t>such as </a:t>
            </a:r>
            <a:r>
              <a:rPr lang="nl-BE" sz="1200" dirty="0"/>
              <a:t>l</a:t>
            </a:r>
            <a:r>
              <a:rPr lang="en-BE" sz="1200" dirty="0"/>
              <a:t>o</a:t>
            </a:r>
            <a:r>
              <a:rPr lang="nl-BE" sz="1200" dirty="0"/>
              <a:t>s</a:t>
            </a:r>
            <a:r>
              <a:rPr lang="en-BE" sz="1200" dirty="0"/>
              <a:t>s </a:t>
            </a:r>
            <a:r>
              <a:rPr lang="nl-BE" sz="1200" dirty="0"/>
              <a:t>o</a:t>
            </a:r>
            <a:r>
              <a:rPr lang="en-BE" sz="1200" dirty="0"/>
              <a:t>f fertile land, </a:t>
            </a:r>
            <a:r>
              <a:rPr lang="nl-BE" sz="1200" dirty="0"/>
              <a:t>r</a:t>
            </a:r>
            <a:r>
              <a:rPr lang="en-BE" sz="1200" dirty="0"/>
              <a:t>e</a:t>
            </a:r>
            <a:r>
              <a:rPr lang="nl-BE" sz="1200" dirty="0"/>
              <a:t>d</a:t>
            </a:r>
            <a:r>
              <a:rPr lang="en-BE" sz="1200" dirty="0" err="1"/>
              <a:t>uced</a:t>
            </a:r>
            <a:r>
              <a:rPr lang="en-BE" sz="1200" dirty="0"/>
              <a:t> crop yield</a:t>
            </a:r>
            <a:r>
              <a:rPr lang="nl-BE" sz="1200" dirty="0"/>
              <a:t>s</a:t>
            </a:r>
            <a:r>
              <a:rPr lang="en-BE" sz="1200" dirty="0"/>
              <a:t>, </a:t>
            </a:r>
            <a:r>
              <a:rPr lang="nl-BE" sz="1200" dirty="0"/>
              <a:t>b</a:t>
            </a:r>
            <a:r>
              <a:rPr lang="en-BE" sz="1200" dirty="0"/>
              <a:t>u</a:t>
            </a:r>
            <a:r>
              <a:rPr lang="nl-BE" sz="1200" dirty="0"/>
              <a:t>t</a:t>
            </a:r>
            <a:r>
              <a:rPr lang="en-BE" sz="1200" dirty="0"/>
              <a:t> </a:t>
            </a:r>
            <a:r>
              <a:rPr lang="nl-BE" sz="1200" dirty="0"/>
              <a:t>a</a:t>
            </a:r>
            <a:r>
              <a:rPr lang="en-BE" sz="1200" dirty="0"/>
              <a:t>l</a:t>
            </a:r>
            <a:r>
              <a:rPr lang="nl-BE" sz="1200" dirty="0"/>
              <a:t>s</a:t>
            </a:r>
            <a:r>
              <a:rPr lang="en-BE" sz="1200" dirty="0"/>
              <a:t>o a </a:t>
            </a:r>
            <a:r>
              <a:rPr lang="nl-BE" sz="1200" dirty="0"/>
              <a:t>d</a:t>
            </a:r>
            <a:r>
              <a:rPr lang="en-BE" sz="1200" dirty="0"/>
              <a:t>e</a:t>
            </a:r>
            <a:r>
              <a:rPr lang="nl-BE" sz="1200" dirty="0"/>
              <a:t>c</a:t>
            </a:r>
            <a:r>
              <a:rPr lang="en-BE" sz="1200" dirty="0"/>
              <a:t>r</a:t>
            </a:r>
            <a:r>
              <a:rPr lang="nl-BE" sz="1200" dirty="0"/>
              <a:t>e</a:t>
            </a:r>
            <a:r>
              <a:rPr lang="en-BE" sz="1200" dirty="0"/>
              <a:t>a</a:t>
            </a:r>
            <a:r>
              <a:rPr lang="nl-BE" sz="1200" dirty="0"/>
              <a:t>s</a:t>
            </a:r>
            <a:r>
              <a:rPr lang="en-BE" sz="1200" dirty="0"/>
              <a:t>e</a:t>
            </a:r>
            <a:r>
              <a:rPr lang="nl-BE" sz="1200" dirty="0"/>
              <a:t>d</a:t>
            </a:r>
            <a:r>
              <a:rPr lang="en-BE" sz="1200" dirty="0"/>
              <a:t> </a:t>
            </a:r>
            <a:r>
              <a:rPr lang="nl-BE" sz="1200" dirty="0"/>
              <a:t>w</a:t>
            </a:r>
            <a:r>
              <a:rPr lang="en-BE" sz="1200" dirty="0"/>
              <a:t>a</a:t>
            </a:r>
            <a:r>
              <a:rPr lang="nl-BE" sz="1200" dirty="0"/>
              <a:t>t</a:t>
            </a:r>
            <a:r>
              <a:rPr lang="en-BE" sz="1200" dirty="0"/>
              <a:t>e</a:t>
            </a:r>
            <a:r>
              <a:rPr lang="nl-BE" sz="1200" dirty="0"/>
              <a:t>r</a:t>
            </a:r>
            <a:r>
              <a:rPr lang="en-BE" sz="1200" dirty="0"/>
              <a:t> quality. </a:t>
            </a:r>
            <a:r>
              <a:rPr lang="en-GB" sz="1200" dirty="0"/>
              <a:t>So this poses an important challenge</a:t>
            </a:r>
            <a:r>
              <a:rPr lang="en-BE" sz="1200" dirty="0"/>
              <a:t> and we need models at high resolution to assess the major gully erosion hotspots and to improve land </a:t>
            </a:r>
            <a:r>
              <a:rPr lang="en-BE" sz="1200" dirty="0" err="1"/>
              <a:t>managem</a:t>
            </a:r>
            <a:r>
              <a:rPr lang="nl-BE" sz="1200" dirty="0"/>
              <a:t>e</a:t>
            </a:r>
            <a:r>
              <a:rPr lang="en-BE" sz="1200" dirty="0"/>
              <a:t>nt strategies. However, we also want these models to be applicable at the large scale. Therefore, this research aims to bridge this gap by...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nl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nl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nl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1: </a:t>
            </a:r>
            <a:r>
              <a:rPr lang="nl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nl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2018)</a:t>
            </a:r>
            <a:endParaRPr lang="en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BE" altLang="en-US" sz="1200" i="0" dirty="0" err="1">
                <a:latin typeface="Arial" panose="020B0604020202020204" pitchFamily="34" charset="0"/>
                <a:cs typeface="Arial" panose="020B0604020202020204" pitchFamily="34" charset="0"/>
              </a:rPr>
              <a:t>Vanmaer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  <a:endParaRPr lang="en-BE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3: 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BE" altLang="en-US" sz="1200" i="0" dirty="0" err="1">
                <a:latin typeface="Arial" panose="020B0604020202020204" pitchFamily="34" charset="0"/>
                <a:cs typeface="Arial" panose="020B0604020202020204" pitchFamily="34" charset="0"/>
              </a:rPr>
              <a:t>Vanmaer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  <a:endParaRPr lang="en-BE" i="0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4DAB5-54F9-423B-8E55-2B91BAF1995A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89351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</a:t>
            </a:r>
            <a:r>
              <a:rPr lang="en-BE" dirty="0" err="1"/>
              <a:t>ut</a:t>
            </a:r>
            <a:r>
              <a:rPr lang="en-BE" dirty="0"/>
              <a:t> if we look at the scale of the site we also see that the model can differ</a:t>
            </a:r>
            <a:r>
              <a:rPr lang="nl-BE" dirty="0"/>
              <a:t>e</a:t>
            </a:r>
            <a:r>
              <a:rPr lang="en-BE" dirty="0" err="1"/>
              <a:t>ntiate</a:t>
            </a:r>
            <a:r>
              <a:rPr lang="en-BE" dirty="0"/>
              <a:t> at pixel level between higher and lower </a:t>
            </a:r>
            <a:r>
              <a:rPr lang="en-BE" dirty="0" err="1"/>
              <a:t>susceptibilit</a:t>
            </a:r>
            <a:r>
              <a:rPr lang="nl-BE" dirty="0"/>
              <a:t>y</a:t>
            </a:r>
            <a:r>
              <a:rPr lang="en-BE" dirty="0"/>
              <a:t> zones within the site. To the right we see lower vegetation cover and steeper slope resulting in more observed gully heads and higher predicted susceptibilities. To the left the opposite.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4DAB5-54F9-423B-8E55-2B91BAF1995A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21941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This example in Tanzania is located in a generally lower susceptible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54338-DEB4-45F2-8FE8-2909D409D7B4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54432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but still, if we zoom in, we see that the model predicts a range of susceptibilities indicating that gully heads can form here </a:t>
            </a:r>
            <a:r>
              <a:rPr lang="en-BE" dirty="0" err="1"/>
              <a:t>whi</a:t>
            </a:r>
            <a:r>
              <a:rPr lang="nl-BE" dirty="0"/>
              <a:t>ch</a:t>
            </a:r>
            <a:r>
              <a:rPr lang="en-BE" dirty="0"/>
              <a:t> is also observed. This example also shows that the model is not perfect but that it is capable of predicting moderate susceptible areas.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4DAB5-54F9-423B-8E55-2B91BAF1995A}" type="slidenum">
              <a:rPr lang="en-BE" smtClean="0"/>
              <a:t>12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85225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How good does our model really perform? We carried out a spatial cross validation on an independent set of sites which gives us an Area under the curve value of 0.8 showing we developed a good and robust model.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4DAB5-54F9-423B-8E55-2B91BAF1995A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05019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BE" dirty="0"/>
              <a:t>To conclude, our results give more insight in the environmental factors controlling gully erosion at large scales and found a good balance between the model </a:t>
            </a:r>
            <a:r>
              <a:rPr lang="en-BE" dirty="0" err="1"/>
              <a:t>accur</a:t>
            </a:r>
            <a:r>
              <a:rPr lang="nl-BE" dirty="0"/>
              <a:t>ac</a:t>
            </a:r>
            <a:r>
              <a:rPr lang="en-BE" dirty="0"/>
              <a:t>y and feasible data requirements. In addition, this model offers potent</a:t>
            </a:r>
            <a:r>
              <a:rPr lang="nl-BE" dirty="0"/>
              <a:t>i</a:t>
            </a:r>
            <a:r>
              <a:rPr lang="en-BE" dirty="0"/>
              <a:t>al to couple with a gully head retreat model to predict gully erosion rates in the future and to improve land manage</a:t>
            </a:r>
            <a:r>
              <a:rPr lang="nl-BE" dirty="0"/>
              <a:t>men</a:t>
            </a:r>
            <a:r>
              <a:rPr lang="en-BE" dirty="0"/>
              <a:t>t strategies in Africa.</a:t>
            </a:r>
          </a:p>
          <a:p>
            <a:pPr>
              <a:lnSpc>
                <a:spcPct val="100000"/>
              </a:lnSpc>
            </a:pPr>
            <a:endParaRPr lang="en-BE" dirty="0"/>
          </a:p>
          <a:p>
            <a:pPr>
              <a:lnSpc>
                <a:spcPct val="100000"/>
              </a:lnSpc>
            </a:pPr>
            <a:r>
              <a:rPr lang="en-BE" dirty="0"/>
              <a:t>Photo: M. Vanmaercke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F243C-34BF-4161-BE15-D0E4F547CD1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87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dirty="0"/>
              <a:t>Photo: M. Vanmaercke</a:t>
            </a:r>
          </a:p>
          <a:p>
            <a:pPr>
              <a:lnSpc>
                <a:spcPct val="100000"/>
              </a:lnSpc>
            </a:pP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F243C-34BF-4161-BE15-D0E4F547CD1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42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Lastly, I would like to show you the comparison with the global soil erosion model of Borrelli et al. developed with a RUSLE based modelling approach. Overall, we see very similar patterns with high values in </a:t>
            </a:r>
            <a:r>
              <a:rPr lang="en-BE" dirty="0" err="1"/>
              <a:t>ethiopia</a:t>
            </a:r>
            <a:r>
              <a:rPr lang="en-BE" dirty="0"/>
              <a:t>, the east </a:t>
            </a:r>
            <a:r>
              <a:rPr lang="nl-BE" dirty="0"/>
              <a:t>A</a:t>
            </a:r>
            <a:r>
              <a:rPr lang="en-BE" dirty="0" err="1"/>
              <a:t>frican</a:t>
            </a:r>
            <a:r>
              <a:rPr lang="en-BE" dirty="0"/>
              <a:t> rift system, </a:t>
            </a:r>
            <a:r>
              <a:rPr lang="nl-BE" dirty="0"/>
              <a:t>M</a:t>
            </a:r>
            <a:r>
              <a:rPr lang="en-BE" dirty="0" err="1"/>
              <a:t>adagascar</a:t>
            </a:r>
            <a:r>
              <a:rPr lang="en-BE" dirty="0"/>
              <a:t>, but also differences in south-west </a:t>
            </a:r>
            <a:r>
              <a:rPr lang="nl-BE" dirty="0"/>
              <a:t>A</a:t>
            </a:r>
            <a:r>
              <a:rPr lang="en-BE" dirty="0" err="1"/>
              <a:t>frica</a:t>
            </a:r>
            <a:r>
              <a:rPr lang="en-BE" dirty="0"/>
              <a:t> and the tropics meaning that a gully erosion model is an important addition to the erosion models.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4DAB5-54F9-423B-8E55-2B91BAF1995A}" type="slidenum">
              <a:rPr lang="en-BE" smtClean="0"/>
              <a:t>16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1283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... developing a gully susceptibility model for Africa at 30m resolution. </a:t>
            </a:r>
          </a:p>
          <a:p>
            <a:r>
              <a:rPr lang="en-BE" dirty="0"/>
              <a:t>First thing you need to construct such a model, is of course a dataset. At this scale, fieldwork is not </a:t>
            </a:r>
            <a:r>
              <a:rPr lang="en-BE" dirty="0" err="1"/>
              <a:t>poss</a:t>
            </a:r>
            <a:r>
              <a:rPr lang="nl-BE" dirty="0"/>
              <a:t>i</a:t>
            </a:r>
            <a:r>
              <a:rPr lang="en-BE" dirty="0" err="1"/>
              <a:t>ble</a:t>
            </a:r>
            <a:r>
              <a:rPr lang="en-BE" dirty="0"/>
              <a:t>, so we used Google Earth images to detect gully heads all over Africa. </a:t>
            </a:r>
          </a:p>
          <a:p>
            <a:endParaRPr lang="en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nl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nl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nl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1: </a:t>
            </a:r>
            <a:r>
              <a:rPr lang="nl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nl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2018)</a:t>
            </a:r>
            <a:endParaRPr lang="en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BE" altLang="en-US" sz="1200" i="0" dirty="0" err="1">
                <a:latin typeface="Arial" panose="020B0604020202020204" pitchFamily="34" charset="0"/>
                <a:cs typeface="Arial" panose="020B0604020202020204" pitchFamily="34" charset="0"/>
              </a:rPr>
              <a:t>Vanmaer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  <a:endParaRPr lang="en-BE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</a:t>
            </a:r>
            <a:r>
              <a:rPr lang="en-B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3: 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BE" altLang="en-US" sz="1200" i="0" dirty="0" err="1">
                <a:latin typeface="Arial" panose="020B0604020202020204" pitchFamily="34" charset="0"/>
                <a:cs typeface="Arial" panose="020B0604020202020204" pitchFamily="34" charset="0"/>
              </a:rPr>
              <a:t>Vanmaer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nl-BE" alt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  <a:endParaRPr lang="en-BE" i="0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4DAB5-54F9-423B-8E55-2B91BAF1995A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51976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This an example of a site we mapped in Google Earth. T</a:t>
            </a:r>
            <a:r>
              <a:rPr lang="nl-BE" dirty="0"/>
              <a:t>h</a:t>
            </a:r>
            <a:r>
              <a:rPr lang="en-BE" dirty="0"/>
              <a:t>e site is 1 km² and we manually mapped all the gully head cuts in this site (indicated with the yellow pins). This is an example of Madagascar w</a:t>
            </a:r>
            <a:r>
              <a:rPr lang="nl-BE" dirty="0"/>
              <a:t>he</a:t>
            </a:r>
            <a:r>
              <a:rPr lang="en-BE" dirty="0"/>
              <a:t>re we mapped around 30 gully heads.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54338-DEB4-45F2-8FE8-2909D409D7B4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84875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Thi</a:t>
            </a:r>
            <a:r>
              <a:rPr lang="en-BE" dirty="0"/>
              <a:t>s </a:t>
            </a:r>
            <a:r>
              <a:rPr lang="nl-BE" dirty="0"/>
              <a:t>t</a:t>
            </a:r>
            <a:r>
              <a:rPr lang="en-BE" dirty="0"/>
              <a:t>o</a:t>
            </a:r>
            <a:r>
              <a:rPr lang="nl-BE" dirty="0"/>
              <a:t>t</a:t>
            </a:r>
            <a:r>
              <a:rPr lang="en-BE" dirty="0"/>
              <a:t>a</a:t>
            </a:r>
            <a:r>
              <a:rPr lang="nl-BE" dirty="0"/>
              <a:t>l</a:t>
            </a:r>
            <a:r>
              <a:rPr lang="en-BE" dirty="0"/>
              <a:t>l</a:t>
            </a:r>
            <a:r>
              <a:rPr lang="nl-BE" dirty="0"/>
              <a:t>y</a:t>
            </a:r>
            <a:r>
              <a:rPr lang="en-BE" dirty="0"/>
              <a:t> </a:t>
            </a:r>
            <a:r>
              <a:rPr lang="nl-BE" dirty="0"/>
              <a:t>d</a:t>
            </a:r>
            <a:r>
              <a:rPr lang="en-BE" dirty="0"/>
              <a:t>i</a:t>
            </a:r>
            <a:r>
              <a:rPr lang="nl-BE" dirty="0"/>
              <a:t>f</a:t>
            </a:r>
            <a:r>
              <a:rPr lang="en-BE" dirty="0"/>
              <a:t>f</a:t>
            </a:r>
            <a:r>
              <a:rPr lang="nl-BE" dirty="0"/>
              <a:t>e</a:t>
            </a:r>
            <a:r>
              <a:rPr lang="en-BE" dirty="0"/>
              <a:t>r</a:t>
            </a:r>
            <a:r>
              <a:rPr lang="nl-BE" dirty="0"/>
              <a:t>e</a:t>
            </a:r>
            <a:r>
              <a:rPr lang="en-BE" dirty="0"/>
              <a:t>n</a:t>
            </a:r>
            <a:r>
              <a:rPr lang="nl-BE" dirty="0"/>
              <a:t>t</a:t>
            </a:r>
            <a:r>
              <a:rPr lang="en-BE" dirty="0"/>
              <a:t> </a:t>
            </a:r>
            <a:r>
              <a:rPr lang="nl-BE" dirty="0"/>
              <a:t>l</a:t>
            </a:r>
            <a:r>
              <a:rPr lang="en-BE" dirty="0"/>
              <a:t>a</a:t>
            </a:r>
            <a:r>
              <a:rPr lang="nl-BE" dirty="0"/>
              <a:t>n</a:t>
            </a:r>
            <a:r>
              <a:rPr lang="en-BE" dirty="0"/>
              <a:t>d</a:t>
            </a:r>
            <a:r>
              <a:rPr lang="nl-BE" dirty="0"/>
              <a:t>s</a:t>
            </a:r>
            <a:r>
              <a:rPr lang="en-BE" dirty="0"/>
              <a:t>c</a:t>
            </a:r>
            <a:r>
              <a:rPr lang="nl-BE" dirty="0"/>
              <a:t>a</a:t>
            </a:r>
            <a:r>
              <a:rPr lang="en-BE" dirty="0"/>
              <a:t>p</a:t>
            </a:r>
            <a:r>
              <a:rPr lang="nl-BE" dirty="0"/>
              <a:t>e</a:t>
            </a:r>
            <a:r>
              <a:rPr lang="en-BE" dirty="0"/>
              <a:t> </a:t>
            </a:r>
            <a:r>
              <a:rPr lang="nl-BE" dirty="0"/>
              <a:t>i</a:t>
            </a:r>
            <a:r>
              <a:rPr lang="en-BE" dirty="0"/>
              <a:t>n </a:t>
            </a:r>
            <a:r>
              <a:rPr lang="nl-BE" dirty="0"/>
              <a:t>T</a:t>
            </a:r>
            <a:r>
              <a:rPr lang="en-BE" dirty="0"/>
              <a:t>a</a:t>
            </a:r>
            <a:r>
              <a:rPr lang="nl-BE" dirty="0"/>
              <a:t>n</a:t>
            </a:r>
            <a:r>
              <a:rPr lang="en-BE" dirty="0"/>
              <a:t>z</a:t>
            </a:r>
            <a:r>
              <a:rPr lang="nl-BE" dirty="0"/>
              <a:t>a</a:t>
            </a:r>
            <a:r>
              <a:rPr lang="en-BE" dirty="0"/>
              <a:t>n</a:t>
            </a:r>
            <a:r>
              <a:rPr lang="nl-BE" dirty="0"/>
              <a:t>i</a:t>
            </a:r>
            <a:r>
              <a:rPr lang="en-BE" dirty="0"/>
              <a:t>a 15 </a:t>
            </a:r>
            <a:r>
              <a:rPr lang="nl-BE" dirty="0"/>
              <a:t>g</a:t>
            </a:r>
            <a:r>
              <a:rPr lang="en-BE" dirty="0"/>
              <a:t>u</a:t>
            </a:r>
            <a:r>
              <a:rPr lang="nl-BE" dirty="0"/>
              <a:t>l</a:t>
            </a:r>
            <a:r>
              <a:rPr lang="en-BE" dirty="0"/>
              <a:t>l</a:t>
            </a:r>
            <a:r>
              <a:rPr lang="nl-BE" dirty="0"/>
              <a:t>y</a:t>
            </a:r>
            <a:r>
              <a:rPr lang="en-BE" dirty="0"/>
              <a:t> </a:t>
            </a:r>
            <a:r>
              <a:rPr lang="nl-BE" dirty="0"/>
              <a:t>h</a:t>
            </a:r>
            <a:r>
              <a:rPr lang="en-BE" dirty="0"/>
              <a:t>e</a:t>
            </a:r>
            <a:r>
              <a:rPr lang="nl-BE" dirty="0"/>
              <a:t>a</a:t>
            </a:r>
            <a:r>
              <a:rPr lang="en-BE" dirty="0"/>
              <a:t>d</a:t>
            </a:r>
            <a:r>
              <a:rPr lang="nl-BE" dirty="0"/>
              <a:t>s</a:t>
            </a:r>
            <a:r>
              <a:rPr lang="en-BE" dirty="0"/>
              <a:t> </a:t>
            </a:r>
            <a:r>
              <a:rPr lang="nl-BE" dirty="0"/>
              <a:t>w</a:t>
            </a:r>
            <a:r>
              <a:rPr lang="en-BE" dirty="0"/>
              <a:t>e</a:t>
            </a:r>
            <a:r>
              <a:rPr lang="nl-BE" dirty="0"/>
              <a:t>r</a:t>
            </a:r>
            <a:r>
              <a:rPr lang="en-BE" dirty="0"/>
              <a:t>e </a:t>
            </a:r>
            <a:r>
              <a:rPr lang="nl-BE" dirty="0"/>
              <a:t>d</a:t>
            </a:r>
            <a:r>
              <a:rPr lang="en-BE" dirty="0"/>
              <a:t>e</a:t>
            </a:r>
            <a:r>
              <a:rPr lang="nl-BE" dirty="0"/>
              <a:t>t</a:t>
            </a:r>
            <a:r>
              <a:rPr lang="en-BE" dirty="0"/>
              <a:t>e</a:t>
            </a:r>
            <a:r>
              <a:rPr lang="nl-BE" dirty="0"/>
              <a:t>c</a:t>
            </a:r>
            <a:r>
              <a:rPr lang="en-BE" dirty="0"/>
              <a:t>t</a:t>
            </a:r>
            <a:r>
              <a:rPr lang="nl-BE" dirty="0"/>
              <a:t>e</a:t>
            </a:r>
            <a:r>
              <a:rPr lang="en-BE" dirty="0"/>
              <a:t>d.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showing you examples...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54338-DEB4-45F2-8FE8-2909D409D7B4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23645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our team mapped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1600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all over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or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than 44000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8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ndiv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nl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8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F243C-34BF-4161-BE15-D0E4F547CD1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667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 of Africa, we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but very high densities in the </a:t>
            </a:r>
            <a:r>
              <a:rPr lang="en-BE" sz="6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sahar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BE" sz="6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orth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E369E-F435-4EBC-B93C-3EE71FB70D9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638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Which environmental factors explain these observed patterns? 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analysed pixels containing a gully head with a random subset of pixels without gully heads for several environ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</a:t>
            </a:r>
            <a:r>
              <a:rPr lang="en-BE" sz="6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ntal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characteristics and found that GH pixels have a significantly higher silt percentage, a higher slope, lower NDVI and rainfall amount and higher PGA values (</a:t>
            </a:r>
            <a:r>
              <a:rPr lang="en-BE" sz="6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</a:t>
            </a:r>
            <a:r>
              <a:rPr lang="nl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</a:t>
            </a:r>
            <a:r>
              <a:rPr lang="en-BE" sz="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 measure for the seismicity)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E369E-F435-4EBC-B93C-3EE71FB70D9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894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If we combine these factors into a simple logistic regression model, we can simulate the susceptibility that a pixel will contain at least 1 gully head. When </a:t>
            </a:r>
            <a:r>
              <a:rPr lang="en-BE" dirty="0" err="1"/>
              <a:t>calculat</a:t>
            </a:r>
            <a:r>
              <a:rPr lang="nl-BE" dirty="0"/>
              <a:t>in</a:t>
            </a:r>
            <a:r>
              <a:rPr lang="en-BE" dirty="0"/>
              <a:t>g this for </a:t>
            </a:r>
            <a:r>
              <a:rPr lang="nl-BE" dirty="0"/>
              <a:t>th</a:t>
            </a:r>
            <a:r>
              <a:rPr lang="en-BE" dirty="0"/>
              <a:t>e African continent, it results in this gully head susceptibility map with red values meaning hi</a:t>
            </a:r>
            <a:r>
              <a:rPr lang="nl-BE" dirty="0"/>
              <a:t>gh</a:t>
            </a:r>
            <a:r>
              <a:rPr lang="en-BE" dirty="0"/>
              <a:t>ly susceptible pixel to gully initiation such as in Nor</a:t>
            </a:r>
            <a:r>
              <a:rPr lang="nl-BE" dirty="0"/>
              <a:t>th</a:t>
            </a:r>
            <a:r>
              <a:rPr lang="en-BE" dirty="0"/>
              <a:t> </a:t>
            </a:r>
            <a:r>
              <a:rPr lang="nl-BE" dirty="0"/>
              <a:t>A</a:t>
            </a:r>
            <a:r>
              <a:rPr lang="en-BE" dirty="0" err="1"/>
              <a:t>frica</a:t>
            </a:r>
            <a:r>
              <a:rPr lang="en-BE" dirty="0"/>
              <a:t>, </a:t>
            </a:r>
            <a:r>
              <a:rPr lang="en-BE" dirty="0" err="1"/>
              <a:t>Ehtiopia</a:t>
            </a:r>
            <a:r>
              <a:rPr lang="en-BE" dirty="0"/>
              <a:t>, Madagascar, and South Africa. And green of low values mainly in the tropics. At this scale, this looks like the expected patterns, but what if we look more closely?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4DAB5-54F9-423B-8E55-2B91BAF1995A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06626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 err="1"/>
              <a:t>Reme</a:t>
            </a:r>
            <a:r>
              <a:rPr lang="nl-BE" dirty="0"/>
              <a:t>m</a:t>
            </a:r>
            <a:r>
              <a:rPr lang="en-BE" dirty="0" err="1"/>
              <a:t>ber</a:t>
            </a:r>
            <a:r>
              <a:rPr lang="en-BE" dirty="0"/>
              <a:t> the examples from the beginning? </a:t>
            </a:r>
            <a:r>
              <a:rPr lang="nl-BE" dirty="0"/>
              <a:t>O</a:t>
            </a:r>
            <a:r>
              <a:rPr lang="en-BE" dirty="0" err="1"/>
              <a:t>verall</a:t>
            </a:r>
            <a:r>
              <a:rPr lang="en-BE" dirty="0"/>
              <a:t> high </a:t>
            </a:r>
            <a:r>
              <a:rPr lang="en-BE" dirty="0" err="1"/>
              <a:t>susceptibil</a:t>
            </a:r>
            <a:r>
              <a:rPr lang="nl-BE" dirty="0"/>
              <a:t>i</a:t>
            </a:r>
            <a:r>
              <a:rPr lang="en-BE" dirty="0"/>
              <a:t>ties in Madagascar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54338-DEB4-45F2-8FE8-2909D409D7B4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6030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D20F7-2DC9-A2CA-E8BF-A88F2FB61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ED2BA3-5EDF-FAD4-EF91-34B1640E9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91C06-FB12-41D8-068A-1540B36B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F749-4EC8-4771-930C-A34A0F732346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BAC57-C258-766A-9429-AC439027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DC62D-D219-6D0B-3FF6-85EC053E6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5728-ACAB-46A0-8311-B32541C7D6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8110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0714-9D08-5F4E-12E1-9F19D766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A7B86-91BB-D92B-BD4D-DF73A2741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191F1-3977-3C22-FB18-9A87338C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F749-4EC8-4771-930C-A34A0F732346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AEF56-D408-115C-F6ED-A552E5C16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ECC49-231C-087D-1FCD-DB27D186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5728-ACAB-46A0-8311-B32541C7D6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0468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529E4B-F0DA-63B5-541C-55AE4D16A1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979A37-F34A-330D-DC12-7FA3F841E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14CFE-DF15-AAAC-B3FA-09B1FD49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F749-4EC8-4771-930C-A34A0F732346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BFA40-9BCC-8D0D-429A-CE37CCFD9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F8680-976C-1597-C513-7952342C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5728-ACAB-46A0-8311-B32541C7D6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1167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B3DA-69A1-0DFB-DA14-4AA970ED5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6D14A-C0B1-6001-37DD-119FC2CC0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A7700-1203-7F3E-166B-46FFD4C6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F749-4EC8-4771-930C-A34A0F732346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8D756-C86A-AF19-89F4-63223485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D1EAC-9F76-E6BC-1BC5-C9FC3BCA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5728-ACAB-46A0-8311-B32541C7D6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8156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8A33C-7540-DD2F-D6A2-D5CE0B85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F17C4-5B9D-123A-6320-2A2627DEF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CA6DF-83DE-33B3-1A37-278F507B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F749-4EC8-4771-930C-A34A0F732346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4E219-8CEA-C9B6-2012-63ED2B0A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DA4EE-75B2-C9EF-4178-C461A627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5728-ACAB-46A0-8311-B32541C7D6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6321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2F1FA-3114-3D59-4347-8C393E58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FA17A-5911-5B0C-9A91-64B1BEA37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E8C30-0989-5537-6D72-B031EADD7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9CFD8-68B3-0572-E808-9CF79DA27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F749-4EC8-4771-930C-A34A0F732346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28120-C662-D2B3-7AFB-0326F53E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0C0E6-E1FC-C31D-40DB-E2B668313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5728-ACAB-46A0-8311-B32541C7D6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7387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B698-63DA-72FA-25EB-580B9D97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AEFD2-911C-8C08-58EC-BB526C966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17130-6103-821F-AC79-038800CFB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C29EE2-732D-ECAB-22FE-35ECCDE082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36FDF-E429-AB6F-E728-0DA4BDA33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921D98-F9BC-C18D-CF6F-FB5DCA68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F749-4EC8-4771-930C-A34A0F732346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A2ABB1-CF87-C571-C1B7-1AE2D4A9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E72A61-743F-4557-01DD-B08B90DB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5728-ACAB-46A0-8311-B32541C7D6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2027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79AD-4172-EC4F-F86F-3154191D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F4D88-73CD-E08C-B3B2-87247B7C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F749-4EC8-4771-930C-A34A0F732346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31A5E-AFE0-6318-E46F-B8A35FB6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962B1-A5F5-DFBD-26B7-42F7F9AE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5728-ACAB-46A0-8311-B32541C7D6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9620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BA34ED-BE26-05CA-6CCB-F53FDB20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F749-4EC8-4771-930C-A34A0F732346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F1E90-E8B9-4027-EACA-0CE27206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D04CC-021E-767F-9787-DCEC90F61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5728-ACAB-46A0-8311-B32541C7D6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97187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42268-9088-90E1-50DE-702265F7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A8DD1-32DE-86D9-059C-417DD2088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9FFFA4-FF46-24A6-7006-5DCB3B235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7E0CB-5BB8-FB6A-0BDC-AB3E9C6DF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F749-4EC8-4771-930C-A34A0F732346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41704-37FA-2BD1-CE4F-351ED639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42D92-94C7-27B3-E141-BC3BA57C2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5728-ACAB-46A0-8311-B32541C7D6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2741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FB48-F245-97D6-69DC-B1894E40E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AC45E0-9F31-F34A-7566-6EF4C8BF8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15C87-C112-7FE7-8285-162ECF729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95D73-2D4C-FC17-4900-5EB37117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5F749-4EC8-4771-930C-A34A0F732346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7402C-9111-249E-EC29-C0EC551B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D2D62-0F3E-E33F-D37F-2A360F2B0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75728-ACAB-46A0-8311-B32541C7D6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4787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36C57D-D909-A35A-7FD6-ECF84BE8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0CFC7-5F31-4CBD-EACD-DB5F6CADE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A73A6-1191-127C-26F6-DED74146E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5F749-4EC8-4771-930C-A34A0F732346}" type="datetimeFigureOut">
              <a:rPr lang="en-BE" smtClean="0"/>
              <a:t>23/05/2022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30901-7687-F50C-9CDD-D9D00D846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2CA22-2D06-16EA-3065-AAD4B18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75728-ACAB-46A0-8311-B32541C7D6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4299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1F5623-D2BF-DFEC-B08A-0839E32A0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6" y="193666"/>
            <a:ext cx="3957454" cy="2618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D943FA3A-010A-A32E-8438-EFE96B506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45" y="1872917"/>
            <a:ext cx="3957454" cy="263336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37C81E-4D73-C66E-74B5-380AF204E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163" y="3992867"/>
            <a:ext cx="3898162" cy="26333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7658FF-481B-8D3A-D4E9-9F65C0D9A542}"/>
              </a:ext>
            </a:extLst>
          </p:cNvPr>
          <p:cNvSpPr txBox="1"/>
          <p:nvPr/>
        </p:nvSpPr>
        <p:spPr>
          <a:xfrm>
            <a:off x="5881744" y="299626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T</a:t>
            </a:r>
            <a:r>
              <a:rPr lang="en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o </a:t>
            </a: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h</a:t>
            </a:r>
            <a:r>
              <a:rPr lang="en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a</a:t>
            </a: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v</a:t>
            </a:r>
            <a:r>
              <a:rPr lang="en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e </a:t>
            </a: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a</a:t>
            </a:r>
            <a:r>
              <a:rPr lang="en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n </a:t>
            </a: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i</a:t>
            </a:r>
            <a:r>
              <a:rPr lang="en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d</a:t>
            </a: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e</a:t>
            </a:r>
            <a:r>
              <a:rPr lang="en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a of the </a:t>
            </a: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m</a:t>
            </a:r>
            <a:r>
              <a:rPr lang="en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a</a:t>
            </a: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j</a:t>
            </a:r>
            <a:r>
              <a:rPr lang="en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o</a:t>
            </a: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r</a:t>
            </a:r>
            <a:r>
              <a:rPr lang="en-BE" altLang="en-US" sz="3200" dirty="0">
                <a:ea typeface="Tahoma" panose="020B0604030504040204" pitchFamily="34" charset="0"/>
                <a:cs typeface="Microsoft Tai Le" panose="020B0502040204020203" pitchFamily="34" charset="0"/>
              </a:rPr>
              <a:t> </a:t>
            </a:r>
            <a:r>
              <a:rPr lang="en-BE" altLang="en-US" sz="3200" b="1" dirty="0">
                <a:ea typeface="Tahoma" panose="020B0604030504040204" pitchFamily="34" charset="0"/>
                <a:cs typeface="Microsoft Tai Le" panose="020B0502040204020203" pitchFamily="34" charset="0"/>
              </a:rPr>
              <a:t>gully erosion hotspots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T</a:t>
            </a:r>
            <a:r>
              <a:rPr lang="en-BE" altLang="en-US" sz="3200" dirty="0"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o </a:t>
            </a: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i</a:t>
            </a:r>
            <a:r>
              <a:rPr lang="en-BE" altLang="en-US" sz="3200" dirty="0"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m</a:t>
            </a: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p</a:t>
            </a:r>
            <a:r>
              <a:rPr lang="en-BE" altLang="en-US" sz="3200" dirty="0"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rove </a:t>
            </a:r>
            <a:r>
              <a:rPr lang="en-BE" altLang="en-US" sz="3200" b="1" dirty="0"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land management </a:t>
            </a:r>
            <a:r>
              <a:rPr lang="nl-BE" altLang="en-US" sz="3200" dirty="0"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s</a:t>
            </a:r>
            <a:r>
              <a:rPr lang="en-BE" altLang="en-US" sz="3200" dirty="0" err="1"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trategies</a:t>
            </a:r>
            <a:endParaRPr lang="en-BE" altLang="en-US" sz="3200" dirty="0">
              <a:ea typeface="Tahoma" panose="020B0604030504040204" pitchFamily="34" charset="0"/>
              <a:cs typeface="Microsoft Tai Le" panose="020B0502040204020203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29F942C2-5E70-86D3-BA6B-B2B4CB35F6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7896597"/>
              </p:ext>
            </p:extLst>
          </p:nvPr>
        </p:nvGraphicFramePr>
        <p:xfrm>
          <a:off x="3922244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38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Graphic spid="16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F2E51-534D-5251-76B5-A19CD052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A4BA3A-EB11-9ABE-10E7-86FA104306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42173" y="1675646"/>
            <a:ext cx="4968523" cy="4934454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86015B36-3D67-A250-B9A7-E9DFE991E7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5842" t="24951" r="29205" b="29209"/>
          <a:stretch/>
        </p:blipFill>
        <p:spPr>
          <a:xfrm>
            <a:off x="6795436" y="1675646"/>
            <a:ext cx="5179425" cy="4934454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A411969-2685-69B8-F7F6-BE716B776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3877" r="7974" b="15964"/>
          <a:stretch/>
        </p:blipFill>
        <p:spPr>
          <a:xfrm>
            <a:off x="125530" y="110740"/>
            <a:ext cx="2329314" cy="2480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95003169-76D0-9E88-FF15-128B4CCCCE28}"/>
              </a:ext>
            </a:extLst>
          </p:cNvPr>
          <p:cNvSpPr/>
          <p:nvPr/>
        </p:nvSpPr>
        <p:spPr>
          <a:xfrm>
            <a:off x="2147826" y="2064171"/>
            <a:ext cx="176956" cy="19949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726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B12D5FA-5715-1EAC-F242-00E4375E6C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r="3203"/>
          <a:stretch/>
        </p:blipFill>
        <p:spPr>
          <a:xfrm>
            <a:off x="2009247" y="733036"/>
            <a:ext cx="10182753" cy="61249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9E2CFC-D69E-2A46-6989-7A0AA0683300}"/>
              </a:ext>
            </a:extLst>
          </p:cNvPr>
          <p:cNvSpPr/>
          <p:nvPr/>
        </p:nvSpPr>
        <p:spPr>
          <a:xfrm>
            <a:off x="2524554" y="852495"/>
            <a:ext cx="1043876" cy="600164"/>
          </a:xfrm>
          <a:prstGeom prst="rect">
            <a:avLst/>
          </a:prstGeom>
          <a:solidFill>
            <a:srgbClr val="C4CEB7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nl-BE" sz="1100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8°47'36.11"S</a:t>
            </a:r>
            <a:endParaRPr lang="en-BE" sz="1100" dirty="0">
              <a:latin typeface="Microsoft Tai Le" panose="020B0502040204020203" pitchFamily="34" charset="0"/>
              <a:ea typeface="Tahoma" panose="020B0604030504040204" pitchFamily="34" charset="0"/>
              <a:cs typeface="Microsoft Tai Le" panose="020B0502040204020203" pitchFamily="34" charset="0"/>
            </a:endParaRPr>
          </a:p>
          <a:p>
            <a:r>
              <a:rPr lang="nl-BE" sz="1100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32°53'18.64"E</a:t>
            </a:r>
            <a:endParaRPr lang="en-BE" sz="1100" dirty="0">
              <a:latin typeface="Microsoft Tai Le" panose="020B0502040204020203" pitchFamily="34" charset="0"/>
              <a:ea typeface="Tahoma" panose="020B0604030504040204" pitchFamily="34" charset="0"/>
              <a:cs typeface="Microsoft Tai Le" panose="020B0502040204020203" pitchFamily="34" charset="0"/>
            </a:endParaRPr>
          </a:p>
          <a:p>
            <a:r>
              <a:rPr lang="nl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T</a:t>
            </a:r>
            <a:r>
              <a:rPr lang="en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a</a:t>
            </a:r>
            <a:r>
              <a:rPr lang="nl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n</a:t>
            </a:r>
            <a:r>
              <a:rPr lang="en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z</a:t>
            </a:r>
            <a:r>
              <a:rPr lang="nl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a</a:t>
            </a:r>
            <a:r>
              <a:rPr lang="en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n</a:t>
            </a:r>
            <a:r>
              <a:rPr lang="nl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i</a:t>
            </a:r>
            <a:r>
              <a:rPr lang="en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a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B9B317B-F927-419D-DBC7-8B510269A4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3877" r="7974" b="15964"/>
          <a:stretch/>
        </p:blipFill>
        <p:spPr>
          <a:xfrm>
            <a:off x="115230" y="81643"/>
            <a:ext cx="2329314" cy="2480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EB8608F-7813-6D4B-EDF7-05CDC6B2EFE3}"/>
              </a:ext>
            </a:extLst>
          </p:cNvPr>
          <p:cNvSpPr/>
          <p:nvPr/>
        </p:nvSpPr>
        <p:spPr>
          <a:xfrm>
            <a:off x="1655332" y="1547261"/>
            <a:ext cx="176956" cy="19949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391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F73F4C6-329E-165C-E963-30660E03DD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34035" y="1731227"/>
            <a:ext cx="5228647" cy="500615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AF2E51-534D-5251-76B5-A19CD052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 dirty="0"/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3E54B0CE-F4DF-5C60-3D7D-B7A43C9157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3877" r="7974" b="15964"/>
          <a:stretch/>
        </p:blipFill>
        <p:spPr>
          <a:xfrm>
            <a:off x="114301" y="91440"/>
            <a:ext cx="2329314" cy="2480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5BF46D3F-7AC8-C820-56B8-8C0A4936DDD0}"/>
              </a:ext>
            </a:extLst>
          </p:cNvPr>
          <p:cNvSpPr/>
          <p:nvPr/>
        </p:nvSpPr>
        <p:spPr>
          <a:xfrm>
            <a:off x="1620442" y="1631481"/>
            <a:ext cx="176956" cy="19949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FF9B0D1-8C10-5021-63C6-1A2766BA2E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942722" y="1690688"/>
            <a:ext cx="5153762" cy="5046690"/>
          </a:xfrm>
        </p:spPr>
      </p:pic>
    </p:spTree>
    <p:extLst>
      <p:ext uri="{BB962C8B-B14F-4D97-AF65-F5344CB8AC3E}">
        <p14:creationId xmlns:p14="http://schemas.microsoft.com/office/powerpoint/2010/main" val="3782189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5A3BED-939F-5562-2FAE-3C3D0CF30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00" y="3302000"/>
            <a:ext cx="4578045" cy="32823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FB5C56-D36A-F285-154A-5A2776DF694A}"/>
              </a:ext>
            </a:extLst>
          </p:cNvPr>
          <p:cNvSpPr txBox="1"/>
          <p:nvPr/>
        </p:nvSpPr>
        <p:spPr>
          <a:xfrm>
            <a:off x="1195173" y="2918936"/>
            <a:ext cx="4129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000" b="1" dirty="0"/>
              <a:t>ROC curves 10-fold cross validation: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F50DD-B759-EE6D-3D49-2F06CA6DCF5C}"/>
              </a:ext>
            </a:extLst>
          </p:cNvPr>
          <p:cNvSpPr txBox="1"/>
          <p:nvPr/>
        </p:nvSpPr>
        <p:spPr>
          <a:xfrm>
            <a:off x="610830" y="1188919"/>
            <a:ext cx="47135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L</a:t>
            </a:r>
            <a:r>
              <a:rPr lang="en-BE" sz="2800" dirty="0" err="1"/>
              <a:t>ogistic</a:t>
            </a:r>
            <a:r>
              <a:rPr lang="en-BE" sz="2800" dirty="0"/>
              <a:t> regression mode</a:t>
            </a:r>
            <a:r>
              <a:rPr lang="nl-BE" sz="2800" dirty="0"/>
              <a:t>l</a:t>
            </a:r>
            <a:r>
              <a:rPr lang="en-BE" sz="2800" dirty="0"/>
              <a:t> </a:t>
            </a:r>
            <a:r>
              <a:rPr lang="nl-BE" sz="2800" dirty="0"/>
              <a:t>a</a:t>
            </a:r>
            <a:r>
              <a:rPr lang="en-BE" sz="2800" dirty="0"/>
              <a:t>t 30m resolution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BE" sz="2800" b="1" dirty="0">
                <a:sym typeface="Wingdings" panose="05000000000000000000" pitchFamily="2" charset="2"/>
              </a:rPr>
              <a:t>Spatial cross-validation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81FBA8-7751-E276-A227-13746A769F62}"/>
              </a:ext>
            </a:extLst>
          </p:cNvPr>
          <p:cNvSpPr txBox="1"/>
          <p:nvPr/>
        </p:nvSpPr>
        <p:spPr>
          <a:xfrm>
            <a:off x="2832100" y="5823083"/>
            <a:ext cx="2390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000" b="1" dirty="0"/>
              <a:t>Average AUC = 0.81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BB1B37A-5704-6EEE-7273-5C917E232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3877" r="7974" b="15964"/>
          <a:stretch/>
        </p:blipFill>
        <p:spPr>
          <a:xfrm>
            <a:off x="5752927" y="0"/>
            <a:ext cx="6439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0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E6DF314D-87F7-4B07-A4D8-BF0319F2B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r="150"/>
          <a:stretch/>
        </p:blipFill>
        <p:spPr bwMode="auto">
          <a:xfrm>
            <a:off x="7680961" y="103411"/>
            <a:ext cx="4511040" cy="675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E19B7B-9BB0-1645-4D32-238BC147A4A5}"/>
              </a:ext>
            </a:extLst>
          </p:cNvPr>
          <p:cNvSpPr txBox="1"/>
          <p:nvPr/>
        </p:nvSpPr>
        <p:spPr>
          <a:xfrm>
            <a:off x="977555" y="1537337"/>
            <a:ext cx="63185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BE" sz="3200" dirty="0"/>
              <a:t>Improved understanding of the factors controlling gully initiation at large scales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BE" sz="3200" dirty="0"/>
              <a:t>Balance between model accuracy and feasible input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BE" sz="3200" dirty="0"/>
              <a:t>Potential to couple with gully head retreat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BE" sz="3200" dirty="0"/>
              <a:t>Potential for gully erosion management in Africa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BE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7A5F8-7166-E0DE-C894-69D1689F2A8B}"/>
              </a:ext>
            </a:extLst>
          </p:cNvPr>
          <p:cNvSpPr txBox="1"/>
          <p:nvPr/>
        </p:nvSpPr>
        <p:spPr>
          <a:xfrm>
            <a:off x="1134174" y="388362"/>
            <a:ext cx="5562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5400" b="1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5026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16746-09A1-4711-ACCE-081B3840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51" y="1215460"/>
            <a:ext cx="5875421" cy="1325563"/>
          </a:xfrm>
        </p:spPr>
        <p:txBody>
          <a:bodyPr>
            <a:normAutofit/>
          </a:bodyPr>
          <a:lstStyle/>
          <a:p>
            <a:pPr algn="ctr"/>
            <a:r>
              <a:rPr lang="nl-BE" b="1" dirty="0">
                <a:latin typeface="+mn-lt"/>
                <a:ea typeface="Tahoma" panose="020B0604030504040204" pitchFamily="34" charset="0"/>
                <a:cs typeface="Microsoft Tai Le" panose="020B0502040204020203" pitchFamily="34" charset="0"/>
              </a:rPr>
              <a:t>T</a:t>
            </a:r>
            <a:r>
              <a:rPr lang="en-BE" b="1" dirty="0">
                <a:latin typeface="+mn-lt"/>
                <a:ea typeface="Tahoma" panose="020B0604030504040204" pitchFamily="34" charset="0"/>
                <a:cs typeface="Microsoft Tai Le" panose="020B0502040204020203" pitchFamily="34" charset="0"/>
              </a:rPr>
              <a:t>hank you!</a:t>
            </a:r>
            <a:br>
              <a:rPr lang="en-BE" b="1" dirty="0">
                <a:latin typeface="+mn-lt"/>
                <a:ea typeface="Tahoma" panose="020B0604030504040204" pitchFamily="34" charset="0"/>
                <a:cs typeface="Microsoft Tai Le" panose="020B0502040204020203" pitchFamily="34" charset="0"/>
              </a:rPr>
            </a:br>
            <a:r>
              <a:rPr lang="en-BE" b="1" dirty="0">
                <a:latin typeface="+mn-lt"/>
                <a:ea typeface="Tahoma" panose="020B0604030504040204" pitchFamily="34" charset="0"/>
                <a:cs typeface="Microsoft Tai Le" panose="020B0502040204020203" pitchFamily="34" charset="0"/>
              </a:rPr>
              <a:t>Qu</a:t>
            </a:r>
            <a:r>
              <a:rPr lang="nl-BE" b="1" dirty="0">
                <a:latin typeface="+mn-lt"/>
                <a:ea typeface="Tahoma" panose="020B0604030504040204" pitchFamily="34" charset="0"/>
                <a:cs typeface="Microsoft Tai Le" panose="020B0502040204020203" pitchFamily="34" charset="0"/>
              </a:rPr>
              <a:t>e</a:t>
            </a:r>
            <a:r>
              <a:rPr lang="en-BE" b="1" dirty="0">
                <a:latin typeface="+mn-lt"/>
                <a:ea typeface="Tahoma" panose="020B0604030504040204" pitchFamily="34" charset="0"/>
                <a:cs typeface="Microsoft Tai Le" panose="020B0502040204020203" pitchFamily="34" charset="0"/>
              </a:rPr>
              <a:t>stions?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E6DF314D-87F7-4B07-A4D8-BF0319F2B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r="150"/>
          <a:stretch/>
        </p:blipFill>
        <p:spPr bwMode="auto">
          <a:xfrm>
            <a:off x="7680961" y="103411"/>
            <a:ext cx="4511040" cy="675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BBB5B-54FE-2D01-7598-458EA774F29F}"/>
              </a:ext>
            </a:extLst>
          </p:cNvPr>
          <p:cNvSpPr txBox="1"/>
          <p:nvPr/>
        </p:nvSpPr>
        <p:spPr>
          <a:xfrm>
            <a:off x="1068127" y="3198167"/>
            <a:ext cx="6094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2400" dirty="0"/>
              <a:t>sofie.degeeter@kuleuven.be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D4844-6522-1AB9-364B-F38B05400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783" y="4049603"/>
            <a:ext cx="1903848" cy="924517"/>
          </a:xfrm>
          <a:prstGeom prst="rect">
            <a:avLst/>
          </a:prstGeom>
        </p:spPr>
      </p:pic>
      <p:pic>
        <p:nvPicPr>
          <p:cNvPr id="9" name="Picture 2" descr="Image result for logo kul">
            <a:extLst>
              <a:ext uri="{FF2B5EF4-FFF2-40B4-BE49-F238E27FC236}">
                <a16:creationId xmlns:a16="http://schemas.microsoft.com/office/drawing/2014/main" id="{E3B364B0-2CA5-6491-9853-D84A593A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83" y="5018455"/>
            <a:ext cx="1903848" cy="67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epartment of Earth and Environmental Sciences, KU Leuven">
            <a:extLst>
              <a:ext uri="{FF2B5EF4-FFF2-40B4-BE49-F238E27FC236}">
                <a16:creationId xmlns:a16="http://schemas.microsoft.com/office/drawing/2014/main" id="{89140CFD-7591-4445-4C69-AC294892C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61" y="5094655"/>
            <a:ext cx="2838952" cy="5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265CCA-B933-6A6A-5BB1-05E3B64F2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662" y="4280928"/>
            <a:ext cx="2719042" cy="54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BB1B37A-5704-6EEE-7273-5C917E232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3877" r="7974" b="15964"/>
          <a:stretch/>
        </p:blipFill>
        <p:spPr>
          <a:xfrm>
            <a:off x="6124265" y="0"/>
            <a:ext cx="6067736" cy="6572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F10F1C-034D-6060-667B-EBC7AA544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" t="14166" r="7797" b="16167"/>
          <a:stretch/>
        </p:blipFill>
        <p:spPr>
          <a:xfrm>
            <a:off x="160019" y="160020"/>
            <a:ext cx="5964245" cy="6343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C70B05-BF89-11D7-525E-0D1F2245FF0C}"/>
              </a:ext>
            </a:extLst>
          </p:cNvPr>
          <p:cNvSpPr txBox="1"/>
          <p:nvPr/>
        </p:nvSpPr>
        <p:spPr>
          <a:xfrm>
            <a:off x="4170841" y="6195893"/>
            <a:ext cx="256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400" dirty="0"/>
              <a:t>(Borrelli et al., 2017)</a:t>
            </a:r>
          </a:p>
        </p:txBody>
      </p:sp>
    </p:spTree>
    <p:extLst>
      <p:ext uri="{BB962C8B-B14F-4D97-AF65-F5344CB8AC3E}">
        <p14:creationId xmlns:p14="http://schemas.microsoft.com/office/powerpoint/2010/main" val="2964223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FF25F8A0-C0AB-491F-AB52-9297D220B8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21891" r="5040" b="14121"/>
          <a:stretch/>
        </p:blipFill>
        <p:spPr>
          <a:xfrm>
            <a:off x="7418225" y="1390337"/>
            <a:ext cx="4477209" cy="4611275"/>
          </a:xfrm>
          <a:prstGeom prst="rect">
            <a:avLst/>
          </a:prstGeom>
          <a:ln w="19050"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27808E-A860-4E72-8B42-0BECEA8E625E}"/>
              </a:ext>
            </a:extLst>
          </p:cNvPr>
          <p:cNvSpPr txBox="1">
            <a:spLocks/>
          </p:cNvSpPr>
          <p:nvPr/>
        </p:nvSpPr>
        <p:spPr>
          <a:xfrm>
            <a:off x="755943" y="1637406"/>
            <a:ext cx="6498148" cy="1142657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On 48% of the 1679 sites at least 1 gully was detected</a:t>
            </a:r>
            <a:endParaRPr lang="en-BE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Mapped densities range between 0 and 1530 gully head/km² with an average of 22 gully heads/km²</a:t>
            </a:r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AB0A997A-0694-4DAB-94E6-3D0F1BD65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573" y="3228830"/>
            <a:ext cx="2595391" cy="2772783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CD12E6DD-27F6-489E-8E71-28A4F1B76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458" y="3235613"/>
            <a:ext cx="2687933" cy="276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EA9E52-F98B-4F6D-8EDC-B9420C8542AE}"/>
              </a:ext>
            </a:extLst>
          </p:cNvPr>
          <p:cNvSpPr txBox="1"/>
          <p:nvPr/>
        </p:nvSpPr>
        <p:spPr>
          <a:xfrm>
            <a:off x="755943" y="329146"/>
            <a:ext cx="10941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GB" sz="4800" b="1" dirty="0">
                <a:solidFill>
                  <a:prstClr val="black"/>
                </a:solidFill>
                <a:latin typeface="Calibri" panose="020F0502020204030204"/>
              </a:rPr>
              <a:t>Gully </a:t>
            </a:r>
            <a:r>
              <a:rPr lang="en-BE" sz="4800" b="1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lang="nl-BE" sz="4800" b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BE" sz="4800" b="1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lang="nl-BE" sz="4800" b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BE" sz="4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BE" sz="4800" b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BE" sz="4800" b="1" dirty="0" err="1">
                <a:solidFill>
                  <a:prstClr val="black"/>
                </a:solidFill>
                <a:latin typeface="Calibri" panose="020F0502020204030204"/>
              </a:rPr>
              <a:t>ensity</a:t>
            </a:r>
            <a:r>
              <a:rPr lang="en-BE" sz="4800" b="1" dirty="0">
                <a:solidFill>
                  <a:prstClr val="black"/>
                </a:solidFill>
                <a:latin typeface="Calibri" panose="020F0502020204030204"/>
              </a:rPr>
              <a:t> database</a:t>
            </a:r>
            <a:endParaRPr lang="en-GB" sz="48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7663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C313B5-5D00-42BC-9659-F5B2363A0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5" t="8197" r="14294" b="3605"/>
          <a:stretch/>
        </p:blipFill>
        <p:spPr>
          <a:xfrm>
            <a:off x="480918" y="2"/>
            <a:ext cx="11230167" cy="6857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DF63A9-F990-4B19-930F-F44E9C780FBE}"/>
              </a:ext>
            </a:extLst>
          </p:cNvPr>
          <p:cNvSpPr/>
          <p:nvPr/>
        </p:nvSpPr>
        <p:spPr>
          <a:xfrm>
            <a:off x="569617" y="97919"/>
            <a:ext cx="1112805" cy="600164"/>
          </a:xfrm>
          <a:prstGeom prst="rect">
            <a:avLst/>
          </a:prstGeom>
          <a:solidFill>
            <a:srgbClr val="C4CEB7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nl-BE" sz="1100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32°55'31.14"N</a:t>
            </a:r>
            <a:endParaRPr lang="en-BE" sz="1100" dirty="0">
              <a:solidFill>
                <a:prstClr val="black"/>
              </a:solidFill>
              <a:latin typeface="Microsoft Tai Le" panose="020B0502040204020203" pitchFamily="34" charset="0"/>
              <a:ea typeface="Tahoma" panose="020B0604030504040204" pitchFamily="34" charset="0"/>
              <a:cs typeface="Microsoft Tai Le" panose="020B0502040204020203" pitchFamily="34" charset="0"/>
            </a:endParaRPr>
          </a:p>
          <a:p>
            <a:pPr defTabSz="914377">
              <a:defRPr/>
            </a:pPr>
            <a:r>
              <a:rPr lang="nl-BE" sz="1100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4°19'48.49</a:t>
            </a:r>
            <a:r>
              <a:rPr lang="en-BE" sz="1100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”W</a:t>
            </a:r>
          </a:p>
          <a:p>
            <a:pPr defTabSz="914377">
              <a:defRPr/>
            </a:pPr>
            <a:r>
              <a:rPr lang="nl-BE" sz="1100" b="1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M</a:t>
            </a:r>
            <a:r>
              <a:rPr lang="en-BE" sz="1100" b="1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o</a:t>
            </a:r>
            <a:r>
              <a:rPr lang="nl-BE" sz="1100" b="1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r</a:t>
            </a:r>
            <a:r>
              <a:rPr lang="en-BE" sz="1100" b="1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o</a:t>
            </a:r>
            <a:r>
              <a:rPr lang="nl-BE" sz="1100" b="1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c</a:t>
            </a:r>
            <a:r>
              <a:rPr lang="en-BE" sz="1100" b="1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c</a:t>
            </a:r>
            <a:r>
              <a:rPr lang="nl-BE" sz="1100" b="1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o</a:t>
            </a:r>
            <a:endParaRPr lang="en-BE" sz="1100" b="1" dirty="0">
              <a:solidFill>
                <a:prstClr val="black"/>
              </a:solidFill>
              <a:latin typeface="Microsoft Tai Le" panose="020B0502040204020203" pitchFamily="34" charset="0"/>
              <a:ea typeface="Tahoma" panose="020B0604030504040204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02B3F-75DC-405F-A97D-C87C00F6D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r="3360"/>
          <a:stretch/>
        </p:blipFill>
        <p:spPr>
          <a:xfrm>
            <a:off x="409575" y="0"/>
            <a:ext cx="1137285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6432C0-68E7-4216-A4B9-8F7A363B1058}"/>
              </a:ext>
            </a:extLst>
          </p:cNvPr>
          <p:cNvSpPr/>
          <p:nvPr/>
        </p:nvSpPr>
        <p:spPr>
          <a:xfrm>
            <a:off x="569617" y="97919"/>
            <a:ext cx="1077539" cy="600164"/>
          </a:xfrm>
          <a:prstGeom prst="rect">
            <a:avLst/>
          </a:prstGeom>
          <a:solidFill>
            <a:srgbClr val="C4CEB7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BE" sz="1100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17°53'17.06"N</a:t>
            </a:r>
          </a:p>
          <a:p>
            <a:pPr defTabSz="914377">
              <a:defRPr/>
            </a:pPr>
            <a:r>
              <a:rPr lang="nl-BE" sz="1100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37°50'1.44"E</a:t>
            </a:r>
            <a:endParaRPr lang="en-BE" sz="1100" dirty="0">
              <a:solidFill>
                <a:prstClr val="black"/>
              </a:solidFill>
              <a:latin typeface="Microsoft Tai Le" panose="020B0502040204020203" pitchFamily="34" charset="0"/>
              <a:ea typeface="Tahoma" panose="020B0604030504040204" pitchFamily="34" charset="0"/>
              <a:cs typeface="Microsoft Tai Le" panose="020B0502040204020203" pitchFamily="34" charset="0"/>
            </a:endParaRPr>
          </a:p>
          <a:p>
            <a:pPr defTabSz="914377">
              <a:defRPr/>
            </a:pPr>
            <a:r>
              <a:rPr lang="en-BE" sz="1100" b="1" dirty="0">
                <a:solidFill>
                  <a:prstClr val="black"/>
                </a:solidFill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Sudan</a:t>
            </a:r>
          </a:p>
        </p:txBody>
      </p:sp>
    </p:spTree>
    <p:extLst>
      <p:ext uri="{BB962C8B-B14F-4D97-AF65-F5344CB8AC3E}">
        <p14:creationId xmlns:p14="http://schemas.microsoft.com/office/powerpoint/2010/main" val="19444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7E3A06-6567-F8AA-A070-8F4687F96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22458" r="5237" b="13829"/>
          <a:stretch/>
        </p:blipFill>
        <p:spPr>
          <a:xfrm>
            <a:off x="5509531" y="166"/>
            <a:ext cx="6682469" cy="6857834"/>
          </a:xfrm>
          <a:prstGeom prst="rect">
            <a:avLst/>
          </a:prstGeom>
          <a:ln w="19050">
            <a:noFill/>
          </a:ln>
        </p:spPr>
      </p:pic>
      <p:sp>
        <p:nvSpPr>
          <p:cNvPr id="12" name="Action Button: Help 1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AB1DBB0-70E1-2225-D5CE-9ACDC9D1CEFA}"/>
              </a:ext>
            </a:extLst>
          </p:cNvPr>
          <p:cNvSpPr/>
          <p:nvPr/>
        </p:nvSpPr>
        <p:spPr>
          <a:xfrm>
            <a:off x="8559500" y="2473707"/>
            <a:ext cx="2280622" cy="2387599"/>
          </a:xfrm>
          <a:prstGeom prst="actionButtonHelp">
            <a:avLst/>
          </a:prstGeom>
          <a:solidFill>
            <a:schemeClr val="bg1">
              <a:lumMod val="85000"/>
              <a:alpha val="5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CDFDC5-B437-453C-0101-AEBDE703B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999" y="621098"/>
            <a:ext cx="11162867" cy="2387600"/>
          </a:xfrm>
        </p:spPr>
        <p:txBody>
          <a:bodyPr>
            <a:normAutofit/>
          </a:bodyPr>
          <a:lstStyle/>
          <a:p>
            <a:r>
              <a:rPr lang="en-BE" b="1" dirty="0"/>
              <a:t>First gully susceptibility map of Africa at 30m resolution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92601-868B-EF24-764D-337DB74E0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610" y="3209349"/>
            <a:ext cx="11263256" cy="1852608"/>
          </a:xfrm>
        </p:spPr>
        <p:txBody>
          <a:bodyPr>
            <a:normAutofit fontScale="47500" lnSpcReduction="20000"/>
          </a:bodyPr>
          <a:lstStyle/>
          <a:p>
            <a:r>
              <a:rPr lang="nl-BE" sz="5900" b="1" dirty="0"/>
              <a:t>Sofie De Geeter</a:t>
            </a:r>
            <a:r>
              <a:rPr lang="nl-BE" sz="5900" baseline="30000" dirty="0"/>
              <a:t>1,2,3</a:t>
            </a:r>
            <a:r>
              <a:rPr lang="nl-BE" sz="5900" dirty="0"/>
              <a:t>*, Matthias Vanmaercke</a:t>
            </a:r>
            <a:r>
              <a:rPr lang="en-BE" sz="5900" baseline="30000" dirty="0"/>
              <a:t>1,2</a:t>
            </a:r>
            <a:r>
              <a:rPr lang="nl-BE" sz="5900" dirty="0"/>
              <a:t>, Gert Verstraeten</a:t>
            </a:r>
            <a:r>
              <a:rPr lang="nl-BE" sz="5900" baseline="30000" dirty="0"/>
              <a:t>1</a:t>
            </a:r>
            <a:r>
              <a:rPr lang="nl-BE" sz="5900" dirty="0"/>
              <a:t>, </a:t>
            </a:r>
            <a:endParaRPr lang="en-BE" sz="5900" dirty="0"/>
          </a:p>
          <a:p>
            <a:r>
              <a:rPr lang="nl-BE" sz="5900" dirty="0"/>
              <a:t>Jean Poese</a:t>
            </a:r>
            <a:r>
              <a:rPr lang="en-BE" sz="5900" dirty="0"/>
              <a:t>n</a:t>
            </a:r>
            <a:r>
              <a:rPr lang="en-BE" sz="5900" baseline="30000" dirty="0"/>
              <a:t>1,4</a:t>
            </a:r>
            <a:r>
              <a:rPr lang="en-BE" sz="5900" dirty="0"/>
              <a:t>, Benjamin Campforts</a:t>
            </a:r>
            <a:r>
              <a:rPr lang="en-BE" sz="5900" baseline="30000" dirty="0"/>
              <a:t>5</a:t>
            </a:r>
            <a:endParaRPr lang="nl-BE" sz="5900" baseline="30000" dirty="0"/>
          </a:p>
          <a:p>
            <a:pPr algn="l"/>
            <a:r>
              <a:rPr lang="nl-BE" sz="2900" baseline="30000" dirty="0"/>
              <a:t>1</a:t>
            </a:r>
            <a:r>
              <a:rPr lang="nl-BE" sz="2900" dirty="0"/>
              <a:t>KU Leuven, Division of Geography and Tourism, Department of Earth and Environmental Sciences, Celestijnenlaan 200E, 3001 Heverlee, Belgium</a:t>
            </a:r>
            <a:br>
              <a:rPr lang="en-BE" sz="2900" dirty="0"/>
            </a:br>
            <a:r>
              <a:rPr lang="nl-BE" sz="2900" baseline="30000" dirty="0"/>
              <a:t>2</a:t>
            </a:r>
            <a:r>
              <a:rPr lang="nl-BE" sz="2900" dirty="0"/>
              <a:t>University of Liège, Department of Geography, Clos Mercator 3, 4000 Liège, Belgium</a:t>
            </a:r>
            <a:br>
              <a:rPr lang="en-BE" sz="2900" dirty="0"/>
            </a:br>
            <a:r>
              <a:rPr lang="nl-BE" sz="2900" baseline="30000" dirty="0"/>
              <a:t>3</a:t>
            </a:r>
            <a:r>
              <a:rPr lang="nl-BE" sz="2900" dirty="0"/>
              <a:t>Research Foundation Flanders – FWO, Brussels, Belgium</a:t>
            </a:r>
            <a:br>
              <a:rPr lang="en-BE" sz="2900" dirty="0"/>
            </a:br>
            <a:r>
              <a:rPr lang="nl-BE" sz="2900" baseline="30000" dirty="0"/>
              <a:t>4</a:t>
            </a:r>
            <a:r>
              <a:rPr lang="nl-BE" sz="2900" dirty="0"/>
              <a:t>Maria-Curie Sklodowska University, Faculty of Earth Sciences and Spatial Management, Krasnicka 2D, 20-718, Lublin, Poland</a:t>
            </a:r>
            <a:br>
              <a:rPr lang="en-BE" sz="2900" dirty="0"/>
            </a:br>
            <a:r>
              <a:rPr lang="en-BE" sz="2900" baseline="30000" dirty="0"/>
              <a:t>5</a:t>
            </a:r>
            <a:r>
              <a:rPr lang="en-US" sz="2900" dirty="0"/>
              <a:t>University of Colorado, INSTAAR, Community Surface Dynamics Modeling System, Boulder (CO), USA</a:t>
            </a:r>
            <a:br>
              <a:rPr lang="en-BE" sz="2900" dirty="0"/>
            </a:br>
            <a:r>
              <a:rPr lang="nl-BE" sz="2900" dirty="0"/>
              <a:t>*Corresponding Author: sofie.degeeter@kuleuven.be</a:t>
            </a:r>
          </a:p>
          <a:p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0E531-C953-A61B-E1B6-57AC00D94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99" y="5141691"/>
            <a:ext cx="1591101" cy="772646"/>
          </a:xfrm>
          <a:prstGeom prst="rect">
            <a:avLst/>
          </a:prstGeom>
        </p:spPr>
      </p:pic>
      <p:pic>
        <p:nvPicPr>
          <p:cNvPr id="5" name="Picture 2" descr="Image result for logo kul">
            <a:extLst>
              <a:ext uri="{FF2B5EF4-FFF2-40B4-BE49-F238E27FC236}">
                <a16:creationId xmlns:a16="http://schemas.microsoft.com/office/drawing/2014/main" id="{DA537F0A-40AA-858F-59F2-70B70B015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9" y="5926245"/>
            <a:ext cx="1591101" cy="56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epartment of Earth and Environmental Sciences, KU Leuven">
            <a:extLst>
              <a:ext uri="{FF2B5EF4-FFF2-40B4-BE49-F238E27FC236}">
                <a16:creationId xmlns:a16="http://schemas.microsoft.com/office/drawing/2014/main" id="{AA2CB468-7EEC-4D52-0002-81B926CC7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735" y="5953973"/>
            <a:ext cx="2838952" cy="5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E800A-A2F3-ECB4-EC37-99BFDCBBE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2735" y="5335886"/>
            <a:ext cx="2719042" cy="54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75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F21E52-828A-41AD-A713-0701D5C8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AD87-728D-47C3-94F1-FCC600BBF652}" type="slidenum">
              <a:rPr lang="en-GB" smtClean="0"/>
              <a:t>3</a:t>
            </a:fld>
            <a:endParaRPr lang="en-GB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B3F71E4-CD28-4962-97D6-24052D563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r="3281"/>
          <a:stretch>
            <a:fillRect/>
          </a:stretch>
        </p:blipFill>
        <p:spPr bwMode="auto">
          <a:xfrm>
            <a:off x="359001" y="-1634"/>
            <a:ext cx="11413899" cy="687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750E1B9C-2DB1-407B-B186-547C15BDD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91" y="195200"/>
            <a:ext cx="1412184" cy="600164"/>
          </a:xfrm>
          <a:prstGeom prst="rect">
            <a:avLst/>
          </a:prstGeom>
          <a:solidFill>
            <a:srgbClr val="C4CEB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BE" sz="1100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22°47'1.68"S</a:t>
            </a:r>
            <a:endParaRPr lang="en-BE" altLang="en-BE" sz="1100" dirty="0">
              <a:latin typeface="Microsoft Tai Le" panose="020B0502040204020203" pitchFamily="34" charset="0"/>
              <a:ea typeface="Tahoma" panose="020B0604030504040204" pitchFamily="34" charset="0"/>
              <a:cs typeface="Microsoft Tai Le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BE" sz="1100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46°19'13.47"E</a:t>
            </a:r>
            <a:endParaRPr lang="en-BE" altLang="en-BE" sz="1100" dirty="0">
              <a:latin typeface="Microsoft Tai Le" panose="020B0502040204020203" pitchFamily="34" charset="0"/>
              <a:ea typeface="Tahoma" panose="020B0604030504040204" pitchFamily="34" charset="0"/>
              <a:cs typeface="Microsoft Tai Le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BE" altLang="en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Madagascar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7359CC-E496-4B77-804C-397618FFEA7F}"/>
              </a:ext>
            </a:extLst>
          </p:cNvPr>
          <p:cNvCxnSpPr>
            <a:cxnSpLocks/>
          </p:cNvCxnSpPr>
          <p:nvPr/>
        </p:nvCxnSpPr>
        <p:spPr>
          <a:xfrm>
            <a:off x="1707460" y="5353433"/>
            <a:ext cx="3361834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63BE1E-FADA-4C0A-93BC-90850112AAED}"/>
              </a:ext>
            </a:extLst>
          </p:cNvPr>
          <p:cNvSpPr txBox="1"/>
          <p:nvPr/>
        </p:nvSpPr>
        <p:spPr>
          <a:xfrm>
            <a:off x="2883115" y="5353433"/>
            <a:ext cx="107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b="1" dirty="0">
                <a:solidFill>
                  <a:schemeClr val="bg1"/>
                </a:solidFill>
              </a:rPr>
              <a:t>1 </a:t>
            </a:r>
            <a:r>
              <a:rPr lang="nl-BE" b="1" dirty="0">
                <a:solidFill>
                  <a:schemeClr val="bg1"/>
                </a:solidFill>
              </a:rPr>
              <a:t>k</a:t>
            </a:r>
            <a:r>
              <a:rPr lang="en-BE" b="1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859191-1309-41D4-8297-B3D29CA30492}"/>
              </a:ext>
            </a:extLst>
          </p:cNvPr>
          <p:cNvCxnSpPr>
            <a:cxnSpLocks/>
          </p:cNvCxnSpPr>
          <p:nvPr/>
        </p:nvCxnSpPr>
        <p:spPr>
          <a:xfrm flipV="1">
            <a:off x="1371600" y="1776549"/>
            <a:ext cx="126854" cy="3160659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BE3421-BD10-4275-B91B-96ECF298AA60}"/>
              </a:ext>
            </a:extLst>
          </p:cNvPr>
          <p:cNvSpPr txBox="1"/>
          <p:nvPr/>
        </p:nvSpPr>
        <p:spPr>
          <a:xfrm rot="16200000">
            <a:off x="744665" y="3056035"/>
            <a:ext cx="88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b="1" dirty="0">
                <a:solidFill>
                  <a:schemeClr val="bg1"/>
                </a:solidFill>
              </a:rPr>
              <a:t>1 </a:t>
            </a:r>
            <a:r>
              <a:rPr lang="nl-BE" b="1" dirty="0">
                <a:solidFill>
                  <a:schemeClr val="bg1"/>
                </a:solidFill>
              </a:rPr>
              <a:t>k</a:t>
            </a:r>
            <a:r>
              <a:rPr lang="en-BE" b="1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967467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F21E52-828A-41AD-A713-0701D5C8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AD87-728D-47C3-94F1-FCC600BBF652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7FDF5A-2775-49B4-AB6E-89A7887D1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r="3203"/>
          <a:stretch/>
        </p:blipFill>
        <p:spPr>
          <a:xfrm>
            <a:off x="395287" y="0"/>
            <a:ext cx="1140142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CF46CB-96E9-40BC-B35C-3AC6E6DD8981}"/>
              </a:ext>
            </a:extLst>
          </p:cNvPr>
          <p:cNvSpPr/>
          <p:nvPr/>
        </p:nvSpPr>
        <p:spPr>
          <a:xfrm>
            <a:off x="525584" y="100207"/>
            <a:ext cx="1123920" cy="608857"/>
          </a:xfrm>
          <a:prstGeom prst="rect">
            <a:avLst/>
          </a:prstGeom>
          <a:solidFill>
            <a:srgbClr val="C4CEB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BE" sz="1100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8°47'36.11"S</a:t>
            </a:r>
            <a:endParaRPr lang="en-BE" sz="1100" dirty="0">
              <a:latin typeface="Microsoft Tai Le" panose="020B0502040204020203" pitchFamily="34" charset="0"/>
              <a:ea typeface="Tahoma" panose="020B0604030504040204" pitchFamily="34" charset="0"/>
              <a:cs typeface="Microsoft Tai Le" panose="020B0502040204020203" pitchFamily="34" charset="0"/>
            </a:endParaRPr>
          </a:p>
          <a:p>
            <a:r>
              <a:rPr lang="nl-BE" sz="1100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32°53'18.64"E</a:t>
            </a:r>
            <a:endParaRPr lang="en-BE" sz="1100" dirty="0">
              <a:latin typeface="Microsoft Tai Le" panose="020B0502040204020203" pitchFamily="34" charset="0"/>
              <a:ea typeface="Tahoma" panose="020B0604030504040204" pitchFamily="34" charset="0"/>
              <a:cs typeface="Microsoft Tai Le" panose="020B0502040204020203" pitchFamily="34" charset="0"/>
            </a:endParaRPr>
          </a:p>
          <a:p>
            <a:r>
              <a:rPr lang="nl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T</a:t>
            </a:r>
            <a:r>
              <a:rPr lang="en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a</a:t>
            </a:r>
            <a:r>
              <a:rPr lang="nl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n</a:t>
            </a:r>
            <a:r>
              <a:rPr lang="en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z</a:t>
            </a:r>
            <a:r>
              <a:rPr lang="nl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a</a:t>
            </a:r>
            <a:r>
              <a:rPr lang="en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n</a:t>
            </a:r>
            <a:r>
              <a:rPr lang="nl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i</a:t>
            </a:r>
            <a:r>
              <a:rPr lang="en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62688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BF7C4E-644D-C68E-567B-C4726D424B2D}"/>
              </a:ext>
            </a:extLst>
          </p:cNvPr>
          <p:cNvSpPr txBox="1"/>
          <p:nvPr/>
        </p:nvSpPr>
        <p:spPr>
          <a:xfrm>
            <a:off x="708206" y="1536173"/>
            <a:ext cx="495299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28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BE" sz="3600" dirty="0"/>
              <a:t>Unique and extensive </a:t>
            </a:r>
            <a:r>
              <a:rPr lang="en-BE" sz="4000" b="1" dirty="0"/>
              <a:t>g</a:t>
            </a:r>
            <a:r>
              <a:rPr lang="en-GB" sz="4000" b="1" dirty="0" err="1"/>
              <a:t>ully</a:t>
            </a:r>
            <a:r>
              <a:rPr lang="en-GB" sz="4000" b="1" dirty="0"/>
              <a:t> head density database</a:t>
            </a:r>
            <a:endParaRPr lang="en-BE" sz="4000" b="1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BE" sz="2800" dirty="0"/>
              <a:t>1689 </a:t>
            </a:r>
            <a:r>
              <a:rPr lang="en-GB" sz="2800" dirty="0"/>
              <a:t>sites of 1 km²</a:t>
            </a:r>
            <a:endParaRPr lang="en-BE" sz="2800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BE" sz="2800" dirty="0"/>
              <a:t>44 339 </a:t>
            </a:r>
            <a:r>
              <a:rPr lang="en-GB" sz="2800" dirty="0"/>
              <a:t>individual gully head</a:t>
            </a:r>
            <a:r>
              <a:rPr lang="en-BE" sz="2800" dirty="0"/>
              <a:t>s</a:t>
            </a:r>
          </a:p>
          <a:p>
            <a:pPr lvl="1"/>
            <a:r>
              <a:rPr lang="en-BE" sz="2400" dirty="0">
                <a:solidFill>
                  <a:srgbClr val="0089B7"/>
                </a:solidFill>
              </a:rPr>
              <a:t>~ 65% randomly distributed</a:t>
            </a:r>
          </a:p>
          <a:p>
            <a:pPr lvl="1"/>
            <a:r>
              <a:rPr lang="en-BE" sz="2400" dirty="0">
                <a:solidFill>
                  <a:srgbClr val="0089B7"/>
                </a:solidFill>
              </a:rPr>
              <a:t>~ 35% in gully prone areas</a:t>
            </a:r>
            <a:endParaRPr lang="en-BE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DA5CAE6-B525-BAB7-B443-E15ECEF9A8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13809" r="8301" b="18095"/>
          <a:stretch/>
        </p:blipFill>
        <p:spPr>
          <a:xfrm>
            <a:off x="5798889" y="146956"/>
            <a:ext cx="6273368" cy="65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3E407B-CC2F-410E-98B7-40AC1030E6E8}"/>
              </a:ext>
            </a:extLst>
          </p:cNvPr>
          <p:cNvSpPr txBox="1"/>
          <p:nvPr/>
        </p:nvSpPr>
        <p:spPr>
          <a:xfrm>
            <a:off x="401539" y="1881272"/>
            <a:ext cx="5317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b="1" dirty="0"/>
              <a:t>G</a:t>
            </a:r>
            <a:r>
              <a:rPr lang="en-BE" sz="4800" b="1" dirty="0"/>
              <a:t>u</a:t>
            </a:r>
            <a:r>
              <a:rPr lang="nl-BE" sz="4800" b="1" dirty="0"/>
              <a:t>l</a:t>
            </a:r>
            <a:r>
              <a:rPr lang="en-BE" sz="4800" b="1" dirty="0"/>
              <a:t>l</a:t>
            </a:r>
            <a:r>
              <a:rPr lang="nl-BE" sz="4800" b="1" dirty="0"/>
              <a:t>y</a:t>
            </a:r>
            <a:r>
              <a:rPr lang="en-BE" sz="4800" b="1" dirty="0"/>
              <a:t> </a:t>
            </a:r>
            <a:r>
              <a:rPr lang="nl-BE" sz="4800" b="1" dirty="0"/>
              <a:t>h</a:t>
            </a:r>
            <a:r>
              <a:rPr lang="en-BE" sz="4800" b="1" dirty="0"/>
              <a:t>e</a:t>
            </a:r>
            <a:r>
              <a:rPr lang="nl-BE" sz="4800" b="1" dirty="0"/>
              <a:t>a</a:t>
            </a:r>
            <a:r>
              <a:rPr lang="en-BE" sz="4800" b="1" dirty="0"/>
              <a:t>d </a:t>
            </a:r>
            <a:r>
              <a:rPr lang="nl-BE" sz="4800" b="1" dirty="0"/>
              <a:t>d</a:t>
            </a:r>
            <a:r>
              <a:rPr lang="en-BE" sz="4800" b="1" dirty="0"/>
              <a:t>e</a:t>
            </a:r>
            <a:r>
              <a:rPr lang="nl-BE" sz="4800" b="1" dirty="0"/>
              <a:t>n</a:t>
            </a:r>
            <a:r>
              <a:rPr lang="en-BE" sz="4800" b="1" dirty="0"/>
              <a:t>s</a:t>
            </a:r>
            <a:r>
              <a:rPr lang="nl-BE" sz="4800" b="1" dirty="0"/>
              <a:t>i</a:t>
            </a:r>
            <a:r>
              <a:rPr lang="en-BE" sz="4800" b="1" dirty="0"/>
              <a:t>t</a:t>
            </a:r>
            <a:r>
              <a:rPr lang="nl-BE" sz="4800" b="1" dirty="0"/>
              <a:t>y</a:t>
            </a:r>
            <a:r>
              <a:rPr lang="en-BE" sz="4800" b="1" dirty="0"/>
              <a:t> </a:t>
            </a:r>
            <a:r>
              <a:rPr lang="nl-BE" sz="4800" b="1" dirty="0"/>
              <a:t>d</a:t>
            </a:r>
            <a:r>
              <a:rPr lang="en-BE" sz="4800" b="1" dirty="0"/>
              <a:t>a</a:t>
            </a:r>
            <a:r>
              <a:rPr lang="nl-BE" sz="4800" b="1" dirty="0"/>
              <a:t>t</a:t>
            </a:r>
            <a:r>
              <a:rPr lang="en-BE" sz="4800" b="1" dirty="0"/>
              <a:t>a</a:t>
            </a:r>
            <a:r>
              <a:rPr lang="nl-BE" sz="4800" b="1" dirty="0"/>
              <a:t>b</a:t>
            </a:r>
            <a:r>
              <a:rPr lang="en-BE" sz="4800" b="1" dirty="0"/>
              <a:t>a</a:t>
            </a:r>
            <a:r>
              <a:rPr lang="nl-BE" sz="4800" b="1" dirty="0"/>
              <a:t>s</a:t>
            </a:r>
            <a:r>
              <a:rPr lang="en-BE" sz="4800" b="1" dirty="0"/>
              <a:t>e</a:t>
            </a:r>
            <a:endParaRPr lang="en-GB" sz="4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329AC-C8A8-2998-5BA6-5E703BE09BC1}"/>
              </a:ext>
            </a:extLst>
          </p:cNvPr>
          <p:cNvSpPr txBox="1"/>
          <p:nvPr/>
        </p:nvSpPr>
        <p:spPr>
          <a:xfrm>
            <a:off x="529662" y="3450932"/>
            <a:ext cx="5059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</a:t>
            </a:r>
            <a:r>
              <a:rPr kumimoji="0" lang="en-BE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 </a:t>
            </a:r>
            <a:r>
              <a:rPr kumimoji="0" lang="en-B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Alrea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d</a:t>
            </a:r>
            <a:r>
              <a:rPr kumimoji="0" lang="en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y 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s</a:t>
            </a:r>
            <a:r>
              <a:rPr kumimoji="0" lang="en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o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m</a:t>
            </a:r>
            <a:r>
              <a:rPr kumimoji="0" lang="en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e 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c</a:t>
            </a:r>
            <a:r>
              <a:rPr kumimoji="0" lang="en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l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e</a:t>
            </a:r>
            <a:r>
              <a:rPr kumimoji="0" lang="en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a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r</a:t>
            </a:r>
            <a:r>
              <a:rPr kumimoji="0" lang="en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Microsoft Tai Le" panose="020B0502040204020203" pitchFamily="34" charset="0"/>
                <a:sym typeface="Wingdings" panose="05000000000000000000" pitchFamily="2" charset="2"/>
              </a:rPr>
              <a:t> spatial patterns visible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FB8967-E5EE-1FD4-5E52-827366CF1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21891" r="5040" b="14121"/>
          <a:stretch/>
        </p:blipFill>
        <p:spPr>
          <a:xfrm>
            <a:off x="5819087" y="147128"/>
            <a:ext cx="6372913" cy="6563744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73329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92A58778-304D-402C-8C03-A54456F041B9}"/>
              </a:ext>
            </a:extLst>
          </p:cNvPr>
          <p:cNvSpPr txBox="1">
            <a:spLocks/>
          </p:cNvSpPr>
          <p:nvPr/>
        </p:nvSpPr>
        <p:spPr>
          <a:xfrm>
            <a:off x="639233" y="384823"/>
            <a:ext cx="10913533" cy="522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Which environmental factors explain these observed patterns?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7295B44-5D50-6E94-DB1D-C01F4A49F8DC}"/>
              </a:ext>
            </a:extLst>
          </p:cNvPr>
          <p:cNvGrpSpPr/>
          <p:nvPr/>
        </p:nvGrpSpPr>
        <p:grpSpPr>
          <a:xfrm>
            <a:off x="255291" y="1114306"/>
            <a:ext cx="11783871" cy="5792689"/>
            <a:chOff x="255291" y="1063506"/>
            <a:chExt cx="11783871" cy="57926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174653-DB8B-450E-8835-DC2EFC37042F}"/>
                </a:ext>
              </a:extLst>
            </p:cNvPr>
            <p:cNvSpPr txBox="1"/>
            <p:nvPr/>
          </p:nvSpPr>
          <p:spPr>
            <a:xfrm>
              <a:off x="1341629" y="1070842"/>
              <a:ext cx="97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dirty="0"/>
                <a:t>Silt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AF7FB7-BEDD-492F-8BD7-16E766F538ED}"/>
                </a:ext>
              </a:extLst>
            </p:cNvPr>
            <p:cNvSpPr txBox="1"/>
            <p:nvPr/>
          </p:nvSpPr>
          <p:spPr>
            <a:xfrm>
              <a:off x="3562259" y="1067873"/>
              <a:ext cx="97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dirty="0"/>
                <a:t>Slope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25A75C-EDE1-4AE7-8E89-B61A5CC75B0E}"/>
                </a:ext>
              </a:extLst>
            </p:cNvPr>
            <p:cNvSpPr txBox="1"/>
            <p:nvPr/>
          </p:nvSpPr>
          <p:spPr>
            <a:xfrm>
              <a:off x="5953863" y="1070842"/>
              <a:ext cx="97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dirty="0"/>
                <a:t>NDVI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D6EAD6-9D2C-48CC-96DE-C60DE1E90D6E}"/>
                </a:ext>
              </a:extLst>
            </p:cNvPr>
            <p:cNvSpPr txBox="1"/>
            <p:nvPr/>
          </p:nvSpPr>
          <p:spPr>
            <a:xfrm>
              <a:off x="8296319" y="1063506"/>
              <a:ext cx="97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dirty="0"/>
                <a:t>Rainfall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B95168-729A-44D7-91FC-01FBE184ED03}"/>
                </a:ext>
              </a:extLst>
            </p:cNvPr>
            <p:cNvSpPr txBox="1"/>
            <p:nvPr/>
          </p:nvSpPr>
          <p:spPr>
            <a:xfrm>
              <a:off x="10877580" y="1070842"/>
              <a:ext cx="1161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dirty="0"/>
                <a:t>PGA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F2A243-1404-4C05-83E0-72AEF0FD83C0}"/>
                </a:ext>
              </a:extLst>
            </p:cNvPr>
            <p:cNvSpPr txBox="1"/>
            <p:nvPr/>
          </p:nvSpPr>
          <p:spPr>
            <a:xfrm>
              <a:off x="10773777" y="6380076"/>
              <a:ext cx="9998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***p&lt;0.01</a:t>
              </a:r>
            </a:p>
          </p:txBody>
        </p:sp>
        <p:pic>
          <p:nvPicPr>
            <p:cNvPr id="25" name="Picture 24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1412A697-923D-504B-83BF-BC7E14FE3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894"/>
            <a:stretch/>
          </p:blipFill>
          <p:spPr>
            <a:xfrm>
              <a:off x="4850887" y="1768732"/>
              <a:ext cx="2157831" cy="4440607"/>
            </a:xfrm>
            <a:prstGeom prst="rect">
              <a:avLst/>
            </a:prstGeom>
          </p:spPr>
        </p:pic>
        <p:pic>
          <p:nvPicPr>
            <p:cNvPr id="33" name="Picture 32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C4FAB486-617A-DC4A-A72B-F8E529D4E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894"/>
            <a:stretch/>
          </p:blipFill>
          <p:spPr>
            <a:xfrm>
              <a:off x="255291" y="1738182"/>
              <a:ext cx="2172676" cy="4471157"/>
            </a:xfrm>
            <a:prstGeom prst="rect">
              <a:avLst/>
            </a:prstGeom>
          </p:spPr>
        </p:pic>
        <p:pic>
          <p:nvPicPr>
            <p:cNvPr id="35" name="Picture 34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DA985217-F93D-5BAD-0E52-C6791FA0F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894"/>
            <a:stretch/>
          </p:blipFill>
          <p:spPr>
            <a:xfrm>
              <a:off x="9774542" y="1768731"/>
              <a:ext cx="2157831" cy="4440607"/>
            </a:xfrm>
            <a:prstGeom prst="rect">
              <a:avLst/>
            </a:prstGeom>
          </p:spPr>
        </p:pic>
        <p:pic>
          <p:nvPicPr>
            <p:cNvPr id="37" name="Picture 36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A2C81AEC-35E8-DDA8-47A2-3CAF46B104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894"/>
            <a:stretch/>
          </p:blipFill>
          <p:spPr>
            <a:xfrm>
              <a:off x="7442664" y="1693062"/>
              <a:ext cx="2157831" cy="4440607"/>
            </a:xfrm>
            <a:prstGeom prst="rect">
              <a:avLst/>
            </a:prstGeom>
          </p:spPr>
        </p:pic>
        <p:pic>
          <p:nvPicPr>
            <p:cNvPr id="39" name="Picture 38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CA5046EA-163A-AC44-ED42-48F4686CD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894"/>
            <a:stretch/>
          </p:blipFill>
          <p:spPr>
            <a:xfrm>
              <a:off x="2574318" y="1683838"/>
              <a:ext cx="2157831" cy="4440607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5FEBBAC-A22C-C0E0-8095-3336284F3D18}"/>
                </a:ext>
              </a:extLst>
            </p:cNvPr>
            <p:cNvGrpSpPr/>
            <p:nvPr/>
          </p:nvGrpSpPr>
          <p:grpSpPr>
            <a:xfrm>
              <a:off x="9388872" y="5983110"/>
              <a:ext cx="1318152" cy="873085"/>
              <a:chOff x="9101784" y="5110658"/>
              <a:chExt cx="2359634" cy="174553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B2EF40B-7984-47A0-8045-3D6EB4C6EF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67212"/>
              <a:stretch/>
            </p:blipFill>
            <p:spPr>
              <a:xfrm>
                <a:off x="9101784" y="6147368"/>
                <a:ext cx="2359634" cy="70882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EA090F2-1342-49B8-D815-928917F68D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51942"/>
              <a:stretch/>
            </p:blipFill>
            <p:spPr>
              <a:xfrm>
                <a:off x="9101784" y="5110658"/>
                <a:ext cx="2359634" cy="1038940"/>
              </a:xfrm>
              <a:prstGeom prst="rect">
                <a:avLst/>
              </a:prstGeom>
            </p:spPr>
          </p:pic>
        </p:grpSp>
        <p:pic>
          <p:nvPicPr>
            <p:cNvPr id="55" name="Content Placeholder 12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0C2A6865-9CB6-F224-17F9-63F884B91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45" b="90727"/>
            <a:stretch/>
          </p:blipFill>
          <p:spPr>
            <a:xfrm>
              <a:off x="669060" y="1606460"/>
              <a:ext cx="1532273" cy="239081"/>
            </a:xfrm>
            <a:prstGeom prst="rect">
              <a:avLst/>
            </a:prstGeom>
          </p:spPr>
        </p:pic>
        <p:pic>
          <p:nvPicPr>
            <p:cNvPr id="56" name="Content Placeholder 12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E0DF69D5-53D9-52E7-98A3-7F0485CB5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45" b="90727"/>
            <a:stretch/>
          </p:blipFill>
          <p:spPr>
            <a:xfrm>
              <a:off x="3121989" y="1573521"/>
              <a:ext cx="1434213" cy="223781"/>
            </a:xfrm>
            <a:prstGeom prst="rect">
              <a:avLst/>
            </a:prstGeom>
          </p:spPr>
        </p:pic>
        <p:pic>
          <p:nvPicPr>
            <p:cNvPr id="57" name="Content Placeholder 12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8F725DF6-15F8-9D2D-09F4-444C1E00D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45" b="90727"/>
            <a:stretch/>
          </p:blipFill>
          <p:spPr>
            <a:xfrm>
              <a:off x="5421100" y="1636502"/>
              <a:ext cx="1434213" cy="223781"/>
            </a:xfrm>
            <a:prstGeom prst="rect">
              <a:avLst/>
            </a:prstGeom>
          </p:spPr>
        </p:pic>
        <p:pic>
          <p:nvPicPr>
            <p:cNvPr id="58" name="Content Placeholder 12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8EEDBD1B-6233-9754-18A0-0C668DA1C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45" b="90727"/>
            <a:stretch/>
          </p:blipFill>
          <p:spPr>
            <a:xfrm>
              <a:off x="7954659" y="1625224"/>
              <a:ext cx="1434213" cy="223781"/>
            </a:xfrm>
            <a:prstGeom prst="rect">
              <a:avLst/>
            </a:prstGeom>
          </p:spPr>
        </p:pic>
        <p:pic>
          <p:nvPicPr>
            <p:cNvPr id="59" name="Content Placeholder 12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4169305E-C1E0-DAC7-62CA-9D64B54C3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45" b="90727"/>
            <a:stretch/>
          </p:blipFill>
          <p:spPr>
            <a:xfrm>
              <a:off x="10339441" y="1606460"/>
              <a:ext cx="1434213" cy="223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99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8F50DD-B759-EE6D-3D49-2F06CA6DCF5C}"/>
              </a:ext>
            </a:extLst>
          </p:cNvPr>
          <p:cNvSpPr txBox="1"/>
          <p:nvPr/>
        </p:nvSpPr>
        <p:spPr>
          <a:xfrm>
            <a:off x="653142" y="1551563"/>
            <a:ext cx="471351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L</a:t>
            </a:r>
            <a:r>
              <a:rPr lang="en-BE" sz="2800" dirty="0" err="1"/>
              <a:t>ogistic</a:t>
            </a:r>
            <a:r>
              <a:rPr lang="en-BE" sz="2800" dirty="0"/>
              <a:t> regression mode</a:t>
            </a:r>
            <a:r>
              <a:rPr lang="nl-BE" sz="2800" dirty="0"/>
              <a:t>l</a:t>
            </a:r>
            <a:r>
              <a:rPr lang="en-BE" sz="2800" dirty="0"/>
              <a:t> </a:t>
            </a:r>
            <a:r>
              <a:rPr lang="nl-BE" sz="2800" dirty="0"/>
              <a:t>a</a:t>
            </a:r>
            <a:r>
              <a:rPr lang="en-BE" sz="2800" dirty="0"/>
              <a:t>t 30m resolution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BE" sz="2800" b="1" dirty="0">
                <a:sym typeface="Wingdings" panose="05000000000000000000" pitchFamily="2" charset="2"/>
              </a:rPr>
              <a:t>S</a:t>
            </a:r>
            <a:r>
              <a:rPr lang="nl-BE" sz="2800" b="1" dirty="0">
                <a:sym typeface="Wingdings" panose="05000000000000000000" pitchFamily="2" charset="2"/>
              </a:rPr>
              <a:t>i</a:t>
            </a:r>
            <a:r>
              <a:rPr lang="en-BE" sz="2800" b="1" dirty="0" err="1">
                <a:sym typeface="Wingdings" panose="05000000000000000000" pitchFamily="2" charset="2"/>
              </a:rPr>
              <a:t>mulates</a:t>
            </a:r>
            <a:r>
              <a:rPr lang="en-BE" sz="2800" b="1" dirty="0">
                <a:sym typeface="Wingdings" panose="05000000000000000000" pitchFamily="2" charset="2"/>
              </a:rPr>
              <a:t> susceptibility that a pixel has at least 1 gully head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BE" sz="2800" dirty="0">
                <a:sym typeface="Wingdings" panose="05000000000000000000" pitchFamily="2" charset="2"/>
              </a:rPr>
              <a:t>Controlling factors: </a:t>
            </a:r>
            <a:br>
              <a:rPr lang="en-BE" sz="2800" dirty="0">
                <a:sym typeface="Wingdings" panose="05000000000000000000" pitchFamily="2" charset="2"/>
              </a:rPr>
            </a:br>
            <a:r>
              <a:rPr lang="en-BE" sz="2800" dirty="0">
                <a:sym typeface="Wingdings" panose="05000000000000000000" pitchFamily="2" charset="2"/>
              </a:rPr>
              <a:t>slope, NDVI, silt, rainfall intensity, PGA</a:t>
            </a:r>
            <a:endParaRPr lang="en-GB" sz="2800" dirty="0"/>
          </a:p>
          <a:p>
            <a:endParaRPr lang="en-BE" sz="1400" b="1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BB1B37A-5704-6EEE-7273-5C917E232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3877" r="7974" b="15964"/>
          <a:stretch/>
        </p:blipFill>
        <p:spPr>
          <a:xfrm>
            <a:off x="5752927" y="0"/>
            <a:ext cx="6439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F21E52-828A-41AD-A713-0701D5C8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AAD87-728D-47C3-94F1-FCC600BBF652}" type="slidenum">
              <a:rPr lang="en-GB" smtClean="0"/>
              <a:t>9</a:t>
            </a:fld>
            <a:endParaRPr lang="en-GB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B3F71E4-CD28-4962-97D6-24052D563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r="3281"/>
          <a:stretch>
            <a:fillRect/>
          </a:stretch>
        </p:blipFill>
        <p:spPr bwMode="auto">
          <a:xfrm>
            <a:off x="2045157" y="749693"/>
            <a:ext cx="10146843" cy="6108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750E1B9C-2DB1-407B-B186-547C15BDD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588" y="947668"/>
            <a:ext cx="1262063" cy="600164"/>
          </a:xfrm>
          <a:prstGeom prst="rect">
            <a:avLst/>
          </a:prstGeom>
          <a:solidFill>
            <a:srgbClr val="C4CEB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BE" sz="1100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22°47'1.68"S</a:t>
            </a:r>
            <a:endParaRPr lang="en-BE" altLang="en-BE" sz="1100" dirty="0">
              <a:latin typeface="Microsoft Tai Le" panose="020B0502040204020203" pitchFamily="34" charset="0"/>
              <a:ea typeface="Tahoma" panose="020B0604030504040204" pitchFamily="34" charset="0"/>
              <a:cs typeface="Microsoft Tai Le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BE" sz="1100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46°19'13.47"E</a:t>
            </a:r>
            <a:endParaRPr lang="en-BE" altLang="en-BE" sz="1100" dirty="0">
              <a:latin typeface="Microsoft Tai Le" panose="020B0502040204020203" pitchFamily="34" charset="0"/>
              <a:ea typeface="Tahoma" panose="020B0604030504040204" pitchFamily="34" charset="0"/>
              <a:cs typeface="Microsoft Tai Le" panose="020B050204020402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BE" altLang="en-BE" sz="1100" b="1" dirty="0">
                <a:latin typeface="Microsoft Tai Le" panose="020B0502040204020203" pitchFamily="34" charset="0"/>
                <a:ea typeface="Tahoma" panose="020B0604030504040204" pitchFamily="34" charset="0"/>
                <a:cs typeface="Microsoft Tai Le" panose="020B0502040204020203" pitchFamily="34" charset="0"/>
              </a:rPr>
              <a:t>Madagascar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7359CC-E496-4B77-804C-397618FFEA7F}"/>
              </a:ext>
            </a:extLst>
          </p:cNvPr>
          <p:cNvCxnSpPr>
            <a:cxnSpLocks/>
          </p:cNvCxnSpPr>
          <p:nvPr/>
        </p:nvCxnSpPr>
        <p:spPr>
          <a:xfrm>
            <a:off x="3199213" y="5469338"/>
            <a:ext cx="3004457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63BE1E-FADA-4C0A-93BC-90850112AAED}"/>
              </a:ext>
            </a:extLst>
          </p:cNvPr>
          <p:cNvSpPr txBox="1"/>
          <p:nvPr/>
        </p:nvSpPr>
        <p:spPr>
          <a:xfrm>
            <a:off x="4300167" y="5480463"/>
            <a:ext cx="96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b="1" dirty="0">
                <a:solidFill>
                  <a:schemeClr val="bg1"/>
                </a:solidFill>
              </a:rPr>
              <a:t>1 </a:t>
            </a:r>
            <a:r>
              <a:rPr lang="nl-BE" b="1" dirty="0">
                <a:solidFill>
                  <a:schemeClr val="bg1"/>
                </a:solidFill>
              </a:rPr>
              <a:t>k</a:t>
            </a:r>
            <a:r>
              <a:rPr lang="en-BE" b="1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859191-1309-41D4-8297-B3D29CA30492}"/>
              </a:ext>
            </a:extLst>
          </p:cNvPr>
          <p:cNvCxnSpPr>
            <a:cxnSpLocks/>
          </p:cNvCxnSpPr>
          <p:nvPr/>
        </p:nvCxnSpPr>
        <p:spPr>
          <a:xfrm flipV="1">
            <a:off x="2973861" y="2345971"/>
            <a:ext cx="0" cy="291575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BE3421-BD10-4275-B91B-96ECF298AA60}"/>
              </a:ext>
            </a:extLst>
          </p:cNvPr>
          <p:cNvSpPr txBox="1"/>
          <p:nvPr/>
        </p:nvSpPr>
        <p:spPr>
          <a:xfrm rot="16200000">
            <a:off x="2170637" y="3619180"/>
            <a:ext cx="96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b="1" dirty="0">
                <a:solidFill>
                  <a:schemeClr val="bg1"/>
                </a:solidFill>
              </a:rPr>
              <a:t>1 </a:t>
            </a:r>
            <a:r>
              <a:rPr lang="nl-BE" b="1" dirty="0">
                <a:solidFill>
                  <a:schemeClr val="bg1"/>
                </a:solidFill>
              </a:rPr>
              <a:t>k</a:t>
            </a:r>
            <a:r>
              <a:rPr lang="en-BE" b="1" dirty="0">
                <a:solidFill>
                  <a:schemeClr val="bg1"/>
                </a:solidFill>
              </a:rPr>
              <a:t>m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B9B317B-F927-419D-DBC7-8B510269A4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13877" r="7974" b="15964"/>
          <a:stretch/>
        </p:blipFill>
        <p:spPr>
          <a:xfrm>
            <a:off x="180195" y="130629"/>
            <a:ext cx="2329314" cy="2480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8570FF61-4F82-8840-60DC-39824AA64000}"/>
              </a:ext>
            </a:extLst>
          </p:cNvPr>
          <p:cNvSpPr/>
          <p:nvPr/>
        </p:nvSpPr>
        <p:spPr>
          <a:xfrm>
            <a:off x="2232003" y="2032305"/>
            <a:ext cx="176956" cy="19949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293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1678</Words>
  <Application>Microsoft Office PowerPoint</Application>
  <PresentationFormat>Widescreen</PresentationFormat>
  <Paragraphs>110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Microsoft Tai Le</vt:lpstr>
      <vt:lpstr>Wingdings</vt:lpstr>
      <vt:lpstr>Office Theme</vt:lpstr>
      <vt:lpstr>PowerPoint Presentation</vt:lpstr>
      <vt:lpstr>First gully susceptibility map of Africa at 30m resolution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Questions?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gully susceptibility map of Africa at 30m resolution </dc:title>
  <dc:creator>Sofie De Geeter</dc:creator>
  <cp:lastModifiedBy>Sofie De Geeter</cp:lastModifiedBy>
  <cp:revision>43</cp:revision>
  <dcterms:created xsi:type="dcterms:W3CDTF">2022-05-09T14:30:32Z</dcterms:created>
  <dcterms:modified xsi:type="dcterms:W3CDTF">2022-05-23T20:58:28Z</dcterms:modified>
</cp:coreProperties>
</file>