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91" r:id="rId3"/>
    <p:sldId id="390" r:id="rId4"/>
    <p:sldId id="393" r:id="rId5"/>
    <p:sldId id="264" r:id="rId6"/>
    <p:sldId id="381" r:id="rId7"/>
    <p:sldId id="354" r:id="rId8"/>
    <p:sldId id="352" r:id="rId9"/>
    <p:sldId id="394" r:id="rId1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ëlle Villani" initials="MV" lastIdx="16" clrIdx="0">
    <p:extLst>
      <p:ext uri="{19B8F6BF-5375-455C-9EA6-DF929625EA0E}">
        <p15:presenceInfo xmlns:p15="http://schemas.microsoft.com/office/powerpoint/2012/main" userId="Maëlle Villani" providerId="None"/>
      </p:ext>
    </p:extLst>
  </p:cmAuthor>
  <p:cmAuthor id="2" name="Maëlle Villani" initials="MV [2]" lastIdx="2" clrIdx="1">
    <p:extLst>
      <p:ext uri="{19B8F6BF-5375-455C-9EA6-DF929625EA0E}">
        <p15:presenceInfo xmlns:p15="http://schemas.microsoft.com/office/powerpoint/2012/main" userId="S-1-5-21-3833422039-1977871958-3486634389-1577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C0C"/>
    <a:srgbClr val="CC0000"/>
    <a:srgbClr val="7F6000"/>
    <a:srgbClr val="D0CECE"/>
    <a:srgbClr val="ABD7E6"/>
    <a:srgbClr val="00008A"/>
    <a:srgbClr val="A9D18E"/>
    <a:srgbClr val="BDD7EE"/>
    <a:srgbClr val="F2F2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82441" autoAdjust="0"/>
  </p:normalViewPr>
  <p:slideViewPr>
    <p:cSldViewPr snapToGrid="0">
      <p:cViewPr>
        <p:scale>
          <a:sx n="33" d="100"/>
          <a:sy n="33" d="100"/>
        </p:scale>
        <p:origin x="2443" y="122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33DC855-BD21-4D88-BB8C-8952277C1E50}" type="datetimeFigureOut">
              <a:rPr lang="fr-BE" smtClean="0"/>
              <a:t>18-05-22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BE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7AF54FA-E851-4B05-A3D7-4FCA4A6FFC9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693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Maëlle Villani,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PhD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WeThaw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Sophie Opfergelt, and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Belgium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talk about the influence of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shift in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Arctic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tundra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permafrost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mineral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recycling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topsoil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fr-B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54FA-E851-4B05-A3D7-4FCA4A6FFC96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43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don't have much time to go into details of my research but if you are interested, the article on which this presentation is based has just been published in </a:t>
            </a:r>
            <a:r>
              <a:rPr lang="en-US" dirty="0" err="1"/>
              <a:t>Geoderma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54FA-E851-4B05-A3D7-4FCA4A6FFC96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731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permafrost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thawing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deeper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active layer.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changes lead to a shift in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vegetation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sedges to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shrubs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54FA-E851-4B05-A3D7-4FCA4A6FFC96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881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know the influence of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vegetation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 on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mineral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recycling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fr-B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topsoil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54FA-E851-4B05-A3D7-4FCA4A6FFC96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520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question,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sampled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foliar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vegetation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(sedge and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shrubs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topsoil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Eight Mile Lake in Alaska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represents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gradient of permafrost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thaw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poorly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degraded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site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dominated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sedges and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degraded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site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dominated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fr-F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shrubs</a:t>
            </a: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66" indent="-185766">
              <a:buFontTx/>
              <a:buChar char="-"/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54FA-E851-4B05-A3D7-4FCA4A6FFC96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518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foliar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foliar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flux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topsoil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mineral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mineral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concentration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species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proportion of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biomass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sedge and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shrub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sites, fluxes are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species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permafrost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points)</a:t>
            </a:r>
          </a:p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the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Si, K, Zn and Mo fluxes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decreasing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permafrost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andvegetation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change. So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concentration of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topsoil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permafrost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degradation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54FA-E851-4B05-A3D7-4FCA4A6FFC96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8400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as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topsoil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concentration of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decreasing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permafrost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54FA-E851-4B05-A3D7-4FCA4A6FFC96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691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did’nt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sedge expansion,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permafrost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shrub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expansion</a:t>
            </a:r>
          </a:p>
          <a:p>
            <a:pPr marL="371532" indent="-371532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change in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mineral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concentration in the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topsoil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feedbacks by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influencing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recycling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uptake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influencing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cycle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Mn can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decomposition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topsoil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can influences the OC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decomposition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rate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54FA-E851-4B05-A3D7-4FCA4A6FFC96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502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listening and do not hesitate to contact me and read this paper if you are interested by this subject!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54FA-E851-4B05-A3D7-4FCA4A6FFC96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1616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DF4F2-63B8-455C-8CF1-D48E411C7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331FCD-C33D-4EB7-B6BD-2DCCA9EE9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858CD1-A51E-4C6D-89EE-79091887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39B2-03E0-4C31-A589-215BC2CE2DF9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2B770-9FB8-4644-96E1-AAE2A4D7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A265B9-F244-4052-A2B6-C2CA9BD2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469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0BF35-B0F5-4A42-93F1-3492B5AA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B24C1C-DD1A-445D-A12F-31D79EBE5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A89B7C-1EB6-441C-9BA6-EC8845B4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9468-B35B-4D31-B9AD-42BEF84B4AAB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7492D6-E443-46F6-AEF0-E6ADCB99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3092C1-27B8-4FB7-A242-A06EAFD0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468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62CC93-1930-486E-A744-546290A01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7E0479-EE0F-48B4-ADB1-CB22B04D5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61EB72-A3BE-4DCE-9D69-FBD1993D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15D1-0B0C-418F-B750-05A722803578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5D215-EECA-4BE7-85E2-27FA3740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E83386-EE1C-42B3-8E9E-8B496533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110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D4E82-397C-4F0B-ABBC-ECF0EBD5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F4F9C9-1068-4EE9-861D-05397785C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7C644-4ADE-4709-BF85-A1A905D1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4AF-B3E8-4E95-B5C2-1FC844D2C41D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943C66-F48B-4A67-A727-5C48F87D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FA5E4-059E-4AAF-87B2-265CB4EA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8810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7B73F-8E26-487D-9A20-23CA4A7E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085AD6-BE89-4139-9E2F-E7075173C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882DA5-3148-4EEB-ADF9-EC54EB7F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6BF9-4F73-4AF2-96E8-0324F58B0B69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8F36F7-7142-4DDE-B70E-23758412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AC1043-35E1-4DC3-B579-3A4EE341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969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77017-28BE-4609-B051-9D375218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62C3BF-0385-4DD2-9B57-313F470C9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51DDC2-5C80-4DAB-B462-62AC3E330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64D50A-D723-4F2F-9E29-AA468990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E8D2-449D-42B5-ADB8-EEBB15F66DF2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F3262C-6FAB-4DEC-9621-891BC871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CA47CA-75CD-4412-A89C-5C5D91B8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6410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BD666F-B08A-44D4-BED0-07705306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97978A-9BFF-4328-841D-A15087D05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D39291-2522-412C-A983-C29D25B0E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7D25E1-76D5-4731-867A-0076D0826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403F1B-EC5F-40A1-AC67-DE40FDD56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C1660F-99BB-4B64-8FF9-E98F2F1F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9A9E-5924-4A43-8DC1-231BCEC41FA9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AD768C-8756-48B4-BB9D-4FF75656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FDAFCE-9EDA-4DD2-92C8-545121B8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25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A4282-CBA4-43C8-8417-E692B56D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633D53-1E8E-4B44-A82C-485A7751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98CA-069E-451D-9E28-F64E340E5714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81D92A-500D-4966-91E4-98D23A16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E82704-3905-4D05-A0E3-15FFE2AF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856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A30159-B4BF-438C-B691-27E4A16E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7519-3FF4-4B96-B587-E1293DC1697B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27AFCF-8974-41D8-93E1-82169E5E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92A062-2DFF-49BE-9964-2E12078A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3635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E82DE-C904-4A9E-AB45-6C5463D3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95DAC-D563-4C09-BAC8-B263DEA6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3659E0-E1A8-4C0F-BFD8-F7CEE12E0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E196AC-8932-44C9-92E2-8B978502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0EA5-DF18-41B7-93C2-4A9100673260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B975DA-C9B6-4CE7-B9D9-00719AD3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956F0D-D493-45DE-B6F7-6811E19E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4382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80C79-656E-44FE-A362-E684ADAA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D6A17AC-8FA1-42CF-95EC-9547DA15B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3AA797-A242-4ACB-9C35-69C1CFFD4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C4E9DC-D380-4F19-8559-5331336F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01DF-9AC1-4B5B-9C56-AD2C5BA04855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354517-E605-4646-BBAE-96EB4C54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F5A57F-BC61-41BB-BC75-EFBA5F7F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1972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4A6C3A-9F45-4A9C-8F75-302ADADB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6CC4E0-AF66-4CB0-9F44-01AC7FECE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F48F8B-B71D-418E-BDAD-0D79372C7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48DE-3FD7-46CA-9928-8B53A88D13E6}" type="datetime1">
              <a:rPr lang="fr-BE" smtClean="0"/>
              <a:t>18-05-22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6A0110-EB6A-419B-A032-4FE34CE91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VILLANI Maëlle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CDCC9E-42B0-43EE-BBA4-135A8DE5E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F423-464F-4A34-8A99-462C48D2765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106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hyperlink" Target="https://sites.uclouvain.be/wetha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elle.villani@uclouvain.be" TargetMode="External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70BE65B-7770-43BE-8D13-3F96580FD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426" y1="16402" x2="28426" y2="16402"/>
                        <a14:foregroundMark x1="30457" y1="19577" x2="30457" y2="19577"/>
                        <a14:foregroundMark x1="23858" y1="22751" x2="23858" y2="22751"/>
                        <a14:foregroundMark x1="19289" y1="32804" x2="19289" y2="32804"/>
                        <a14:foregroundMark x1="17259" y1="44444" x2="17259" y2="44444"/>
                        <a14:foregroundMark x1="15228" y1="58730" x2="15228" y2="58730"/>
                        <a14:foregroundMark x1="36548" y1="15344" x2="36548" y2="15344"/>
                        <a14:foregroundMark x1="55838" y1="12169" x2="55838" y2="12169"/>
                        <a14:foregroundMark x1="69543" y1="19577" x2="69543" y2="19577"/>
                        <a14:foregroundMark x1="77665" y1="24868" x2="77665" y2="24868"/>
                        <a14:foregroundMark x1="79695" y1="30688" x2="79695" y2="30688"/>
                        <a14:foregroundMark x1="83756" y1="40212" x2="83756" y2="40212"/>
                        <a14:foregroundMark x1="83249" y1="58201" x2="83249" y2="58201"/>
                        <a14:foregroundMark x1="76650" y1="73016" x2="76650" y2="73016"/>
                        <a14:foregroundMark x1="69543" y1="75661" x2="69543" y2="75661"/>
                        <a14:foregroundMark x1="64975" y1="80423" x2="64975" y2="80423"/>
                        <a14:foregroundMark x1="53807" y1="83598" x2="53807" y2="83598"/>
                        <a14:foregroundMark x1="46701" y1="86772" x2="46701" y2="86772"/>
                        <a14:foregroundMark x1="41117" y1="82540" x2="41117" y2="82540"/>
                        <a14:foregroundMark x1="30457" y1="79894" x2="30457" y2="79894"/>
                        <a14:foregroundMark x1="24365" y1="77778" x2="24365" y2="77778"/>
                        <a14:foregroundMark x1="19289" y1="68783" x2="19289" y2="68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53" y="5946704"/>
            <a:ext cx="1069690" cy="10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FC17F09-8459-4E4E-B89E-663F88042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465" y="790176"/>
            <a:ext cx="10563069" cy="1867593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Does vegetation shift in Arctic tundra upon permafrost degradation influence mineral element recycling in the topsoil?</a:t>
            </a:r>
            <a:br>
              <a:rPr lang="en-US" dirty="0"/>
            </a:br>
            <a:r>
              <a:rPr lang="en-US" sz="3100" i="1" dirty="0"/>
              <a:t>Case study : Eight Mile Lake (Alaska, USA)</a:t>
            </a:r>
            <a:endParaRPr lang="fr-BE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525D87-AF67-409D-9DF3-22B9CF7FB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590" y="2916349"/>
            <a:ext cx="9952210" cy="4019669"/>
          </a:xfrm>
        </p:spPr>
        <p:txBody>
          <a:bodyPr>
            <a:normAutofit/>
          </a:bodyPr>
          <a:lstStyle/>
          <a:p>
            <a:r>
              <a:rPr lang="fr-BE" sz="2800" b="1" dirty="0"/>
              <a:t>Maëlle Villani</a:t>
            </a:r>
            <a:r>
              <a:rPr lang="fr-BE" sz="2800" b="1" baseline="30000" dirty="0"/>
              <a:t>1</a:t>
            </a:r>
            <a:r>
              <a:rPr lang="fr-BE" sz="2800" baseline="30000" dirty="0"/>
              <a:t>*</a:t>
            </a:r>
            <a:r>
              <a:rPr lang="fr-BE" sz="2800" dirty="0"/>
              <a:t>, Elisabeth Mauclet</a:t>
            </a:r>
            <a:r>
              <a:rPr lang="fr-BE" sz="2800" baseline="30000" dirty="0"/>
              <a:t>1</a:t>
            </a:r>
            <a:r>
              <a:rPr lang="fr-BE" sz="2800" dirty="0"/>
              <a:t>, Yannick Agnan</a:t>
            </a:r>
            <a:r>
              <a:rPr lang="fr-BE" sz="2800" baseline="30000" dirty="0"/>
              <a:t>1</a:t>
            </a:r>
            <a:r>
              <a:rPr lang="fr-BE" sz="2800" dirty="0"/>
              <a:t>, Arsène Druel</a:t>
            </a:r>
            <a:r>
              <a:rPr lang="fr-BE" sz="2800" baseline="30000" dirty="0"/>
              <a:t>2</a:t>
            </a:r>
            <a:r>
              <a:rPr lang="fr-BE" sz="2800" dirty="0"/>
              <a:t>, Briana Jasinski</a:t>
            </a:r>
            <a:r>
              <a:rPr lang="fr-BE" sz="2800" baseline="30000" dirty="0"/>
              <a:t>3</a:t>
            </a:r>
            <a:r>
              <a:rPr lang="fr-BE" sz="2800" dirty="0"/>
              <a:t>, </a:t>
            </a:r>
            <a:r>
              <a:rPr lang="fr-BE" sz="2800" dirty="0" err="1"/>
              <a:t>Meghan</a:t>
            </a:r>
            <a:r>
              <a:rPr lang="fr-BE" sz="2800" dirty="0"/>
              <a:t> Taylor</a:t>
            </a:r>
            <a:r>
              <a:rPr lang="fr-BE" sz="2800" baseline="30000" dirty="0"/>
              <a:t>4</a:t>
            </a:r>
            <a:r>
              <a:rPr lang="fr-BE" sz="2800" dirty="0"/>
              <a:t>, Edward A. G. Schuur</a:t>
            </a:r>
            <a:r>
              <a:rPr lang="fr-BE" sz="2800" baseline="30000" dirty="0"/>
              <a:t>3</a:t>
            </a:r>
            <a:r>
              <a:rPr lang="fr-BE" sz="2800" dirty="0"/>
              <a:t>, Sophie Opfergelt</a:t>
            </a:r>
            <a:r>
              <a:rPr lang="fr-BE" sz="2800" baseline="30000" dirty="0"/>
              <a:t>1</a:t>
            </a:r>
          </a:p>
          <a:p>
            <a:pPr>
              <a:spcBef>
                <a:spcPts val="0"/>
              </a:spcBef>
            </a:pPr>
            <a:r>
              <a:rPr lang="fr-FR" sz="1800" baseline="30000" dirty="0"/>
              <a:t>1</a:t>
            </a:r>
            <a:r>
              <a:rPr lang="fr-FR" sz="1800" dirty="0"/>
              <a:t>E</a:t>
            </a:r>
            <a:r>
              <a:rPr lang="fr-BE" sz="1800" dirty="0" err="1"/>
              <a:t>arth</a:t>
            </a:r>
            <a:r>
              <a:rPr lang="fr-BE" sz="1800" dirty="0"/>
              <a:t> and Life Institute, Université catholique de Louvain, Louvain-la-Neuve, </a:t>
            </a:r>
            <a:r>
              <a:rPr lang="fr-BE" sz="1800" dirty="0" err="1"/>
              <a:t>Belgium</a:t>
            </a:r>
            <a:br>
              <a:rPr lang="fr-BE" sz="1800" dirty="0"/>
            </a:br>
            <a:r>
              <a:rPr lang="fr-BE" sz="1800" baseline="30000" dirty="0"/>
              <a:t>2</a:t>
            </a:r>
            <a:r>
              <a:rPr lang="fr-FR" sz="1800" dirty="0"/>
              <a:t>URFM, INRAE, Avignon, France</a:t>
            </a:r>
            <a:br>
              <a:rPr lang="fr-BE" sz="1800" dirty="0"/>
            </a:br>
            <a:r>
              <a:rPr lang="fr-BE" sz="1800" baseline="30000" dirty="0"/>
              <a:t>3</a:t>
            </a:r>
            <a:r>
              <a:rPr lang="fr-BE" sz="1800" dirty="0"/>
              <a:t>ECOSS, </a:t>
            </a:r>
            <a:r>
              <a:rPr lang="fr-BE" sz="1800" dirty="0" err="1"/>
              <a:t>Northern</a:t>
            </a:r>
            <a:r>
              <a:rPr lang="fr-BE" sz="1800" dirty="0"/>
              <a:t> Arizona </a:t>
            </a:r>
            <a:r>
              <a:rPr lang="fr-BE" sz="1800" dirty="0" err="1"/>
              <a:t>University</a:t>
            </a:r>
            <a:r>
              <a:rPr lang="fr-BE" sz="1800" dirty="0"/>
              <a:t>, Flagstaff, AZ, United States</a:t>
            </a:r>
          </a:p>
          <a:p>
            <a:pPr>
              <a:spcBef>
                <a:spcPts val="0"/>
              </a:spcBef>
            </a:pPr>
            <a:r>
              <a:rPr lang="en-US" sz="1800" baseline="30000" dirty="0"/>
              <a:t>4 </a:t>
            </a:r>
            <a:r>
              <a:rPr lang="en-US" sz="1800" dirty="0"/>
              <a:t>Adair Lab, University of Vermont, Burlington, VT, USA </a:t>
            </a:r>
            <a:endParaRPr lang="fr-BE" sz="1600" dirty="0"/>
          </a:p>
          <a:p>
            <a:r>
              <a:rPr lang="fr-FR" sz="2800" i="1" dirty="0">
                <a:solidFill>
                  <a:schemeClr val="bg1"/>
                </a:solidFill>
              </a:rPr>
              <a:t>*Contact: </a:t>
            </a:r>
            <a:r>
              <a:rPr lang="fr-FR" sz="2800" i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maelle.villani@uclouvain.be</a:t>
            </a:r>
            <a:endParaRPr lang="fr-FR" sz="2800" i="1" dirty="0">
              <a:solidFill>
                <a:schemeClr val="bg1"/>
              </a:solidFill>
            </a:endParaRPr>
          </a:p>
          <a:p>
            <a:r>
              <a:rPr lang="fr-FR" sz="2800" i="1" dirty="0" err="1">
                <a:solidFill>
                  <a:schemeClr val="bg1"/>
                </a:solidFill>
              </a:rPr>
              <a:t>Website</a:t>
            </a:r>
            <a:r>
              <a:rPr lang="fr-FR" sz="2800" i="1" dirty="0">
                <a:solidFill>
                  <a:schemeClr val="bg1"/>
                </a:solidFill>
              </a:rPr>
              <a:t>: </a:t>
            </a:r>
            <a:r>
              <a:rPr lang="fr-FR" sz="2800" i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https://sites.uclouvain.be/wethaw/</a:t>
            </a:r>
            <a:r>
              <a:rPr lang="fr-FR" sz="2800" i="1" dirty="0">
                <a:solidFill>
                  <a:schemeClr val="bg1"/>
                </a:solidFill>
              </a:rPr>
              <a:t> </a:t>
            </a:r>
            <a:endParaRPr lang="fr-BE" sz="2800" i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81C2E4-4852-40DF-874C-7C38CCF5E9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t="26335" r="25533" b="30852"/>
          <a:stretch/>
        </p:blipFill>
        <p:spPr>
          <a:xfrm>
            <a:off x="111884" y="4733365"/>
            <a:ext cx="3673645" cy="23173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4C1C79-A3FB-46A6-B1B9-1DD6D05A8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72" y="6111822"/>
            <a:ext cx="1835055" cy="6096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9B25D1D-30F6-408B-A330-F75D3E8E55A8}"/>
              </a:ext>
            </a:extLst>
          </p:cNvPr>
          <p:cNvSpPr txBox="1"/>
          <p:nvPr/>
        </p:nvSpPr>
        <p:spPr>
          <a:xfrm>
            <a:off x="10108188" y="6628982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Source : @sites.uclouvain.be/wethaw/</a:t>
            </a:r>
          </a:p>
        </p:txBody>
      </p:sp>
      <p:pic>
        <p:nvPicPr>
          <p:cNvPr id="1026" name="Picture 2" descr="UClouvain - Logo Generator">
            <a:extLst>
              <a:ext uri="{FF2B5EF4-FFF2-40B4-BE49-F238E27FC236}">
                <a16:creationId xmlns:a16="http://schemas.microsoft.com/office/drawing/2014/main" id="{1B321950-AF20-4E3C-99F0-64DA01699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38178" r="21370" b="47894"/>
          <a:stretch/>
        </p:blipFill>
        <p:spPr bwMode="auto">
          <a:xfrm>
            <a:off x="3410185" y="6246870"/>
            <a:ext cx="2806622" cy="4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erçu de l’image">
            <a:extLst>
              <a:ext uri="{FF2B5EF4-FFF2-40B4-BE49-F238E27FC236}">
                <a16:creationId xmlns:a16="http://schemas.microsoft.com/office/drawing/2014/main" id="{724CE88B-6904-471A-91BB-D81F95C2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87" y="6031569"/>
            <a:ext cx="804862" cy="7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F507DD-F341-4E21-93EC-E3D231B8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1306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FFB9CA-8D53-4B4B-9E44-8B7B7E915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61"/>
            <a:ext cx="11794603" cy="540064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9B13EC-90F8-4537-BF08-5587483B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2</a:t>
            </a:fld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A07466-7AC8-4FC8-86A4-79888F7FA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46" y="3419009"/>
            <a:ext cx="2809754" cy="28097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2BA2CF-D025-4599-9B5B-DD7DFF424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35793"/>
            <a:ext cx="6600018" cy="152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1394D7F-C3CB-4022-A325-08B73D06A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2456" r="10895"/>
          <a:stretch/>
        </p:blipFill>
        <p:spPr>
          <a:xfrm>
            <a:off x="97710" y="763787"/>
            <a:ext cx="11598902" cy="50023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73783B-08A6-4B09-B8F8-1545A3C82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201" y="5766093"/>
            <a:ext cx="1052089" cy="1052089"/>
          </a:xfrm>
          <a:prstGeom prst="rect">
            <a:avLst/>
          </a:prstGeom>
        </p:spPr>
      </p:pic>
      <p:sp>
        <p:nvSpPr>
          <p:cNvPr id="47" name="Titre 6">
            <a:extLst>
              <a:ext uri="{FF2B5EF4-FFF2-40B4-BE49-F238E27FC236}">
                <a16:creationId xmlns:a16="http://schemas.microsoft.com/office/drawing/2014/main" id="{66884BE8-530E-46AF-9A9B-4C7AAE79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0" y="9029"/>
            <a:ext cx="11761430" cy="1266268"/>
          </a:xfrm>
        </p:spPr>
        <p:txBody>
          <a:bodyPr>
            <a:normAutofit/>
          </a:bodyPr>
          <a:lstStyle/>
          <a:p>
            <a:r>
              <a:rPr lang="en-US" dirty="0"/>
              <a:t>Vegetation change upon permafrost degradation</a:t>
            </a:r>
            <a:endParaRPr lang="fr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1268DD-3BF6-4322-A2CC-9824C0C21419}"/>
              </a:ext>
            </a:extLst>
          </p:cNvPr>
          <p:cNvSpPr/>
          <p:nvPr/>
        </p:nvSpPr>
        <p:spPr>
          <a:xfrm>
            <a:off x="97710" y="2033195"/>
            <a:ext cx="1558968" cy="839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4DCE2-5155-4BE4-80CD-7FE21D9616C1}"/>
              </a:ext>
            </a:extLst>
          </p:cNvPr>
          <p:cNvSpPr/>
          <p:nvPr/>
        </p:nvSpPr>
        <p:spPr>
          <a:xfrm>
            <a:off x="11290041" y="2030055"/>
            <a:ext cx="543819" cy="839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5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1394D7F-C3CB-4022-A325-08B73D06A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2456" r="10895"/>
          <a:stretch/>
        </p:blipFill>
        <p:spPr>
          <a:xfrm>
            <a:off x="97710" y="763787"/>
            <a:ext cx="11598902" cy="50023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73783B-08A6-4B09-B8F8-1545A3C82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201" y="5766093"/>
            <a:ext cx="1052089" cy="1052089"/>
          </a:xfrm>
          <a:prstGeom prst="rect">
            <a:avLst/>
          </a:prstGeom>
        </p:spPr>
      </p:pic>
      <p:sp>
        <p:nvSpPr>
          <p:cNvPr id="47" name="Titre 6">
            <a:extLst>
              <a:ext uri="{FF2B5EF4-FFF2-40B4-BE49-F238E27FC236}">
                <a16:creationId xmlns:a16="http://schemas.microsoft.com/office/drawing/2014/main" id="{66884BE8-530E-46AF-9A9B-4C7AAE79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0" y="9029"/>
            <a:ext cx="11761430" cy="1266268"/>
          </a:xfrm>
        </p:spPr>
        <p:txBody>
          <a:bodyPr>
            <a:normAutofit/>
          </a:bodyPr>
          <a:lstStyle/>
          <a:p>
            <a:r>
              <a:rPr lang="en-US" dirty="0"/>
              <a:t>Vegetation change upon permafrost degradation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1260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B079D4D-0833-4079-9CEC-201357B3D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94"/>
          <a:stretch/>
        </p:blipFill>
        <p:spPr>
          <a:xfrm>
            <a:off x="9125102" y="574899"/>
            <a:ext cx="2985739" cy="18181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EE9EBB0-88D1-45C9-9F9A-BE175DFD85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3363" r="631" b="869"/>
          <a:stretch/>
        </p:blipFill>
        <p:spPr>
          <a:xfrm>
            <a:off x="2536227" y="1378939"/>
            <a:ext cx="6776561" cy="527065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E1882-9D05-45DD-9D85-21AE335E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5</a:t>
            </a:fld>
            <a:endParaRPr lang="fr-BE" dirty="0"/>
          </a:p>
        </p:txBody>
      </p:sp>
      <p:sp>
        <p:nvSpPr>
          <p:cNvPr id="11" name="Titre 8">
            <a:extLst>
              <a:ext uri="{FF2B5EF4-FFF2-40B4-BE49-F238E27FC236}">
                <a16:creationId xmlns:a16="http://schemas.microsoft.com/office/drawing/2014/main" id="{CDB67CD0-4DBE-4158-AE3F-538DC44E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9" y="50983"/>
            <a:ext cx="12370009" cy="1325563"/>
          </a:xfrm>
        </p:spPr>
        <p:txBody>
          <a:bodyPr/>
          <a:lstStyle/>
          <a:p>
            <a:r>
              <a:rPr lang="fr-BE" dirty="0"/>
              <a:t>Natural </a:t>
            </a:r>
            <a:r>
              <a:rPr lang="en-US" dirty="0"/>
              <a:t>gradient of permafrost thaw at </a:t>
            </a:r>
            <a:br>
              <a:rPr lang="en-US" dirty="0"/>
            </a:br>
            <a:r>
              <a:rPr lang="en-US" dirty="0"/>
              <a:t>Eight Mile Lake, Alaska</a:t>
            </a:r>
            <a:endParaRPr lang="fr-B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97A8B4-0A1A-4BB8-9916-CC31CBCB9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32" y="3683979"/>
            <a:ext cx="766893" cy="12790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2344CC-15E3-4488-BF4D-35F6B9C99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384" y="4468129"/>
            <a:ext cx="771018" cy="12790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BD781A-D45D-4656-B7AF-CBDC2D2BDF89}"/>
              </a:ext>
            </a:extLst>
          </p:cNvPr>
          <p:cNvSpPr/>
          <p:nvPr/>
        </p:nvSpPr>
        <p:spPr>
          <a:xfrm>
            <a:off x="3450384" y="3907709"/>
            <a:ext cx="766893" cy="556889"/>
          </a:xfrm>
          <a:prstGeom prst="rect">
            <a:avLst/>
          </a:prstGeom>
          <a:solidFill>
            <a:srgbClr val="E7E6E6">
              <a:alpha val="70000"/>
            </a:srgb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85699F4-1F63-4B87-93A3-CABBB317AC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88" b="88024" l="17634" r="85938">
                        <a14:foregroundMark x1="85938" y1="45309" x2="85938" y2="45309"/>
                        <a14:foregroundMark x1="75446" y1="13573" x2="75446" y2="13573"/>
                        <a14:foregroundMark x1="79911" y1="8184" x2="79911" y2="8184"/>
                        <a14:foregroundMark x1="63393" y1="5988" x2="63393" y2="5988"/>
                        <a14:foregroundMark x1="17634" y1="33134" x2="17634" y2="33134"/>
                      </a14:backgroundRemoval>
                    </a14:imgEffect>
                  </a14:imgLayer>
                </a14:imgProps>
              </a:ext>
            </a:extLst>
          </a:blip>
          <a:srcRect l="13183" t="4678" r="10856" b="26780"/>
          <a:stretch/>
        </p:blipFill>
        <p:spPr>
          <a:xfrm>
            <a:off x="3675858" y="3911240"/>
            <a:ext cx="541422" cy="55688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8551D7D-C17A-41D7-847E-66BE6E8E2C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4461" y="4189684"/>
            <a:ext cx="277320" cy="31198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4BB0ECB-52E9-44E8-875A-1DDA50D6BAD8}"/>
              </a:ext>
            </a:extLst>
          </p:cNvPr>
          <p:cNvSpPr/>
          <p:nvPr/>
        </p:nvSpPr>
        <p:spPr>
          <a:xfrm>
            <a:off x="7213632" y="3127090"/>
            <a:ext cx="766893" cy="556889"/>
          </a:xfrm>
          <a:prstGeom prst="rect">
            <a:avLst/>
          </a:prstGeom>
          <a:solidFill>
            <a:srgbClr val="E7E6E6">
              <a:alpha val="70000"/>
            </a:srgb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BBDA7C5-AB17-44E0-8C9A-6A13910C79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88" b="88024" l="17634" r="85938">
                        <a14:foregroundMark x1="85938" y1="45309" x2="85938" y2="45309"/>
                        <a14:foregroundMark x1="75446" y1="13573" x2="75446" y2="13573"/>
                        <a14:foregroundMark x1="79911" y1="8184" x2="79911" y2="8184"/>
                        <a14:foregroundMark x1="63393" y1="5988" x2="63393" y2="5988"/>
                        <a14:foregroundMark x1="17634" y1="33134" x2="17634" y2="33134"/>
                      </a14:backgroundRemoval>
                    </a14:imgEffect>
                  </a14:imgLayer>
                </a14:imgProps>
              </a:ext>
            </a:extLst>
          </a:blip>
          <a:srcRect l="13183" t="4678" r="10856" b="26780"/>
          <a:stretch/>
        </p:blipFill>
        <p:spPr>
          <a:xfrm>
            <a:off x="7647370" y="3424533"/>
            <a:ext cx="257110" cy="25944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688354E-60F0-48B7-9F8C-5A2AFA9B2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3124" y="3055177"/>
            <a:ext cx="619915" cy="69740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29FB7AD-3C10-4202-B0AE-4B7A989681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201" y="5766093"/>
            <a:ext cx="1052089" cy="10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2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E1882-9D05-45DD-9D85-21AE335E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3173"/>
            <a:ext cx="2743200" cy="365125"/>
          </a:xfrm>
        </p:spPr>
        <p:txBody>
          <a:bodyPr/>
          <a:lstStyle/>
          <a:p>
            <a:fld id="{0F62F423-464F-4A34-8A99-462C48D27654}" type="slidenum">
              <a:rPr lang="fr-BE" smtClean="0"/>
              <a:t>6</a:t>
            </a:fld>
            <a:endParaRPr lang="fr-BE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4196D075-A251-4FAC-8F62-C7EC61881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150" y="965890"/>
            <a:ext cx="11468549" cy="5872322"/>
          </a:xfrm>
          <a:prstGeom prst="rect">
            <a:avLst/>
          </a:prstGeom>
        </p:spPr>
      </p:pic>
      <p:sp>
        <p:nvSpPr>
          <p:cNvPr id="18" name="Titre 6">
            <a:extLst>
              <a:ext uri="{FF2B5EF4-FFF2-40B4-BE49-F238E27FC236}">
                <a16:creationId xmlns:a16="http://schemas.microsoft.com/office/drawing/2014/main" id="{3BED7292-8D9D-4D88-9D95-93A306F41CFC}"/>
              </a:ext>
            </a:extLst>
          </p:cNvPr>
          <p:cNvSpPr txBox="1">
            <a:spLocks/>
          </p:cNvSpPr>
          <p:nvPr/>
        </p:nvSpPr>
        <p:spPr>
          <a:xfrm>
            <a:off x="97710" y="19788"/>
            <a:ext cx="11761430" cy="1266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Shift in vegetation influences foliar flux to the topsoil</a:t>
            </a:r>
            <a:endParaRPr lang="fr-BE"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FB315E0-3AE7-43AA-B69B-051B02AC94E2}"/>
              </a:ext>
            </a:extLst>
          </p:cNvPr>
          <p:cNvCxnSpPr/>
          <p:nvPr/>
        </p:nvCxnSpPr>
        <p:spPr>
          <a:xfrm>
            <a:off x="1842546" y="4304553"/>
            <a:ext cx="236668" cy="3227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238CA9B-0A11-41F2-B83B-F5FF8DFB7A01}"/>
              </a:ext>
            </a:extLst>
          </p:cNvPr>
          <p:cNvCxnSpPr/>
          <p:nvPr/>
        </p:nvCxnSpPr>
        <p:spPr>
          <a:xfrm>
            <a:off x="3397026" y="2781151"/>
            <a:ext cx="236668" cy="3227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8D45E90-D360-41A2-BEFD-EFF11F398397}"/>
              </a:ext>
            </a:extLst>
          </p:cNvPr>
          <p:cNvCxnSpPr/>
          <p:nvPr/>
        </p:nvCxnSpPr>
        <p:spPr>
          <a:xfrm>
            <a:off x="5423946" y="2458422"/>
            <a:ext cx="236668" cy="3227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9E7008F-E249-4809-96CA-E230390B610B}"/>
              </a:ext>
            </a:extLst>
          </p:cNvPr>
          <p:cNvCxnSpPr/>
          <p:nvPr/>
        </p:nvCxnSpPr>
        <p:spPr>
          <a:xfrm>
            <a:off x="7725186" y="3103880"/>
            <a:ext cx="236668" cy="3227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180D1BFE-6133-4FBE-BEDD-D08B70F4C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201" y="5766093"/>
            <a:ext cx="1052089" cy="10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0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E1882-9D05-45DD-9D85-21AE335E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3173"/>
            <a:ext cx="2743200" cy="365125"/>
          </a:xfrm>
        </p:spPr>
        <p:txBody>
          <a:bodyPr/>
          <a:lstStyle/>
          <a:p>
            <a:fld id="{0F62F423-464F-4A34-8A99-462C48D27654}" type="slidenum">
              <a:rPr lang="fr-BE" smtClean="0"/>
              <a:t>7</a:t>
            </a:fld>
            <a:endParaRPr lang="fr-BE" dirty="0"/>
          </a:p>
        </p:txBody>
      </p:sp>
      <p:sp>
        <p:nvSpPr>
          <p:cNvPr id="47" name="Titre 6">
            <a:extLst>
              <a:ext uri="{FF2B5EF4-FFF2-40B4-BE49-F238E27FC236}">
                <a16:creationId xmlns:a16="http://schemas.microsoft.com/office/drawing/2014/main" id="{66884BE8-530E-46AF-9A9B-4C7AAE79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0" y="19785"/>
            <a:ext cx="12094290" cy="1266268"/>
          </a:xfrm>
        </p:spPr>
        <p:txBody>
          <a:bodyPr>
            <a:normAutofit fontScale="90000"/>
          </a:bodyPr>
          <a:lstStyle/>
          <a:p>
            <a:r>
              <a:rPr lang="en-US" dirty="0"/>
              <a:t>Shift in vegetation affects topsoil mineral element concentration</a:t>
            </a:r>
            <a:endParaRPr lang="fr-BE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0BCF3567-1BC2-43A9-845B-CA6A1BA2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5313" y="1128692"/>
            <a:ext cx="10151326" cy="525448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A05A23FE-78C3-489A-A20F-8AF61EF32BF4}"/>
              </a:ext>
            </a:extLst>
          </p:cNvPr>
          <p:cNvGrpSpPr/>
          <p:nvPr/>
        </p:nvGrpSpPr>
        <p:grpSpPr>
          <a:xfrm>
            <a:off x="2783205" y="6328873"/>
            <a:ext cx="834877" cy="369332"/>
            <a:chOff x="2783205" y="6328873"/>
            <a:chExt cx="834877" cy="369332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71CABAD-8E01-40F3-BF10-9DF27182ACC0}"/>
                </a:ext>
              </a:extLst>
            </p:cNvPr>
            <p:cNvSpPr txBox="1"/>
            <p:nvPr/>
          </p:nvSpPr>
          <p:spPr>
            <a:xfrm>
              <a:off x="2895068" y="6328873"/>
              <a:ext cx="72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52%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8A1BE20C-20D6-4FA5-9D1A-6DE8659DDCCB}"/>
                </a:ext>
              </a:extLst>
            </p:cNvPr>
            <p:cNvCxnSpPr>
              <a:cxnSpLocks/>
            </p:cNvCxnSpPr>
            <p:nvPr/>
          </p:nvCxnSpPr>
          <p:spPr>
            <a:xfrm>
              <a:off x="2783205" y="6433185"/>
              <a:ext cx="151425" cy="190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3497D59-98D7-4EE1-8EF1-2E868841F96D}"/>
              </a:ext>
            </a:extLst>
          </p:cNvPr>
          <p:cNvGrpSpPr/>
          <p:nvPr/>
        </p:nvGrpSpPr>
        <p:grpSpPr>
          <a:xfrm>
            <a:off x="5090093" y="6331136"/>
            <a:ext cx="823802" cy="369332"/>
            <a:chOff x="5050155" y="6347723"/>
            <a:chExt cx="823802" cy="36933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8383ADE-790E-482E-819B-17947403136F}"/>
                </a:ext>
              </a:extLst>
            </p:cNvPr>
            <p:cNvSpPr txBox="1"/>
            <p:nvPr/>
          </p:nvSpPr>
          <p:spPr>
            <a:xfrm>
              <a:off x="5150943" y="6347723"/>
              <a:ext cx="72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24%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BA53C39D-54D5-47DB-8204-BD14E137A92F}"/>
                </a:ext>
              </a:extLst>
            </p:cNvPr>
            <p:cNvCxnSpPr>
              <a:cxnSpLocks/>
            </p:cNvCxnSpPr>
            <p:nvPr/>
          </p:nvCxnSpPr>
          <p:spPr>
            <a:xfrm>
              <a:off x="5050155" y="6448425"/>
              <a:ext cx="151425" cy="190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6230C406-EBC1-4853-887E-371385F6B4B3}"/>
              </a:ext>
            </a:extLst>
          </p:cNvPr>
          <p:cNvGrpSpPr/>
          <p:nvPr/>
        </p:nvGrpSpPr>
        <p:grpSpPr>
          <a:xfrm>
            <a:off x="7197643" y="6328873"/>
            <a:ext cx="826239" cy="369332"/>
            <a:chOff x="7124433" y="6420313"/>
            <a:chExt cx="826239" cy="36933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FEC8418-B2A6-46BA-9877-62ADFEBB467F}"/>
                </a:ext>
              </a:extLst>
            </p:cNvPr>
            <p:cNvSpPr txBox="1"/>
            <p:nvPr/>
          </p:nvSpPr>
          <p:spPr>
            <a:xfrm>
              <a:off x="7227658" y="6420313"/>
              <a:ext cx="72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20%</a:t>
              </a: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7ADD3C89-8C8D-45C4-93DD-0B7771B96E69}"/>
                </a:ext>
              </a:extLst>
            </p:cNvPr>
            <p:cNvCxnSpPr>
              <a:cxnSpLocks/>
            </p:cNvCxnSpPr>
            <p:nvPr/>
          </p:nvCxnSpPr>
          <p:spPr>
            <a:xfrm>
              <a:off x="7124433" y="6524625"/>
              <a:ext cx="151425" cy="190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8587C068-3790-4C82-A9A0-8203BDFB8046}"/>
              </a:ext>
            </a:extLst>
          </p:cNvPr>
          <p:cNvGrpSpPr/>
          <p:nvPr/>
        </p:nvGrpSpPr>
        <p:grpSpPr>
          <a:xfrm>
            <a:off x="9009431" y="6328873"/>
            <a:ext cx="798727" cy="369332"/>
            <a:chOff x="8957797" y="6374593"/>
            <a:chExt cx="798727" cy="369332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9743BA0-35EA-471F-8787-BDC43270958C}"/>
                </a:ext>
              </a:extLst>
            </p:cNvPr>
            <p:cNvSpPr txBox="1"/>
            <p:nvPr/>
          </p:nvSpPr>
          <p:spPr>
            <a:xfrm>
              <a:off x="9033510" y="6374593"/>
              <a:ext cx="72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51%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96611337-7E30-4C5E-85DD-8F647B39C5FD}"/>
                </a:ext>
              </a:extLst>
            </p:cNvPr>
            <p:cNvCxnSpPr>
              <a:cxnSpLocks/>
            </p:cNvCxnSpPr>
            <p:nvPr/>
          </p:nvCxnSpPr>
          <p:spPr>
            <a:xfrm>
              <a:off x="8957797" y="6478905"/>
              <a:ext cx="151425" cy="190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ECDD214F-2C0D-4DDF-A951-134A9B16B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201" y="5766093"/>
            <a:ext cx="1052089" cy="10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4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re 6">
            <a:extLst>
              <a:ext uri="{FF2B5EF4-FFF2-40B4-BE49-F238E27FC236}">
                <a16:creationId xmlns:a16="http://schemas.microsoft.com/office/drawing/2014/main" id="{66884BE8-530E-46AF-9A9B-4C7AAE79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0" y="9029"/>
            <a:ext cx="11761430" cy="1266268"/>
          </a:xfrm>
        </p:spPr>
        <p:txBody>
          <a:bodyPr>
            <a:normAutofit/>
          </a:bodyPr>
          <a:lstStyle/>
          <a:p>
            <a:r>
              <a:rPr lang="en-US" dirty="0"/>
              <a:t>Expected changes in topsoil element composition</a:t>
            </a:r>
            <a:endParaRPr lang="fr-B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394D7F-C3CB-4022-A325-08B73D06A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1485"/>
          <a:stretch/>
        </p:blipFill>
        <p:spPr>
          <a:xfrm>
            <a:off x="724819" y="1299475"/>
            <a:ext cx="10571533" cy="526979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E1882-9D05-45DD-9D85-21AE335E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3173"/>
            <a:ext cx="2743200" cy="365125"/>
          </a:xfrm>
        </p:spPr>
        <p:txBody>
          <a:bodyPr/>
          <a:lstStyle/>
          <a:p>
            <a:fld id="{0F62F423-464F-4A34-8A99-462C48D27654}" type="slidenum">
              <a:rPr lang="fr-BE" smtClean="0"/>
              <a:t>8</a:t>
            </a:fld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393863-168F-4C7E-B26D-7F62600D5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201" y="5766093"/>
            <a:ext cx="1052089" cy="10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5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FFB9CA-8D53-4B4B-9E44-8B7B7E915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61"/>
            <a:ext cx="11794603" cy="540064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9B13EC-90F8-4537-BF08-5587483B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F423-464F-4A34-8A99-462C48D27654}" type="slidenum">
              <a:rPr lang="fr-BE" smtClean="0"/>
              <a:t>9</a:t>
            </a:fld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A07466-7AC8-4FC8-86A4-79888F7FA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46" y="3419009"/>
            <a:ext cx="2809754" cy="28097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2BA2CF-D025-4599-9B5B-DD7DFF424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35793"/>
            <a:ext cx="6600018" cy="152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816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609</Words>
  <Application>Microsoft Office PowerPoint</Application>
  <PresentationFormat>Grand écran</PresentationFormat>
  <Paragraphs>47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Does vegetation shift in Arctic tundra upon permafrost degradation influence mineral element recycling in the topsoil? Case study : Eight Mile Lake (Alaska, USA)</vt:lpstr>
      <vt:lpstr>Présentation PowerPoint</vt:lpstr>
      <vt:lpstr>Vegetation change upon permafrost degradation</vt:lpstr>
      <vt:lpstr>Vegetation change upon permafrost degradation</vt:lpstr>
      <vt:lpstr>Natural gradient of permafrost thaw at  Eight Mile Lake, Alaska</vt:lpstr>
      <vt:lpstr>Présentation PowerPoint</vt:lpstr>
      <vt:lpstr>Shift in vegetation affects topsoil mineral element concentration</vt:lpstr>
      <vt:lpstr>Expected changes in topsoil element composition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nutrients released during permafrost thaw at Eight Mile Lake, Alaska</dc:title>
  <dc:creator>Maëlle Villani</dc:creator>
  <cp:lastModifiedBy>Maëlle Villani</cp:lastModifiedBy>
  <cp:revision>399</cp:revision>
  <dcterms:created xsi:type="dcterms:W3CDTF">2020-11-08T10:55:28Z</dcterms:created>
  <dcterms:modified xsi:type="dcterms:W3CDTF">2022-05-18T11:14:36Z</dcterms:modified>
</cp:coreProperties>
</file>